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2" r:id="rId3"/>
    <p:sldId id="273" r:id="rId4"/>
    <p:sldId id="263" r:id="rId5"/>
    <p:sldId id="271" r:id="rId6"/>
    <p:sldId id="274" r:id="rId7"/>
    <p:sldId id="272" r:id="rId8"/>
    <p:sldId id="276" r:id="rId9"/>
    <p:sldId id="291" r:id="rId10"/>
    <p:sldId id="290" r:id="rId11"/>
    <p:sldId id="292" r:id="rId12"/>
    <p:sldId id="295" r:id="rId13"/>
    <p:sldId id="296" r:id="rId14"/>
    <p:sldId id="297" r:id="rId15"/>
    <p:sldId id="294" r:id="rId16"/>
    <p:sldId id="318" r:id="rId17"/>
    <p:sldId id="299" r:id="rId18"/>
    <p:sldId id="301" r:id="rId19"/>
    <p:sldId id="302" r:id="rId20"/>
    <p:sldId id="307" r:id="rId21"/>
    <p:sldId id="313" r:id="rId22"/>
    <p:sldId id="306" r:id="rId23"/>
    <p:sldId id="303" r:id="rId24"/>
    <p:sldId id="304" r:id="rId25"/>
    <p:sldId id="309" r:id="rId26"/>
    <p:sldId id="310" r:id="rId27"/>
    <p:sldId id="311" r:id="rId28"/>
    <p:sldId id="321" r:id="rId29"/>
  </p:sldIdLst>
  <p:sldSz cx="9144000" cy="6858000" type="screen4x3"/>
  <p:notesSz cx="7102475" cy="10231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>
      <p:cViewPr>
        <p:scale>
          <a:sx n="74" d="100"/>
          <a:sy n="74" d="100"/>
        </p:scale>
        <p:origin x="-133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59647"/>
            <a:ext cx="5682643" cy="46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8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5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3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4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92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: use can be made of TA and even ESF under the 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Action plan: actions, responsible bodies and timetable for</a:t>
            </a:r>
            <a:r>
              <a:rPr lang="en-GB" baseline="0" dirty="0" smtClean="0"/>
              <a:t> fulfilment</a:t>
            </a: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0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87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04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6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0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96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39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8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80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SCOPE</a:t>
            </a:r>
            <a:r>
              <a:rPr lang="fr-BE" baseline="0" dirty="0" smtClean="0"/>
              <a:t> of suspension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91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19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8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49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2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9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6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Definition specific objective </a:t>
            </a:r>
            <a:r>
              <a:rPr lang="en-GB" dirty="0" smtClean="0"/>
              <a:t>(Art. 2 CPR): the result to which an IP or Union priority shall</a:t>
            </a:r>
            <a:r>
              <a:rPr lang="en-GB" baseline="0" dirty="0" smtClean="0"/>
              <a:t> contribute in a specific national or regional context through actions or measures undertaken within a priority.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2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Deadline for fulfilment: not later than 31.12.2016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8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052736"/>
            <a:ext cx="5976664" cy="2160240"/>
          </a:xfrm>
        </p:spPr>
        <p:txBody>
          <a:bodyPr/>
          <a:lstStyle/>
          <a:p>
            <a:r>
              <a:rPr lang="en-US" dirty="0" smtClean="0"/>
              <a:t>Ex-ante conditionality – </a:t>
            </a:r>
            <a:r>
              <a:rPr lang="en-US" sz="2800" dirty="0" smtClean="0"/>
              <a:t>General guidance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496944" cy="2448272"/>
          </a:xfrm>
        </p:spPr>
        <p:txBody>
          <a:bodyPr/>
          <a:lstStyle/>
          <a:p>
            <a:r>
              <a:rPr lang="en-US" dirty="0" smtClean="0"/>
              <a:t>Workshop on strategic programming, monitoring and evaluation</a:t>
            </a:r>
          </a:p>
          <a:p>
            <a:endParaRPr lang="en-US" dirty="0" smtClean="0"/>
          </a:p>
          <a:p>
            <a:r>
              <a:rPr lang="en-US" dirty="0" err="1" smtClean="0"/>
              <a:t>Ilse</a:t>
            </a:r>
            <a:r>
              <a:rPr lang="en-US" dirty="0" smtClean="0"/>
              <a:t> De </a:t>
            </a:r>
            <a:r>
              <a:rPr lang="en-US" dirty="0" err="1" smtClean="0"/>
              <a:t>Mecheleer</a:t>
            </a:r>
            <a:r>
              <a:rPr lang="en-US" dirty="0" smtClean="0"/>
              <a:t>, DG EMPL</a:t>
            </a:r>
          </a:p>
          <a:p>
            <a:pPr algn="r"/>
            <a:r>
              <a:rPr lang="en-US" dirty="0" smtClean="0"/>
              <a:t>Madrid, 22 February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Self-assessment by Member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Self-assessment by MS </a:t>
            </a:r>
            <a:r>
              <a:rPr lang="en-GB" sz="2800" b="0" dirty="0" smtClean="0"/>
              <a:t>(Art. 17(2) CPR)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When ?</a:t>
            </a:r>
            <a:r>
              <a:rPr lang="en-GB" dirty="0" smtClean="0"/>
              <a:t> in the framework of establishment of PA and programmes </a:t>
            </a:r>
            <a:r>
              <a:rPr lang="en-GB" dirty="0" smtClean="0">
                <a:sym typeface="Wingdings" pitchFamily="2" charset="2"/>
              </a:rPr>
              <a:t> already in informal dialogue</a:t>
            </a:r>
          </a:p>
          <a:p>
            <a:r>
              <a:rPr lang="en-GB" b="1" dirty="0" smtClean="0">
                <a:sym typeface="Wingdings" pitchFamily="2" charset="2"/>
              </a:rPr>
              <a:t>Who in MS ? </a:t>
            </a:r>
            <a:r>
              <a:rPr lang="en-GB" dirty="0" smtClean="0">
                <a:sym typeface="Wingdings" pitchFamily="2" charset="2"/>
              </a:rPr>
              <a:t>Depending on the specific institutional arrangements: level that is responsible for fulfilment (national/regional)</a:t>
            </a:r>
          </a:p>
          <a:p>
            <a:r>
              <a:rPr lang="en-GB" b="1" dirty="0" smtClean="0">
                <a:sym typeface="Wingdings" pitchFamily="2" charset="2"/>
              </a:rPr>
              <a:t>What ? </a:t>
            </a:r>
            <a:r>
              <a:rPr lang="en-GB" dirty="0" smtClean="0">
                <a:sym typeface="Wingdings" pitchFamily="2" charset="2"/>
              </a:rPr>
              <a:t>Applicability and fulfilment. In case of non-fulfilment : action plan</a:t>
            </a:r>
          </a:p>
          <a:p>
            <a:r>
              <a:rPr lang="en-US" dirty="0" smtClean="0">
                <a:sym typeface="Wingdings" pitchFamily="2" charset="2"/>
              </a:rPr>
              <a:t>Important to start early, inform and involve the relevant Ministries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27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assess applicability 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b="1" dirty="0" smtClean="0"/>
              <a:t>thematic</a:t>
            </a:r>
            <a:r>
              <a:rPr lang="en-GB" dirty="0" smtClean="0"/>
              <a:t> ex-ante </a:t>
            </a:r>
            <a:r>
              <a:rPr lang="en-GB" dirty="0" err="1" smtClean="0"/>
              <a:t>conditionalities</a:t>
            </a:r>
            <a:r>
              <a:rPr lang="en-GB" dirty="0" smtClean="0"/>
              <a:t>: check Annex V CPR: conditionality linked to a </a:t>
            </a:r>
            <a:r>
              <a:rPr lang="en-GB" b="1" dirty="0" smtClean="0"/>
              <a:t>selected IP</a:t>
            </a:r>
            <a:r>
              <a:rPr lang="en-GB" dirty="0" smtClean="0"/>
              <a:t> ?</a:t>
            </a:r>
          </a:p>
          <a:p>
            <a:r>
              <a:rPr lang="en-GB" dirty="0" smtClean="0"/>
              <a:t>For </a:t>
            </a:r>
            <a:r>
              <a:rPr lang="en-GB" b="1" dirty="0" smtClean="0"/>
              <a:t>thematic and general</a:t>
            </a:r>
            <a:r>
              <a:rPr lang="en-GB" dirty="0" smtClean="0"/>
              <a:t> ex-ante </a:t>
            </a:r>
            <a:r>
              <a:rPr lang="en-GB" dirty="0" err="1" smtClean="0"/>
              <a:t>conditionalities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Art. 17 CPR: definition of applicability: check applicability in relation to specific objective</a:t>
            </a:r>
          </a:p>
        </p:txBody>
      </p:sp>
    </p:spTree>
    <p:extLst>
      <p:ext uri="{BB962C8B-B14F-4D97-AF65-F5344CB8AC3E}">
        <p14:creationId xmlns:p14="http://schemas.microsoft.com/office/powerpoint/2010/main" val="305436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assess fulfilment?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b="1" dirty="0" smtClean="0"/>
              <a:t>thematic and general</a:t>
            </a:r>
            <a:r>
              <a:rPr lang="en-GB" dirty="0" smtClean="0"/>
              <a:t> ex-ante </a:t>
            </a:r>
            <a:r>
              <a:rPr lang="en-GB" dirty="0" err="1" smtClean="0"/>
              <a:t>conditionalities</a:t>
            </a:r>
            <a:r>
              <a:rPr lang="en-GB" dirty="0" smtClean="0"/>
              <a:t>: </a:t>
            </a:r>
            <a:r>
              <a:rPr lang="en-GB" b="1" dirty="0" smtClean="0"/>
              <a:t>limited to the criteria</a:t>
            </a:r>
            <a:r>
              <a:rPr lang="en-GB" dirty="0" smtClean="0"/>
              <a:t> in fund-specific rules </a:t>
            </a:r>
          </a:p>
          <a:p>
            <a:r>
              <a:rPr lang="en-GB" dirty="0" smtClean="0"/>
              <a:t>Need to assess fulfilment of each and every criterion</a:t>
            </a:r>
            <a:endParaRPr lang="en-GB" dirty="0"/>
          </a:p>
          <a:p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Provide reference to relevant documents demonstrating fulfilment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63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8316416" cy="864097"/>
          </a:xfrm>
        </p:spPr>
        <p:txBody>
          <a:bodyPr/>
          <a:lstStyle/>
          <a:p>
            <a:r>
              <a:rPr lang="en-GB" dirty="0" smtClean="0"/>
              <a:t>Action plan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32448"/>
          </a:xfrm>
        </p:spPr>
        <p:txBody>
          <a:bodyPr/>
          <a:lstStyle/>
          <a:p>
            <a:r>
              <a:rPr lang="en-GB" dirty="0" smtClean="0"/>
              <a:t>The action plan has to contain:</a:t>
            </a:r>
          </a:p>
          <a:p>
            <a:pPr lvl="1"/>
            <a:r>
              <a:rPr lang="en-GB" b="1" dirty="0" smtClean="0"/>
              <a:t>Actions</a:t>
            </a:r>
            <a:r>
              <a:rPr lang="en-GB" dirty="0" smtClean="0"/>
              <a:t> to be taken for </a:t>
            </a:r>
            <a:r>
              <a:rPr lang="en-GB" dirty="0"/>
              <a:t>each criterion that is not </a:t>
            </a:r>
            <a:r>
              <a:rPr lang="en-GB" dirty="0" smtClean="0"/>
              <a:t>fulfilled</a:t>
            </a:r>
          </a:p>
          <a:p>
            <a:pPr lvl="1"/>
            <a:r>
              <a:rPr lang="en-GB" b="1" dirty="0" smtClean="0"/>
              <a:t>Timetable</a:t>
            </a:r>
            <a:r>
              <a:rPr lang="en-GB" dirty="0" smtClean="0"/>
              <a:t> for the actions: max. deadline 31.12.2016</a:t>
            </a:r>
          </a:p>
          <a:p>
            <a:pPr lvl="1"/>
            <a:r>
              <a:rPr lang="en-GB" b="1" dirty="0" smtClean="0"/>
              <a:t>Bodies responsible</a:t>
            </a:r>
            <a:r>
              <a:rPr lang="en-GB" dirty="0" smtClean="0"/>
              <a:t> for fulfilment of the actions</a:t>
            </a:r>
          </a:p>
          <a:p>
            <a:r>
              <a:rPr lang="en-GB" dirty="0" smtClean="0"/>
              <a:t>Need to report on fulfilment of actions not later than:</a:t>
            </a:r>
          </a:p>
          <a:p>
            <a:pPr lvl="1"/>
            <a:r>
              <a:rPr lang="en-GB" dirty="0" smtClean="0"/>
              <a:t>Annual Implementation Report submitted in 2017 or</a:t>
            </a:r>
          </a:p>
          <a:p>
            <a:pPr lvl="1"/>
            <a:r>
              <a:rPr lang="en-GB" dirty="0" smtClean="0"/>
              <a:t>Progress report submitted in 2017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81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dirty="0" smtClean="0"/>
              <a:t>Where to provide the information on self-assessment ?</a:t>
            </a:r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296143"/>
          </a:xfrm>
        </p:spPr>
        <p:txBody>
          <a:bodyPr/>
          <a:lstStyle/>
          <a:p>
            <a:r>
              <a:rPr lang="en-GB" u="sng" dirty="0" smtClean="0"/>
              <a:t>Partnership Agreement </a:t>
            </a:r>
            <a:r>
              <a:rPr lang="en-GB" dirty="0" smtClean="0"/>
              <a:t>		</a:t>
            </a:r>
            <a:r>
              <a:rPr lang="en-GB" sz="2000" b="0" dirty="0" smtClean="0"/>
              <a:t>(Art. 14(1)(b)(iii) CPR)</a:t>
            </a:r>
            <a:endParaRPr lang="en-GB" sz="2000" b="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57200" y="2636913"/>
            <a:ext cx="4040188" cy="3489250"/>
          </a:xfrm>
        </p:spPr>
        <p:txBody>
          <a:bodyPr/>
          <a:lstStyle/>
          <a:p>
            <a:r>
              <a:rPr lang="en-GB" dirty="0" smtClean="0"/>
              <a:t>- </a:t>
            </a:r>
            <a:r>
              <a:rPr lang="en-GB" b="1" dirty="0" smtClean="0"/>
              <a:t>Summary</a:t>
            </a:r>
          </a:p>
          <a:p>
            <a:r>
              <a:rPr lang="en-GB" dirty="0" smtClean="0"/>
              <a:t>- Fulfilment of applicable ex-ante </a:t>
            </a:r>
            <a:r>
              <a:rPr lang="en-GB" dirty="0" err="1" smtClean="0"/>
              <a:t>conditionalities</a:t>
            </a:r>
            <a:r>
              <a:rPr lang="en-GB" dirty="0" smtClean="0"/>
              <a:t> </a:t>
            </a:r>
            <a:r>
              <a:rPr lang="en-GB" b="1" dirty="0" smtClean="0"/>
              <a:t>at national level</a:t>
            </a:r>
          </a:p>
          <a:p>
            <a:r>
              <a:rPr lang="en-GB" dirty="0" smtClean="0"/>
              <a:t>- </a:t>
            </a:r>
            <a:r>
              <a:rPr lang="en-GB" b="1" dirty="0" smtClean="0"/>
              <a:t>Action plan</a:t>
            </a:r>
          </a:p>
          <a:p>
            <a:r>
              <a:rPr lang="en-GB" b="1" u="sng" dirty="0" smtClean="0"/>
              <a:t>Not</a:t>
            </a:r>
            <a:r>
              <a:rPr lang="en-GB" dirty="0" smtClean="0"/>
              <a:t>: programmes to which they apply</a:t>
            </a:r>
          </a:p>
          <a:p>
            <a:r>
              <a:rPr lang="en-GB" dirty="0" smtClean="0"/>
              <a:t>and priorities affected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48072"/>
          </a:xfrm>
        </p:spPr>
        <p:txBody>
          <a:bodyPr/>
          <a:lstStyle/>
          <a:p>
            <a:r>
              <a:rPr lang="en-GB" u="sng" dirty="0" smtClean="0"/>
              <a:t>OP</a:t>
            </a:r>
            <a:r>
              <a:rPr lang="en-GB" dirty="0" smtClean="0"/>
              <a:t> </a:t>
            </a:r>
            <a:r>
              <a:rPr lang="en-GB" sz="2000" b="0" dirty="0" smtClean="0"/>
              <a:t>(Art</a:t>
            </a:r>
            <a:r>
              <a:rPr lang="en-GB" sz="2000" b="0" dirty="0"/>
              <a:t>. </a:t>
            </a:r>
            <a:r>
              <a:rPr lang="en-GB" sz="2000" b="0" dirty="0" smtClean="0"/>
              <a:t>87(6)(</a:t>
            </a:r>
            <a:r>
              <a:rPr lang="en-GB" sz="2000" b="0" dirty="0"/>
              <a:t>b) CPR</a:t>
            </a:r>
          </a:p>
          <a:p>
            <a:endParaRPr lang="en-GB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041775" cy="356125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- Information to be in accordance with summary in PA</a:t>
            </a:r>
          </a:p>
          <a:p>
            <a:pPr>
              <a:buFontTx/>
              <a:buChar char="-"/>
            </a:pPr>
            <a:r>
              <a:rPr lang="en-GB" dirty="0" smtClean="0"/>
              <a:t>- Fulfilment of </a:t>
            </a:r>
            <a:r>
              <a:rPr lang="en-GB" b="1" dirty="0" smtClean="0"/>
              <a:t>applicable</a:t>
            </a:r>
            <a:r>
              <a:rPr lang="en-GB" dirty="0" smtClean="0"/>
              <a:t> ex-ante </a:t>
            </a:r>
            <a:r>
              <a:rPr lang="en-GB" dirty="0" err="1" smtClean="0"/>
              <a:t>conditionalities</a:t>
            </a:r>
            <a:r>
              <a:rPr lang="en-GB" dirty="0" smtClean="0"/>
              <a:t> </a:t>
            </a:r>
            <a:r>
              <a:rPr lang="en-GB" b="1" dirty="0" smtClean="0"/>
              <a:t>of the OP</a:t>
            </a:r>
            <a:r>
              <a:rPr lang="en-GB" dirty="0" smtClean="0"/>
              <a:t> (always in OP)</a:t>
            </a:r>
          </a:p>
          <a:p>
            <a:pPr>
              <a:buFontTx/>
              <a:buChar char="-"/>
            </a:pPr>
            <a:r>
              <a:rPr lang="en-GB" dirty="0" smtClean="0"/>
              <a:t>- Priorities which are affected </a:t>
            </a:r>
          </a:p>
          <a:p>
            <a:pPr>
              <a:buFontTx/>
              <a:buChar char="-"/>
            </a:pPr>
            <a:r>
              <a:rPr lang="en-GB" dirty="0" smtClean="0"/>
              <a:t>- </a:t>
            </a:r>
            <a:r>
              <a:rPr lang="en-GB" b="1" dirty="0" smtClean="0"/>
              <a:t>Action Plan</a:t>
            </a: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 smtClean="0"/>
              <a:t>- Quid information on applicability ?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9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792087"/>
          </a:xfrm>
        </p:spPr>
        <p:txBody>
          <a:bodyPr/>
          <a:lstStyle/>
          <a:p>
            <a:r>
              <a:rPr lang="en-GB" dirty="0" smtClean="0"/>
              <a:t>Advice for self-assessment 	</a:t>
            </a:r>
            <a:br>
              <a:rPr lang="en-GB" dirty="0" smtClean="0"/>
            </a:br>
            <a:r>
              <a:rPr lang="en-GB" sz="2400" b="0" dirty="0" smtClean="0"/>
              <a:t>(based on test in ESF TWG)</a:t>
            </a:r>
            <a:endParaRPr lang="en-GB" sz="24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/>
          <a:p>
            <a:r>
              <a:rPr lang="en-US" b="1" dirty="0" smtClean="0"/>
              <a:t>Start early</a:t>
            </a:r>
          </a:p>
          <a:p>
            <a:r>
              <a:rPr lang="en-US" b="1" dirty="0" smtClean="0"/>
              <a:t>Common understanding:</a:t>
            </a:r>
            <a:r>
              <a:rPr lang="en-US" dirty="0" smtClean="0"/>
              <a:t> share draft self-assessment and discuss on informal basis with the Geo Units </a:t>
            </a:r>
          </a:p>
          <a:p>
            <a:r>
              <a:rPr lang="en-GB" b="1" dirty="0" smtClean="0"/>
              <a:t>Be short and to the point: </a:t>
            </a:r>
            <a:r>
              <a:rPr lang="en-GB" dirty="0" smtClean="0"/>
              <a:t>do not include non-relevant information, but ensure that the (non) fulfilment of each criterion is motivated.</a:t>
            </a:r>
          </a:p>
          <a:p>
            <a:r>
              <a:rPr lang="en-US" b="1" dirty="0" smtClean="0"/>
              <a:t>Action plan:</a:t>
            </a:r>
            <a:r>
              <a:rPr lang="en-US" dirty="0" smtClean="0"/>
              <a:t> in case of applicable ex-ante conditionality which is not fulfilled: prepare action plan and start its implementation, possibly co-financed by the ESF.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43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Assessment by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by Commission </a:t>
            </a:r>
            <a:r>
              <a:rPr lang="en-GB" sz="2800" b="0" dirty="0" smtClean="0"/>
              <a:t>(Art. 17(4a) CPR)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/>
          <a:lstStyle/>
          <a:p>
            <a:r>
              <a:rPr lang="en-GB" b="1" dirty="0" smtClean="0"/>
              <a:t>What ?</a:t>
            </a:r>
            <a:r>
              <a:rPr lang="en-GB" dirty="0" smtClean="0"/>
              <a:t> Consistency and adequacy of the information provided by MS on </a:t>
            </a:r>
            <a:r>
              <a:rPr lang="en-GB" b="1" dirty="0" smtClean="0"/>
              <a:t>applicability</a:t>
            </a:r>
            <a:r>
              <a:rPr lang="en-GB" dirty="0" smtClean="0"/>
              <a:t> and </a:t>
            </a:r>
            <a:r>
              <a:rPr lang="en-GB" b="1" dirty="0" smtClean="0"/>
              <a:t>fulfilment</a:t>
            </a:r>
            <a:r>
              <a:rPr lang="en-GB" dirty="0" smtClean="0"/>
              <a:t> of applicable ex-ante </a:t>
            </a:r>
            <a:r>
              <a:rPr lang="en-GB" dirty="0" err="1" smtClean="0"/>
              <a:t>conditionalities</a:t>
            </a:r>
            <a:r>
              <a:rPr lang="en-GB" dirty="0" smtClean="0"/>
              <a:t>, i.e. self-assessment of MS, but also action plan</a:t>
            </a:r>
          </a:p>
          <a:p>
            <a:r>
              <a:rPr lang="en-GB" b="1" dirty="0" smtClean="0">
                <a:sym typeface="Wingdings" pitchFamily="2" charset="2"/>
              </a:rPr>
              <a:t>When ? </a:t>
            </a:r>
            <a:r>
              <a:rPr lang="en-GB" dirty="0" smtClean="0"/>
              <a:t>in the framework of assessment of PA and programmes </a:t>
            </a:r>
            <a:r>
              <a:rPr lang="en-GB" dirty="0" smtClean="0">
                <a:sym typeface="Wingdings" pitchFamily="2" charset="2"/>
              </a:rPr>
              <a:t> already in informal dialogue</a:t>
            </a:r>
          </a:p>
          <a:p>
            <a:r>
              <a:rPr lang="en-GB" b="1" dirty="0" smtClean="0">
                <a:sym typeface="Wingdings" pitchFamily="2" charset="2"/>
              </a:rPr>
              <a:t>What if Commission disagrees with MS? </a:t>
            </a:r>
            <a:r>
              <a:rPr lang="en-GB" dirty="0" smtClean="0">
                <a:sym typeface="Wingdings" pitchFamily="2" charset="2"/>
              </a:rPr>
              <a:t>Commission has burden of proof (Art. 17(4b) CPR)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applicability by Commission</a:t>
            </a:r>
            <a:r>
              <a:rPr lang="en-GB" sz="2800" b="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600400"/>
          </a:xfrm>
        </p:spPr>
        <p:txBody>
          <a:bodyPr/>
          <a:lstStyle/>
          <a:p>
            <a:r>
              <a:rPr lang="en-GB" b="1" dirty="0" smtClean="0"/>
              <a:t>Same as MS</a:t>
            </a:r>
            <a:r>
              <a:rPr lang="en-GB" dirty="0" smtClean="0"/>
              <a:t> : check whether definition of applicability is fulfilled in relation to the specific objective.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sym typeface="Wingdings" pitchFamily="2" charset="2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0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Main principles of ex-ante conditionality</a:t>
            </a:r>
          </a:p>
          <a:p>
            <a:r>
              <a:rPr lang="en-GB" dirty="0" smtClean="0"/>
              <a:t>Assessment of ex-ante </a:t>
            </a:r>
            <a:r>
              <a:rPr lang="en-GB" dirty="0" err="1" smtClean="0"/>
              <a:t>conditionalities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By Member States</a:t>
            </a:r>
          </a:p>
          <a:p>
            <a:pPr lvl="1"/>
            <a:r>
              <a:rPr lang="en-GB" dirty="0" smtClean="0"/>
              <a:t>By Commission</a:t>
            </a:r>
          </a:p>
          <a:p>
            <a:r>
              <a:rPr lang="en-GB" dirty="0" smtClean="0"/>
              <a:t>Suspension of interim payments</a:t>
            </a:r>
          </a:p>
          <a:p>
            <a:r>
              <a:rPr lang="en-GB" dirty="0" smtClean="0"/>
              <a:t>Lifting of suspension of interim payments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fr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fulfilment by Commission</a:t>
            </a:r>
            <a:r>
              <a:rPr lang="en-GB" sz="2800" b="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600400"/>
          </a:xfrm>
        </p:spPr>
        <p:txBody>
          <a:bodyPr/>
          <a:lstStyle/>
          <a:p>
            <a:r>
              <a:rPr lang="en-GB" b="1" dirty="0" smtClean="0"/>
              <a:t>Limited to the criteria for fulfilment</a:t>
            </a:r>
          </a:p>
          <a:p>
            <a:r>
              <a:rPr lang="en-GB" b="1" dirty="0" smtClean="0"/>
              <a:t>Respect national and regional competences </a:t>
            </a:r>
            <a:r>
              <a:rPr lang="en-GB" dirty="0" smtClean="0"/>
              <a:t>to decide on the specific and adequate policy measures including the content of strategies</a:t>
            </a:r>
          </a:p>
          <a:p>
            <a:r>
              <a:rPr lang="en-GB" b="1" dirty="0" smtClean="0"/>
              <a:t>BUT </a:t>
            </a:r>
            <a:r>
              <a:rPr lang="en-GB" dirty="0" smtClean="0"/>
              <a:t>need to assess fulfilment of criteria</a:t>
            </a:r>
          </a:p>
          <a:p>
            <a:r>
              <a:rPr lang="en-GB" b="1" dirty="0" smtClean="0"/>
              <a:t>Basis for assessment: </a:t>
            </a:r>
            <a:r>
              <a:rPr lang="en-GB" dirty="0" err="1" smtClean="0"/>
              <a:t>i.a</a:t>
            </a:r>
            <a:r>
              <a:rPr lang="en-GB" dirty="0" smtClean="0"/>
              <a:t>. CSRs, SWD on NRP </a:t>
            </a:r>
            <a:r>
              <a:rPr lang="en-GB" b="1" dirty="0" smtClean="0">
                <a:sym typeface="Wingdings" pitchFamily="2" charset="2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60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fulfilment by Commission</a:t>
            </a:r>
            <a:r>
              <a:rPr lang="en-GB" sz="2800" b="0" dirty="0" smtClean="0"/>
              <a:t> – Preparatory action (to be) taken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600400"/>
          </a:xfrm>
        </p:spPr>
        <p:txBody>
          <a:bodyPr/>
          <a:lstStyle/>
          <a:p>
            <a:r>
              <a:rPr lang="en-GB" b="1" dirty="0" smtClean="0"/>
              <a:t>General guidance </a:t>
            </a:r>
            <a:r>
              <a:rPr lang="en-GB" i="1" dirty="0"/>
              <a:t>(forthcoming)</a:t>
            </a:r>
          </a:p>
          <a:p>
            <a:r>
              <a:rPr lang="en-GB" b="1" dirty="0" smtClean="0"/>
              <a:t>Specific guidance on all ex-ante </a:t>
            </a:r>
            <a:r>
              <a:rPr lang="en-GB" b="1" dirty="0" err="1" smtClean="0"/>
              <a:t>conditionalities</a:t>
            </a:r>
            <a:r>
              <a:rPr lang="en-GB" b="1" dirty="0" smtClean="0"/>
              <a:t> </a:t>
            </a:r>
            <a:r>
              <a:rPr lang="en-GB" i="1" dirty="0" smtClean="0"/>
              <a:t>(forthcoming)</a:t>
            </a:r>
          </a:p>
          <a:p>
            <a:r>
              <a:rPr lang="en-GB" b="1" dirty="0" smtClean="0"/>
              <a:t>Discussion with MS in informal dialogue (</a:t>
            </a:r>
            <a:r>
              <a:rPr lang="en-GB" b="1" dirty="0" err="1" smtClean="0"/>
              <a:t>cfr</a:t>
            </a:r>
            <a:r>
              <a:rPr lang="en-GB" b="1" dirty="0" smtClean="0"/>
              <a:t>. position papers): </a:t>
            </a:r>
            <a:r>
              <a:rPr lang="en-GB" dirty="0" smtClean="0"/>
              <a:t>come to mutual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43933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of action plan by Commission</a:t>
            </a:r>
            <a:r>
              <a:rPr lang="en-GB" sz="2800" b="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16424"/>
          </a:xfrm>
        </p:spPr>
        <p:txBody>
          <a:bodyPr/>
          <a:lstStyle/>
          <a:p>
            <a:r>
              <a:rPr lang="en-GB" b="1" dirty="0" smtClean="0"/>
              <a:t>Adequacy of action plan: </a:t>
            </a:r>
            <a:r>
              <a:rPr lang="en-GB" dirty="0" smtClean="0"/>
              <a:t>will it lead to fulfilment of the ex-ante conditionality criteria ? </a:t>
            </a:r>
          </a:p>
          <a:p>
            <a:r>
              <a:rPr lang="en-GB" b="1" dirty="0" smtClean="0">
                <a:sym typeface="Wingdings" pitchFamily="2" charset="2"/>
              </a:rPr>
              <a:t>Deadline of 31.12.2016: maximum</a:t>
            </a:r>
          </a:p>
          <a:p>
            <a:r>
              <a:rPr lang="en-GB" b="1" dirty="0" smtClean="0">
                <a:sym typeface="Wingdings" pitchFamily="2" charset="2"/>
              </a:rPr>
              <a:t>Commission accepts p</a:t>
            </a:r>
            <a:r>
              <a:rPr lang="en-GB" b="1" dirty="0" smtClean="0"/>
              <a:t>roportionality for action plan</a:t>
            </a:r>
            <a:endParaRPr lang="en-GB" b="1" dirty="0"/>
          </a:p>
          <a:p>
            <a:pPr lvl="1"/>
            <a:r>
              <a:rPr lang="en-GB" dirty="0">
                <a:sym typeface="Wingdings" pitchFamily="2" charset="2"/>
              </a:rPr>
              <a:t> Important if not al</a:t>
            </a:r>
            <a:r>
              <a:rPr lang="en-GB" dirty="0"/>
              <a:t>l criteria for fulfilment </a:t>
            </a:r>
            <a:r>
              <a:rPr lang="en-GB" dirty="0" smtClean="0"/>
              <a:t>of an applicable ex-ante conditionality are </a:t>
            </a:r>
            <a:r>
              <a:rPr lang="en-GB" dirty="0"/>
              <a:t>‘relevant’ for efficiency and effectiveness of achievement of the specific objective </a:t>
            </a:r>
          </a:p>
          <a:p>
            <a:endParaRPr lang="en-GB" b="1" dirty="0" smtClean="0">
              <a:sym typeface="Wingdings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4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Suspension of interim payments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Suspension of interim payments: upon adoption of the OP </a:t>
            </a:r>
            <a:r>
              <a:rPr lang="en-GB" sz="2800" b="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88432"/>
          </a:xfrm>
        </p:spPr>
        <p:txBody>
          <a:bodyPr/>
          <a:lstStyle/>
          <a:p>
            <a:r>
              <a:rPr lang="en-GB" b="1" dirty="0" smtClean="0"/>
              <a:t>In which case?  </a:t>
            </a:r>
            <a:r>
              <a:rPr lang="en-GB" dirty="0"/>
              <a:t>t</a:t>
            </a:r>
            <a:r>
              <a:rPr lang="en-GB" dirty="0" smtClean="0"/>
              <a:t>o avoid significant prejudice to the effectiveness and efficiency of the achievement of a specific objective 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What ? </a:t>
            </a:r>
            <a:r>
              <a:rPr lang="en-GB" dirty="0" smtClean="0"/>
              <a:t>All or part of the interim payments related to the relevant priority axis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proportionality: actions to be taken and funds at risk</a:t>
            </a:r>
          </a:p>
          <a:p>
            <a:r>
              <a:rPr lang="en-GB" b="1" dirty="0" smtClean="0"/>
              <a:t>Option for the Commission, no obligation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50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52737"/>
            <a:ext cx="8229600" cy="1080119"/>
          </a:xfrm>
        </p:spPr>
        <p:txBody>
          <a:bodyPr/>
          <a:lstStyle/>
          <a:p>
            <a:r>
              <a:rPr lang="en-GB" sz="2400" dirty="0" smtClean="0"/>
              <a:t>Suspension of interim payments: failure to complete the actions by the deadline </a:t>
            </a:r>
            <a:r>
              <a:rPr lang="en-GB" sz="2400" b="0" dirty="0" smtClean="0"/>
              <a:t>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92488"/>
          </a:xfrm>
        </p:spPr>
        <p:txBody>
          <a:bodyPr/>
          <a:lstStyle/>
          <a:p>
            <a:r>
              <a:rPr lang="en-GB" b="1" dirty="0" smtClean="0"/>
              <a:t>What ? </a:t>
            </a:r>
            <a:r>
              <a:rPr lang="en-GB" dirty="0"/>
              <a:t>All or part of the interim payments related to the relevant priority axis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proportionality: actions to be taken and funds at risk </a:t>
            </a:r>
            <a:endParaRPr lang="en-GB" dirty="0" smtClean="0"/>
          </a:p>
          <a:p>
            <a:r>
              <a:rPr lang="en-GB" b="1" dirty="0" smtClean="0"/>
              <a:t>Basis for suspending interim payments</a:t>
            </a:r>
            <a:r>
              <a:rPr lang="en-GB" dirty="0" smtClean="0"/>
              <a:t>:</a:t>
            </a:r>
            <a:r>
              <a:rPr lang="en-GB" b="1" dirty="0" smtClean="0"/>
              <a:t> </a:t>
            </a:r>
            <a:r>
              <a:rPr lang="en-GB" dirty="0" smtClean="0"/>
              <a:t>no obligation</a:t>
            </a:r>
          </a:p>
          <a:p>
            <a:r>
              <a:rPr lang="en-GB" b="1" dirty="0" smtClean="0"/>
              <a:t>Information on fulfilment </a:t>
            </a:r>
            <a:r>
              <a:rPr lang="en-GB" dirty="0" smtClean="0"/>
              <a:t>to be provided </a:t>
            </a:r>
            <a:r>
              <a:rPr lang="en-GB" b="1" dirty="0" smtClean="0"/>
              <a:t>at the latest in AIR in 2017 </a:t>
            </a:r>
            <a:r>
              <a:rPr lang="en-GB" b="1" dirty="0"/>
              <a:t>or </a:t>
            </a:r>
            <a:r>
              <a:rPr lang="en-GB" b="1" dirty="0" smtClean="0"/>
              <a:t>Progress Report in 2017</a:t>
            </a:r>
          </a:p>
          <a:p>
            <a:r>
              <a:rPr lang="en-GB" dirty="0" smtClean="0"/>
              <a:t>Need for </a:t>
            </a:r>
            <a:r>
              <a:rPr lang="en-GB" b="1" dirty="0" smtClean="0"/>
              <a:t>Commission observations within 60 days </a:t>
            </a:r>
            <a:r>
              <a:rPr lang="en-GB" dirty="0" smtClean="0"/>
              <a:t>of submission of the report (Art</a:t>
            </a:r>
            <a:r>
              <a:rPr lang="en-GB" dirty="0"/>
              <a:t>. 17(5a) </a:t>
            </a:r>
            <a:r>
              <a:rPr lang="en-GB" dirty="0" smtClean="0"/>
              <a:t>CPR)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030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Lifting of suspension of interim payments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556792"/>
            <a:ext cx="8229600" cy="774070"/>
          </a:xfrm>
        </p:spPr>
        <p:txBody>
          <a:bodyPr/>
          <a:lstStyle/>
          <a:p>
            <a:r>
              <a:rPr lang="en-GB" sz="3200" dirty="0">
                <a:solidFill>
                  <a:srgbClr val="16489F"/>
                </a:solidFill>
                <a:latin typeface="Arial" charset="0"/>
              </a:rPr>
              <a:t>Lifting of suspension of interim payments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6004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343C1"/>
              </a:buClr>
              <a:buFont typeface="Courier New" pitchFamily="49" charset="0"/>
              <a:buChar char="o"/>
            </a:pPr>
            <a:r>
              <a:rPr lang="en-GB" sz="2600" dirty="0" smtClean="0">
                <a:solidFill>
                  <a:srgbClr val="16489F"/>
                </a:solidFill>
                <a:latin typeface="Arial" charset="0"/>
              </a:rPr>
              <a:t>Upon </a:t>
            </a:r>
            <a:r>
              <a:rPr lang="en-GB" sz="2600" dirty="0">
                <a:solidFill>
                  <a:srgbClr val="16489F"/>
                </a:solidFill>
                <a:latin typeface="Arial" charset="0"/>
              </a:rPr>
              <a:t>completion of the actions to fulfil applicable </a:t>
            </a:r>
            <a:r>
              <a:rPr lang="en-GB" sz="2600" dirty="0" smtClean="0">
                <a:solidFill>
                  <a:srgbClr val="16489F"/>
                </a:solidFill>
                <a:latin typeface="Arial" charset="0"/>
              </a:rPr>
              <a:t>ex-ante </a:t>
            </a:r>
            <a:r>
              <a:rPr lang="en-GB" sz="2600" dirty="0" err="1" smtClean="0">
                <a:solidFill>
                  <a:srgbClr val="16489F"/>
                </a:solidFill>
                <a:latin typeface="Arial" charset="0"/>
              </a:rPr>
              <a:t>conditionalities</a:t>
            </a:r>
            <a:endParaRPr lang="en-GB" sz="2600" dirty="0" smtClean="0">
              <a:solidFill>
                <a:srgbClr val="16489F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4343C1"/>
              </a:buClr>
              <a:buFont typeface="Courier New" pitchFamily="49" charset="0"/>
              <a:buChar char="o"/>
            </a:pPr>
            <a:r>
              <a:rPr lang="en-GB" sz="2600" dirty="0" smtClean="0">
                <a:solidFill>
                  <a:srgbClr val="16489F"/>
                </a:solidFill>
                <a:latin typeface="Arial" charset="0"/>
              </a:rPr>
              <a:t>Upon </a:t>
            </a:r>
            <a:r>
              <a:rPr lang="en-GB" sz="2600" dirty="0">
                <a:solidFill>
                  <a:srgbClr val="16489F"/>
                </a:solidFill>
                <a:latin typeface="Arial" charset="0"/>
              </a:rPr>
              <a:t>OP amendment leading to non-applicability of </a:t>
            </a:r>
            <a:r>
              <a:rPr lang="en-GB" sz="2600" dirty="0" smtClean="0">
                <a:solidFill>
                  <a:srgbClr val="16489F"/>
                </a:solidFill>
                <a:latin typeface="Arial" charset="0"/>
              </a:rPr>
              <a:t>ex-ante </a:t>
            </a:r>
            <a:r>
              <a:rPr lang="en-GB" sz="2600" dirty="0" err="1">
                <a:solidFill>
                  <a:srgbClr val="16489F"/>
                </a:solidFill>
                <a:latin typeface="Arial" charset="0"/>
              </a:rPr>
              <a:t>conditionalities</a:t>
            </a:r>
            <a:endParaRPr lang="en-GB" sz="2600" dirty="0">
              <a:solidFill>
                <a:srgbClr val="16489F"/>
              </a:solidFill>
              <a:latin typeface="Arial" charset="0"/>
            </a:endParaRPr>
          </a:p>
          <a:p>
            <a:endParaRPr lang="en-GB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8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8316416" cy="8640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32448"/>
          </a:xfrm>
        </p:spPr>
        <p:txBody>
          <a:bodyPr/>
          <a:lstStyle/>
          <a:p>
            <a:pPr algn="ctr"/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THANK YOU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16489F"/>
                </a:solidFill>
                <a:latin typeface="Arial" charset="0"/>
              </a:rPr>
              <a:t>Types of conditionality proposed by the Commission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6563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defRPr/>
            </a:pPr>
            <a:r>
              <a:rPr lang="en-GB" b="1" dirty="0" smtClean="0">
                <a:solidFill>
                  <a:srgbClr val="16489F"/>
                </a:solidFill>
              </a:rPr>
              <a:t>Ex-ante </a:t>
            </a:r>
            <a:r>
              <a:rPr lang="en-GB" b="1" dirty="0">
                <a:solidFill>
                  <a:srgbClr val="16489F"/>
                </a:solidFill>
              </a:rPr>
              <a:t>conditionality: </a:t>
            </a:r>
          </a:p>
          <a:p>
            <a:pPr marL="1236663" lvl="2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buFont typeface="Courier New" pitchFamily="49" charset="0"/>
              <a:buChar char="o"/>
              <a:defRPr/>
            </a:pPr>
            <a:r>
              <a:rPr lang="en-GB" sz="1800" b="1" dirty="0">
                <a:solidFill>
                  <a:srgbClr val="16489F"/>
                </a:solidFill>
              </a:rPr>
              <a:t>Art. 17 </a:t>
            </a:r>
            <a:r>
              <a:rPr lang="en-GB" sz="1800" b="1" dirty="0" smtClean="0">
                <a:solidFill>
                  <a:srgbClr val="16489F"/>
                </a:solidFill>
              </a:rPr>
              <a:t>CPR and </a:t>
            </a:r>
            <a:r>
              <a:rPr lang="en-GB" sz="1800" b="1" dirty="0">
                <a:solidFill>
                  <a:srgbClr val="16489F"/>
                </a:solidFill>
              </a:rPr>
              <a:t>Annex </a:t>
            </a:r>
            <a:r>
              <a:rPr lang="en-GB" sz="1800" b="1" dirty="0" smtClean="0">
                <a:solidFill>
                  <a:srgbClr val="16489F"/>
                </a:solidFill>
              </a:rPr>
              <a:t>V CPR (Cohesion policy)</a:t>
            </a:r>
            <a:endParaRPr lang="en-GB" sz="1800" b="1" dirty="0">
              <a:solidFill>
                <a:srgbClr val="16489F"/>
              </a:solidFill>
            </a:endParaRPr>
          </a:p>
          <a:p>
            <a:pPr marL="436563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defRPr/>
            </a:pPr>
            <a:r>
              <a:rPr lang="en-GB" b="1" dirty="0">
                <a:solidFill>
                  <a:srgbClr val="16489F"/>
                </a:solidFill>
              </a:rPr>
              <a:t>Macroeconomic conditionality: </a:t>
            </a:r>
          </a:p>
          <a:p>
            <a:pPr marL="1236663" lvl="2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buFont typeface="Courier New" pitchFamily="49" charset="0"/>
              <a:buChar char="o"/>
              <a:defRPr/>
            </a:pPr>
            <a:r>
              <a:rPr lang="en-GB" sz="1800" b="1" dirty="0">
                <a:solidFill>
                  <a:srgbClr val="16489F"/>
                </a:solidFill>
              </a:rPr>
              <a:t>Art. 21 CPR</a:t>
            </a:r>
          </a:p>
          <a:p>
            <a:pPr marL="436563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defRPr/>
            </a:pPr>
            <a:r>
              <a:rPr lang="en-GB" b="1" dirty="0">
                <a:solidFill>
                  <a:srgbClr val="16489F"/>
                </a:solidFill>
              </a:rPr>
              <a:t>Ex post conditionality (achievement of targets set in performance framework): </a:t>
            </a:r>
          </a:p>
          <a:p>
            <a:pPr marL="1236663" lvl="2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1A3770"/>
              </a:buClr>
              <a:buFont typeface="Courier New" pitchFamily="49" charset="0"/>
              <a:buChar char="o"/>
              <a:defRPr/>
            </a:pPr>
            <a:r>
              <a:rPr lang="en-GB" sz="1800" b="1" dirty="0">
                <a:solidFill>
                  <a:srgbClr val="16489F"/>
                </a:solidFill>
              </a:rPr>
              <a:t>Art. 20 (4) CPR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93610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16489F"/>
                </a:solidFill>
                <a:latin typeface="Arial" charset="0"/>
              </a:rPr>
              <a:t>Types of ex-ante conditionality 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16489F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1A3770"/>
              </a:buClr>
            </a:pPr>
            <a:r>
              <a:rPr lang="en-GB" b="1" dirty="0">
                <a:solidFill>
                  <a:srgbClr val="16489F"/>
                </a:solidFill>
                <a:latin typeface="Arial" charset="0"/>
                <a:cs typeface="Arial" charset="0"/>
              </a:rPr>
              <a:t>Thematic ex-ante </a:t>
            </a:r>
            <a:r>
              <a:rPr lang="en-GB" b="1" dirty="0" err="1" smtClean="0">
                <a:solidFill>
                  <a:srgbClr val="16489F"/>
                </a:solidFill>
                <a:latin typeface="Arial" charset="0"/>
                <a:cs typeface="Arial" charset="0"/>
              </a:rPr>
              <a:t>conditionalities</a:t>
            </a:r>
            <a:r>
              <a:rPr lang="en-GB" b="1" dirty="0" smtClean="0">
                <a:solidFill>
                  <a:srgbClr val="16489F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rgbClr val="16489F"/>
                </a:solidFill>
                <a:latin typeface="Arial" charset="0"/>
                <a:cs typeface="Arial" charset="0"/>
              </a:rPr>
              <a:t>are </a:t>
            </a:r>
            <a:r>
              <a:rPr lang="en-GB" dirty="0">
                <a:solidFill>
                  <a:srgbClr val="16489F"/>
                </a:solidFill>
                <a:latin typeface="Arial" charset="0"/>
                <a:cs typeface="Arial" charset="0"/>
              </a:rPr>
              <a:t>linked to </a:t>
            </a:r>
            <a:r>
              <a:rPr lang="en-GB" dirty="0" smtClean="0">
                <a:solidFill>
                  <a:srgbClr val="16489F"/>
                </a:solidFill>
                <a:latin typeface="Arial" charset="0"/>
                <a:cs typeface="Arial" charset="0"/>
              </a:rPr>
              <a:t>investment </a:t>
            </a:r>
            <a:r>
              <a:rPr lang="en-GB" dirty="0">
                <a:solidFill>
                  <a:srgbClr val="16489F"/>
                </a:solidFill>
                <a:latin typeface="Arial" charset="0"/>
                <a:cs typeface="Arial" charset="0"/>
              </a:rPr>
              <a:t>priorities. Only those thematic ex-ante </a:t>
            </a:r>
            <a:r>
              <a:rPr lang="en-GB" dirty="0" err="1">
                <a:solidFill>
                  <a:srgbClr val="16489F"/>
                </a:solidFill>
                <a:latin typeface="Arial" charset="0"/>
                <a:cs typeface="Arial" charset="0"/>
              </a:rPr>
              <a:t>conditionalities</a:t>
            </a:r>
            <a:r>
              <a:rPr lang="en-GB" dirty="0">
                <a:solidFill>
                  <a:srgbClr val="16489F"/>
                </a:solidFill>
                <a:latin typeface="Arial" charset="0"/>
                <a:cs typeface="Arial" charset="0"/>
              </a:rPr>
              <a:t> need to be assessed which are linked to investment priorities selected by Member States. </a:t>
            </a:r>
          </a:p>
          <a:p>
            <a:pPr>
              <a:spcBef>
                <a:spcPts val="600"/>
              </a:spcBef>
              <a:buClr>
                <a:srgbClr val="1A3770"/>
              </a:buClr>
            </a:pPr>
            <a:endParaRPr lang="en-GB" dirty="0">
              <a:solidFill>
                <a:srgbClr val="16489F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1A3770"/>
              </a:buClr>
            </a:pPr>
            <a:r>
              <a:rPr lang="en-GB" b="1" dirty="0">
                <a:solidFill>
                  <a:srgbClr val="16489F"/>
                </a:solidFill>
                <a:latin typeface="Arial" charset="0"/>
                <a:cs typeface="Arial" charset="0"/>
              </a:rPr>
              <a:t>General ex-ante </a:t>
            </a:r>
            <a:r>
              <a:rPr lang="en-GB" b="1" dirty="0" err="1">
                <a:solidFill>
                  <a:srgbClr val="16489F"/>
                </a:solidFill>
                <a:latin typeface="Arial" charset="0"/>
                <a:cs typeface="Arial" charset="0"/>
              </a:rPr>
              <a:t>conditionalities</a:t>
            </a:r>
            <a:r>
              <a:rPr lang="en-GB" dirty="0">
                <a:solidFill>
                  <a:srgbClr val="16489F"/>
                </a:solidFill>
                <a:latin typeface="Arial" charset="0"/>
                <a:cs typeface="Arial" charset="0"/>
              </a:rPr>
              <a:t> are linked to horizontal aspects of programme implementation. They only apply to those programmes for which their fulfilment is relevant to the efficiency and effectiveness of investments in their programmes.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16489F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83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41600"/>
            <a:ext cx="8352928" cy="2088232"/>
          </a:xfrm>
        </p:spPr>
        <p:txBody>
          <a:bodyPr/>
          <a:lstStyle/>
          <a:p>
            <a:pPr algn="ctr"/>
            <a:r>
              <a:rPr lang="en-US" dirty="0" smtClean="0"/>
              <a:t>Main principles of ex-ante conditionality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720079"/>
          </a:xfrm>
        </p:spPr>
        <p:txBody>
          <a:bodyPr/>
          <a:lstStyle/>
          <a:p>
            <a:r>
              <a:rPr lang="en-GB" sz="3200" dirty="0">
                <a:solidFill>
                  <a:srgbClr val="16489F"/>
                </a:solidFill>
                <a:latin typeface="Arial" charset="0"/>
              </a:rPr>
              <a:t>How does it work: </a:t>
            </a:r>
            <a:r>
              <a:rPr lang="en-GB" sz="3200" dirty="0" smtClean="0">
                <a:solidFill>
                  <a:srgbClr val="16489F"/>
                </a:solidFill>
                <a:latin typeface="Arial" charset="0"/>
              </a:rPr>
              <a:t>main principles </a:t>
            </a:r>
            <a:r>
              <a:rPr lang="en-GB" sz="3200" dirty="0">
                <a:solidFill>
                  <a:srgbClr val="16489F"/>
                </a:solidFill>
                <a:latin typeface="Arial" charset="0"/>
              </a:rPr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8186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1A3770"/>
              </a:buClr>
            </a:pP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Ex-ante </a:t>
            </a:r>
            <a:r>
              <a:rPr lang="en-GB" sz="2000" b="1" dirty="0" err="1" smtClean="0">
                <a:solidFill>
                  <a:srgbClr val="16489F"/>
                </a:solidFill>
                <a:latin typeface="Arial" charset="0"/>
              </a:rPr>
              <a:t>conditionalities</a:t>
            </a: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 are set out in the Fund-specific rules: </a:t>
            </a:r>
            <a:r>
              <a:rPr lang="en-GB" sz="2000" b="1" dirty="0">
                <a:solidFill>
                  <a:srgbClr val="16489F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rgbClr val="16489F"/>
                </a:solidFill>
                <a:latin typeface="Arial" charset="0"/>
              </a:rPr>
              <a:t>Cohesion </a:t>
            </a:r>
            <a:r>
              <a:rPr lang="en-GB" sz="2000" dirty="0">
                <a:solidFill>
                  <a:srgbClr val="16489F"/>
                </a:solidFill>
                <a:latin typeface="Arial" charset="0"/>
              </a:rPr>
              <a:t>policy: Annex V CPR</a:t>
            </a:r>
            <a:endParaRPr lang="en-GB" sz="2000" b="1" dirty="0" smtClean="0">
              <a:solidFill>
                <a:srgbClr val="16489F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1A3770"/>
              </a:buClr>
            </a:pP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Thematic ex-ante </a:t>
            </a:r>
            <a:r>
              <a:rPr lang="en-GB" sz="2000" b="1" dirty="0" err="1">
                <a:solidFill>
                  <a:srgbClr val="16489F"/>
                </a:solidFill>
                <a:latin typeface="Arial" charset="0"/>
              </a:rPr>
              <a:t>conditionalities</a:t>
            </a:r>
            <a:r>
              <a:rPr lang="en-GB" sz="2000" b="1" dirty="0">
                <a:solidFill>
                  <a:srgbClr val="16489F"/>
                </a:solidFill>
                <a:latin typeface="Arial" charset="0"/>
              </a:rPr>
              <a:t> are linked to investment </a:t>
            </a: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priorities</a:t>
            </a:r>
          </a:p>
          <a:p>
            <a:pPr>
              <a:spcBef>
                <a:spcPts val="600"/>
              </a:spcBef>
              <a:buClr>
                <a:srgbClr val="1A3770"/>
              </a:buClr>
            </a:pP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Applicability 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1" dirty="0" smtClean="0">
                <a:solidFill>
                  <a:srgbClr val="16489F"/>
                </a:solidFill>
                <a:latin typeface="Arial" charset="0"/>
              </a:rPr>
              <a:t>link to specific objective (SO) </a:t>
            </a:r>
            <a:r>
              <a:rPr lang="en-GB" sz="1800" dirty="0" smtClean="0">
                <a:solidFill>
                  <a:srgbClr val="16489F"/>
                </a:solidFill>
                <a:latin typeface="Arial" charset="0"/>
              </a:rPr>
              <a:t>(see Art. 2 CPR for definition SO)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16489F"/>
                </a:solidFill>
                <a:latin typeface="Arial" charset="0"/>
              </a:rPr>
              <a:t>introduction </a:t>
            </a:r>
            <a:r>
              <a:rPr lang="en-GB" sz="1800" dirty="0">
                <a:solidFill>
                  <a:srgbClr val="16489F"/>
                </a:solidFill>
                <a:latin typeface="Arial" charset="0"/>
              </a:rPr>
              <a:t>of definition of ‘</a:t>
            </a:r>
            <a:r>
              <a:rPr lang="en-GB" sz="1800" b="1" dirty="0">
                <a:solidFill>
                  <a:srgbClr val="16489F"/>
                </a:solidFill>
                <a:latin typeface="Arial" charset="0"/>
              </a:rPr>
              <a:t>applicable ex ante conditionality</a:t>
            </a:r>
            <a:r>
              <a:rPr lang="en-GB" sz="1800" dirty="0">
                <a:solidFill>
                  <a:srgbClr val="16489F"/>
                </a:solidFill>
                <a:latin typeface="Arial" charset="0"/>
              </a:rPr>
              <a:t>’:</a:t>
            </a:r>
          </a:p>
          <a:p>
            <a:pPr lvl="3">
              <a:spcBef>
                <a:spcPts val="600"/>
              </a:spcBef>
              <a:buFontTx/>
              <a:buNone/>
            </a:pPr>
            <a:r>
              <a:rPr lang="en-GB" sz="1800" dirty="0">
                <a:solidFill>
                  <a:srgbClr val="16489F"/>
                </a:solidFill>
              </a:rPr>
              <a:t>	‘A precisely predefined critical </a:t>
            </a:r>
            <a:r>
              <a:rPr lang="en-GB" sz="1800" dirty="0" smtClean="0">
                <a:solidFill>
                  <a:srgbClr val="16489F"/>
                </a:solidFill>
              </a:rPr>
              <a:t>factor </a:t>
            </a:r>
            <a:r>
              <a:rPr lang="en-GB" sz="1800" dirty="0">
                <a:solidFill>
                  <a:srgbClr val="16489F"/>
                </a:solidFill>
              </a:rPr>
              <a:t>which is a necessary prerequisite for and </a:t>
            </a:r>
            <a:r>
              <a:rPr lang="en-GB" sz="1800" dirty="0" smtClean="0">
                <a:solidFill>
                  <a:srgbClr val="16489F"/>
                </a:solidFill>
              </a:rPr>
              <a:t>has </a:t>
            </a:r>
            <a:r>
              <a:rPr lang="en-GB" sz="1800" dirty="0">
                <a:solidFill>
                  <a:srgbClr val="16489F"/>
                </a:solidFill>
              </a:rPr>
              <a:t>a direct and genuine link to </a:t>
            </a:r>
            <a:r>
              <a:rPr lang="en-GB" sz="1800" dirty="0" smtClean="0">
                <a:solidFill>
                  <a:srgbClr val="16489F"/>
                </a:solidFill>
              </a:rPr>
              <a:t>and</a:t>
            </a:r>
            <a:r>
              <a:rPr lang="en-GB" sz="1800" u="sng" dirty="0" smtClean="0">
                <a:solidFill>
                  <a:srgbClr val="16489F"/>
                </a:solidFill>
              </a:rPr>
              <a:t> direct </a:t>
            </a:r>
            <a:r>
              <a:rPr lang="en-GB" sz="1800" u="sng" dirty="0">
                <a:solidFill>
                  <a:srgbClr val="16489F"/>
                </a:solidFill>
              </a:rPr>
              <a:t>impact on the effective and efficient achievement of the specific objective </a:t>
            </a:r>
            <a:r>
              <a:rPr lang="en-GB" sz="1800" dirty="0">
                <a:solidFill>
                  <a:srgbClr val="16489F"/>
                </a:solidFill>
              </a:rPr>
              <a:t>for an investment priority or a Union priority’.</a:t>
            </a:r>
          </a:p>
          <a:p>
            <a:pPr>
              <a:spcBef>
                <a:spcPts val="600"/>
              </a:spcBef>
            </a:pPr>
            <a:r>
              <a:rPr lang="en-GB" sz="2000" b="1" dirty="0" smtClean="0">
                <a:solidFill>
                  <a:srgbClr val="16489F"/>
                </a:solidFill>
                <a:latin typeface="Arial" charset="0"/>
              </a:rPr>
              <a:t>Fulfilment </a:t>
            </a:r>
            <a:endParaRPr lang="en-GB" sz="2000" b="1" dirty="0">
              <a:solidFill>
                <a:srgbClr val="16489F"/>
              </a:solidFill>
              <a:latin typeface="Arial" charset="0"/>
            </a:endParaRPr>
          </a:p>
          <a:p>
            <a:pPr marL="1200150" lvl="2" indent="-285750">
              <a:spcBef>
                <a:spcPts val="600"/>
              </a:spcBef>
              <a:buClr>
                <a:srgbClr val="4343C1"/>
              </a:buClr>
              <a:buFont typeface="Arial" pitchFamily="34" charset="0"/>
              <a:buChar char="•"/>
            </a:pPr>
            <a:r>
              <a:rPr lang="en-GB" sz="1800" b="1" dirty="0" smtClean="0">
                <a:solidFill>
                  <a:srgbClr val="16489F"/>
                </a:solidFill>
                <a:latin typeface="Arial" charset="0"/>
              </a:rPr>
              <a:t>limited to criteria for fulfilment in fund-specific rules</a:t>
            </a:r>
            <a:endParaRPr lang="en-GB" sz="1800" b="1" dirty="0">
              <a:solidFill>
                <a:srgbClr val="16489F"/>
              </a:solidFill>
              <a:latin typeface="Arial" charset="0"/>
            </a:endParaRP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1800" b="1" dirty="0">
              <a:solidFill>
                <a:srgbClr val="16489F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936103"/>
          </a:xfrm>
        </p:spPr>
        <p:txBody>
          <a:bodyPr/>
          <a:lstStyle/>
          <a:p>
            <a:r>
              <a:rPr lang="en-GB" sz="3200" dirty="0">
                <a:solidFill>
                  <a:srgbClr val="16489F"/>
                </a:solidFill>
                <a:latin typeface="Arial" charset="0"/>
              </a:rPr>
              <a:t>How does it work: </a:t>
            </a:r>
            <a:r>
              <a:rPr lang="en-GB" sz="3200" dirty="0" smtClean="0">
                <a:solidFill>
                  <a:srgbClr val="16489F"/>
                </a:solidFill>
                <a:latin typeface="Arial" charset="0"/>
              </a:rPr>
              <a:t>main principles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1A3770"/>
              </a:buClr>
            </a:pP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Applicable ex-ante </a:t>
            </a:r>
            <a:r>
              <a:rPr lang="en-GB" sz="2200" b="1" dirty="0" err="1" smtClean="0">
                <a:solidFill>
                  <a:srgbClr val="16489F"/>
                </a:solidFill>
                <a:latin typeface="Arial" charset="0"/>
              </a:rPr>
              <a:t>conditionalities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: to be fulfilled </a:t>
            </a: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before 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the start </a:t>
            </a: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of the programming period</a:t>
            </a:r>
          </a:p>
          <a:p>
            <a:pPr>
              <a:spcBef>
                <a:spcPts val="1200"/>
              </a:spcBef>
              <a:buClr>
                <a:srgbClr val="1A3770"/>
              </a:buClr>
            </a:pP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If not 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fulfilled, </a:t>
            </a: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to be 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fulfilled at the latest by 31.12.2016 </a:t>
            </a:r>
            <a:r>
              <a:rPr lang="fr-BE" b="0" dirty="0" smtClean="0">
                <a:solidFill>
                  <a:srgbClr val="16489F"/>
                </a:solidFill>
                <a:latin typeface="Arial" charset="0"/>
                <a:sym typeface="Wingdings" pitchFamily="2" charset="2"/>
              </a:rPr>
              <a:t> Action plan</a:t>
            </a:r>
            <a:endParaRPr lang="en-GB" b="0" dirty="0">
              <a:solidFill>
                <a:srgbClr val="16489F"/>
              </a:solidFill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1A3770"/>
              </a:buClr>
            </a:pP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Non-fulfilment of 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ex-ante </a:t>
            </a:r>
            <a:r>
              <a:rPr lang="en-GB" sz="2200" b="1" dirty="0" err="1" smtClean="0">
                <a:solidFill>
                  <a:srgbClr val="16489F"/>
                </a:solidFill>
                <a:latin typeface="Arial" charset="0"/>
              </a:rPr>
              <a:t>conditionalities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 </a:t>
            </a: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may lead to the suspension of all or part of interim </a:t>
            </a:r>
            <a:r>
              <a:rPr lang="en-GB" sz="2200" b="1" dirty="0" smtClean="0">
                <a:solidFill>
                  <a:srgbClr val="16489F"/>
                </a:solidFill>
                <a:latin typeface="Arial" charset="0"/>
              </a:rPr>
              <a:t>payments: </a:t>
            </a:r>
            <a:endParaRPr lang="en-GB" sz="2200" b="1" dirty="0">
              <a:solidFill>
                <a:srgbClr val="16489F"/>
              </a:solidFill>
              <a:latin typeface="Arial" charset="0"/>
            </a:endParaRPr>
          </a:p>
          <a:p>
            <a:pPr lvl="1">
              <a:spcBef>
                <a:spcPts val="1200"/>
              </a:spcBef>
              <a:buClr>
                <a:srgbClr val="4343C1"/>
              </a:buClr>
              <a:buFont typeface="Courier New" pitchFamily="49" charset="0"/>
              <a:buChar char="o"/>
            </a:pPr>
            <a:r>
              <a:rPr lang="en-GB" b="0" dirty="0">
                <a:solidFill>
                  <a:srgbClr val="16489F"/>
                </a:solidFill>
                <a:latin typeface="Arial" charset="0"/>
              </a:rPr>
              <a:t>at the time of the adoption of the </a:t>
            </a:r>
            <a:r>
              <a:rPr lang="en-GB" b="0" dirty="0" smtClean="0">
                <a:solidFill>
                  <a:srgbClr val="16489F"/>
                </a:solidFill>
                <a:latin typeface="Arial" charset="0"/>
              </a:rPr>
              <a:t>programmes in case of significant prejudice</a:t>
            </a:r>
            <a:endParaRPr lang="en-GB" b="0" dirty="0">
              <a:solidFill>
                <a:srgbClr val="16489F"/>
              </a:solidFill>
              <a:latin typeface="Arial" charset="0"/>
            </a:endParaRPr>
          </a:p>
          <a:p>
            <a:pPr lvl="1">
              <a:spcBef>
                <a:spcPts val="1200"/>
              </a:spcBef>
              <a:buClr>
                <a:srgbClr val="4343C1"/>
              </a:buClr>
              <a:buFont typeface="Courier New" pitchFamily="49" charset="0"/>
              <a:buChar char="o"/>
            </a:pPr>
            <a:r>
              <a:rPr lang="en-GB" b="0" dirty="0">
                <a:solidFill>
                  <a:srgbClr val="16489F"/>
                </a:solidFill>
                <a:latin typeface="Arial" charset="0"/>
              </a:rPr>
              <a:t>by the deadline for fulfilment </a:t>
            </a:r>
            <a:r>
              <a:rPr lang="en-GB" b="0" dirty="0" smtClean="0">
                <a:solidFill>
                  <a:srgbClr val="16489F"/>
                </a:solidFill>
                <a:latin typeface="Arial" charset="0"/>
              </a:rPr>
              <a:t> (action plan)</a:t>
            </a:r>
            <a:endParaRPr lang="en-GB" b="0" dirty="0">
              <a:solidFill>
                <a:srgbClr val="16489F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rgbClr val="16489F"/>
                </a:solidFill>
                <a:latin typeface="Arial" charset="0"/>
              </a:rPr>
              <a:t>Ex-ante conditionality </a:t>
            </a:r>
            <a:r>
              <a:rPr lang="en-GB" sz="2200" b="1" dirty="0">
                <a:solidFill>
                  <a:srgbClr val="16489F"/>
                </a:solidFill>
                <a:latin typeface="Arial" charset="0"/>
              </a:rPr>
              <a:t>does not apply to European Territorial Cooperation Programmes 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16489F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37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936103"/>
          </a:xfrm>
        </p:spPr>
        <p:txBody>
          <a:bodyPr/>
          <a:lstStyle/>
          <a:p>
            <a:r>
              <a:rPr lang="en-GB" sz="3200" dirty="0" smtClean="0">
                <a:solidFill>
                  <a:srgbClr val="16489F"/>
                </a:solidFill>
                <a:latin typeface="Arial" charset="0"/>
              </a:rPr>
              <a:t>Steps of Art. 17 CPR </a:t>
            </a:r>
            <a:r>
              <a:rPr lang="en-GB" sz="3200" b="0" dirty="0" smtClean="0">
                <a:solidFill>
                  <a:srgbClr val="16489F"/>
                </a:solidFill>
                <a:latin typeface="Arial" charset="0"/>
              </a:rPr>
              <a:t>(for all ESI Funds) 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1A3770"/>
              </a:buClr>
              <a:buFont typeface="+mj-lt"/>
              <a:buAutoNum type="arabicPeriod"/>
            </a:pPr>
            <a:r>
              <a:rPr lang="en-GB" b="1" dirty="0" smtClean="0">
                <a:solidFill>
                  <a:srgbClr val="16489F"/>
                </a:solidFill>
                <a:latin typeface="Arial" charset="0"/>
              </a:rPr>
              <a:t>Self-assessment </a:t>
            </a:r>
            <a:r>
              <a:rPr lang="en-GB" b="1" dirty="0">
                <a:solidFill>
                  <a:srgbClr val="16489F"/>
                </a:solidFill>
                <a:latin typeface="Arial" charset="0"/>
              </a:rPr>
              <a:t>by Member State</a:t>
            </a:r>
            <a:r>
              <a:rPr lang="en-GB" dirty="0">
                <a:solidFill>
                  <a:srgbClr val="16489F"/>
                </a:solidFill>
                <a:latin typeface="Arial" charset="0"/>
              </a:rPr>
              <a:t> on applicability and 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fulfilment + </a:t>
            </a:r>
            <a:r>
              <a:rPr lang="en-GB" b="1" dirty="0" smtClean="0">
                <a:solidFill>
                  <a:srgbClr val="16489F"/>
                </a:solidFill>
                <a:latin typeface="Arial" charset="0"/>
              </a:rPr>
              <a:t>action plan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 in case applicable ex-ante </a:t>
            </a:r>
            <a:r>
              <a:rPr lang="en-GB" dirty="0" err="1" smtClean="0">
                <a:solidFill>
                  <a:srgbClr val="16489F"/>
                </a:solidFill>
                <a:latin typeface="Arial" charset="0"/>
              </a:rPr>
              <a:t>conditionalities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 are not fulfilled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16489F"/>
                </a:solidFill>
                <a:latin typeface="Arial" charset="0"/>
              </a:rPr>
              <a:t>Commission assessment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 of adequacy and consistency of information provided by MS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16489F"/>
                </a:solidFill>
                <a:latin typeface="Arial" charset="0"/>
              </a:rPr>
              <a:t>Suspension of interim payments</a:t>
            </a: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Upon adoption of the OP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16489F"/>
                </a:solidFill>
                <a:latin typeface="Arial" charset="0"/>
              </a:rPr>
              <a:t>In case of non-fulfilment of the actions by the deadline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16489F"/>
                </a:solidFill>
                <a:latin typeface="Arial" charset="0"/>
              </a:rPr>
              <a:t>Lifting of suspension</a:t>
            </a:r>
          </a:p>
          <a:p>
            <a:pPr lvl="1">
              <a:lnSpc>
                <a:spcPct val="90000"/>
              </a:lnSpc>
            </a:pPr>
            <a:endParaRPr lang="en-GB" dirty="0" smtClean="0">
              <a:solidFill>
                <a:srgbClr val="16489F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GB" dirty="0" smtClean="0">
              <a:solidFill>
                <a:srgbClr val="16489F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dirty="0">
              <a:solidFill>
                <a:srgbClr val="16489F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71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36E633FEF4C147A417E602481C1B78" ma:contentTypeVersion="1" ma:contentTypeDescription="Crear nuevo documento." ma:contentTypeScope="" ma:versionID="84b00dbff2f23125bf3128c8d73aac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8E3A52-245E-405A-892D-07613D08DDC9}"/>
</file>

<file path=customXml/itemProps2.xml><?xml version="1.0" encoding="utf-8"?>
<ds:datastoreItem xmlns:ds="http://schemas.openxmlformats.org/officeDocument/2006/customXml" ds:itemID="{A11E636B-51FB-4CD1-8A22-C2E7CB236C06}"/>
</file>

<file path=customXml/itemProps3.xml><?xml version="1.0" encoding="utf-8"?>
<ds:datastoreItem xmlns:ds="http://schemas.openxmlformats.org/officeDocument/2006/customXml" ds:itemID="{609FFFEA-44D3-4EB8-BFED-78263B4C8AD5}"/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1300</Words>
  <Application>Microsoft Office PowerPoint</Application>
  <PresentationFormat>On-screen Show (4:3)</PresentationFormat>
  <Paragraphs>167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Ex-ante conditionality – General guidance</vt:lpstr>
      <vt:lpstr>Overview of the presentation</vt:lpstr>
      <vt:lpstr>Introduction</vt:lpstr>
      <vt:lpstr>Types of conditionality proposed by the Commission</vt:lpstr>
      <vt:lpstr>Types of ex-ante conditionality  </vt:lpstr>
      <vt:lpstr>Main principles of ex-ante conditionality</vt:lpstr>
      <vt:lpstr>How does it work: main principles (1)</vt:lpstr>
      <vt:lpstr>How does it work: main principles (2)</vt:lpstr>
      <vt:lpstr>Steps of Art. 17 CPR (for all ESI Funds) </vt:lpstr>
      <vt:lpstr>Self-assessment by Member States</vt:lpstr>
      <vt:lpstr>Self-assessment by MS (Art. 17(2) CPR)  </vt:lpstr>
      <vt:lpstr>How to assess applicability ?</vt:lpstr>
      <vt:lpstr>How to assess fulfilment?</vt:lpstr>
      <vt:lpstr>Action plan</vt:lpstr>
      <vt:lpstr>Where to provide the information on self-assessment ?</vt:lpstr>
      <vt:lpstr>Advice for self-assessment   (based on test in ESF TWG)</vt:lpstr>
      <vt:lpstr>Assessment by Commission</vt:lpstr>
      <vt:lpstr>Assessment by Commission (Art. 17(4a) CPR)  </vt:lpstr>
      <vt:lpstr>Assessment of applicability by Commission  </vt:lpstr>
      <vt:lpstr>Assessment of fulfilment by Commission  </vt:lpstr>
      <vt:lpstr>Assessment of fulfilment by Commission – Preparatory action (to be) taken</vt:lpstr>
      <vt:lpstr>Assessment of action plan by Commission  </vt:lpstr>
      <vt:lpstr>Suspension of interim payments </vt:lpstr>
      <vt:lpstr>Suspension of interim payments: upon adoption of the OP   </vt:lpstr>
      <vt:lpstr>Suspension of interim payments: failure to complete the actions by the deadline   </vt:lpstr>
      <vt:lpstr>Lifting of suspension of interim payments </vt:lpstr>
      <vt:lpstr>Lifting of suspension of interim payments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IDM</cp:lastModifiedBy>
  <cp:revision>161</cp:revision>
  <cp:lastPrinted>2013-01-31T11:52:26Z</cp:lastPrinted>
  <dcterms:created xsi:type="dcterms:W3CDTF">2011-10-28T10:25:18Z</dcterms:created>
  <dcterms:modified xsi:type="dcterms:W3CDTF">2013-02-25T10:08:11Z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0x010100B936E633FEF4C147A417E602481C1B78</vt:lpwstr>
  </property>
</Properties>
</file>