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7.xml" ContentType="application/vnd.openxmlformats-officedocument.presentationml.slide+xml"/>
  <Override PartName="/ppt/slideMasters/slideMaster2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5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customXml" Target="../customXml/item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customXml" Target="../customXml/item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0" name="PlaceHolder 5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5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77" name="PlaceHolder 7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s-ES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9"/>
          <p:cNvPicPr/>
          <p:nvPr/>
        </p:nvPicPr>
        <p:blipFill>
          <a:blip r:embed="rId14"/>
          <a:stretch/>
        </p:blipFill>
        <p:spPr>
          <a:xfrm>
            <a:off x="1763640" y="127080"/>
            <a:ext cx="605520" cy="394200"/>
          </a:xfrm>
          <a:prstGeom prst="rect">
            <a:avLst/>
          </a:prstGeom>
          <a:ln w="9360">
            <a:noFill/>
          </a:ln>
        </p:spPr>
      </p:pic>
      <p:pic>
        <p:nvPicPr>
          <p:cNvPr id="39" name="6 Imagen"/>
          <p:cNvPicPr/>
          <p:nvPr/>
        </p:nvPicPr>
        <p:blipFill>
          <a:blip r:embed="rId15"/>
          <a:stretch/>
        </p:blipFill>
        <p:spPr>
          <a:xfrm>
            <a:off x="179280" y="115920"/>
            <a:ext cx="1437480" cy="405360"/>
          </a:xfrm>
          <a:prstGeom prst="rect">
            <a:avLst/>
          </a:prstGeom>
          <a:ln w="9360">
            <a:noFill/>
          </a:ln>
        </p:spPr>
      </p:pic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Pulse para editar el formato del texto de título</a:t>
            </a:r>
          </a:p>
        </p:txBody>
      </p:sp>
      <p:sp>
        <p:nvSpPr>
          <p:cNvPr id="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Pulse para editar el formato de texto del esquema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Segundo nivel del esquema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Tercer nivel del esquema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Cuarto nivel del esquema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Quinto nivel del esquema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Sexto nivel del esquema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Séptimo nivel del esquema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4.png"/><Relationship Id="rId7" Type="http://schemas.openxmlformats.org/officeDocument/2006/relationships/image" Target="../media/image17.png"/><Relationship Id="rId12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11" Type="http://schemas.openxmlformats.org/officeDocument/2006/relationships/image" Target="../media/image21.jpeg"/><Relationship Id="rId5" Type="http://schemas.openxmlformats.org/officeDocument/2006/relationships/image" Target="../media/image15.png"/><Relationship Id="rId10" Type="http://schemas.openxmlformats.org/officeDocument/2006/relationships/image" Target="../media/image20.jpeg"/><Relationship Id="rId4" Type="http://schemas.openxmlformats.org/officeDocument/2006/relationships/image" Target="../media/image5.jpeg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biofarmagroup.es/p/um/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CustomShape 1"/>
          <p:cNvSpPr/>
          <p:nvPr/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79" name="CustomShape 2"/>
          <p:cNvSpPr/>
          <p:nvPr/>
        </p:nvSpPr>
        <p:spPr>
          <a:xfrm>
            <a:off x="393120" y="1081080"/>
            <a:ext cx="8227440" cy="39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/>
          </a:bodyPr>
          <a:lstStyle/>
          <a:p>
            <a:pPr algn="ctr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marL="10980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s-ES" sz="40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Línea de ayudas para la creación, puesta en marcha y consolidación de Unidades Mixtas de Investigación</a:t>
            </a:r>
            <a:endParaRPr lang="es-ES" sz="40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endParaRPr lang="es-ES" sz="4000" b="0" strike="noStrike" spc="-1" dirty="0">
              <a:latin typeface="Arial"/>
            </a:endParaRPr>
          </a:p>
          <a:p>
            <a:pPr marL="109800" algn="ctr"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s-ES" sz="32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Convocatoria 2017</a:t>
            </a:r>
            <a:r>
              <a:rPr lang="es-ES" sz="4000" b="1" strike="noStrike" spc="-1" dirty="0">
                <a:solidFill>
                  <a:srgbClr val="376092"/>
                </a:solidFill>
                <a:latin typeface="Calibri"/>
                <a:ea typeface="DejaVu Sans"/>
              </a:rPr>
              <a:t> </a:t>
            </a:r>
            <a:endParaRPr lang="es-ES" sz="4000" b="0" strike="noStrike" spc="-1" dirty="0">
              <a:latin typeface="Arial"/>
            </a:endParaRPr>
          </a:p>
        </p:txBody>
      </p:sp>
      <p:grpSp>
        <p:nvGrpSpPr>
          <p:cNvPr id="80" name="Group 3"/>
          <p:cNvGrpSpPr/>
          <p:nvPr/>
        </p:nvGrpSpPr>
        <p:grpSpPr>
          <a:xfrm>
            <a:off x="216000" y="6048000"/>
            <a:ext cx="8638200" cy="778680"/>
            <a:chOff x="216000" y="6048000"/>
            <a:chExt cx="8638200" cy="778680"/>
          </a:xfrm>
        </p:grpSpPr>
        <p:pic>
          <p:nvPicPr>
            <p:cNvPr id="81" name="Imagen 80"/>
            <p:cNvPicPr/>
            <p:nvPr/>
          </p:nvPicPr>
          <p:blipFill>
            <a:blip r:embed="rId2"/>
            <a:stretch/>
          </p:blipFill>
          <p:spPr>
            <a:xfrm>
              <a:off x="7342560" y="610524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2" name="Imagen 81"/>
            <p:cNvPicPr/>
            <p:nvPr/>
          </p:nvPicPr>
          <p:blipFill>
            <a:blip r:embed="rId3"/>
            <a:stretch/>
          </p:blipFill>
          <p:spPr>
            <a:xfrm>
              <a:off x="216000" y="616932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83" name="Imagen 82"/>
            <p:cNvPicPr/>
            <p:nvPr/>
          </p:nvPicPr>
          <p:blipFill>
            <a:blip r:embed="rId4"/>
            <a:stretch/>
          </p:blipFill>
          <p:spPr>
            <a:xfrm>
              <a:off x="3942000" y="604800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84" name="CustomShape 4"/>
            <p:cNvSpPr/>
            <p:nvPr/>
          </p:nvSpPr>
          <p:spPr>
            <a:xfrm>
              <a:off x="4752000" y="604800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85" name="CustomShape 5"/>
            <p:cNvSpPr/>
            <p:nvPr/>
          </p:nvSpPr>
          <p:spPr>
            <a:xfrm>
              <a:off x="3852000" y="662364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Group 1"/>
          <p:cNvGrpSpPr/>
          <p:nvPr/>
        </p:nvGrpSpPr>
        <p:grpSpPr>
          <a:xfrm>
            <a:off x="289080" y="5916960"/>
            <a:ext cx="8638200" cy="778680"/>
            <a:chOff x="289080" y="5916960"/>
            <a:chExt cx="8638200" cy="778680"/>
          </a:xfrm>
        </p:grpSpPr>
        <p:pic>
          <p:nvPicPr>
            <p:cNvPr id="183" name="Imagen 182"/>
            <p:cNvPicPr/>
            <p:nvPr/>
          </p:nvPicPr>
          <p:blipFill>
            <a:blip r:embed="rId2"/>
            <a:stretch/>
          </p:blipFill>
          <p:spPr>
            <a:xfrm>
              <a:off x="7415640" y="597420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4" name="Imagen 183"/>
            <p:cNvPicPr/>
            <p:nvPr/>
          </p:nvPicPr>
          <p:blipFill>
            <a:blip r:embed="rId3"/>
            <a:stretch/>
          </p:blipFill>
          <p:spPr>
            <a:xfrm>
              <a:off x="289080" y="603828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85" name="Imagen 184"/>
            <p:cNvPicPr/>
            <p:nvPr/>
          </p:nvPicPr>
          <p:blipFill>
            <a:blip r:embed="rId4"/>
            <a:stretch/>
          </p:blipFill>
          <p:spPr>
            <a:xfrm>
              <a:off x="4015080" y="591696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86" name="CustomShape 2"/>
            <p:cNvSpPr/>
            <p:nvPr/>
          </p:nvSpPr>
          <p:spPr>
            <a:xfrm>
              <a:off x="4825080" y="591696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87" name="CustomShape 3"/>
            <p:cNvSpPr/>
            <p:nvPr/>
          </p:nvSpPr>
          <p:spPr>
            <a:xfrm>
              <a:off x="3925080" y="649260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188" name="Line 4"/>
          <p:cNvSpPr/>
          <p:nvPr/>
        </p:nvSpPr>
        <p:spPr>
          <a:xfrm>
            <a:off x="360" y="63828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90" name="CustomShape 5"/>
          <p:cNvSpPr/>
          <p:nvPr/>
        </p:nvSpPr>
        <p:spPr>
          <a:xfrm>
            <a:off x="5832000" y="96120"/>
            <a:ext cx="328356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Logros alcanzados</a:t>
            </a:r>
            <a:r>
              <a:rPr lang="es-ES" sz="2000" b="1" strike="noStrike" spc="-1">
                <a:solidFill>
                  <a:srgbClr val="376092"/>
                </a:solidFill>
                <a:latin typeface="Calibri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91" name="CustomShape 6"/>
          <p:cNvSpPr/>
          <p:nvPr/>
        </p:nvSpPr>
        <p:spPr>
          <a:xfrm>
            <a:off x="270000" y="1296000"/>
            <a:ext cx="8656560" cy="34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192" name="Group 7"/>
          <p:cNvGrpSpPr/>
          <p:nvPr/>
        </p:nvGrpSpPr>
        <p:grpSpPr>
          <a:xfrm>
            <a:off x="504000" y="3474360"/>
            <a:ext cx="8245080" cy="2429640"/>
            <a:chOff x="504000" y="3474360"/>
            <a:chExt cx="8245080" cy="2429640"/>
          </a:xfrm>
        </p:grpSpPr>
        <p:pic>
          <p:nvPicPr>
            <p:cNvPr id="193" name="Imagen78"/>
            <p:cNvPicPr/>
            <p:nvPr/>
          </p:nvPicPr>
          <p:blipFill>
            <a:blip r:embed="rId5"/>
            <a:srcRect l="-126" t="-175" r="-126" b="-175"/>
            <a:stretch/>
          </p:blipFill>
          <p:spPr>
            <a:xfrm>
              <a:off x="504000" y="3873240"/>
              <a:ext cx="3287160" cy="1971360"/>
            </a:xfrm>
            <a:prstGeom prst="rect">
              <a:avLst/>
            </a:prstGeom>
            <a:ln w="720">
              <a:solidFill>
                <a:srgbClr val="000000"/>
              </a:solidFill>
              <a:round/>
            </a:ln>
          </p:spPr>
        </p:pic>
        <p:pic>
          <p:nvPicPr>
            <p:cNvPr id="194" name="Imagen 25"/>
            <p:cNvPicPr/>
            <p:nvPr/>
          </p:nvPicPr>
          <p:blipFill>
            <a:blip r:embed="rId6"/>
            <a:stretch/>
          </p:blipFill>
          <p:spPr>
            <a:xfrm>
              <a:off x="4505760" y="3787920"/>
              <a:ext cx="4243320" cy="211608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95" name="CustomShape 8"/>
            <p:cNvSpPr/>
            <p:nvPr/>
          </p:nvSpPr>
          <p:spPr>
            <a:xfrm>
              <a:off x="4974480" y="3474360"/>
              <a:ext cx="377424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Detección excesos desmoldeante</a:t>
              </a:r>
              <a:endParaRPr lang="es-ES" sz="1800" b="0" strike="noStrike" spc="-1">
                <a:latin typeface="Arial"/>
              </a:endParaRPr>
            </a:p>
          </p:txBody>
        </p:sp>
        <p:sp>
          <p:nvSpPr>
            <p:cNvPr id="196" name="CustomShape 9"/>
            <p:cNvSpPr/>
            <p:nvPr/>
          </p:nvSpPr>
          <p:spPr>
            <a:xfrm>
              <a:off x="1002240" y="3546000"/>
              <a:ext cx="2692800" cy="364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spAutoFit/>
            </a:bodyPr>
            <a:lstStyle/>
            <a:p>
              <a:pPr>
                <a:lnSpc>
                  <a:spcPct val="100000"/>
                </a:lnSpc>
              </a:pPr>
              <a:r>
                <a:rPr lang="es-ES" sz="1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Detección defectos</a:t>
              </a:r>
              <a:endParaRPr lang="es-ES" sz="1800" b="0" strike="noStrike" spc="-1">
                <a:latin typeface="Arial"/>
              </a:endParaRPr>
            </a:p>
          </p:txBody>
        </p:sp>
      </p:grpSp>
      <p:pic>
        <p:nvPicPr>
          <p:cNvPr id="197" name="Imagen 19"/>
          <p:cNvPicPr/>
          <p:nvPr/>
        </p:nvPicPr>
        <p:blipFill>
          <a:blip r:embed="rId7"/>
          <a:stretch/>
        </p:blipFill>
        <p:spPr>
          <a:xfrm>
            <a:off x="270000" y="1296000"/>
            <a:ext cx="2305080" cy="1584000"/>
          </a:xfrm>
          <a:prstGeom prst="rect">
            <a:avLst/>
          </a:prstGeom>
          <a:ln w="0">
            <a:noFill/>
          </a:ln>
        </p:spPr>
      </p:pic>
      <p:sp>
        <p:nvSpPr>
          <p:cNvPr id="198" name="CustomShape 10"/>
          <p:cNvSpPr/>
          <p:nvPr/>
        </p:nvSpPr>
        <p:spPr>
          <a:xfrm>
            <a:off x="270000" y="936000"/>
            <a:ext cx="269280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Trazabilidad piezas 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199" name="CustomShape 11"/>
          <p:cNvSpPr/>
          <p:nvPr/>
        </p:nvSpPr>
        <p:spPr>
          <a:xfrm>
            <a:off x="3240000" y="936000"/>
            <a:ext cx="2016000" cy="3646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Reporte defectos</a:t>
            </a:r>
            <a:endParaRPr lang="es-ES" sz="1800" b="0" strike="noStrike" spc="-1">
              <a:latin typeface="Arial"/>
            </a:endParaRPr>
          </a:p>
        </p:txBody>
      </p:sp>
      <p:pic>
        <p:nvPicPr>
          <p:cNvPr id="200" name="Imagen 17" descr="Un hombre en frente de computadora&#10;&#10;Descripción generada automáticamente con confianza media"/>
          <p:cNvPicPr/>
          <p:nvPr/>
        </p:nvPicPr>
        <p:blipFill>
          <a:blip r:embed="rId8"/>
          <a:stretch/>
        </p:blipFill>
        <p:spPr>
          <a:xfrm>
            <a:off x="3096000" y="1296000"/>
            <a:ext cx="1525320" cy="1656000"/>
          </a:xfrm>
          <a:prstGeom prst="rect">
            <a:avLst/>
          </a:prstGeom>
          <a:ln w="0">
            <a:noFill/>
          </a:ln>
        </p:spPr>
      </p:pic>
      <p:pic>
        <p:nvPicPr>
          <p:cNvPr id="201" name="Imagen 31" descr="Imagen que contiene interior, bicicleta, tabla, silla&#10;&#10;Descripción generada automáticamente"/>
          <p:cNvPicPr/>
          <p:nvPr/>
        </p:nvPicPr>
        <p:blipFill>
          <a:blip r:embed="rId9"/>
          <a:stretch/>
        </p:blipFill>
        <p:spPr>
          <a:xfrm flipH="1">
            <a:off x="5011200" y="1296000"/>
            <a:ext cx="1396800" cy="1910520"/>
          </a:xfrm>
          <a:prstGeom prst="rect">
            <a:avLst/>
          </a:prstGeom>
          <a:ln w="0">
            <a:noFill/>
          </a:ln>
        </p:spPr>
      </p:pic>
      <p:pic>
        <p:nvPicPr>
          <p:cNvPr id="202" name="Imagen 29" descr="Imagen que contiene interior, edificio, metal, grande&#10;&#10;Descripción generada automáticamente"/>
          <p:cNvPicPr/>
          <p:nvPr/>
        </p:nvPicPr>
        <p:blipFill>
          <a:blip r:embed="rId10"/>
          <a:stretch/>
        </p:blipFill>
        <p:spPr>
          <a:xfrm>
            <a:off x="6473160" y="1270080"/>
            <a:ext cx="1302840" cy="1897920"/>
          </a:xfrm>
          <a:prstGeom prst="rect">
            <a:avLst/>
          </a:prstGeom>
          <a:ln w="0">
            <a:noFill/>
          </a:ln>
        </p:spPr>
      </p:pic>
      <p:pic>
        <p:nvPicPr>
          <p:cNvPr id="203" name="Imagen 30" descr="Imagen que contiene interior, pequeño, lavabo, espejo&#10;&#10;Descripción generada automáticamente"/>
          <p:cNvPicPr/>
          <p:nvPr/>
        </p:nvPicPr>
        <p:blipFill>
          <a:blip r:embed="rId11"/>
          <a:srcRect t="8895" b="34621"/>
          <a:stretch/>
        </p:blipFill>
        <p:spPr>
          <a:xfrm>
            <a:off x="7841880" y="1809720"/>
            <a:ext cx="1230120" cy="926280"/>
          </a:xfrm>
          <a:prstGeom prst="rect">
            <a:avLst/>
          </a:prstGeom>
          <a:ln w="0">
            <a:noFill/>
          </a:ln>
        </p:spPr>
      </p:pic>
      <p:sp>
        <p:nvSpPr>
          <p:cNvPr id="204" name="CustomShape 12"/>
          <p:cNvSpPr/>
          <p:nvPr/>
        </p:nvSpPr>
        <p:spPr>
          <a:xfrm>
            <a:off x="5604120" y="864000"/>
            <a:ext cx="2747880" cy="3643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s-ES" sz="1800" b="0" strike="noStrike" spc="-1">
                <a:solidFill>
                  <a:srgbClr val="000000"/>
                </a:solidFill>
                <a:latin typeface="Arial"/>
                <a:ea typeface="DejaVu Sans"/>
              </a:rPr>
              <a:t>Sensorización procesos</a:t>
            </a:r>
            <a:endParaRPr lang="es-ES" sz="1800" b="0" strike="noStrike" spc="-1">
              <a:latin typeface="Arial"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0" y="-1"/>
            <a:ext cx="2549770" cy="5914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89" name="Imagen 14_3"/>
          <p:cNvPicPr/>
          <p:nvPr/>
        </p:nvPicPr>
        <p:blipFill>
          <a:blip r:embed="rId12"/>
          <a:stretch/>
        </p:blipFill>
        <p:spPr>
          <a:xfrm>
            <a:off x="144000" y="0"/>
            <a:ext cx="1080000" cy="88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" name="Group 1"/>
          <p:cNvGrpSpPr/>
          <p:nvPr/>
        </p:nvGrpSpPr>
        <p:grpSpPr>
          <a:xfrm>
            <a:off x="289080" y="5916960"/>
            <a:ext cx="8638200" cy="778680"/>
            <a:chOff x="289080" y="5916960"/>
            <a:chExt cx="8638200" cy="778680"/>
          </a:xfrm>
        </p:grpSpPr>
        <p:pic>
          <p:nvPicPr>
            <p:cNvPr id="206" name="Imagen 205"/>
            <p:cNvPicPr/>
            <p:nvPr/>
          </p:nvPicPr>
          <p:blipFill>
            <a:blip r:embed="rId2"/>
            <a:stretch/>
          </p:blipFill>
          <p:spPr>
            <a:xfrm>
              <a:off x="7415640" y="597420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7" name="Imagen 206"/>
            <p:cNvPicPr/>
            <p:nvPr/>
          </p:nvPicPr>
          <p:blipFill>
            <a:blip r:embed="rId3"/>
            <a:stretch/>
          </p:blipFill>
          <p:spPr>
            <a:xfrm>
              <a:off x="289080" y="603828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08" name="Imagen 207"/>
            <p:cNvPicPr/>
            <p:nvPr/>
          </p:nvPicPr>
          <p:blipFill>
            <a:blip r:embed="rId4"/>
            <a:stretch/>
          </p:blipFill>
          <p:spPr>
            <a:xfrm>
              <a:off x="4015080" y="591696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09" name="CustomShape 2"/>
            <p:cNvSpPr/>
            <p:nvPr/>
          </p:nvSpPr>
          <p:spPr>
            <a:xfrm>
              <a:off x="4825080" y="591696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210" name="CustomShape 3"/>
            <p:cNvSpPr/>
            <p:nvPr/>
          </p:nvSpPr>
          <p:spPr>
            <a:xfrm>
              <a:off x="3925080" y="649260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211" name="Line 4"/>
          <p:cNvSpPr/>
          <p:nvPr/>
        </p:nvSpPr>
        <p:spPr>
          <a:xfrm>
            <a:off x="360" y="63828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3" name="CustomShape 5"/>
          <p:cNvSpPr/>
          <p:nvPr/>
        </p:nvSpPr>
        <p:spPr>
          <a:xfrm>
            <a:off x="5791320" y="96120"/>
            <a:ext cx="336744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Difusión de la UMI</a:t>
            </a:r>
            <a:r>
              <a:rPr lang="es-ES" sz="2000" b="1" strike="noStrike" spc="-1">
                <a:solidFill>
                  <a:srgbClr val="376092"/>
                </a:solidFill>
                <a:latin typeface="Calibri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214" name="CustomShape 6"/>
          <p:cNvSpPr/>
          <p:nvPr/>
        </p:nvSpPr>
        <p:spPr>
          <a:xfrm>
            <a:off x="270000" y="1296000"/>
            <a:ext cx="8656560" cy="34430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15" name="CustomShape 7"/>
          <p:cNvSpPr/>
          <p:nvPr/>
        </p:nvSpPr>
        <p:spPr>
          <a:xfrm>
            <a:off x="108000" y="1101240"/>
            <a:ext cx="8854200" cy="220752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Evento final de difusión de los desarrollos obtenidos  </a:t>
            </a:r>
            <a:endParaRPr lang="es-ES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Publicaciones en prensa escrita y medios digitales</a:t>
            </a:r>
            <a:endParaRPr lang="es-ES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Página web.</a:t>
            </a: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FF"/>
                </a:solidFill>
                <a:latin typeface="Calibri,Bold"/>
                <a:ea typeface="Calibri,Bold"/>
              </a:rPr>
              <a:t>https://www.grupocopo.com/proyectos-y-colaboraciones/</a:t>
            </a:r>
            <a:endParaRPr lang="es-ES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FF"/>
                </a:solidFill>
                <a:latin typeface="Calibri,Bold"/>
                <a:ea typeface="Calibri,Bold"/>
              </a:rPr>
              <a:t>https://www.aimen.es/sala-de-prensa/noticias/digi4aut-afronta-el-tramo-final-para-alcanzarla-</a:t>
            </a:r>
            <a:endParaRPr lang="es-ES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1100" b="1" strike="noStrike" spc="-1">
                <a:solidFill>
                  <a:srgbClr val="0000FF"/>
                </a:solidFill>
                <a:latin typeface="Calibri,Bold"/>
                <a:ea typeface="Calibri,Bold"/>
              </a:rPr>
              <a:t>fabrica-4-0-en-los-procesos-de-fabricacion-de-espumas-para-automocion</a:t>
            </a:r>
            <a:endParaRPr lang="es-ES" sz="11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100" b="0" strike="noStrike" spc="-1">
              <a:latin typeface="Arial"/>
            </a:endParaRPr>
          </a:p>
          <a:p>
            <a:pPr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</a:pPr>
            <a:endParaRPr lang="es-ES" sz="1100" b="0" strike="noStrike" spc="-1">
              <a:latin typeface="Arial"/>
            </a:endParaRPr>
          </a:p>
        </p:txBody>
      </p:sp>
      <p:pic>
        <p:nvPicPr>
          <p:cNvPr id="216" name="Imagen 215"/>
          <p:cNvPicPr/>
          <p:nvPr/>
        </p:nvPicPr>
        <p:blipFill>
          <a:blip r:embed="rId5"/>
          <a:stretch/>
        </p:blipFill>
        <p:spPr>
          <a:xfrm>
            <a:off x="5904000" y="979560"/>
            <a:ext cx="3094920" cy="1768680"/>
          </a:xfrm>
          <a:prstGeom prst="rect">
            <a:avLst/>
          </a:prstGeom>
          <a:ln w="0">
            <a:noFill/>
          </a:ln>
        </p:spPr>
      </p:pic>
      <p:pic>
        <p:nvPicPr>
          <p:cNvPr id="217" name="Imagen 216"/>
          <p:cNvPicPr/>
          <p:nvPr/>
        </p:nvPicPr>
        <p:blipFill>
          <a:blip r:embed="rId6"/>
          <a:stretch/>
        </p:blipFill>
        <p:spPr>
          <a:xfrm>
            <a:off x="1728000" y="3175200"/>
            <a:ext cx="3241080" cy="2624040"/>
          </a:xfrm>
          <a:prstGeom prst="rect">
            <a:avLst/>
          </a:prstGeom>
          <a:ln w="0">
            <a:noFill/>
          </a:ln>
        </p:spPr>
      </p:pic>
      <p:pic>
        <p:nvPicPr>
          <p:cNvPr id="218" name="Imagen 217"/>
          <p:cNvPicPr/>
          <p:nvPr/>
        </p:nvPicPr>
        <p:blipFill>
          <a:blip r:embed="rId7"/>
          <a:stretch/>
        </p:blipFill>
        <p:spPr>
          <a:xfrm>
            <a:off x="5112000" y="3240000"/>
            <a:ext cx="2806920" cy="2321280"/>
          </a:xfrm>
          <a:prstGeom prst="rect">
            <a:avLst/>
          </a:prstGeom>
          <a:ln w="0">
            <a:noFill/>
          </a:ln>
        </p:spPr>
      </p:pic>
      <p:sp>
        <p:nvSpPr>
          <p:cNvPr id="16" name="Rectángulo 15"/>
          <p:cNvSpPr/>
          <p:nvPr/>
        </p:nvSpPr>
        <p:spPr>
          <a:xfrm>
            <a:off x="0" y="-1"/>
            <a:ext cx="2549770" cy="520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12" name="Imagen 14_2"/>
          <p:cNvPicPr/>
          <p:nvPr/>
        </p:nvPicPr>
        <p:blipFill>
          <a:blip r:embed="rId8"/>
          <a:stretch/>
        </p:blipFill>
        <p:spPr>
          <a:xfrm>
            <a:off x="144000" y="0"/>
            <a:ext cx="1080000" cy="88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" name="Group 1"/>
          <p:cNvGrpSpPr/>
          <p:nvPr/>
        </p:nvGrpSpPr>
        <p:grpSpPr>
          <a:xfrm>
            <a:off x="289080" y="5916960"/>
            <a:ext cx="8638200" cy="778680"/>
            <a:chOff x="289080" y="5916960"/>
            <a:chExt cx="8638200" cy="778680"/>
          </a:xfrm>
        </p:grpSpPr>
        <p:pic>
          <p:nvPicPr>
            <p:cNvPr id="220" name="Imagen 219"/>
            <p:cNvPicPr/>
            <p:nvPr/>
          </p:nvPicPr>
          <p:blipFill>
            <a:blip r:embed="rId2"/>
            <a:stretch/>
          </p:blipFill>
          <p:spPr>
            <a:xfrm>
              <a:off x="7415640" y="597420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1" name="Imagen 220"/>
            <p:cNvPicPr/>
            <p:nvPr/>
          </p:nvPicPr>
          <p:blipFill>
            <a:blip r:embed="rId3"/>
            <a:stretch/>
          </p:blipFill>
          <p:spPr>
            <a:xfrm>
              <a:off x="289080" y="603828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222" name="Imagen 221"/>
            <p:cNvPicPr/>
            <p:nvPr/>
          </p:nvPicPr>
          <p:blipFill>
            <a:blip r:embed="rId4"/>
            <a:stretch/>
          </p:blipFill>
          <p:spPr>
            <a:xfrm>
              <a:off x="4015080" y="591696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223" name="CustomShape 2"/>
            <p:cNvSpPr/>
            <p:nvPr/>
          </p:nvSpPr>
          <p:spPr>
            <a:xfrm>
              <a:off x="4825080" y="591696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224" name="CustomShape 3"/>
            <p:cNvSpPr/>
            <p:nvPr/>
          </p:nvSpPr>
          <p:spPr>
            <a:xfrm>
              <a:off x="3925080" y="649260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225" name="CustomShape 4"/>
          <p:cNvSpPr/>
          <p:nvPr/>
        </p:nvSpPr>
        <p:spPr>
          <a:xfrm>
            <a:off x="198360" y="2612160"/>
            <a:ext cx="8656560" cy="11597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6000" b="1" strike="noStrike" spc="-1" dirty="0">
                <a:solidFill>
                  <a:schemeClr val="bg1"/>
                </a:solidFill>
                <a:highlight>
                  <a:srgbClr val="3465A4"/>
                </a:highlight>
                <a:latin typeface="Calibri"/>
                <a:ea typeface="DejaVu Sans"/>
              </a:rPr>
              <a:t>GRACIAS</a:t>
            </a:r>
            <a:endParaRPr lang="es-ES" sz="6000" b="1" strike="noStrike" spc="-1" dirty="0">
              <a:solidFill>
                <a:schemeClr val="bg1"/>
              </a:solidFill>
              <a:highlight>
                <a:srgbClr val="3465A4"/>
              </a:highlight>
              <a:latin typeface="Arial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0" y="-1"/>
            <a:ext cx="2549770" cy="993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CustomShape 1"/>
          <p:cNvSpPr/>
          <p:nvPr/>
        </p:nvSpPr>
        <p:spPr>
          <a:xfrm>
            <a:off x="457200" y="273600"/>
            <a:ext cx="8227080" cy="114264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87" name="CustomShape 2"/>
          <p:cNvSpPr/>
          <p:nvPr/>
        </p:nvSpPr>
        <p:spPr>
          <a:xfrm>
            <a:off x="360000" y="847080"/>
            <a:ext cx="8443440" cy="397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>
            <a:normAutofit fontScale="76500" lnSpcReduction="10000"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es-ES" sz="3600" b="1" strike="noStrike" spc="-1">
                <a:solidFill>
                  <a:srgbClr val="376092"/>
                </a:solidFill>
                <a:latin typeface="Calibri"/>
                <a:ea typeface="DejaVu Sans"/>
              </a:rPr>
              <a:t>RIS 3 – Programa Innova en Galicia</a:t>
            </a:r>
            <a:endParaRPr lang="es-ES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Integra instrumentos de desarrollo para que la inversión pública ejerza como elemento tractor en la </a:t>
            </a: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movilización y atracción de capital privado para los procesos de innovación gallegos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Las </a:t>
            </a: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Unidades Mixtas de Investigación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tienen como propósito el desarrollo de iniciativas colaborativas en áreas de singularidad estratégica para Galicia mediante la creación de agrupaciones estratégicas de las universidades y los centros de innovación tecnológica con las empresas.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3600" b="1" strike="noStrike" spc="-1">
                <a:solidFill>
                  <a:srgbClr val="376092"/>
                </a:solidFill>
                <a:latin typeface="Calibri"/>
                <a:ea typeface="DejaVu Sans"/>
              </a:rPr>
              <a:t>Convocatoria 2017:</a:t>
            </a:r>
            <a:endParaRPr lang="es-ES" sz="3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3 UMI creadas + 3 UMI consolidadas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5M€ en ayudas públicas (80% FEDER PO Galicia 2014 – 2020)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Intensidad ayuda: 30%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 Inversión privada: más de 11,5 M€</a:t>
            </a:r>
            <a:endParaRPr lang="es-ES" sz="20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4000" b="1" strike="noStrike" spc="-1">
                <a:solidFill>
                  <a:srgbClr val="000000"/>
                </a:solidFill>
                <a:latin typeface="Calibri"/>
                <a:ea typeface="DejaVu Sans"/>
              </a:rPr>
              <a:t>  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grpSp>
        <p:nvGrpSpPr>
          <p:cNvPr id="88" name="Group 3"/>
          <p:cNvGrpSpPr/>
          <p:nvPr/>
        </p:nvGrpSpPr>
        <p:grpSpPr>
          <a:xfrm>
            <a:off x="216000" y="6048000"/>
            <a:ext cx="8638200" cy="778680"/>
            <a:chOff x="216000" y="6048000"/>
            <a:chExt cx="8638200" cy="778680"/>
          </a:xfrm>
        </p:grpSpPr>
        <p:pic>
          <p:nvPicPr>
            <p:cNvPr id="89" name="Imagen 88"/>
            <p:cNvPicPr/>
            <p:nvPr/>
          </p:nvPicPr>
          <p:blipFill>
            <a:blip r:embed="rId2"/>
            <a:stretch/>
          </p:blipFill>
          <p:spPr>
            <a:xfrm>
              <a:off x="7342560" y="610524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0" name="Imagen 89"/>
            <p:cNvPicPr/>
            <p:nvPr/>
          </p:nvPicPr>
          <p:blipFill>
            <a:blip r:embed="rId3"/>
            <a:stretch/>
          </p:blipFill>
          <p:spPr>
            <a:xfrm>
              <a:off x="216000" y="616932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91" name="Imagen 90"/>
            <p:cNvPicPr/>
            <p:nvPr/>
          </p:nvPicPr>
          <p:blipFill>
            <a:blip r:embed="rId4"/>
            <a:stretch/>
          </p:blipFill>
          <p:spPr>
            <a:xfrm>
              <a:off x="3942000" y="604800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92" name="CustomShape 4"/>
            <p:cNvSpPr/>
            <p:nvPr/>
          </p:nvSpPr>
          <p:spPr>
            <a:xfrm>
              <a:off x="4752000" y="604800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93" name="CustomShape 5"/>
            <p:cNvSpPr/>
            <p:nvPr/>
          </p:nvSpPr>
          <p:spPr>
            <a:xfrm>
              <a:off x="3852000" y="662364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94" name="Line 6"/>
          <p:cNvSpPr/>
          <p:nvPr/>
        </p:nvSpPr>
        <p:spPr>
          <a:xfrm>
            <a:off x="360" y="63828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5" name="CustomShape 7"/>
          <p:cNvSpPr/>
          <p:nvPr/>
        </p:nvSpPr>
        <p:spPr>
          <a:xfrm>
            <a:off x="7305120" y="144000"/>
            <a:ext cx="176436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Contexto</a:t>
            </a:r>
            <a:r>
              <a:rPr lang="es-ES" sz="2000" b="1" strike="noStrike" spc="-1">
                <a:solidFill>
                  <a:srgbClr val="376092"/>
                </a:solidFill>
                <a:latin typeface="Calibri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96" name="Imagen 95"/>
          <p:cNvPicPr/>
          <p:nvPr/>
        </p:nvPicPr>
        <p:blipFill>
          <a:blip r:embed="rId5"/>
          <a:stretch/>
        </p:blipFill>
        <p:spPr>
          <a:xfrm>
            <a:off x="6192000" y="2829240"/>
            <a:ext cx="2376000" cy="331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CustomShape 1"/>
          <p:cNvSpPr/>
          <p:nvPr/>
        </p:nvSpPr>
        <p:spPr>
          <a:xfrm>
            <a:off x="360000" y="1382760"/>
            <a:ext cx="8278560" cy="136908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Unidad Mixta de I+D</a:t>
            </a:r>
            <a:endParaRPr lang="es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Descubrimiento temprano de nuevos fármacos para el tratamiento del dolor   </a:t>
            </a:r>
            <a:r>
              <a:rPr lang="es-E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98" name="Picture 9"/>
          <p:cNvPicPr/>
          <p:nvPr/>
        </p:nvPicPr>
        <p:blipFill>
          <a:blip r:embed="rId2"/>
          <a:stretch/>
        </p:blipFill>
        <p:spPr>
          <a:xfrm>
            <a:off x="5436000" y="592560"/>
            <a:ext cx="1186560" cy="772200"/>
          </a:xfrm>
          <a:prstGeom prst="rect">
            <a:avLst/>
          </a:prstGeom>
          <a:ln w="9360">
            <a:noFill/>
          </a:ln>
        </p:spPr>
      </p:pic>
      <p:pic>
        <p:nvPicPr>
          <p:cNvPr id="99" name="7 Imagen"/>
          <p:cNvPicPr/>
          <p:nvPr/>
        </p:nvPicPr>
        <p:blipFill>
          <a:blip r:embed="rId3"/>
          <a:stretch/>
        </p:blipFill>
        <p:spPr>
          <a:xfrm>
            <a:off x="1945800" y="516960"/>
            <a:ext cx="2876760" cy="810360"/>
          </a:xfrm>
          <a:prstGeom prst="rect">
            <a:avLst/>
          </a:prstGeom>
          <a:ln w="9360">
            <a:noFill/>
          </a:ln>
        </p:spPr>
      </p:pic>
      <p:sp>
        <p:nvSpPr>
          <p:cNvPr id="100" name="CustomShape 2"/>
          <p:cNvSpPr/>
          <p:nvPr/>
        </p:nvSpPr>
        <p:spPr>
          <a:xfrm>
            <a:off x="7812000" y="6356520"/>
            <a:ext cx="8722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584BA043-8D41-41F5-A66C-0B3436B5E624}" type="slidenum">
              <a:rPr lang="es-ES" sz="1800" b="0" strike="noStrike" spc="-1">
                <a:latin typeface="Arial"/>
              </a:rPr>
              <a:t>3</a:t>
            </a:fld>
            <a:endParaRPr lang="es-ES" sz="1800" b="0" strike="noStrike" spc="-1">
              <a:latin typeface="Arial"/>
            </a:endParaRPr>
          </a:p>
        </p:txBody>
      </p:sp>
      <p:pic>
        <p:nvPicPr>
          <p:cNvPr id="101" name="Imagen 2"/>
          <p:cNvPicPr/>
          <p:nvPr/>
        </p:nvPicPr>
        <p:blipFill>
          <a:blip r:embed="rId4"/>
          <a:stretch/>
        </p:blipFill>
        <p:spPr>
          <a:xfrm>
            <a:off x="1022400" y="2666160"/>
            <a:ext cx="6873840" cy="2569320"/>
          </a:xfrm>
          <a:prstGeom prst="rect">
            <a:avLst/>
          </a:prstGeom>
          <a:ln w="0">
            <a:noFill/>
          </a:ln>
        </p:spPr>
      </p:pic>
      <p:grpSp>
        <p:nvGrpSpPr>
          <p:cNvPr id="102" name="Group 3"/>
          <p:cNvGrpSpPr/>
          <p:nvPr/>
        </p:nvGrpSpPr>
        <p:grpSpPr>
          <a:xfrm>
            <a:off x="216000" y="6048000"/>
            <a:ext cx="8638200" cy="778680"/>
            <a:chOff x="216000" y="6048000"/>
            <a:chExt cx="8638200" cy="778680"/>
          </a:xfrm>
        </p:grpSpPr>
        <p:pic>
          <p:nvPicPr>
            <p:cNvPr id="103" name="Imagen 102"/>
            <p:cNvPicPr/>
            <p:nvPr/>
          </p:nvPicPr>
          <p:blipFill>
            <a:blip r:embed="rId5"/>
            <a:stretch/>
          </p:blipFill>
          <p:spPr>
            <a:xfrm>
              <a:off x="7342560" y="610524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4" name="Imagen 103"/>
            <p:cNvPicPr/>
            <p:nvPr/>
          </p:nvPicPr>
          <p:blipFill>
            <a:blip r:embed="rId6"/>
            <a:stretch/>
          </p:blipFill>
          <p:spPr>
            <a:xfrm>
              <a:off x="216000" y="616932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05" name="Imagen 104"/>
            <p:cNvPicPr/>
            <p:nvPr/>
          </p:nvPicPr>
          <p:blipFill>
            <a:blip r:embed="rId7"/>
            <a:stretch/>
          </p:blipFill>
          <p:spPr>
            <a:xfrm>
              <a:off x="3942000" y="604800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06" name="CustomShape 4"/>
            <p:cNvSpPr/>
            <p:nvPr/>
          </p:nvSpPr>
          <p:spPr>
            <a:xfrm>
              <a:off x="4752000" y="604800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07" name="CustomShape 5"/>
            <p:cNvSpPr/>
            <p:nvPr/>
          </p:nvSpPr>
          <p:spPr>
            <a:xfrm>
              <a:off x="3852000" y="662364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CustomShape 1"/>
          <p:cNvSpPr/>
          <p:nvPr/>
        </p:nvSpPr>
        <p:spPr>
          <a:xfrm>
            <a:off x="179280" y="765000"/>
            <a:ext cx="8747280" cy="1549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Consolidación de la UMI creada en el año 2014 para dar un salto cualitativo y cuantitativo en el 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desarrollo de fármacos innovadores mediante un abordaje global del dolor resistente al tratamiento </a:t>
            </a: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en el marco de un modelo de colaboración público-privado en innovación abierta.</a:t>
            </a: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</p:txBody>
      </p:sp>
      <p:sp>
        <p:nvSpPr>
          <p:cNvPr id="109" name="Line 2"/>
          <p:cNvSpPr/>
          <p:nvPr/>
        </p:nvSpPr>
        <p:spPr>
          <a:xfrm>
            <a:off x="0" y="63792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10" name="CustomShape 3"/>
          <p:cNvSpPr/>
          <p:nvPr/>
        </p:nvSpPr>
        <p:spPr>
          <a:xfrm>
            <a:off x="6894720" y="158760"/>
            <a:ext cx="1683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Objetivo</a:t>
            </a:r>
            <a:r>
              <a:rPr lang="es-ES" sz="2000" b="1" strike="noStrike" spc="-1">
                <a:solidFill>
                  <a:srgbClr val="376092"/>
                </a:solidFill>
                <a:latin typeface="Calibri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11" name="CustomShape 4"/>
          <p:cNvSpPr/>
          <p:nvPr/>
        </p:nvSpPr>
        <p:spPr>
          <a:xfrm>
            <a:off x="7812000" y="6356520"/>
            <a:ext cx="8722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BC7F7B3F-2132-4755-A95E-DAB99A5B9A3D}" type="slidenum">
              <a:rPr lang="es-ES" sz="1800" b="0" strike="noStrike" spc="-1">
                <a:latin typeface="Arial"/>
              </a:rPr>
              <a:t>4</a:t>
            </a:fld>
            <a:endParaRPr lang="es-ES" sz="1800" b="0" strike="noStrike" spc="-1">
              <a:latin typeface="Arial"/>
            </a:endParaRPr>
          </a:p>
        </p:txBody>
      </p:sp>
      <p:pic>
        <p:nvPicPr>
          <p:cNvPr id="112" name="Picture 2"/>
          <p:cNvPicPr/>
          <p:nvPr/>
        </p:nvPicPr>
        <p:blipFill>
          <a:blip r:embed="rId2"/>
          <a:stretch/>
        </p:blipFill>
        <p:spPr>
          <a:xfrm>
            <a:off x="1531080" y="1899720"/>
            <a:ext cx="5883480" cy="3876480"/>
          </a:xfrm>
          <a:prstGeom prst="rect">
            <a:avLst/>
          </a:prstGeom>
          <a:ln w="0">
            <a:noFill/>
          </a:ln>
        </p:spPr>
      </p:pic>
      <p:grpSp>
        <p:nvGrpSpPr>
          <p:cNvPr id="113" name="Group 5"/>
          <p:cNvGrpSpPr/>
          <p:nvPr/>
        </p:nvGrpSpPr>
        <p:grpSpPr>
          <a:xfrm>
            <a:off x="144360" y="6048000"/>
            <a:ext cx="8638200" cy="778680"/>
            <a:chOff x="144360" y="6048000"/>
            <a:chExt cx="8638200" cy="778680"/>
          </a:xfrm>
        </p:grpSpPr>
        <p:pic>
          <p:nvPicPr>
            <p:cNvPr id="114" name="Imagen 113"/>
            <p:cNvPicPr/>
            <p:nvPr/>
          </p:nvPicPr>
          <p:blipFill>
            <a:blip r:embed="rId3"/>
            <a:stretch/>
          </p:blipFill>
          <p:spPr>
            <a:xfrm>
              <a:off x="7270920" y="610524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5" name="Imagen 114"/>
            <p:cNvPicPr/>
            <p:nvPr/>
          </p:nvPicPr>
          <p:blipFill>
            <a:blip r:embed="rId4"/>
            <a:stretch/>
          </p:blipFill>
          <p:spPr>
            <a:xfrm>
              <a:off x="144360" y="616932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16" name="Imagen 115"/>
            <p:cNvPicPr/>
            <p:nvPr/>
          </p:nvPicPr>
          <p:blipFill>
            <a:blip r:embed="rId5"/>
            <a:stretch/>
          </p:blipFill>
          <p:spPr>
            <a:xfrm>
              <a:off x="3870360" y="604800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17" name="CustomShape 6"/>
            <p:cNvSpPr/>
            <p:nvPr/>
          </p:nvSpPr>
          <p:spPr>
            <a:xfrm>
              <a:off x="4680360" y="604800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18" name="CustomShape 7"/>
            <p:cNvSpPr/>
            <p:nvPr/>
          </p:nvSpPr>
          <p:spPr>
            <a:xfrm>
              <a:off x="3780360" y="662364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Line 1"/>
          <p:cNvSpPr/>
          <p:nvPr/>
        </p:nvSpPr>
        <p:spPr>
          <a:xfrm>
            <a:off x="0" y="63792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20" name="CustomShape 2"/>
          <p:cNvSpPr/>
          <p:nvPr/>
        </p:nvSpPr>
        <p:spPr>
          <a:xfrm>
            <a:off x="5702760" y="95760"/>
            <a:ext cx="322560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Logros alcanzados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21" name="CustomShape 3"/>
          <p:cNvSpPr/>
          <p:nvPr/>
        </p:nvSpPr>
        <p:spPr>
          <a:xfrm>
            <a:off x="7812000" y="6356520"/>
            <a:ext cx="8722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F1892A27-9011-4BA7-A909-20130804025F}" type="slidenum">
              <a:rPr lang="es-ES" sz="1800" b="0" strike="noStrike" spc="-1">
                <a:latin typeface="Arial"/>
              </a:rPr>
              <a:t>5</a:t>
            </a:fld>
            <a:endParaRPr lang="es-ES" sz="1800" b="0" strike="noStrike" spc="-1">
              <a:latin typeface="Arial"/>
            </a:endParaRPr>
          </a:p>
        </p:txBody>
      </p:sp>
      <p:sp>
        <p:nvSpPr>
          <p:cNvPr id="122" name="CustomShape 4"/>
          <p:cNvSpPr/>
          <p:nvPr/>
        </p:nvSpPr>
        <p:spPr>
          <a:xfrm>
            <a:off x="108000" y="829440"/>
            <a:ext cx="8854200" cy="498744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285840" indent="-283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Validada una 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nueva posible diana para el tratamiento del dolor neuropático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3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Generado y validado 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5 líneas celulares estables </a:t>
            </a: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para dolor neuropático sobre las que probar los compuestos de la Unidad Mixta.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3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Puesta a punto de 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5 metodologías </a:t>
            </a: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de estudio de dolor neuropático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3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 han sintetizado 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3.609 compuestos</a:t>
            </a: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 que se han ensayado en dos paneles de selectividad, formados por 12 y 15 dianas respectivamente, lo que ha supuesto la realización de 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113.586 puntos experimentales in vitro</a:t>
            </a: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3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Se han realizados diferentes estudios en células para ver que sucede con el fármaco desde que es administrado hasta que pierde su actividad  -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estudios de farmacocinética</a:t>
            </a: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- y para conocer la </a:t>
            </a: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seguridad de los compuestos</a:t>
            </a:r>
            <a:r>
              <a:rPr lang="es-ES" sz="1600" b="0" strike="noStrike" spc="-1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lang="es-ES" sz="16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600" b="0" strike="noStrike" spc="-1">
              <a:latin typeface="Arial"/>
            </a:endParaRPr>
          </a:p>
          <a:p>
            <a:pPr marL="285840" indent="-283320" algn="just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es-ES" sz="1600" b="1" strike="noStrike" spc="-1">
                <a:solidFill>
                  <a:srgbClr val="000000"/>
                </a:solidFill>
                <a:latin typeface="Calibri"/>
                <a:ea typeface="DejaVu Sans"/>
              </a:rPr>
              <a:t>Se ha identificado 1 compuesto de la Unidad Mixta (E-52862) como un compuesto activo frente al virus SARS-COV-2, con el cual se está llevando a cabo actualmente un ensayo clínico en pacientes de COVID-19 con la hipótesis de que la administración diaria temprana de este medicamento podría disminuir la carga viral en pacientes sintomáticos con COVID-19.</a:t>
            </a:r>
            <a:endParaRPr lang="es-ES" sz="1600" b="0" strike="noStrike" spc="-1">
              <a:latin typeface="Arial"/>
            </a:endParaRPr>
          </a:p>
        </p:txBody>
      </p:sp>
      <p:grpSp>
        <p:nvGrpSpPr>
          <p:cNvPr id="123" name="Group 5"/>
          <p:cNvGrpSpPr/>
          <p:nvPr/>
        </p:nvGrpSpPr>
        <p:grpSpPr>
          <a:xfrm>
            <a:off x="288000" y="5915880"/>
            <a:ext cx="8638200" cy="778680"/>
            <a:chOff x="288000" y="5915880"/>
            <a:chExt cx="8638200" cy="778680"/>
          </a:xfrm>
        </p:grpSpPr>
        <p:pic>
          <p:nvPicPr>
            <p:cNvPr id="124" name="Imagen 123"/>
            <p:cNvPicPr/>
            <p:nvPr/>
          </p:nvPicPr>
          <p:blipFill>
            <a:blip r:embed="rId2"/>
            <a:stretch/>
          </p:blipFill>
          <p:spPr>
            <a:xfrm>
              <a:off x="7414560" y="597312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5" name="Imagen 124"/>
            <p:cNvPicPr/>
            <p:nvPr/>
          </p:nvPicPr>
          <p:blipFill>
            <a:blip r:embed="rId3"/>
            <a:stretch/>
          </p:blipFill>
          <p:spPr>
            <a:xfrm>
              <a:off x="288000" y="603720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26" name="Imagen 125"/>
            <p:cNvPicPr/>
            <p:nvPr/>
          </p:nvPicPr>
          <p:blipFill>
            <a:blip r:embed="rId4"/>
            <a:stretch/>
          </p:blipFill>
          <p:spPr>
            <a:xfrm>
              <a:off x="4014000" y="591588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27" name="CustomShape 6"/>
            <p:cNvSpPr/>
            <p:nvPr/>
          </p:nvSpPr>
          <p:spPr>
            <a:xfrm>
              <a:off x="4824000" y="591588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28" name="CustomShape 7"/>
            <p:cNvSpPr/>
            <p:nvPr/>
          </p:nvSpPr>
          <p:spPr>
            <a:xfrm>
              <a:off x="3924000" y="649152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Line 1"/>
          <p:cNvSpPr/>
          <p:nvPr/>
        </p:nvSpPr>
        <p:spPr>
          <a:xfrm>
            <a:off x="0" y="63792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30" name="CustomShape 2"/>
          <p:cNvSpPr/>
          <p:nvPr/>
        </p:nvSpPr>
        <p:spPr>
          <a:xfrm>
            <a:off x="5762160" y="144000"/>
            <a:ext cx="330948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 algn="r"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Difusión de la UMI</a:t>
            </a:r>
            <a:endParaRPr lang="es-ES" sz="3200" b="0" strike="noStrike" spc="-1">
              <a:latin typeface="Arial"/>
            </a:endParaRPr>
          </a:p>
        </p:txBody>
      </p:sp>
      <p:sp>
        <p:nvSpPr>
          <p:cNvPr id="131" name="CustomShape 3"/>
          <p:cNvSpPr/>
          <p:nvPr/>
        </p:nvSpPr>
        <p:spPr>
          <a:xfrm>
            <a:off x="7812000" y="6356520"/>
            <a:ext cx="872280" cy="362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r">
              <a:lnSpc>
                <a:spcPct val="100000"/>
              </a:lnSpc>
            </a:pPr>
            <a:fld id="{9A73D487-04B9-43FA-91C3-DD05B8A23363}" type="slidenum">
              <a:rPr lang="es-ES" sz="1800" b="0" strike="noStrike" spc="-1">
                <a:latin typeface="Arial"/>
              </a:rPr>
              <a:t>6</a:t>
            </a:fld>
            <a:endParaRPr lang="es-ES" sz="1800" b="0" strike="noStrike" spc="-1">
              <a:latin typeface="Arial"/>
            </a:endParaRPr>
          </a:p>
        </p:txBody>
      </p:sp>
      <p:sp>
        <p:nvSpPr>
          <p:cNvPr id="132" name="CustomShape 4"/>
          <p:cNvSpPr/>
          <p:nvPr/>
        </p:nvSpPr>
        <p:spPr>
          <a:xfrm>
            <a:off x="108000" y="1100880"/>
            <a:ext cx="8854200" cy="249840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Página web específica de la Unidad Mixta </a:t>
            </a:r>
            <a:r>
              <a:rPr lang="es-ES" sz="1200" b="0" u="sng" strike="noStrike" spc="-1">
                <a:solidFill>
                  <a:srgbClr val="0000FF"/>
                </a:solidFill>
                <a:uFillTx/>
                <a:latin typeface="Arial"/>
                <a:ea typeface="DejaVu Sans"/>
                <a:hlinkClick r:id="rId2"/>
              </a:rPr>
              <a:t>http://www.biofarmagroup.es/p/um/</a:t>
            </a:r>
            <a:r>
              <a:rPr lang="es-ES" sz="1200" b="0" strike="noStrike" spc="-1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Presentación en 8 foros de difusión.</a:t>
            </a:r>
            <a:endParaRPr lang="es-ES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Dos videos de presentación de la Unidad Mixta.</a:t>
            </a:r>
            <a:endParaRPr lang="es-ES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Tres artículos en revistas científicas.</a:t>
            </a:r>
            <a:endParaRPr lang="es-ES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Tesis doctoral industrial codirigida USC - ESTEVE.</a:t>
            </a:r>
            <a:endParaRPr lang="es-ES" sz="1800" b="0" strike="noStrike" spc="-1">
              <a:latin typeface="Arial"/>
            </a:endParaRPr>
          </a:p>
          <a:p>
            <a:pPr marL="285840" indent="-283320">
              <a:lnSpc>
                <a:spcPct val="100000"/>
              </a:lnSpc>
              <a:spcBef>
                <a:spcPts val="601"/>
              </a:spcBef>
              <a:spcAft>
                <a:spcPts val="601"/>
              </a:spcAft>
              <a:buClr>
                <a:srgbClr val="000000"/>
              </a:buClr>
              <a:buFont typeface="Arial"/>
              <a:buChar char="•"/>
            </a:pPr>
            <a:r>
              <a:rPr lang="es-ES" sz="1800" b="0" strike="noStrike" spc="-1">
                <a:solidFill>
                  <a:srgbClr val="000000"/>
                </a:solidFill>
                <a:latin typeface="Calibri"/>
                <a:ea typeface="DejaVu Sans"/>
              </a:rPr>
              <a:t>10 apariciones en prensa generalista y especializada.</a:t>
            </a:r>
            <a:endParaRPr lang="es-ES" sz="1800" b="0" strike="noStrike" spc="-1">
              <a:latin typeface="Arial"/>
            </a:endParaRPr>
          </a:p>
        </p:txBody>
      </p:sp>
      <p:grpSp>
        <p:nvGrpSpPr>
          <p:cNvPr id="133" name="Group 5"/>
          <p:cNvGrpSpPr/>
          <p:nvPr/>
        </p:nvGrpSpPr>
        <p:grpSpPr>
          <a:xfrm>
            <a:off x="288360" y="5916240"/>
            <a:ext cx="8638200" cy="778680"/>
            <a:chOff x="288360" y="5916240"/>
            <a:chExt cx="8638200" cy="778680"/>
          </a:xfrm>
        </p:grpSpPr>
        <p:pic>
          <p:nvPicPr>
            <p:cNvPr id="134" name="Imagen 133"/>
            <p:cNvPicPr/>
            <p:nvPr/>
          </p:nvPicPr>
          <p:blipFill>
            <a:blip r:embed="rId3"/>
            <a:stretch/>
          </p:blipFill>
          <p:spPr>
            <a:xfrm>
              <a:off x="7414920" y="597348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5" name="Imagen 134"/>
            <p:cNvPicPr/>
            <p:nvPr/>
          </p:nvPicPr>
          <p:blipFill>
            <a:blip r:embed="rId4"/>
            <a:stretch/>
          </p:blipFill>
          <p:spPr>
            <a:xfrm>
              <a:off x="288360" y="603756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36" name="Imagen 135"/>
            <p:cNvPicPr/>
            <p:nvPr/>
          </p:nvPicPr>
          <p:blipFill>
            <a:blip r:embed="rId5"/>
            <a:stretch/>
          </p:blipFill>
          <p:spPr>
            <a:xfrm>
              <a:off x="4014360" y="591624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37" name="CustomShape 6"/>
            <p:cNvSpPr/>
            <p:nvPr/>
          </p:nvSpPr>
          <p:spPr>
            <a:xfrm>
              <a:off x="4824360" y="591624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38" name="CustomShape 7"/>
            <p:cNvSpPr/>
            <p:nvPr/>
          </p:nvSpPr>
          <p:spPr>
            <a:xfrm>
              <a:off x="3924360" y="649188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grpSp>
        <p:nvGrpSpPr>
          <p:cNvPr id="139" name="Group 8"/>
          <p:cNvGrpSpPr/>
          <p:nvPr/>
        </p:nvGrpSpPr>
        <p:grpSpPr>
          <a:xfrm>
            <a:off x="288360" y="5916240"/>
            <a:ext cx="8638200" cy="778680"/>
            <a:chOff x="288360" y="5916240"/>
            <a:chExt cx="8638200" cy="778680"/>
          </a:xfrm>
        </p:grpSpPr>
        <p:pic>
          <p:nvPicPr>
            <p:cNvPr id="140" name="Imagen 139"/>
            <p:cNvPicPr/>
            <p:nvPr/>
          </p:nvPicPr>
          <p:blipFill>
            <a:blip r:embed="rId3"/>
            <a:stretch/>
          </p:blipFill>
          <p:spPr>
            <a:xfrm>
              <a:off x="7414920" y="597348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1" name="Imagen 140"/>
            <p:cNvPicPr/>
            <p:nvPr/>
          </p:nvPicPr>
          <p:blipFill>
            <a:blip r:embed="rId4"/>
            <a:stretch/>
          </p:blipFill>
          <p:spPr>
            <a:xfrm>
              <a:off x="288360" y="603756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2" name="Imagen 141"/>
            <p:cNvPicPr/>
            <p:nvPr/>
          </p:nvPicPr>
          <p:blipFill>
            <a:blip r:embed="rId5"/>
            <a:stretch/>
          </p:blipFill>
          <p:spPr>
            <a:xfrm>
              <a:off x="4014360" y="591624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43" name="CustomShape 9"/>
            <p:cNvSpPr/>
            <p:nvPr/>
          </p:nvSpPr>
          <p:spPr>
            <a:xfrm>
              <a:off x="4824360" y="591624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44" name="CustomShape 10"/>
            <p:cNvSpPr/>
            <p:nvPr/>
          </p:nvSpPr>
          <p:spPr>
            <a:xfrm>
              <a:off x="3924360" y="649188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pic>
        <p:nvPicPr>
          <p:cNvPr id="145" name="Imagen 144"/>
          <p:cNvPicPr/>
          <p:nvPr/>
        </p:nvPicPr>
        <p:blipFill>
          <a:blip r:embed="rId6"/>
          <a:stretch/>
        </p:blipFill>
        <p:spPr>
          <a:xfrm>
            <a:off x="4968000" y="3600000"/>
            <a:ext cx="3382920" cy="209592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6" name="Group 1"/>
          <p:cNvGrpSpPr/>
          <p:nvPr/>
        </p:nvGrpSpPr>
        <p:grpSpPr>
          <a:xfrm>
            <a:off x="288720" y="5916600"/>
            <a:ext cx="8638200" cy="778680"/>
            <a:chOff x="288720" y="5916600"/>
            <a:chExt cx="8638200" cy="778680"/>
          </a:xfrm>
        </p:grpSpPr>
        <p:pic>
          <p:nvPicPr>
            <p:cNvPr id="147" name="Imagen 146"/>
            <p:cNvPicPr/>
            <p:nvPr/>
          </p:nvPicPr>
          <p:blipFill>
            <a:blip r:embed="rId2"/>
            <a:stretch/>
          </p:blipFill>
          <p:spPr>
            <a:xfrm>
              <a:off x="7415280" y="597384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8" name="Imagen 147"/>
            <p:cNvPicPr/>
            <p:nvPr/>
          </p:nvPicPr>
          <p:blipFill>
            <a:blip r:embed="rId3"/>
            <a:stretch/>
          </p:blipFill>
          <p:spPr>
            <a:xfrm>
              <a:off x="288720" y="603792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49" name="Imagen 148"/>
            <p:cNvPicPr/>
            <p:nvPr/>
          </p:nvPicPr>
          <p:blipFill>
            <a:blip r:embed="rId4"/>
            <a:stretch/>
          </p:blipFill>
          <p:spPr>
            <a:xfrm>
              <a:off x="4014720" y="591660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0" name="CustomShape 2"/>
            <p:cNvSpPr/>
            <p:nvPr/>
          </p:nvSpPr>
          <p:spPr>
            <a:xfrm>
              <a:off x="4824720" y="591660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51" name="CustomShape 3"/>
            <p:cNvSpPr/>
            <p:nvPr/>
          </p:nvSpPr>
          <p:spPr>
            <a:xfrm>
              <a:off x="3924720" y="649224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152" name="CustomShape 4"/>
          <p:cNvSpPr/>
          <p:nvPr/>
        </p:nvSpPr>
        <p:spPr>
          <a:xfrm>
            <a:off x="567000" y="3090600"/>
            <a:ext cx="8278560" cy="10641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s-E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Unidad Mixta de I+D</a:t>
            </a:r>
            <a:endParaRPr lang="es-ES" sz="3200" b="0" strike="noStrike" spc="-1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es-ES" sz="2000" b="1" strike="noStrike" spc="-1">
                <a:solidFill>
                  <a:srgbClr val="000000"/>
                </a:solidFill>
                <a:latin typeface="Calibri"/>
                <a:ea typeface="DejaVu Sans"/>
              </a:rPr>
              <a:t>Digitalización de los procesos de fabricación de espumas para automoción   </a:t>
            </a:r>
            <a:r>
              <a:rPr lang="es-ES" sz="3200" b="1" strike="noStrike" spc="-1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lang="es-ES" sz="3200" b="0" strike="noStrike" spc="-1">
              <a:latin typeface="Arial"/>
            </a:endParaRPr>
          </a:p>
        </p:txBody>
      </p:sp>
      <p:pic>
        <p:nvPicPr>
          <p:cNvPr id="153" name="Imagen 6"/>
          <p:cNvPicPr/>
          <p:nvPr/>
        </p:nvPicPr>
        <p:blipFill>
          <a:blip r:embed="rId5"/>
          <a:srcRect t="2222"/>
          <a:stretch/>
        </p:blipFill>
        <p:spPr>
          <a:xfrm>
            <a:off x="2664000" y="216000"/>
            <a:ext cx="3958560" cy="3011040"/>
          </a:xfrm>
          <a:prstGeom prst="rect">
            <a:avLst/>
          </a:prstGeom>
          <a:ln w="0">
            <a:noFill/>
          </a:ln>
        </p:spPr>
      </p:pic>
      <p:pic>
        <p:nvPicPr>
          <p:cNvPr id="154" name="Imagen 2_0"/>
          <p:cNvPicPr/>
          <p:nvPr/>
        </p:nvPicPr>
        <p:blipFill>
          <a:blip r:embed="rId6"/>
          <a:stretch/>
        </p:blipFill>
        <p:spPr>
          <a:xfrm>
            <a:off x="-2520" y="4139640"/>
            <a:ext cx="9141120" cy="1258920"/>
          </a:xfrm>
          <a:prstGeom prst="rect">
            <a:avLst/>
          </a:prstGeom>
          <a:ln w="0">
            <a:noFill/>
          </a:ln>
        </p:spPr>
      </p:pic>
      <p:sp>
        <p:nvSpPr>
          <p:cNvPr id="2" name="Rectángulo 1"/>
          <p:cNvSpPr/>
          <p:nvPr/>
        </p:nvSpPr>
        <p:spPr>
          <a:xfrm>
            <a:off x="0" y="-1"/>
            <a:ext cx="2549770" cy="99353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5" name="Group 1"/>
          <p:cNvGrpSpPr/>
          <p:nvPr/>
        </p:nvGrpSpPr>
        <p:grpSpPr>
          <a:xfrm>
            <a:off x="289080" y="5916960"/>
            <a:ext cx="8638200" cy="778680"/>
            <a:chOff x="289080" y="5916960"/>
            <a:chExt cx="8638200" cy="778680"/>
          </a:xfrm>
        </p:grpSpPr>
        <p:pic>
          <p:nvPicPr>
            <p:cNvPr id="156" name="Imagen 155"/>
            <p:cNvPicPr/>
            <p:nvPr/>
          </p:nvPicPr>
          <p:blipFill>
            <a:blip r:embed="rId2"/>
            <a:stretch/>
          </p:blipFill>
          <p:spPr>
            <a:xfrm>
              <a:off x="7415640" y="597420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7" name="Imagen 156"/>
            <p:cNvPicPr/>
            <p:nvPr/>
          </p:nvPicPr>
          <p:blipFill>
            <a:blip r:embed="rId3"/>
            <a:stretch/>
          </p:blipFill>
          <p:spPr>
            <a:xfrm>
              <a:off x="289080" y="603828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58" name="Imagen 157"/>
            <p:cNvPicPr/>
            <p:nvPr/>
          </p:nvPicPr>
          <p:blipFill>
            <a:blip r:embed="rId4"/>
            <a:stretch/>
          </p:blipFill>
          <p:spPr>
            <a:xfrm>
              <a:off x="4015080" y="591696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59" name="CustomShape 2"/>
            <p:cNvSpPr/>
            <p:nvPr/>
          </p:nvSpPr>
          <p:spPr>
            <a:xfrm>
              <a:off x="4825080" y="591696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60" name="CustomShape 3"/>
            <p:cNvSpPr/>
            <p:nvPr/>
          </p:nvSpPr>
          <p:spPr>
            <a:xfrm>
              <a:off x="3925080" y="649260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161" name="Line 4"/>
          <p:cNvSpPr/>
          <p:nvPr/>
        </p:nvSpPr>
        <p:spPr>
          <a:xfrm>
            <a:off x="360" y="63828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3" name="CustomShape 5"/>
          <p:cNvSpPr/>
          <p:nvPr/>
        </p:nvSpPr>
        <p:spPr>
          <a:xfrm>
            <a:off x="6894720" y="158760"/>
            <a:ext cx="168372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Objetivo</a:t>
            </a:r>
            <a:r>
              <a:rPr lang="es-ES" sz="2000" b="1" strike="noStrike" spc="-1">
                <a:solidFill>
                  <a:srgbClr val="376092"/>
                </a:solidFill>
                <a:latin typeface="Calibri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pic>
        <p:nvPicPr>
          <p:cNvPr id="164" name="Imagen 4"/>
          <p:cNvPicPr/>
          <p:nvPr/>
        </p:nvPicPr>
        <p:blipFill>
          <a:blip r:embed="rId5"/>
          <a:srcRect l="8056" r="4378"/>
          <a:stretch/>
        </p:blipFill>
        <p:spPr>
          <a:xfrm>
            <a:off x="289080" y="3456000"/>
            <a:ext cx="2952000" cy="2564280"/>
          </a:xfrm>
          <a:prstGeom prst="rect">
            <a:avLst/>
          </a:prstGeom>
          <a:ln w="0">
            <a:noFill/>
          </a:ln>
        </p:spPr>
      </p:pic>
      <p:grpSp>
        <p:nvGrpSpPr>
          <p:cNvPr id="165" name="Group 6"/>
          <p:cNvGrpSpPr/>
          <p:nvPr/>
        </p:nvGrpSpPr>
        <p:grpSpPr>
          <a:xfrm>
            <a:off x="3328560" y="3456000"/>
            <a:ext cx="5616000" cy="2376000"/>
            <a:chOff x="3328560" y="3456000"/>
            <a:chExt cx="5616000" cy="2376000"/>
          </a:xfrm>
        </p:grpSpPr>
        <p:sp>
          <p:nvSpPr>
            <p:cNvPr id="166" name="CustomShape 7"/>
            <p:cNvSpPr/>
            <p:nvPr/>
          </p:nvSpPr>
          <p:spPr>
            <a:xfrm>
              <a:off x="3328560" y="4672800"/>
              <a:ext cx="5616000" cy="545400"/>
            </a:xfrm>
            <a:prstGeom prst="rect">
              <a:avLst/>
            </a:prstGeom>
            <a:solidFill>
              <a:srgbClr val="FFCC00">
                <a:alpha val="66000"/>
              </a:srgbClr>
            </a:solidFill>
            <a:ln w="9360">
              <a:noFill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400" b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Línea 3</a:t>
              </a:r>
              <a:endParaRPr lang="es-ES" sz="1400" b="0" strike="noStrike" spc="-1"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s-ES" sz="1400" b="0" i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DIGITALIZACIÓN Y GESTIÓN DINÁMICA DE LA PRODUCCIÓN</a:t>
              </a:r>
              <a:endParaRPr lang="es-ES" sz="1400" b="0" strike="noStrike" spc="-1">
                <a:latin typeface="Calibri"/>
              </a:endParaRPr>
            </a:p>
          </p:txBody>
        </p:sp>
        <p:sp>
          <p:nvSpPr>
            <p:cNvPr id="167" name="CustomShape 8"/>
            <p:cNvSpPr/>
            <p:nvPr/>
          </p:nvSpPr>
          <p:spPr>
            <a:xfrm>
              <a:off x="3328560" y="4058640"/>
              <a:ext cx="5616000" cy="545760"/>
            </a:xfrm>
            <a:prstGeom prst="rect">
              <a:avLst/>
            </a:prstGeom>
            <a:solidFill>
              <a:srgbClr val="FFCC00">
                <a:alpha val="50000"/>
              </a:srgbClr>
            </a:solidFill>
            <a:ln w="9360">
              <a:noFill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400" b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Línea 2</a:t>
              </a:r>
              <a:endParaRPr lang="es-ES" sz="1400" b="0" strike="noStrike" spc="-1"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s-ES" sz="1400" b="0" i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 TECNOLOGÍAS DE FABRICACIÓN INTELIGENTES</a:t>
              </a:r>
              <a:endParaRPr lang="es-ES" sz="1400" b="0" strike="noStrike" spc="-1">
                <a:latin typeface="Calibri"/>
              </a:endParaRPr>
            </a:p>
          </p:txBody>
        </p:sp>
        <p:sp>
          <p:nvSpPr>
            <p:cNvPr id="168" name="CustomShape 9"/>
            <p:cNvSpPr/>
            <p:nvPr/>
          </p:nvSpPr>
          <p:spPr>
            <a:xfrm>
              <a:off x="3328560" y="3456000"/>
              <a:ext cx="5616000" cy="545400"/>
            </a:xfrm>
            <a:prstGeom prst="rect">
              <a:avLst/>
            </a:prstGeom>
            <a:solidFill>
              <a:srgbClr val="FFCC00">
                <a:alpha val="30000"/>
              </a:srgbClr>
            </a:solidFill>
            <a:ln w="9360">
              <a:noFill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400" b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Línea 1</a:t>
              </a:r>
              <a:endParaRPr lang="es-ES" sz="1400" b="0" strike="noStrike" spc="-1"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lang="es-ES" sz="1400" b="0" i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SENSORIZACIÓN  Y CONECTIVIDAD</a:t>
              </a:r>
              <a:endParaRPr lang="es-ES" sz="1400" b="0" strike="noStrike" spc="-1">
                <a:latin typeface="Arial"/>
              </a:endParaRPr>
            </a:p>
          </p:txBody>
        </p:sp>
        <p:sp>
          <p:nvSpPr>
            <p:cNvPr id="169" name="CustomShape 10"/>
            <p:cNvSpPr/>
            <p:nvPr/>
          </p:nvSpPr>
          <p:spPr>
            <a:xfrm>
              <a:off x="3328560" y="5286600"/>
              <a:ext cx="5616000" cy="545400"/>
            </a:xfrm>
            <a:prstGeom prst="rect">
              <a:avLst/>
            </a:prstGeom>
            <a:solidFill>
              <a:srgbClr val="FFCC00"/>
            </a:solidFill>
            <a:ln w="9360">
              <a:noFill/>
            </a:ln>
            <a:effectLst>
              <a:outerShdw dist="20160" dir="5400000">
                <a:srgbClr val="000000">
                  <a:alpha val="38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>
                <a:lnSpc>
                  <a:spcPct val="100000"/>
                </a:lnSpc>
              </a:pPr>
              <a:r>
                <a:rPr lang="es-ES" sz="1400" b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Línea 4</a:t>
              </a:r>
              <a:endParaRPr lang="es-ES" sz="1400" b="0" strike="noStrike" spc="-1">
                <a:latin typeface="Calibri"/>
              </a:endParaRPr>
            </a:p>
            <a:p>
              <a:pPr algn="ctr">
                <a:lnSpc>
                  <a:spcPct val="100000"/>
                </a:lnSpc>
              </a:pPr>
              <a:r>
                <a:rPr lang="es-ES" sz="1400" b="0" i="1" strike="noStrike" spc="-1">
                  <a:solidFill>
                    <a:srgbClr val="10243E"/>
                  </a:solidFill>
                  <a:latin typeface="Calibri"/>
                  <a:ea typeface="DejaVu Sans"/>
                </a:rPr>
                <a:t>ANALÍTICA DE DATOS</a:t>
              </a:r>
              <a:endParaRPr lang="es-ES" sz="1400" b="0" strike="noStrike" spc="-1">
                <a:latin typeface="Calibri"/>
              </a:endParaRPr>
            </a:p>
          </p:txBody>
        </p:sp>
      </p:grpSp>
      <p:sp>
        <p:nvSpPr>
          <p:cNvPr id="170" name="CustomShape 11"/>
          <p:cNvSpPr/>
          <p:nvPr/>
        </p:nvSpPr>
        <p:spPr>
          <a:xfrm>
            <a:off x="216000" y="3039480"/>
            <a:ext cx="8656560" cy="3224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>
              <a:latin typeface="Arial"/>
            </a:endParaRPr>
          </a:p>
          <a:p>
            <a:pPr marL="285840" indent="-283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s-ES" sz="1800" b="0" strike="noStrike" spc="-1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es-ES" sz="1800" b="0" strike="noStrike" spc="-1">
              <a:latin typeface="Arial"/>
            </a:endParaRPr>
          </a:p>
        </p:txBody>
      </p:sp>
      <p:sp>
        <p:nvSpPr>
          <p:cNvPr id="171" name="CustomShape 12"/>
          <p:cNvSpPr/>
          <p:nvPr/>
        </p:nvSpPr>
        <p:spPr>
          <a:xfrm>
            <a:off x="288000" y="792000"/>
            <a:ext cx="8656560" cy="32245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just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es-ES" sz="18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Alcanzar la digitalización de la fabricación como plataforma para implementar un nuevo modelo de </a:t>
            </a:r>
            <a:r>
              <a:rPr lang="es-ES" sz="1600" b="1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Fábrica Avanzada 4.0</a:t>
            </a: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DejaVu Sans"/>
              </a:rPr>
              <a:t>, capaz de abordar, de forma flexible y eficiente, la fabricación de espumas de mayores prestaciones para el sector de la automoción. </a:t>
            </a:r>
            <a:r>
              <a:rPr lang="es-ES" sz="1000" b="0" strike="noStrike" spc="-1" dirty="0">
                <a:solidFill>
                  <a:srgbClr val="000000"/>
                </a:solidFill>
                <a:latin typeface="FrutigerNextLT-LightCn"/>
                <a:ea typeface="FrutigerNextLT-LightCn"/>
              </a:rPr>
              <a:t> </a:t>
            </a:r>
            <a:endParaRPr lang="es-ES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DIGI4AUT plantea el </a:t>
            </a:r>
            <a:r>
              <a:rPr lang="es-ES" sz="1600" b="1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desarrollo de tecnologías que conecten el mundo físico con el digital</a:t>
            </a: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 con las siguientes características: </a:t>
            </a:r>
            <a:r>
              <a:rPr lang="es-ES" sz="1600" b="1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Conectividad</a:t>
            </a: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: adquisición de toda la información relevante del sistema, </a:t>
            </a:r>
            <a:r>
              <a:rPr lang="es-ES" sz="1600" b="1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Digitalización</a:t>
            </a: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: generándose un gemelo digital de la planta real, </a:t>
            </a:r>
            <a:r>
              <a:rPr lang="es-ES" sz="1600" b="1" strike="noStrike" spc="-1" dirty="0" err="1">
                <a:solidFill>
                  <a:srgbClr val="000000"/>
                </a:solidFill>
                <a:latin typeface="Calibri"/>
                <a:ea typeface="FrutigerNextLT-MediumCn"/>
              </a:rPr>
              <a:t>Reconfigurabilidad</a:t>
            </a: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: implementando un nuevo concepto de máquinas, celdas y plantas escalables y </a:t>
            </a:r>
            <a:r>
              <a:rPr lang="es-ES" sz="1600" b="1" strike="noStrike" spc="-1" dirty="0">
                <a:solidFill>
                  <a:srgbClr val="000000"/>
                </a:solidFill>
                <a:latin typeface="Calibri"/>
                <a:ea typeface="FrutigerNextLT-LightIt"/>
              </a:rPr>
              <a:t>Cognición</a:t>
            </a: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FrutigerNextLT-LightIt"/>
              </a:rPr>
              <a:t>: </a:t>
            </a:r>
            <a:r>
              <a:rPr lang="es-ES" sz="1600" b="0" strike="noStrike" spc="-1" dirty="0">
                <a:solidFill>
                  <a:srgbClr val="000000"/>
                </a:solidFill>
                <a:latin typeface="Calibri"/>
                <a:ea typeface="FrutigerNextLT-MediumCn"/>
              </a:rPr>
              <a:t>implementando el concepto de Fábrica Cognitiva, donde máquinas y procesos se reajustan a variaciones en la fabricación</a:t>
            </a:r>
            <a:r>
              <a:rPr lang="es-ES" sz="1000" b="0" strike="noStrike" spc="-1" dirty="0">
                <a:solidFill>
                  <a:srgbClr val="000000"/>
                </a:solidFill>
                <a:latin typeface="FrutigerNextLT-MediumCn"/>
                <a:ea typeface="FrutigerNextLT-MediumCn"/>
              </a:rPr>
              <a:t>.</a:t>
            </a:r>
            <a:endParaRPr lang="es-ES" sz="1000" b="0" strike="noStrike" spc="-1" dirty="0">
              <a:latin typeface="Arial"/>
            </a:endParaRPr>
          </a:p>
          <a:p>
            <a:pPr marL="285840" indent="-283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endParaRPr lang="es-ES" sz="1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601"/>
              </a:spcBef>
            </a:pPr>
            <a:endParaRPr lang="es-ES" sz="1000" b="0" strike="noStrike" spc="-1" dirty="0">
              <a:latin typeface="Arial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0" y="26374"/>
            <a:ext cx="2549770" cy="5486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62" name="Imagen 14_1"/>
          <p:cNvPicPr/>
          <p:nvPr/>
        </p:nvPicPr>
        <p:blipFill>
          <a:blip r:embed="rId6"/>
          <a:stretch/>
        </p:blipFill>
        <p:spPr>
          <a:xfrm>
            <a:off x="144000" y="0"/>
            <a:ext cx="1080000" cy="88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1"/>
          <p:cNvGrpSpPr/>
          <p:nvPr/>
        </p:nvGrpSpPr>
        <p:grpSpPr>
          <a:xfrm>
            <a:off x="289080" y="5916960"/>
            <a:ext cx="8638200" cy="778680"/>
            <a:chOff x="289080" y="5916960"/>
            <a:chExt cx="8638200" cy="778680"/>
          </a:xfrm>
        </p:grpSpPr>
        <p:pic>
          <p:nvPicPr>
            <p:cNvPr id="173" name="Imagen 172"/>
            <p:cNvPicPr/>
            <p:nvPr/>
          </p:nvPicPr>
          <p:blipFill>
            <a:blip r:embed="rId2"/>
            <a:stretch/>
          </p:blipFill>
          <p:spPr>
            <a:xfrm>
              <a:off x="7415640" y="5974200"/>
              <a:ext cx="1511640" cy="53100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4" name="Imagen 173"/>
            <p:cNvPicPr/>
            <p:nvPr/>
          </p:nvPicPr>
          <p:blipFill>
            <a:blip r:embed="rId3"/>
            <a:stretch/>
          </p:blipFill>
          <p:spPr>
            <a:xfrm>
              <a:off x="289080" y="6038280"/>
              <a:ext cx="2147760" cy="402840"/>
            </a:xfrm>
            <a:prstGeom prst="rect">
              <a:avLst/>
            </a:prstGeom>
            <a:ln w="0">
              <a:noFill/>
            </a:ln>
          </p:spPr>
        </p:pic>
        <p:pic>
          <p:nvPicPr>
            <p:cNvPr id="175" name="Imagen 174"/>
            <p:cNvPicPr/>
            <p:nvPr/>
          </p:nvPicPr>
          <p:blipFill>
            <a:blip r:embed="rId4"/>
            <a:stretch/>
          </p:blipFill>
          <p:spPr>
            <a:xfrm>
              <a:off x="4015080" y="5916960"/>
              <a:ext cx="862200" cy="57384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176" name="CustomShape 2"/>
            <p:cNvSpPr/>
            <p:nvPr/>
          </p:nvSpPr>
          <p:spPr>
            <a:xfrm>
              <a:off x="4825080" y="5916960"/>
              <a:ext cx="1726200" cy="546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Fondo Europeo de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Desarrollo Regional</a:t>
              </a:r>
              <a:endParaRPr lang="es-ES" sz="800" b="0" strike="noStrike" spc="-1">
                <a:latin typeface="Arial"/>
              </a:endParaRPr>
            </a:p>
            <a:p>
              <a:pPr>
                <a:lnSpc>
                  <a:spcPct val="100000"/>
                </a:lnSpc>
              </a:pPr>
              <a:r>
                <a:rPr lang="es-ES" sz="800" b="0" i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“Una manera de hacer Europa”</a:t>
              </a:r>
              <a:endParaRPr lang="es-ES" sz="800" b="0" strike="noStrike" spc="-1">
                <a:latin typeface="Arial"/>
              </a:endParaRPr>
            </a:p>
          </p:txBody>
        </p:sp>
        <p:sp>
          <p:nvSpPr>
            <p:cNvPr id="177" name="CustomShape 3"/>
            <p:cNvSpPr/>
            <p:nvPr/>
          </p:nvSpPr>
          <p:spPr>
            <a:xfrm>
              <a:off x="3925080" y="6492600"/>
              <a:ext cx="1042200" cy="20304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>
              <a:noAutofit/>
            </a:bodyPr>
            <a:lstStyle/>
            <a:p>
              <a:pPr>
                <a:lnSpc>
                  <a:spcPct val="100000"/>
                </a:lnSpc>
              </a:pPr>
              <a:r>
                <a:rPr lang="es-ES" sz="800" b="1" strike="noStrike" spc="-1">
                  <a:solidFill>
                    <a:srgbClr val="000000"/>
                  </a:solidFill>
                  <a:latin typeface="Arial"/>
                  <a:ea typeface="DejaVu Sans"/>
                </a:rPr>
                <a:t>UNIÓN EUROPEA</a:t>
              </a:r>
              <a:endParaRPr lang="es-ES" sz="800" b="0" strike="noStrike" spc="-1">
                <a:latin typeface="Arial"/>
              </a:endParaRPr>
            </a:p>
          </p:txBody>
        </p:sp>
      </p:grpSp>
      <p:sp>
        <p:nvSpPr>
          <p:cNvPr id="178" name="Line 4"/>
          <p:cNvSpPr/>
          <p:nvPr/>
        </p:nvSpPr>
        <p:spPr>
          <a:xfrm>
            <a:off x="360" y="638280"/>
            <a:ext cx="9180360" cy="34920"/>
          </a:xfrm>
          <a:prstGeom prst="line">
            <a:avLst/>
          </a:prstGeom>
          <a:ln w="76320">
            <a:solidFill>
              <a:srgbClr val="4A7EBB"/>
            </a:solidFill>
            <a:round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80" name="CustomShape 5"/>
          <p:cNvSpPr/>
          <p:nvPr/>
        </p:nvSpPr>
        <p:spPr>
          <a:xfrm>
            <a:off x="5832000" y="96120"/>
            <a:ext cx="3283560" cy="57672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noAutofit/>
          </a:bodyPr>
          <a:lstStyle/>
          <a:p>
            <a:pPr>
              <a:lnSpc>
                <a:spcPct val="100000"/>
              </a:lnSpc>
            </a:pPr>
            <a:r>
              <a:rPr lang="es-ES" sz="3200" b="1" strike="noStrike" spc="-1">
                <a:solidFill>
                  <a:srgbClr val="376092"/>
                </a:solidFill>
                <a:latin typeface="Calibri"/>
                <a:ea typeface="DejaVu Sans"/>
              </a:rPr>
              <a:t>Logros alcanzados</a:t>
            </a:r>
            <a:r>
              <a:rPr lang="es-ES" sz="2000" b="1" strike="noStrike" spc="-1">
                <a:solidFill>
                  <a:srgbClr val="376092"/>
                </a:solidFill>
                <a:latin typeface="Calibri"/>
                <a:ea typeface="DejaVu Sans"/>
              </a:rPr>
              <a:t> </a:t>
            </a:r>
            <a:endParaRPr lang="es-ES" sz="2000" b="0" strike="noStrike" spc="-1">
              <a:latin typeface="Arial"/>
            </a:endParaRPr>
          </a:p>
        </p:txBody>
      </p:sp>
      <p:sp>
        <p:nvSpPr>
          <p:cNvPr id="181" name="CustomShape 6"/>
          <p:cNvSpPr/>
          <p:nvPr/>
        </p:nvSpPr>
        <p:spPr>
          <a:xfrm>
            <a:off x="270000" y="1296000"/>
            <a:ext cx="8656560" cy="34437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ct val="100000"/>
              </a:lnSpc>
            </a:pP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Mejoras principales conseguidas en cada línea para el grupo COPO:</a:t>
            </a:r>
            <a:endParaRPr lang="es-ES" sz="2000" b="0" strike="noStrike" spc="-1">
              <a:latin typeface="Arial"/>
            </a:endParaRPr>
          </a:p>
          <a:p>
            <a:pPr marL="285840" indent="-283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SENSORIZACION Y CONECTIVIDAD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Ajustes de procesos gracias a los datos recogidos por los sensores.</a:t>
            </a:r>
            <a:endParaRPr lang="es-ES" sz="2000" b="0" strike="noStrike" spc="-1">
              <a:latin typeface="Arial"/>
            </a:endParaRPr>
          </a:p>
          <a:p>
            <a:pPr marL="285840" indent="-283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TECNOLOGÍAS DE FABRICACIÓN INTELIGENTES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Mejora de tiempos de proceso, de gasto de materias primas y reducción de los defectos y retrabajos en las piezas.</a:t>
            </a:r>
            <a:endParaRPr lang="es-ES" sz="2000" b="0" strike="noStrike" spc="-1">
              <a:latin typeface="Arial"/>
            </a:endParaRPr>
          </a:p>
          <a:p>
            <a:pPr marL="285840" indent="-283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DIGITALIZACIÓN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Gestión digitalizada con información a tiempo real en la nube.</a:t>
            </a:r>
            <a:endParaRPr lang="es-ES" sz="2000" b="0" strike="noStrike" spc="-1">
              <a:latin typeface="Arial"/>
            </a:endParaRPr>
          </a:p>
          <a:p>
            <a:pPr marL="285840" indent="-283680" algn="just">
              <a:lnSpc>
                <a:spcPct val="100000"/>
              </a:lnSpc>
              <a:spcBef>
                <a:spcPts val="601"/>
              </a:spcBef>
              <a:buClr>
                <a:srgbClr val="000000"/>
              </a:buClr>
              <a:buFont typeface="Arial"/>
              <a:buChar char="•"/>
            </a:pPr>
            <a:r>
              <a:rPr lang="es-ES" sz="2000" b="1" u="sng" strike="noStrike" spc="-1">
                <a:solidFill>
                  <a:srgbClr val="000000"/>
                </a:solidFill>
                <a:uFillTx/>
                <a:latin typeface="Calibri"/>
                <a:ea typeface="DejaVu Sans"/>
              </a:rPr>
              <a:t>ANALÍTICA DE DATOS</a:t>
            </a:r>
            <a:r>
              <a:rPr lang="es-ES" sz="2000" b="0" strike="noStrike" spc="-1">
                <a:solidFill>
                  <a:srgbClr val="000000"/>
                </a:solidFill>
                <a:latin typeface="Calibri"/>
                <a:ea typeface="DejaVu Sans"/>
              </a:rPr>
              <a:t>: Sistemas de detección de defectos y ajustes de parámetros mediante Machine Learning</a:t>
            </a:r>
            <a:r>
              <a:rPr lang="es-ES" sz="1600" b="0" strike="noStrike" spc="-1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lang="es-ES" sz="1600" b="0" strike="noStrike" spc="-1">
              <a:latin typeface="Arial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0" y="-1"/>
            <a:ext cx="2549770" cy="5539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179" name="Imagen 14_0"/>
          <p:cNvPicPr/>
          <p:nvPr/>
        </p:nvPicPr>
        <p:blipFill>
          <a:blip r:embed="rId5"/>
          <a:stretch/>
        </p:blipFill>
        <p:spPr>
          <a:xfrm>
            <a:off x="144000" y="0"/>
            <a:ext cx="1080000" cy="88920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33D5075AA0BB8044B284A1A341E8F68E" ma:contentTypeVersion="1" ma:contentTypeDescription="Crear nuevo documento." ma:contentTypeScope="" ma:versionID="43098b9cf114482b442745624762592c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0b5f0d48ff83a005300e43886532853e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Fecha de inicio programada" ma:description="Fecha de inicio programada es una columna del sitio que crea la característica Publicación. Se usa para especificar la fecha y la hora a la que esta página se presentará por primera vez a los visitantes del sitio." ma:hidden="true" ma:internalName="PublishingStartDate">
      <xsd:simpleType>
        <xsd:restriction base="dms:Unknown"/>
      </xsd:simpleType>
    </xsd:element>
    <xsd:element name="PublishingExpirationDate" ma:index="9" nillable="true" ma:displayName="Fecha de finalización programada" ma:description="Fecha de finalización programada es una columna del sitio que crea la característica Publicación. Se usa para especificar la fecha y la hora a la que esta página dejará de presentarse a los visitantes del sitio.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59C91091-D017-48A0-A652-3D3CC158DA8E}"/>
</file>

<file path=customXml/itemProps2.xml><?xml version="1.0" encoding="utf-8"?>
<ds:datastoreItem xmlns:ds="http://schemas.openxmlformats.org/officeDocument/2006/customXml" ds:itemID="{E058A243-A9C7-4818-8FE0-229B6A01A240}"/>
</file>

<file path=customXml/itemProps3.xml><?xml version="1.0" encoding="utf-8"?>
<ds:datastoreItem xmlns:ds="http://schemas.openxmlformats.org/officeDocument/2006/customXml" ds:itemID="{5387ACEB-36BD-4B29-B5C4-1F26D11C70C0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7799</TotalTime>
  <Words>902</Words>
  <Application>Microsoft Office PowerPoint</Application>
  <PresentationFormat>Presentación en pantalla (4:3)</PresentationFormat>
  <Paragraphs>136</Paragraphs>
  <Slides>12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Calibri,Bold</vt:lpstr>
      <vt:lpstr>DejaVu Sans</vt:lpstr>
      <vt:lpstr>FrutigerNextLT-LightCn</vt:lpstr>
      <vt:lpstr>FrutigerNextLT-LightIt</vt:lpstr>
      <vt:lpstr>FrutigerNextLT-MediumCn</vt:lpstr>
      <vt:lpstr>Symbol</vt:lpstr>
      <vt:lpstr>Wingdings</vt:lpstr>
      <vt:lpstr>Office Theme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subject/>
  <dc:creator>Pepo</dc:creator>
  <dc:description/>
  <cp:lastModifiedBy>García Varela, Javier</cp:lastModifiedBy>
  <cp:revision>249</cp:revision>
  <dcterms:created xsi:type="dcterms:W3CDTF">2015-11-24T18:04:43Z</dcterms:created>
  <dcterms:modified xsi:type="dcterms:W3CDTF">2021-11-29T10:17:50Z</dcterms:modified>
  <dc:language>gl-ES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Presentación en pantalla (4:3)</vt:lpwstr>
  </property>
  <property fmtid="{D5CDD505-2E9C-101B-9397-08002B2CF9AE}" pid="3" name="Slides">
    <vt:r8>14</vt:r8>
  </property>
  <property fmtid="{D5CDD505-2E9C-101B-9397-08002B2CF9AE}" pid="4" name="ContentTypeId">
    <vt:lpwstr>0x01010033D5075AA0BB8044B284A1A341E8F68E</vt:lpwstr>
  </property>
</Properties>
</file>