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60" r:id="rId11"/>
    <p:sldId id="26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D6EEA-608F-4112-BF80-DEEE121CF2FB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45CF-F73A-4178-B7E6-EE7DAC977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02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34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86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5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0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43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13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7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32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97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6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B45CF-F73A-4178-B7E6-EE7DAC97799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5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2946146"/>
            <a:ext cx="4104456" cy="749945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1D08B8"/>
                </a:solidFill>
              </a:rPr>
              <a:t>Proyecto: “UBIKA”</a:t>
            </a:r>
            <a:endParaRPr lang="es-ES" sz="1400" b="1" dirty="0">
              <a:solidFill>
                <a:srgbClr val="1D08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8032"/>
            <a:ext cx="2016224" cy="67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21884"/>
            <a:ext cx="1440160" cy="13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105784"/>
            <a:ext cx="9144000" cy="752215"/>
          </a:xfrm>
          <a:prstGeom prst="rect">
            <a:avLst/>
          </a:prstGeom>
          <a:solidFill>
            <a:srgbClr val="1D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 smtClean="0"/>
          </a:p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3608" y="59517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+mj-lt"/>
                <a:ea typeface="+mj-ea"/>
                <a:cs typeface="+mj-cs"/>
              </a:rPr>
              <a:t>Comunidad Foral de Navarra</a:t>
            </a:r>
          </a:p>
          <a:p>
            <a:pPr algn="ctr"/>
            <a:r>
              <a:rPr lang="es-ES" sz="3200" b="1" dirty="0">
                <a:latin typeface="+mj-lt"/>
                <a:ea typeface="+mj-ea"/>
                <a:cs typeface="+mj-cs"/>
              </a:rPr>
              <a:t>PO 2014-2020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43608" y="1782747"/>
            <a:ext cx="6552728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atin typeface="+mj-lt"/>
                <a:ea typeface="+mj-ea"/>
                <a:cs typeface="+mj-cs"/>
              </a:rPr>
              <a:t>Presentación actuación cofinanciada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atin typeface="+mj-lt"/>
                <a:ea typeface="+mj-ea"/>
                <a:cs typeface="+mj-cs"/>
              </a:rPr>
              <a:t>FEDER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95536" y="3886631"/>
            <a:ext cx="6400800" cy="4291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000" dirty="0" smtClean="0">
                <a:solidFill>
                  <a:schemeClr val="tx1"/>
                </a:solidFill>
              </a:rPr>
              <a:t>Acto Anual de Comunicación 2021</a:t>
            </a:r>
          </a:p>
          <a:p>
            <a:pPr eaLnBrk="1" hangingPunct="1">
              <a:lnSpc>
                <a:spcPct val="80000"/>
              </a:lnSpc>
            </a:pPr>
            <a:endParaRPr lang="es-ES" altLang="es-ES" sz="1000" dirty="0" smtClean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34" y="4837083"/>
            <a:ext cx="2760510" cy="6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384120" y="266518"/>
            <a:ext cx="7277956" cy="7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 smtClean="0">
                <a:solidFill>
                  <a:srgbClr val="1D08B8"/>
                </a:solidFill>
              </a:rPr>
              <a:t>Resultados obtenidos con el proyecto “UBIKA”</a:t>
            </a:r>
            <a:endParaRPr lang="es-ES_tradnl" sz="1600" dirty="0" smtClean="0">
              <a:latin typeface="+mn-lt"/>
              <a:ea typeface="+mn-ea"/>
              <a:cs typeface="+mn-cs"/>
            </a:endParaRPr>
          </a:p>
          <a:p>
            <a:pPr algn="l"/>
            <a:endParaRPr lang="es-ES_tradnl" sz="2000" b="1" dirty="0">
              <a:solidFill>
                <a:srgbClr val="1D08B8"/>
              </a:solidFill>
            </a:endParaRPr>
          </a:p>
          <a:p>
            <a:pPr algn="l"/>
            <a:endParaRPr lang="es-ES" sz="800" b="1" dirty="0">
              <a:solidFill>
                <a:srgbClr val="1D08B8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3548" y="131531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Se agiliza la </a:t>
            </a:r>
            <a:r>
              <a:rPr lang="es-ES_tradnl" dirty="0"/>
              <a:t>respuesta de los </a:t>
            </a:r>
            <a:r>
              <a:rPr lang="es-ES_tradnl" dirty="0" smtClean="0"/>
              <a:t>profesionales </a:t>
            </a:r>
            <a:r>
              <a:rPr lang="es-ES_tradnl" dirty="0" smtClean="0">
                <a:solidFill>
                  <a:srgbClr val="1D08B8"/>
                </a:solidFill>
                <a:sym typeface="Wingdings" panose="05000000000000000000" pitchFamily="2" charset="2"/>
              </a:rPr>
              <a:t> </a:t>
            </a:r>
            <a:r>
              <a:rPr lang="es-ES_tradnl" b="1" dirty="0" smtClean="0">
                <a:sym typeface="Wingdings" panose="05000000000000000000" pitchFamily="2" charset="2"/>
              </a:rPr>
              <a:t>mejorando la calidad de atención al paciente y disminuyendo los tiempos muertos de localización.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dirty="0" smtClean="0">
              <a:solidFill>
                <a:srgbClr val="1D08B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Se facilita </a:t>
            </a:r>
            <a:r>
              <a:rPr lang="es-ES_tradnl" dirty="0"/>
              <a:t>la optimización de los recursos y del espacio dentro del </a:t>
            </a:r>
            <a:r>
              <a:rPr lang="es-ES_tradnl" dirty="0" smtClean="0"/>
              <a:t>centro hospitalario </a:t>
            </a:r>
            <a:r>
              <a:rPr lang="es-ES_tradnl" dirty="0" smtClean="0">
                <a:solidFill>
                  <a:srgbClr val="1D08B8"/>
                </a:solidFill>
                <a:sym typeface="Wingdings" panose="05000000000000000000" pitchFamily="2" charset="2"/>
              </a:rPr>
              <a:t> </a:t>
            </a:r>
            <a:r>
              <a:rPr lang="es-ES_tradnl" b="1" dirty="0">
                <a:sym typeface="Wingdings" panose="05000000000000000000" pitchFamily="2" charset="2"/>
              </a:rPr>
              <a:t>mejorando los procesos de gestión del hospital</a:t>
            </a:r>
            <a:r>
              <a:rPr lang="es-ES_tradnl" b="1" dirty="0" smtClean="0">
                <a:sym typeface="Wingdings" panose="05000000000000000000" pitchFamily="2" charset="2"/>
              </a:rPr>
              <a:t>.</a:t>
            </a:r>
            <a:endParaRPr lang="es-ES_tradnl" b="1" dirty="0"/>
          </a:p>
          <a:p>
            <a:pPr algn="just"/>
            <a:endParaRPr lang="es-ES" sz="20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76184" y="3587466"/>
            <a:ext cx="7277956" cy="102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900" b="1" dirty="0" smtClean="0">
                <a:solidFill>
                  <a:srgbClr val="1D08B8"/>
                </a:solidFill>
              </a:rPr>
              <a:t>¡¡ÉXITO!!</a:t>
            </a:r>
            <a:endParaRPr lang="es-ES_tradnl" sz="1600" dirty="0" smtClean="0">
              <a:latin typeface="+mn-lt"/>
              <a:ea typeface="+mn-ea"/>
              <a:cs typeface="+mn-cs"/>
            </a:endParaRPr>
          </a:p>
          <a:p>
            <a:endParaRPr lang="es-ES_tradnl" sz="2000" b="1" dirty="0">
              <a:solidFill>
                <a:srgbClr val="1D08B8"/>
              </a:solidFill>
            </a:endParaRPr>
          </a:p>
          <a:p>
            <a:endParaRPr lang="es-ES" sz="800" b="1" dirty="0">
              <a:solidFill>
                <a:srgbClr val="1D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6" y="4687716"/>
            <a:ext cx="2616131" cy="875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030" y="4687716"/>
            <a:ext cx="2858553" cy="6787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226776"/>
            <a:ext cx="1472615" cy="1394699"/>
          </a:xfrm>
          <a:prstGeom prst="rect">
            <a:avLst/>
          </a:prstGeom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611560" y="2348880"/>
            <a:ext cx="7277956" cy="688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400" b="1" dirty="0" smtClean="0">
                <a:solidFill>
                  <a:srgbClr val="1D08B8"/>
                </a:solidFill>
              </a:rPr>
              <a:t>MUCHAS GRACIAS POR SU ATENCIÓN</a:t>
            </a:r>
            <a:endParaRPr lang="es-ES_tradnl" sz="5400" dirty="0" smtClean="0">
              <a:latin typeface="+mn-lt"/>
              <a:ea typeface="+mn-ea"/>
              <a:cs typeface="+mn-cs"/>
            </a:endParaRPr>
          </a:p>
          <a:p>
            <a:endParaRPr lang="es-ES_tradnl" sz="1200" b="1" dirty="0">
              <a:solidFill>
                <a:srgbClr val="1D08B8"/>
              </a:solidFill>
            </a:endParaRPr>
          </a:p>
          <a:p>
            <a:endParaRPr lang="es-ES" sz="500" b="1" dirty="0">
              <a:solidFill>
                <a:srgbClr val="1D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58818"/>
            <a:ext cx="8229600" cy="3556992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PO FEDER de Navarra 2014-2020</a:t>
            </a:r>
          </a:p>
          <a:p>
            <a:pPr marL="0" indent="0">
              <a:buNone/>
            </a:pPr>
            <a:endParaRPr lang="es-E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b="1" dirty="0" smtClean="0"/>
              <a:t>Eje 2. </a:t>
            </a:r>
            <a:r>
              <a:rPr lang="es-ES" sz="2400" dirty="0" smtClean="0"/>
              <a:t>Mejorar el uso y calidad de las tecnologías de la información y de la comunicación y el acceso a las mismas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sz="2400" b="1" dirty="0" smtClean="0"/>
              <a:t>OE 2.3.1. </a:t>
            </a:r>
            <a:r>
              <a:rPr lang="es-ES" sz="2400" dirty="0" smtClean="0"/>
              <a:t>Promover los servicios públicos digitales, la alfabetización digital, e-aprendizaje, e-inclusión y e-salud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9299"/>
            <a:ext cx="1584176" cy="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77" y="5261033"/>
            <a:ext cx="2184446" cy="516848"/>
          </a:xfrm>
          <a:prstGeom prst="rect">
            <a:avLst/>
          </a:prstGeom>
        </p:spPr>
      </p:pic>
      <p:pic>
        <p:nvPicPr>
          <p:cNvPr id="8" name="Picture 3" descr="I:\1.DATOS ACCION EUROPEA\Periodo 2014_2020\REACT UE\COMUNICACIÓN\LOGOS REACT\1. Emblem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33929"/>
            <a:ext cx="1296144" cy="1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536" y="74897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Una urgencia es una situación de emergencia que requiere de una atención lo más rápida posible. La </a:t>
            </a:r>
            <a:r>
              <a:rPr lang="es-ES" b="1" dirty="0" smtClean="0"/>
              <a:t>gran afluencia de personas </a:t>
            </a:r>
            <a:r>
              <a:rPr lang="es-ES" dirty="0" smtClean="0"/>
              <a:t>que acude al Servicio de Urgencias provoca con frecuencia </a:t>
            </a:r>
            <a:r>
              <a:rPr lang="es-ES" b="1" dirty="0" smtClean="0"/>
              <a:t>demoras en las consultas</a:t>
            </a:r>
            <a:r>
              <a:rPr lang="es-ES" dirty="0" smtClean="0"/>
              <a:t>, produciendo </a:t>
            </a:r>
            <a:r>
              <a:rPr lang="es-ES" b="1" dirty="0" smtClean="0"/>
              <a:t>malestar entre los pacientes y personal sanitario. </a:t>
            </a:r>
          </a:p>
          <a:p>
            <a:pPr algn="just"/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5536" y="227254"/>
            <a:ext cx="7277956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000" b="1" dirty="0" smtClean="0">
                <a:solidFill>
                  <a:srgbClr val="1D08B8"/>
                </a:solidFill>
              </a:rPr>
              <a:t>Debilidad detectada</a:t>
            </a:r>
            <a:endParaRPr lang="es-ES" sz="2000" b="1" dirty="0">
              <a:solidFill>
                <a:srgbClr val="1D08B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707" y="2135582"/>
            <a:ext cx="4603101" cy="25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17031"/>
            <a:ext cx="5333740" cy="28505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404664" y="116632"/>
            <a:ext cx="7277956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 smtClean="0">
                <a:solidFill>
                  <a:srgbClr val="1D08B8"/>
                </a:solidFill>
              </a:rPr>
              <a:t>En qué consiste el proyecto “UBIKA”</a:t>
            </a:r>
            <a:endParaRPr lang="es-ES" sz="2000" b="1" dirty="0">
              <a:solidFill>
                <a:srgbClr val="1D08B8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65680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Consiste en un </a:t>
            </a:r>
            <a:r>
              <a:rPr lang="es-ES" b="1" dirty="0" smtClean="0"/>
              <a:t>sistema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b="1" dirty="0"/>
              <a:t>localización de pacientes y </a:t>
            </a:r>
            <a:r>
              <a:rPr lang="es-ES" b="1" dirty="0" smtClean="0"/>
              <a:t>aparataje </a:t>
            </a:r>
            <a:r>
              <a:rPr lang="es-ES" dirty="0" smtClean="0"/>
              <a:t>que permite al personal </a:t>
            </a:r>
            <a:r>
              <a:rPr lang="es-ES" dirty="0"/>
              <a:t>sanitario conocer la ubicación de los pacientes y del equipamiento móvil, a tiempo real, </a:t>
            </a:r>
            <a:r>
              <a:rPr lang="es-ES" dirty="0" smtClean="0"/>
              <a:t>mientras permanezcan </a:t>
            </a:r>
            <a:r>
              <a:rPr lang="es-ES" dirty="0"/>
              <a:t>en el </a:t>
            </a:r>
            <a:r>
              <a:rPr lang="es-ES" b="1" dirty="0"/>
              <a:t>edificio de </a:t>
            </a:r>
            <a:r>
              <a:rPr lang="es-ES" b="1" dirty="0" smtClean="0"/>
              <a:t>Urgencias del Complejo Hospitalario de Navarra.</a:t>
            </a:r>
            <a:endParaRPr lang="es-ES" b="1" dirty="0"/>
          </a:p>
          <a:p>
            <a:pPr algn="just"/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210514"/>
            <a:ext cx="1585097" cy="530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5222707"/>
            <a:ext cx="2182557" cy="5182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4846391"/>
            <a:ext cx="1152128" cy="10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3528" y="33265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concreto, este </a:t>
            </a:r>
            <a:r>
              <a:rPr lang="es-ES" dirty="0" smtClean="0"/>
              <a:t>sistema</a:t>
            </a:r>
            <a:r>
              <a:rPr lang="es-ES" dirty="0" smtClean="0"/>
              <a:t>, está basado en una </a:t>
            </a:r>
            <a:r>
              <a:rPr lang="es-ES" b="1" dirty="0" smtClean="0"/>
              <a:t>pulsera</a:t>
            </a:r>
            <a:r>
              <a:rPr lang="es-ES" dirty="0" smtClean="0"/>
              <a:t> que lleva cada paciente durante su estancia en el edificio de urgencias y que, permite a las y los profesionales ver desde sus ordenadores y pantallas de información, su </a:t>
            </a:r>
            <a:r>
              <a:rPr lang="es-ES" b="1" dirty="0" smtClean="0"/>
              <a:t>ubicación real </a:t>
            </a:r>
            <a:r>
              <a:rPr lang="es-ES" dirty="0" smtClean="0"/>
              <a:t>en cada momento</a:t>
            </a:r>
            <a:r>
              <a:rPr lang="es-ES" sz="1600" dirty="0" smtClean="0"/>
              <a:t>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dirty="0" smtClean="0"/>
              <a:t>La pulsera se gestiona por el personal de admisión y se coloca a cada paciente durante el </a:t>
            </a:r>
            <a:r>
              <a:rPr lang="es-ES" b="1" dirty="0" smtClean="0"/>
              <a:t>proceso de triaje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8" y="2546728"/>
            <a:ext cx="3371378" cy="22505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46" y="2547059"/>
            <a:ext cx="3504821" cy="22502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50" y="44624"/>
            <a:ext cx="8300306" cy="48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4624"/>
            <a:ext cx="8262790" cy="47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85715"/>
            <a:ext cx="8352928" cy="4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043608" y="621539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Fondo Europeo de Desarrollo Regional “Una manera de hacer Europa”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Eskualde Garapeneko Europako Funtsa “Europa egiteko modu bat”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4" y="5053402"/>
            <a:ext cx="1585097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1" y="5027070"/>
            <a:ext cx="2182557" cy="5182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40532"/>
            <a:ext cx="1152244" cy="10912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71151"/>
            <a:ext cx="8712968" cy="48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95C2EE-A3EB-43BA-957D-78A110E57F4A}"/>
</file>

<file path=customXml/itemProps2.xml><?xml version="1.0" encoding="utf-8"?>
<ds:datastoreItem xmlns:ds="http://schemas.openxmlformats.org/officeDocument/2006/customXml" ds:itemID="{86A8383B-C45A-4B30-8D72-F2BF63A943E9}"/>
</file>

<file path=customXml/itemProps3.xml><?xml version="1.0" encoding="utf-8"?>
<ds:datastoreItem xmlns:ds="http://schemas.openxmlformats.org/officeDocument/2006/customXml" ds:itemID="{F40846BB-B526-4E7B-8582-5E174AD793B1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549</Words>
  <Application>Microsoft Office PowerPoint</Application>
  <PresentationFormat>Presentación en pantalla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de Office</vt:lpstr>
      <vt:lpstr>Proyecto: “UBIKA”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UBIKA</dc:title>
  <dc:creator>Asiain Urdiroz, Claudia (Servicio de Proyeccion Internacional)</dc:creator>
  <cp:lastModifiedBy>X056638</cp:lastModifiedBy>
  <cp:revision>33</cp:revision>
  <dcterms:created xsi:type="dcterms:W3CDTF">2021-12-09T09:52:43Z</dcterms:created>
  <dcterms:modified xsi:type="dcterms:W3CDTF">2021-12-10T12:20:49Z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