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2.xml" ContentType="application/vnd.ms-office.chartcolor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style4.xml" ContentType="application/vnd.ms-office.chart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5" r:id="rId3"/>
    <p:sldId id="257" r:id="rId4"/>
    <p:sldId id="262" r:id="rId5"/>
    <p:sldId id="268" r:id="rId6"/>
    <p:sldId id="272" r:id="rId7"/>
    <p:sldId id="267" r:id="rId8"/>
    <p:sldId id="258" r:id="rId9"/>
    <p:sldId id="259" r:id="rId10"/>
    <p:sldId id="264" r:id="rId11"/>
    <p:sldId id="269" r:id="rId12"/>
    <p:sldId id="273" r:id="rId13"/>
    <p:sldId id="271" r:id="rId14"/>
    <p:sldId id="274" r:id="rId15"/>
    <p:sldId id="276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io\Desktop\Empresas-tama&#241;o%201999-2018\Empresas-tama&#241;os%201999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io.gtabuenca\Desktop\Copia%20de%20exportadoras_importador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io.gtabuenca\Desktop\Copia%20de%20exportadoras_importador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dirty="0"/>
              <a:t>Tamaño de</a:t>
            </a:r>
            <a:r>
              <a:rPr lang="es-ES" sz="1600" baseline="0" dirty="0"/>
              <a:t> las empresas en España, años 199-2008-2018, </a:t>
            </a:r>
            <a:endParaRPr lang="es-ES" sz="1600" baseline="0" dirty="0" smtClean="0"/>
          </a:p>
          <a:p>
            <a:pPr>
              <a:defRPr sz="1600"/>
            </a:pPr>
            <a:r>
              <a:rPr lang="es-ES" sz="1600" baseline="0" dirty="0" smtClean="0"/>
              <a:t>en </a:t>
            </a:r>
            <a:r>
              <a:rPr lang="es-ES" sz="1600" baseline="0" dirty="0"/>
              <a:t>porcentaje</a:t>
            </a:r>
            <a:endParaRPr lang="es-E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Hoja1!$D$16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Hoja1!$B$17:$B$20</c:f>
              <c:strCache>
                <c:ptCount val="4"/>
                <c:pt idx="0">
                  <c:v>Microempresas</c:v>
                </c:pt>
                <c:pt idx="1">
                  <c:v>Pequeñas</c:v>
                </c:pt>
                <c:pt idx="2">
                  <c:v>Medianas</c:v>
                </c:pt>
                <c:pt idx="3">
                  <c:v>Grandes</c:v>
                </c:pt>
              </c:strCache>
            </c:strRef>
          </c:cat>
          <c:val>
            <c:numRef>
              <c:f>Hoja1!$D$17:$D$20</c:f>
              <c:numCache>
                <c:formatCode>General</c:formatCode>
                <c:ptCount val="4"/>
                <c:pt idx="0">
                  <c:v>79.7</c:v>
                </c:pt>
                <c:pt idx="1">
                  <c:v>17.3</c:v>
                </c:pt>
                <c:pt idx="2">
                  <c:v>2.4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5-41B6-98FD-D69F9156F200}"/>
            </c:ext>
          </c:extLst>
        </c:ser>
        <c:ser>
          <c:idx val="2"/>
          <c:order val="2"/>
          <c:tx>
            <c:strRef>
              <c:f>Hoja1!$E$16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Hoja1!$B$17:$B$20</c:f>
              <c:strCache>
                <c:ptCount val="4"/>
                <c:pt idx="0">
                  <c:v>Microempresas</c:v>
                </c:pt>
                <c:pt idx="1">
                  <c:v>Pequeñas</c:v>
                </c:pt>
                <c:pt idx="2">
                  <c:v>Medianas</c:v>
                </c:pt>
                <c:pt idx="3">
                  <c:v>Grandes</c:v>
                </c:pt>
              </c:strCache>
            </c:strRef>
          </c:cat>
          <c:val>
            <c:numRef>
              <c:f>Hoja1!$E$17:$E$20</c:f>
              <c:numCache>
                <c:formatCode>General</c:formatCode>
                <c:ptCount val="4"/>
                <c:pt idx="0">
                  <c:v>81.599999999999994</c:v>
                </c:pt>
                <c:pt idx="1">
                  <c:v>15.5</c:v>
                </c:pt>
                <c:pt idx="2">
                  <c:v>2.2999999999999998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5-41B6-98FD-D69F9156F200}"/>
            </c:ext>
          </c:extLst>
        </c:ser>
        <c:ser>
          <c:idx val="3"/>
          <c:order val="3"/>
          <c:tx>
            <c:strRef>
              <c:f>Hoja1!$F$16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Hoja1!$B$17:$B$20</c:f>
              <c:strCache>
                <c:ptCount val="4"/>
                <c:pt idx="0">
                  <c:v>Microempresas</c:v>
                </c:pt>
                <c:pt idx="1">
                  <c:v>Pequeñas</c:v>
                </c:pt>
                <c:pt idx="2">
                  <c:v>Medianas</c:v>
                </c:pt>
                <c:pt idx="3">
                  <c:v>Grandes</c:v>
                </c:pt>
              </c:strCache>
            </c:strRef>
          </c:cat>
          <c:val>
            <c:numRef>
              <c:f>Hoja1!$F$17:$F$20</c:f>
              <c:numCache>
                <c:formatCode>0.0</c:formatCode>
                <c:ptCount val="4"/>
                <c:pt idx="0" formatCode="General">
                  <c:v>84.2</c:v>
                </c:pt>
                <c:pt idx="1">
                  <c:v>13</c:v>
                </c:pt>
                <c:pt idx="2" formatCode="General">
                  <c:v>2.2000000000000002</c:v>
                </c:pt>
                <c:pt idx="3" formatCode="General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05-41B6-98FD-D69F9156F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528440"/>
        <c:axId val="4885264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Hoja1!$C$16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Hoja1!$B$17:$B$20</c15:sqref>
                        </c15:formulaRef>
                      </c:ext>
                    </c:extLst>
                    <c:strCache>
                      <c:ptCount val="4"/>
                      <c:pt idx="0">
                        <c:v>Microempresas</c:v>
                      </c:pt>
                      <c:pt idx="1">
                        <c:v>Pequeñas</c:v>
                      </c:pt>
                      <c:pt idx="2">
                        <c:v>Medianas</c:v>
                      </c:pt>
                      <c:pt idx="3">
                        <c:v>Grandes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Hoja1!$C$17:$C$20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105-41B6-98FD-D69F9156F200}"/>
                  </c:ext>
                </c:extLst>
              </c15:ser>
            </c15:filteredBarSeries>
          </c:ext>
        </c:extLst>
      </c:barChart>
      <c:catAx>
        <c:axId val="48852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8526472"/>
        <c:crosses val="autoZero"/>
        <c:auto val="1"/>
        <c:lblAlgn val="ctr"/>
        <c:lblOffset val="100"/>
        <c:noMultiLvlLbl val="0"/>
      </c:catAx>
      <c:valAx>
        <c:axId val="48852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8528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72891454595099"/>
          <c:y val="0.93989765508709244"/>
          <c:w val="0.42601851341568198"/>
          <c:h val="4.4337876824059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s-ES" sz="1400" b="1" dirty="0">
                <a:latin typeface="Corbel" panose="020B0503020204020204" pitchFamily="34" charset="0"/>
              </a:rPr>
              <a:t>Distribución de empresas</a:t>
            </a:r>
            <a:r>
              <a:rPr lang="es-ES" sz="1400" b="1" baseline="0" dirty="0">
                <a:latin typeface="Corbel" panose="020B0503020204020204" pitchFamily="34" charset="0"/>
              </a:rPr>
              <a:t> exportadoras </a:t>
            </a:r>
          </a:p>
          <a:p>
            <a:pPr>
              <a:defRPr b="1">
                <a:latin typeface="Corbel" panose="020B0503020204020204" pitchFamily="34" charset="0"/>
              </a:defRPr>
            </a:pPr>
            <a:r>
              <a:rPr lang="es-ES" sz="1400" b="1" baseline="0" dirty="0">
                <a:latin typeface="Corbel" panose="020B0503020204020204" pitchFamily="34" charset="0"/>
              </a:rPr>
              <a:t>por volumen de exportación, 2003 a 2018</a:t>
            </a:r>
            <a:endParaRPr lang="es-ES" sz="1400" b="1" dirty="0">
              <a:latin typeface="Corbel" panose="020B0503020204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    % ER Vol./Total Volumen (Vol.)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Hoja1!$C$4:$F$4</c:f>
              <c:numCache>
                <c:formatCode>General</c:formatCode>
                <c:ptCount val="4"/>
                <c:pt idx="0">
                  <c:v>2003</c:v>
                </c:pt>
                <c:pt idx="1">
                  <c:v>2008</c:v>
                </c:pt>
                <c:pt idx="2">
                  <c:v>2012</c:v>
                </c:pt>
                <c:pt idx="3">
                  <c:v>2018</c:v>
                </c:pt>
              </c:numCache>
            </c:numRef>
          </c:cat>
          <c:val>
            <c:numRef>
              <c:f>Hoja1!$C$5:$F$5</c:f>
              <c:numCache>
                <c:formatCode>General</c:formatCode>
                <c:ptCount val="4"/>
                <c:pt idx="0">
                  <c:v>90.2</c:v>
                </c:pt>
                <c:pt idx="1">
                  <c:v>90.4</c:v>
                </c:pt>
                <c:pt idx="2">
                  <c:v>91</c:v>
                </c:pt>
                <c:pt idx="3">
                  <c:v>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4-4064-8EEC-02BE852A3A97}"/>
            </c:ext>
          </c:extLst>
        </c:ser>
        <c:ser>
          <c:idx val="2"/>
          <c:order val="1"/>
          <c:tx>
            <c:strRef>
              <c:f>Hoja1!$B$6</c:f>
              <c:strCache>
                <c:ptCount val="1"/>
                <c:pt idx="0">
                  <c:v>% Empresas Vol.&gt;5Mill.€/T0tal Vol.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Hoja1!$C$4:$F$4</c:f>
              <c:numCache>
                <c:formatCode>General</c:formatCode>
                <c:ptCount val="4"/>
                <c:pt idx="0">
                  <c:v>2003</c:v>
                </c:pt>
                <c:pt idx="1">
                  <c:v>2008</c:v>
                </c:pt>
                <c:pt idx="2">
                  <c:v>2012</c:v>
                </c:pt>
                <c:pt idx="3">
                  <c:v>2018</c:v>
                </c:pt>
              </c:numCache>
            </c:numRef>
          </c:cat>
          <c:val>
            <c:numRef>
              <c:f>Hoja1!$C$6:$F$6</c:f>
              <c:numCache>
                <c:formatCode>General</c:formatCode>
                <c:ptCount val="4"/>
                <c:pt idx="0">
                  <c:v>82.2</c:v>
                </c:pt>
                <c:pt idx="1">
                  <c:v>86</c:v>
                </c:pt>
                <c:pt idx="2">
                  <c:v>87.9</c:v>
                </c:pt>
                <c:pt idx="3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4-4064-8EEC-02BE852A3A97}"/>
            </c:ext>
          </c:extLst>
        </c:ser>
        <c:ser>
          <c:idx val="3"/>
          <c:order val="2"/>
          <c:tx>
            <c:strRef>
              <c:f>Hoja1!$B$7</c:f>
              <c:strCache>
                <c:ptCount val="1"/>
                <c:pt idx="0">
                  <c:v>% Empresas Vol.&gt;50Mill.€/T0tal Vol.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Hoja1!$C$4:$F$4</c:f>
              <c:numCache>
                <c:formatCode>General</c:formatCode>
                <c:ptCount val="4"/>
                <c:pt idx="0">
                  <c:v>2003</c:v>
                </c:pt>
                <c:pt idx="1">
                  <c:v>2008</c:v>
                </c:pt>
                <c:pt idx="2">
                  <c:v>2012</c:v>
                </c:pt>
                <c:pt idx="3">
                  <c:v>2018</c:v>
                </c:pt>
              </c:numCache>
            </c:numRef>
          </c:cat>
          <c:val>
            <c:numRef>
              <c:f>Hoja1!$C$7:$F$7</c:f>
              <c:numCache>
                <c:formatCode>General</c:formatCode>
                <c:ptCount val="4"/>
                <c:pt idx="0">
                  <c:v>49.1</c:v>
                </c:pt>
                <c:pt idx="1">
                  <c:v>56.8</c:v>
                </c:pt>
                <c:pt idx="2">
                  <c:v>60.9</c:v>
                </c:pt>
                <c:pt idx="3">
                  <c:v>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4-4064-8EEC-02BE852A3A97}"/>
            </c:ext>
          </c:extLst>
        </c:ser>
        <c:ser>
          <c:idx val="4"/>
          <c:order val="3"/>
          <c:tx>
            <c:strRef>
              <c:f>Hoja1!$B$8</c:f>
              <c:strCache>
                <c:ptCount val="1"/>
                <c:pt idx="0">
                  <c:v>% Empresas Vol.&gt;250Mill.€/Total Vol.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Hoja1!$C$4:$F$4</c:f>
              <c:numCache>
                <c:formatCode>General</c:formatCode>
                <c:ptCount val="4"/>
                <c:pt idx="0">
                  <c:v>2003</c:v>
                </c:pt>
                <c:pt idx="1">
                  <c:v>2008</c:v>
                </c:pt>
                <c:pt idx="2">
                  <c:v>2012</c:v>
                </c:pt>
                <c:pt idx="3">
                  <c:v>2018</c:v>
                </c:pt>
              </c:numCache>
            </c:numRef>
          </c:cat>
          <c:val>
            <c:numRef>
              <c:f>Hoja1!$C$8:$F$8</c:f>
              <c:numCache>
                <c:formatCode>General</c:formatCode>
                <c:ptCount val="4"/>
                <c:pt idx="0">
                  <c:v>28.1</c:v>
                </c:pt>
                <c:pt idx="1">
                  <c:v>34.299999999999997</c:v>
                </c:pt>
                <c:pt idx="2">
                  <c:v>39.9</c:v>
                </c:pt>
                <c:pt idx="3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D4-4064-8EEC-02BE852A3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861624"/>
        <c:axId val="578863592"/>
      </c:barChart>
      <c:catAx>
        <c:axId val="57886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8863592"/>
        <c:crosses val="autoZero"/>
        <c:auto val="1"/>
        <c:lblAlgn val="ctr"/>
        <c:lblOffset val="100"/>
        <c:noMultiLvlLbl val="0"/>
      </c:catAx>
      <c:valAx>
        <c:axId val="5788635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886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s-ES" b="1">
                <a:latin typeface="Corbel" panose="020B0503020204020204" pitchFamily="34" charset="0"/>
              </a:rPr>
              <a:t>Endeudamiento,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'gráficos '!$A$31</c:f>
              <c:strCache>
                <c:ptCount val="1"/>
                <c:pt idx="0">
                  <c:v>Expor-Impor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'gráficos '!$B$30:$R$30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'gráficos '!$B$31:$R$31</c:f>
              <c:numCache>
                <c:formatCode>General</c:formatCode>
                <c:ptCount val="17"/>
                <c:pt idx="0">
                  <c:v>65.34</c:v>
                </c:pt>
                <c:pt idx="1">
                  <c:v>64.096000000000004</c:v>
                </c:pt>
                <c:pt idx="2">
                  <c:v>63.759</c:v>
                </c:pt>
                <c:pt idx="3">
                  <c:v>63.761000000000003</c:v>
                </c:pt>
                <c:pt idx="4">
                  <c:v>63.974499999999999</c:v>
                </c:pt>
                <c:pt idx="5">
                  <c:v>63.483999999999995</c:v>
                </c:pt>
                <c:pt idx="6">
                  <c:v>60.537999999999997</c:v>
                </c:pt>
                <c:pt idx="7">
                  <c:v>58.067</c:v>
                </c:pt>
                <c:pt idx="8">
                  <c:v>57.906999999999996</c:v>
                </c:pt>
                <c:pt idx="9">
                  <c:v>56.631999999999998</c:v>
                </c:pt>
                <c:pt idx="10">
                  <c:v>55.198</c:v>
                </c:pt>
                <c:pt idx="11">
                  <c:v>53.783999999999999</c:v>
                </c:pt>
                <c:pt idx="12">
                  <c:v>52.763000000000005</c:v>
                </c:pt>
                <c:pt idx="13">
                  <c:v>52.113</c:v>
                </c:pt>
                <c:pt idx="14">
                  <c:v>50.823</c:v>
                </c:pt>
                <c:pt idx="15">
                  <c:v>49.952500000000001</c:v>
                </c:pt>
                <c:pt idx="16">
                  <c:v>47.802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6B-47A4-BBA6-554FFE4C0970}"/>
            </c:ext>
          </c:extLst>
        </c:ser>
        <c:ser>
          <c:idx val="1"/>
          <c:order val="1"/>
          <c:tx>
            <c:strRef>
              <c:f>'gráficos '!$A$32</c:f>
              <c:strCache>
                <c:ptCount val="1"/>
                <c:pt idx="0">
                  <c:v>Control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'gráficos '!$B$30:$R$30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'gráficos '!$B$32:$R$32</c:f>
              <c:numCache>
                <c:formatCode>General</c:formatCode>
                <c:ptCount val="17"/>
                <c:pt idx="0">
                  <c:v>68.081999999999994</c:v>
                </c:pt>
                <c:pt idx="1">
                  <c:v>67.200500000000005</c:v>
                </c:pt>
                <c:pt idx="2">
                  <c:v>66.811999999999998</c:v>
                </c:pt>
                <c:pt idx="3">
                  <c:v>67.099500000000006</c:v>
                </c:pt>
                <c:pt idx="4">
                  <c:v>67.778000000000006</c:v>
                </c:pt>
                <c:pt idx="5">
                  <c:v>66.608000000000004</c:v>
                </c:pt>
                <c:pt idx="6">
                  <c:v>64.277000000000001</c:v>
                </c:pt>
                <c:pt idx="7">
                  <c:v>63.241999999999997</c:v>
                </c:pt>
                <c:pt idx="8">
                  <c:v>63.36</c:v>
                </c:pt>
                <c:pt idx="9">
                  <c:v>62.867999999999995</c:v>
                </c:pt>
                <c:pt idx="10">
                  <c:v>61.325000000000003</c:v>
                </c:pt>
                <c:pt idx="11">
                  <c:v>59.2395</c:v>
                </c:pt>
                <c:pt idx="12">
                  <c:v>57.947000000000003</c:v>
                </c:pt>
                <c:pt idx="13">
                  <c:v>56.174999999999997</c:v>
                </c:pt>
                <c:pt idx="14">
                  <c:v>54.031999999999996</c:v>
                </c:pt>
                <c:pt idx="15">
                  <c:v>53.167499999999997</c:v>
                </c:pt>
                <c:pt idx="16">
                  <c:v>50.641999999999996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6B-47A4-BBA6-554FFE4C0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1283784"/>
        <c:axId val="411284176"/>
      </c:lineChart>
      <c:catAx>
        <c:axId val="4112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1284176"/>
        <c:crosses val="autoZero"/>
        <c:auto val="1"/>
        <c:lblAlgn val="ctr"/>
        <c:lblOffset val="100"/>
        <c:noMultiLvlLbl val="0"/>
      </c:catAx>
      <c:valAx>
        <c:axId val="41128417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12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40104279202912"/>
          <c:y val="0.8965517978110632"/>
          <c:w val="0.44387110608360952"/>
          <c:h val="0.10344820218893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s-ES" b="1">
                <a:latin typeface="Corbel" panose="020B0503020204020204" pitchFamily="34" charset="0"/>
              </a:rPr>
              <a:t>Rentabilidad económica,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'gráficos '!$A$54</c:f>
              <c:strCache>
                <c:ptCount val="1"/>
                <c:pt idx="0">
                  <c:v>Expor-Impor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'gráficos '!$B$53:$R$53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'gráficos '!$B$54:$R$54</c:f>
              <c:numCache>
                <c:formatCode>General</c:formatCode>
                <c:ptCount val="17"/>
                <c:pt idx="0">
                  <c:v>4.7329999999999997</c:v>
                </c:pt>
                <c:pt idx="1">
                  <c:v>4.6269999999999998</c:v>
                </c:pt>
                <c:pt idx="2">
                  <c:v>4.5599999999999996</c:v>
                </c:pt>
                <c:pt idx="3">
                  <c:v>4.1479999999999997</c:v>
                </c:pt>
                <c:pt idx="4">
                  <c:v>4.3245000000000005</c:v>
                </c:pt>
                <c:pt idx="5">
                  <c:v>4.3345000000000002</c:v>
                </c:pt>
                <c:pt idx="6">
                  <c:v>3.157</c:v>
                </c:pt>
                <c:pt idx="7">
                  <c:v>2.0990000000000002</c:v>
                </c:pt>
                <c:pt idx="8">
                  <c:v>2.4540000000000002</c:v>
                </c:pt>
                <c:pt idx="9">
                  <c:v>2.097</c:v>
                </c:pt>
                <c:pt idx="10">
                  <c:v>1.605</c:v>
                </c:pt>
                <c:pt idx="11">
                  <c:v>1.839</c:v>
                </c:pt>
                <c:pt idx="12">
                  <c:v>2.5330000000000004</c:v>
                </c:pt>
                <c:pt idx="13">
                  <c:v>3.13</c:v>
                </c:pt>
                <c:pt idx="14">
                  <c:v>3.6560000000000001</c:v>
                </c:pt>
                <c:pt idx="15">
                  <c:v>3.8540000000000001</c:v>
                </c:pt>
                <c:pt idx="16">
                  <c:v>3.7714999999999996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B6-489E-8F6B-D88C6B1EA902}"/>
            </c:ext>
          </c:extLst>
        </c:ser>
        <c:ser>
          <c:idx val="1"/>
          <c:order val="1"/>
          <c:tx>
            <c:strRef>
              <c:f>'gráficos '!$A$55</c:f>
              <c:strCache>
                <c:ptCount val="1"/>
                <c:pt idx="0">
                  <c:v>Control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'gráficos '!$B$53:$R$53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'gráficos '!$B$55:$R$55</c:f>
              <c:numCache>
                <c:formatCode>General</c:formatCode>
                <c:ptCount val="17"/>
                <c:pt idx="0">
                  <c:v>4.3145000000000007</c:v>
                </c:pt>
                <c:pt idx="1">
                  <c:v>4.2765000000000004</c:v>
                </c:pt>
                <c:pt idx="2">
                  <c:v>4.1890000000000001</c:v>
                </c:pt>
                <c:pt idx="3">
                  <c:v>4.0289999999999999</c:v>
                </c:pt>
                <c:pt idx="4">
                  <c:v>4.101</c:v>
                </c:pt>
                <c:pt idx="5">
                  <c:v>4.4169999999999998</c:v>
                </c:pt>
                <c:pt idx="6">
                  <c:v>2.9550000000000001</c:v>
                </c:pt>
                <c:pt idx="7">
                  <c:v>2.0670000000000002</c:v>
                </c:pt>
                <c:pt idx="8">
                  <c:v>1.8540000000000001</c:v>
                </c:pt>
                <c:pt idx="9">
                  <c:v>1.3450000000000002</c:v>
                </c:pt>
                <c:pt idx="10">
                  <c:v>0.9524999999999999</c:v>
                </c:pt>
                <c:pt idx="11">
                  <c:v>1.0680000000000001</c:v>
                </c:pt>
                <c:pt idx="12">
                  <c:v>1.7130000000000001</c:v>
                </c:pt>
                <c:pt idx="13">
                  <c:v>2.4325000000000001</c:v>
                </c:pt>
                <c:pt idx="14">
                  <c:v>2.976</c:v>
                </c:pt>
                <c:pt idx="15">
                  <c:v>3.1640000000000001</c:v>
                </c:pt>
                <c:pt idx="16">
                  <c:v>3.302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B6-489E-8F6B-D88C6B1EA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166184"/>
        <c:axId val="469167360"/>
      </c:lineChart>
      <c:catAx>
        <c:axId val="46916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69167360"/>
        <c:crosses val="autoZero"/>
        <c:auto val="1"/>
        <c:lblAlgn val="ctr"/>
        <c:lblOffset val="100"/>
        <c:noMultiLvlLbl val="0"/>
      </c:catAx>
      <c:valAx>
        <c:axId val="46916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6916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291384314090543"/>
          <c:y val="0.90354534295863476"/>
          <c:w val="0.42287901408589962"/>
          <c:h val="8.80215065258972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2A7D9-01CB-44EE-83E4-1C77EF647F3B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5213F-3451-4F1C-9DE0-A0F0CC698F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5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1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5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9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0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7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51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765E-C52E-4217-BE8A-19A2C5438A6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713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F765E-C52E-4217-BE8A-19A2C5438A6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988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F765E-C52E-4217-BE8A-19A2C5438A6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37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14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99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0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A4A-6F26-4139-A9BD-BD24FAF6AC42}" type="datetime1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318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DD1C-5EFA-4F39-AD13-56C70666DEFA}" type="datetime1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50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5900-45CE-42F0-8D27-CCD057B6D190}" type="datetime1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563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1" y="1825625"/>
            <a:ext cx="386715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9F0D-30A5-4CFF-A853-5ABC4D398EDA}" type="datetime1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888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A588-ACAD-411F-B5C6-E4ED6023BC4F}" type="datetime1">
              <a:rPr lang="es-ES" smtClean="0"/>
              <a:t>25/11/2019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506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DD8F-5374-4758-9CF6-7BB0623D05DE}" type="datetime1">
              <a:rPr lang="es-ES" smtClean="0"/>
              <a:t>25/11/2019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689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B9F2-10CE-42C0-9F65-50F3CC577F40}" type="datetime1">
              <a:rPr lang="es-ES" smtClean="0"/>
              <a:t>25/11/2019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945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2A6C-6FB7-414A-8903-668A986C1E77}" type="datetime1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1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566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9538-4A7F-4B94-9BE9-60A892B93808}" type="datetime1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635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487-AA80-4D8F-9BA9-EF7CA43036AB}" type="datetime1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141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CBA5-978E-4686-8555-38F7CC13BBBF}" type="datetime1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17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10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32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64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4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62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30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5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4FD1-6646-4B58-B1AA-1785445F6619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068B-CE0E-4677-AD54-2E7034F28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51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1A7C0-2BC7-435C-BF4A-B79BC67C0F3D}" type="datetime1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40A1-C604-4683-A1E0-D5DC0D1D1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1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12124" y="1559765"/>
            <a:ext cx="734333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> </a:t>
            </a:r>
            <a:endParaRPr lang="es-ES" sz="2000" b="1" u="sng" dirty="0">
              <a:solidFill>
                <a:srgbClr val="FF0000"/>
              </a:solidFill>
              <a:latin typeface="Corbel" panose="020B0503020204020204" pitchFamily="34" charset="0"/>
              <a:ea typeface="Calibri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368247" y="2826252"/>
            <a:ext cx="97819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es-ES" sz="32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EL RETO DEL CRECIMIENTO INTELIGENTE 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es-ES" sz="32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EN LA EMPRESA ESPAÑOLA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</a:pPr>
            <a:endParaRPr lang="es-ES" sz="3200" b="1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Antonio García Tabuenca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Universidad de Alcalá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</a:pPr>
            <a:endParaRPr lang="es-ES" sz="3200" b="1" dirty="0" smtClean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82639" y="595528"/>
            <a:ext cx="913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Jornada sobre ‘El crecimiento Inteligente en la UE’</a:t>
            </a:r>
          </a:p>
          <a:p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Dirección General de Fondos Europeos</a:t>
            </a:r>
          </a:p>
          <a:p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Ministerio de Hacienda</a:t>
            </a:r>
          </a:p>
          <a:p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25-11-2019</a:t>
            </a:r>
            <a:endParaRPr lang="es-ES" sz="2000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717" y="5666458"/>
            <a:ext cx="2225424" cy="709354"/>
          </a:xfrm>
          <a:prstGeom prst="rect">
            <a:avLst/>
          </a:prstGeom>
        </p:spPr>
      </p:pic>
      <p:pic>
        <p:nvPicPr>
          <p:cNvPr id="2050" name="Picture 2" descr="Vista previa de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12" y="5602034"/>
            <a:ext cx="2543175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72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27695" y="343754"/>
            <a:ext cx="8964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  <a:latin typeface="Corbel" panose="020B0503020204020204" pitchFamily="34" charset="0"/>
              </a:rPr>
              <a:t>Indicadores de competitividad de las empresas. Comparaciones, 2015-2016 Valores: 1 (peor) -7 (mejor)*</a:t>
            </a:r>
            <a:endParaRPr lang="es-ES" sz="2000" dirty="0">
              <a:solidFill>
                <a:srgbClr val="0070C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768" y="1131499"/>
            <a:ext cx="9614323" cy="492161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842053" y="6080413"/>
            <a:ext cx="852114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s-ES" sz="1400" dirty="0"/>
              <a:t>Se observa acusada distancia del valor de España respecto a los grupos de países comparados de los indicadores en la mayoría de los más directamente relacionados con </a:t>
            </a:r>
            <a:r>
              <a:rPr lang="es-ES" sz="1400" b="1" dirty="0">
                <a:solidFill>
                  <a:srgbClr val="FF0000"/>
                </a:solidFill>
              </a:rPr>
              <a:t>activos intangibles empresariales</a:t>
            </a:r>
            <a:r>
              <a:rPr lang="es-ES" sz="1400" dirty="0"/>
              <a:t>.</a:t>
            </a:r>
          </a:p>
          <a:p>
            <a:pPr>
              <a:spcBef>
                <a:spcPts val="600"/>
              </a:spcBef>
            </a:pPr>
            <a:r>
              <a:rPr lang="es-ES" sz="1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Fuente: Cátedra F. ICO PYME, datos </a:t>
            </a:r>
            <a:r>
              <a:rPr lang="es-ES" sz="12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es-ES" sz="1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es-ES" sz="1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Forum</a:t>
            </a:r>
            <a:r>
              <a:rPr lang="es-ES" sz="1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2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es-ES" sz="1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2015-2016</a:t>
            </a:r>
          </a:p>
        </p:txBody>
      </p:sp>
    </p:spTree>
    <p:extLst>
      <p:ext uri="{BB962C8B-B14F-4D97-AF65-F5344CB8AC3E}">
        <p14:creationId xmlns:p14="http://schemas.microsoft.com/office/powerpoint/2010/main" val="24735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299862" y="6138584"/>
            <a:ext cx="402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orbel" panose="020B0503020204020204" pitchFamily="34" charset="0"/>
              </a:rPr>
              <a:t>Fuente: Salas, 2015, Cátedra Fundación ICO-PYME </a:t>
            </a:r>
            <a:endParaRPr lang="en-GB" sz="1400" dirty="0">
              <a:latin typeface="Corbel" panose="020B0503020204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31570" y="460994"/>
            <a:ext cx="8523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</a:rPr>
              <a:t>Factores externos que limitan el desarrollo y crecimiento </a:t>
            </a:r>
          </a:p>
          <a:p>
            <a:pPr algn="ctr"/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</a:rPr>
              <a:t>de las empresas </a:t>
            </a:r>
            <a:endParaRPr lang="en-GB" sz="2400" b="1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617423" y="2467447"/>
            <a:ext cx="84065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n-GB" dirty="0"/>
          </a:p>
        </p:txBody>
      </p:sp>
      <p:grpSp>
        <p:nvGrpSpPr>
          <p:cNvPr id="7" name="6 Grupo"/>
          <p:cNvGrpSpPr/>
          <p:nvPr/>
        </p:nvGrpSpPr>
        <p:grpSpPr>
          <a:xfrm>
            <a:off x="2383250" y="1489947"/>
            <a:ext cx="7552317" cy="4378590"/>
            <a:chOff x="228600" y="1175727"/>
            <a:chExt cx="8565353" cy="5160510"/>
          </a:xfrm>
        </p:grpSpPr>
        <p:sp>
          <p:nvSpPr>
            <p:cNvPr id="3" name="2 CuadroTexto"/>
            <p:cNvSpPr txBox="1"/>
            <p:nvPr/>
          </p:nvSpPr>
          <p:spPr>
            <a:xfrm>
              <a:off x="6589088" y="2005781"/>
              <a:ext cx="1799303" cy="10936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sz="1600" dirty="0">
                <a:latin typeface="Corbel" panose="020B0503020204020204" pitchFamily="34" charset="0"/>
              </a:endParaRPr>
            </a:p>
            <a:p>
              <a:endParaRPr lang="es-ES" sz="1600" dirty="0">
                <a:latin typeface="Corbel" panose="020B0503020204020204" pitchFamily="34" charset="0"/>
              </a:endParaRPr>
            </a:p>
            <a:p>
              <a:endParaRPr lang="en-GB" sz="1600" dirty="0">
                <a:latin typeface="Corbel" panose="020B0503020204020204" pitchFamily="34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6023922" y="1548582"/>
              <a:ext cx="1066610" cy="4455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sz="1600" dirty="0">
                <a:latin typeface="Corbel" panose="020B0503020204020204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7090532" y="1917914"/>
              <a:ext cx="1423219" cy="10936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sz="1600" dirty="0">
                <a:latin typeface="Corbel" panose="020B0503020204020204" pitchFamily="34" charset="0"/>
              </a:endParaRPr>
            </a:p>
            <a:p>
              <a:endParaRPr lang="es-ES" sz="1600" dirty="0">
                <a:latin typeface="Corbel" panose="020B0503020204020204" pitchFamily="34" charset="0"/>
              </a:endParaRPr>
            </a:p>
            <a:p>
              <a:endParaRPr lang="en-GB" sz="1600" dirty="0">
                <a:latin typeface="Corbel" panose="020B0503020204020204" pitchFamily="34" charset="0"/>
              </a:endParaRPr>
            </a:p>
          </p:txBody>
        </p:sp>
        <p:sp>
          <p:nvSpPr>
            <p:cNvPr id="14" name="Rectángulo redondeado 3"/>
            <p:cNvSpPr/>
            <p:nvPr/>
          </p:nvSpPr>
          <p:spPr>
            <a:xfrm>
              <a:off x="3559961" y="1175727"/>
              <a:ext cx="1730495" cy="1291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Corbel" panose="020B0503020204020204" pitchFamily="34" charset="0"/>
                </a:rPr>
                <a:t>Altos </a:t>
              </a:r>
              <a:r>
                <a:rPr lang="en-GB" sz="1600" b="1" dirty="0" err="1">
                  <a:latin typeface="Corbel" panose="020B0503020204020204" pitchFamily="34" charset="0"/>
                </a:rPr>
                <a:t>costes</a:t>
              </a:r>
              <a:r>
                <a:rPr lang="en-GB" sz="1600" b="1" dirty="0">
                  <a:latin typeface="Corbel" panose="020B0503020204020204" pitchFamily="34" charset="0"/>
                </a:rPr>
                <a:t> de </a:t>
              </a:r>
              <a:r>
                <a:rPr lang="en-GB" sz="1600" b="1" dirty="0" err="1">
                  <a:latin typeface="Corbel" panose="020B0503020204020204" pitchFamily="34" charset="0"/>
                </a:rPr>
                <a:t>hacer</a:t>
              </a:r>
              <a:r>
                <a:rPr lang="en-GB" sz="1600" b="1" dirty="0"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latin typeface="Corbel" panose="020B0503020204020204" pitchFamily="34" charset="0"/>
                </a:rPr>
                <a:t>negocios</a:t>
              </a:r>
              <a:r>
                <a:rPr lang="en-GB" sz="1600" b="1" dirty="0"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latin typeface="Corbel" panose="020B0503020204020204" pitchFamily="34" charset="0"/>
                </a:rPr>
                <a:t>en</a:t>
              </a:r>
              <a:r>
                <a:rPr lang="en-GB" sz="1600" b="1" dirty="0"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latin typeface="Corbel" panose="020B0503020204020204" pitchFamily="34" charset="0"/>
                </a:rPr>
                <a:t>España</a:t>
              </a:r>
              <a:endParaRPr lang="es-ES" sz="1600" b="1" dirty="0">
                <a:latin typeface="Corbel" panose="020B0503020204020204" pitchFamily="34" charset="0"/>
              </a:endParaRPr>
            </a:p>
          </p:txBody>
        </p:sp>
        <p:sp>
          <p:nvSpPr>
            <p:cNvPr id="15" name="Rectángulo redondeado 3"/>
            <p:cNvSpPr/>
            <p:nvPr/>
          </p:nvSpPr>
          <p:spPr>
            <a:xfrm>
              <a:off x="3283035" y="3391798"/>
              <a:ext cx="2329456" cy="1164962"/>
            </a:xfrm>
            <a:prstGeom prst="roundRect">
              <a:avLst/>
            </a:prstGeom>
            <a:solidFill>
              <a:srgbClr val="B0EEE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Tamaño</a:t>
              </a:r>
              <a:r>
                <a:rPr lang="en-GB" sz="16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y </a:t>
              </a:r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profesionalización</a:t>
              </a:r>
              <a:r>
                <a:rPr lang="en-GB" sz="16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limitados</a:t>
              </a:r>
              <a:endParaRPr lang="es-ES" sz="16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Rectángulo redondeado 3"/>
            <p:cNvSpPr/>
            <p:nvPr/>
          </p:nvSpPr>
          <p:spPr>
            <a:xfrm>
              <a:off x="6101610" y="5226707"/>
              <a:ext cx="2104008" cy="1109530"/>
            </a:xfrm>
            <a:prstGeom prst="roundRect">
              <a:avLst/>
            </a:prstGeom>
            <a:solidFill>
              <a:srgbClr val="B0EEE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Reducida</a:t>
              </a:r>
              <a:r>
                <a:rPr lang="en-GB" sz="16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innovación</a:t>
              </a:r>
              <a:r>
                <a:rPr lang="en-GB" sz="16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y </a:t>
              </a:r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competitividad</a:t>
              </a:r>
              <a:endParaRPr lang="es-ES" sz="16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Rectángulo redondeado 3"/>
            <p:cNvSpPr/>
            <p:nvPr/>
          </p:nvSpPr>
          <p:spPr>
            <a:xfrm>
              <a:off x="696176" y="5236473"/>
              <a:ext cx="2451536" cy="1035273"/>
            </a:xfrm>
            <a:prstGeom prst="roundRect">
              <a:avLst/>
            </a:prstGeom>
            <a:solidFill>
              <a:srgbClr val="B0EEE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Insuficiente</a:t>
              </a:r>
              <a:r>
                <a:rPr lang="en-GB" sz="16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internacionalización</a:t>
              </a:r>
              <a:endParaRPr lang="es-ES" sz="16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Rectángulo redondeado 3"/>
            <p:cNvSpPr/>
            <p:nvPr/>
          </p:nvSpPr>
          <p:spPr>
            <a:xfrm>
              <a:off x="6852627" y="2378386"/>
              <a:ext cx="1941326" cy="1268246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Escasa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competencia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en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el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mecado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de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productos</a:t>
              </a:r>
              <a:endParaRPr lang="es-ES" sz="16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Rectángulo redondeado 3"/>
            <p:cNvSpPr/>
            <p:nvPr/>
          </p:nvSpPr>
          <p:spPr>
            <a:xfrm>
              <a:off x="228600" y="2408866"/>
              <a:ext cx="1850552" cy="1400452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Costes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de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Regulación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en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el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tamaño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de las </a:t>
              </a:r>
              <a:r>
                <a:rPr lang="en-GB" sz="16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empresas</a:t>
              </a:r>
              <a:r>
                <a:rPr lang="en-GB" sz="1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endParaRPr lang="es-ES" sz="16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" name="5 Flecha izquierda y derecha"/>
            <p:cNvSpPr/>
            <p:nvPr/>
          </p:nvSpPr>
          <p:spPr>
            <a:xfrm rot="19842447">
              <a:off x="2010891" y="2364637"/>
              <a:ext cx="1619627" cy="15972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21" name="20 Flecha izquierda y derecha"/>
            <p:cNvSpPr/>
            <p:nvPr/>
          </p:nvSpPr>
          <p:spPr>
            <a:xfrm rot="1582819">
              <a:off x="5368529" y="2259873"/>
              <a:ext cx="1468122" cy="15104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9" name="8 Flecha derecha"/>
            <p:cNvSpPr/>
            <p:nvPr/>
          </p:nvSpPr>
          <p:spPr>
            <a:xfrm rot="5400000">
              <a:off x="4136092" y="2829908"/>
              <a:ext cx="734422" cy="1649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23" name="22 Flecha derecha"/>
            <p:cNvSpPr/>
            <p:nvPr/>
          </p:nvSpPr>
          <p:spPr>
            <a:xfrm rot="8977867">
              <a:off x="5567042" y="3481516"/>
              <a:ext cx="1316063" cy="1573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24" name="23 Flecha derecha"/>
            <p:cNvSpPr/>
            <p:nvPr/>
          </p:nvSpPr>
          <p:spPr>
            <a:xfrm rot="2179367">
              <a:off x="2027145" y="3597211"/>
              <a:ext cx="1343247" cy="1473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25" name="24 Flecha izquierda y derecha"/>
            <p:cNvSpPr/>
            <p:nvPr/>
          </p:nvSpPr>
          <p:spPr>
            <a:xfrm rot="1754162">
              <a:off x="5532354" y="4577777"/>
              <a:ext cx="1753929" cy="142513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27" name="26 Flecha izquierda y derecha"/>
            <p:cNvSpPr/>
            <p:nvPr/>
          </p:nvSpPr>
          <p:spPr>
            <a:xfrm>
              <a:off x="3294017" y="5766844"/>
              <a:ext cx="2550883" cy="146275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  <p:sp>
          <p:nvSpPr>
            <p:cNvPr id="28" name="27 Flecha izquierda y derecha"/>
            <p:cNvSpPr/>
            <p:nvPr/>
          </p:nvSpPr>
          <p:spPr>
            <a:xfrm rot="19842447">
              <a:off x="1722752" y="4620630"/>
              <a:ext cx="1619627" cy="159725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E00A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Corbel" panose="020B05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0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CuadroTexto"/>
          <p:cNvSpPr txBox="1"/>
          <p:nvPr/>
        </p:nvSpPr>
        <p:spPr>
          <a:xfrm>
            <a:off x="3279060" y="428175"/>
            <a:ext cx="12707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128075" y="6459886"/>
            <a:ext cx="379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orbel" panose="020B0503020204020204" pitchFamily="34" charset="0"/>
              </a:rPr>
              <a:t>Fuente: Salas, 2015, Fundación ICO-PYME</a:t>
            </a:r>
            <a:endParaRPr lang="en-GB" sz="1400" dirty="0">
              <a:latin typeface="Corbel" panose="020B0503020204020204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831570" y="1050880"/>
            <a:ext cx="8523056" cy="5322626"/>
            <a:chOff x="228600" y="1157258"/>
            <a:chExt cx="8705481" cy="5398894"/>
          </a:xfrm>
        </p:grpSpPr>
        <p:sp>
          <p:nvSpPr>
            <p:cNvPr id="3" name="2 CuadroTexto"/>
            <p:cNvSpPr txBox="1"/>
            <p:nvPr/>
          </p:nvSpPr>
          <p:spPr>
            <a:xfrm>
              <a:off x="6589089" y="2005781"/>
              <a:ext cx="1799303" cy="9365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sz="1500" dirty="0">
                <a:latin typeface="Corbel" panose="020B0503020204020204" pitchFamily="34" charset="0"/>
              </a:endParaRPr>
            </a:p>
            <a:p>
              <a:endParaRPr lang="es-ES" sz="1500" dirty="0">
                <a:latin typeface="Corbel" panose="020B0503020204020204" pitchFamily="34" charset="0"/>
              </a:endParaRPr>
            </a:p>
            <a:p>
              <a:endParaRPr lang="en-GB" sz="1500" dirty="0">
                <a:latin typeface="Corbel" panose="020B0503020204020204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8093423" y="2467446"/>
              <a:ext cx="840658" cy="6610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sz="1500" dirty="0">
                <a:latin typeface="Corbel" panose="020B0503020204020204" pitchFamily="34" charset="0"/>
              </a:endParaRPr>
            </a:p>
            <a:p>
              <a:endParaRPr lang="en-GB" sz="1500" dirty="0">
                <a:latin typeface="Corbel" panose="020B0503020204020204" pitchFamily="34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6023922" y="1548581"/>
              <a:ext cx="1066611" cy="3856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sz="1500" dirty="0">
                <a:latin typeface="Corbel" panose="020B0503020204020204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7111481" y="1701026"/>
              <a:ext cx="1423219" cy="9365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sz="1500" dirty="0">
                <a:latin typeface="Corbel" panose="020B0503020204020204" pitchFamily="34" charset="0"/>
              </a:endParaRPr>
            </a:p>
            <a:p>
              <a:endParaRPr lang="es-ES" sz="1500" dirty="0">
                <a:latin typeface="Corbel" panose="020B0503020204020204" pitchFamily="34" charset="0"/>
              </a:endParaRPr>
            </a:p>
            <a:p>
              <a:endParaRPr lang="en-GB" sz="1500" dirty="0">
                <a:latin typeface="Corbel" panose="020B0503020204020204" pitchFamily="34" charset="0"/>
              </a:endParaRPr>
            </a:p>
          </p:txBody>
        </p:sp>
        <p:sp>
          <p:nvSpPr>
            <p:cNvPr id="14" name="Rectángulo redondeado 3"/>
            <p:cNvSpPr/>
            <p:nvPr/>
          </p:nvSpPr>
          <p:spPr>
            <a:xfrm>
              <a:off x="3589457" y="1157258"/>
              <a:ext cx="1805778" cy="1022104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err="1">
                  <a:latin typeface="Corbel" panose="020B0503020204020204" pitchFamily="34" charset="0"/>
                </a:rPr>
                <a:t>Bajos</a:t>
              </a:r>
              <a:r>
                <a:rPr lang="en-GB" sz="1500" b="1" dirty="0"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latin typeface="Corbel" panose="020B0503020204020204" pitchFamily="34" charset="0"/>
                </a:rPr>
                <a:t>ingresos</a:t>
              </a:r>
              <a:r>
                <a:rPr lang="en-GB" sz="1500" b="1" dirty="0"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latin typeface="Corbel" panose="020B0503020204020204" pitchFamily="34" charset="0"/>
                </a:rPr>
                <a:t>por</a:t>
              </a:r>
              <a:r>
                <a:rPr lang="en-GB" sz="1500" b="1" dirty="0">
                  <a:latin typeface="Corbel" panose="020B0503020204020204" pitchFamily="34" charset="0"/>
                </a:rPr>
                <a:t> capital </a:t>
              </a:r>
              <a:r>
                <a:rPr lang="en-GB" sz="1500" b="1" dirty="0" err="1">
                  <a:latin typeface="Corbel" panose="020B0503020204020204" pitchFamily="34" charset="0"/>
                </a:rPr>
                <a:t>humano</a:t>
              </a:r>
              <a:endParaRPr lang="es-ES" sz="1500" b="1" dirty="0">
                <a:latin typeface="Corbel" panose="020B0503020204020204" pitchFamily="34" charset="0"/>
              </a:endParaRPr>
            </a:p>
          </p:txBody>
        </p:sp>
        <p:sp>
          <p:nvSpPr>
            <p:cNvPr id="15" name="Rectángulo redondeado 3"/>
            <p:cNvSpPr/>
            <p:nvPr/>
          </p:nvSpPr>
          <p:spPr>
            <a:xfrm>
              <a:off x="3715106" y="2669458"/>
              <a:ext cx="1715713" cy="693175"/>
            </a:xfrm>
            <a:prstGeom prst="roundRect">
              <a:avLst/>
            </a:prstGeom>
            <a:solidFill>
              <a:srgbClr val="B0EEE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Desconfianza</a:t>
              </a:r>
              <a:r>
                <a:rPr lang="en-GB" sz="15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capital/</a:t>
              </a:r>
              <a:r>
                <a:rPr lang="en-GB" sz="1500" b="1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trabajo</a:t>
              </a:r>
              <a:endParaRPr lang="es-ES" sz="15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Rectángulo redondeado 3"/>
            <p:cNvSpPr/>
            <p:nvPr/>
          </p:nvSpPr>
          <p:spPr>
            <a:xfrm>
              <a:off x="6059225" y="5425440"/>
              <a:ext cx="2104008" cy="110953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Altos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costes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de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monitorización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y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crecimiento</a:t>
              </a:r>
              <a:endParaRPr lang="es-ES" sz="15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Rectángulo redondeado 3"/>
            <p:cNvSpPr/>
            <p:nvPr/>
          </p:nvSpPr>
          <p:spPr>
            <a:xfrm>
              <a:off x="779684" y="5166056"/>
              <a:ext cx="2322679" cy="1390096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Especialización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actividades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con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bajas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economías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de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escala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y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bajos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costes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de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supervisión</a:t>
              </a:r>
              <a:endParaRPr lang="es-ES" sz="15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Rectángulo redondeado 3"/>
            <p:cNvSpPr/>
            <p:nvPr/>
          </p:nvSpPr>
          <p:spPr>
            <a:xfrm>
              <a:off x="6983853" y="1997066"/>
              <a:ext cx="1843548" cy="109316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Baja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inversión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formación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las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empresas</a:t>
              </a:r>
              <a:endParaRPr lang="es-ES" sz="15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Rectángulo redondeado 3"/>
            <p:cNvSpPr/>
            <p:nvPr/>
          </p:nvSpPr>
          <p:spPr>
            <a:xfrm>
              <a:off x="228600" y="1982638"/>
              <a:ext cx="1828801" cy="109316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Baja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innovación</a:t>
              </a:r>
              <a:r>
                <a:rPr lang="en-GB" sz="15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 y </a:t>
              </a:r>
              <a:r>
                <a:rPr lang="en-GB" sz="1500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productividad</a:t>
              </a:r>
              <a:endParaRPr lang="es-ES" sz="15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Flecha derecha"/>
            <p:cNvSpPr/>
            <p:nvPr/>
          </p:nvSpPr>
          <p:spPr>
            <a:xfrm rot="3033228">
              <a:off x="6757334" y="5002518"/>
              <a:ext cx="747211" cy="153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24" name="23 Flecha derecha"/>
            <p:cNvSpPr/>
            <p:nvPr/>
          </p:nvSpPr>
          <p:spPr>
            <a:xfrm rot="15108079">
              <a:off x="661082" y="4088085"/>
              <a:ext cx="1881594" cy="1508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30" name="29 Flecha derecha"/>
            <p:cNvSpPr/>
            <p:nvPr/>
          </p:nvSpPr>
          <p:spPr>
            <a:xfrm rot="19621986">
              <a:off x="2121310" y="2059683"/>
              <a:ext cx="1343247" cy="1473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31" name="30 Flecha derecha"/>
            <p:cNvSpPr/>
            <p:nvPr/>
          </p:nvSpPr>
          <p:spPr>
            <a:xfrm rot="1451481">
              <a:off x="5501634" y="1909247"/>
              <a:ext cx="1343247" cy="1473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32" name="31 Flecha derecha"/>
            <p:cNvSpPr/>
            <p:nvPr/>
          </p:nvSpPr>
          <p:spPr>
            <a:xfrm rot="10800000">
              <a:off x="3234274" y="6077373"/>
              <a:ext cx="2701160" cy="1473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33" name="Rectángulo redondeado 3"/>
            <p:cNvSpPr/>
            <p:nvPr/>
          </p:nvSpPr>
          <p:spPr>
            <a:xfrm>
              <a:off x="2390458" y="4252891"/>
              <a:ext cx="1635299" cy="689283"/>
            </a:xfrm>
            <a:prstGeom prst="roundRect">
              <a:avLst/>
            </a:prstGeom>
            <a:solidFill>
              <a:srgbClr val="B0EEE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Control jerárquico</a:t>
              </a:r>
            </a:p>
          </p:txBody>
        </p:sp>
        <p:sp>
          <p:nvSpPr>
            <p:cNvPr id="34" name="Rectángulo redondeado 3"/>
            <p:cNvSpPr/>
            <p:nvPr/>
          </p:nvSpPr>
          <p:spPr>
            <a:xfrm>
              <a:off x="5151120" y="4253821"/>
              <a:ext cx="1590740" cy="688354"/>
            </a:xfrm>
            <a:prstGeom prst="roundRect">
              <a:avLst/>
            </a:prstGeom>
            <a:solidFill>
              <a:srgbClr val="B0EEE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Baja delegación</a:t>
              </a:r>
            </a:p>
          </p:txBody>
        </p:sp>
        <p:sp>
          <p:nvSpPr>
            <p:cNvPr id="35" name="Rectángulo redondeado 3"/>
            <p:cNvSpPr/>
            <p:nvPr/>
          </p:nvSpPr>
          <p:spPr>
            <a:xfrm>
              <a:off x="3594170" y="3512577"/>
              <a:ext cx="1908645" cy="626334"/>
            </a:xfrm>
            <a:prstGeom prst="roundRect">
              <a:avLst/>
            </a:prstGeom>
            <a:solidFill>
              <a:srgbClr val="A4D76B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anose="020B0503020204020204" pitchFamily="34" charset="0"/>
                </a:rPr>
                <a:t>Modelo</a:t>
              </a:r>
              <a:r>
                <a:rPr lang="en-GB" sz="1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anose="020B0503020204020204" pitchFamily="34" charset="0"/>
                </a:rPr>
                <a:t>empresarial</a:t>
              </a:r>
              <a:endParaRPr lang="es-E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endParaRPr>
            </a:p>
          </p:txBody>
        </p:sp>
        <p:sp>
          <p:nvSpPr>
            <p:cNvPr id="36" name="Rectángulo redondeado 3"/>
            <p:cNvSpPr/>
            <p:nvPr/>
          </p:nvSpPr>
          <p:spPr>
            <a:xfrm>
              <a:off x="3468601" y="5624940"/>
              <a:ext cx="2172627" cy="33845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anose="020B0503020204020204" pitchFamily="34" charset="0"/>
                </a:rPr>
                <a:t>Modelo</a:t>
              </a:r>
              <a:r>
                <a:rPr lang="en-GB" sz="1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anose="020B0503020204020204" pitchFamily="34" charset="0"/>
                </a:rPr>
                <a:t> </a:t>
              </a:r>
              <a:r>
                <a:rPr lang="en-GB" sz="15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anose="020B0503020204020204" pitchFamily="34" charset="0"/>
                </a:rPr>
                <a:t>productivo</a:t>
              </a:r>
              <a:endParaRPr lang="es-E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endParaRPr>
            </a:p>
          </p:txBody>
        </p:sp>
        <p:sp>
          <p:nvSpPr>
            <p:cNvPr id="38" name="37 Flecha derecha"/>
            <p:cNvSpPr/>
            <p:nvPr/>
          </p:nvSpPr>
          <p:spPr>
            <a:xfrm rot="6083888">
              <a:off x="6696507" y="4196091"/>
              <a:ext cx="2128213" cy="12564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39" name="38 Flecha derecha"/>
            <p:cNvSpPr/>
            <p:nvPr/>
          </p:nvSpPr>
          <p:spPr>
            <a:xfrm rot="17636644">
              <a:off x="2740704" y="3497227"/>
              <a:ext cx="1220652" cy="14129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40" name="39 Flecha derecha"/>
            <p:cNvSpPr/>
            <p:nvPr/>
          </p:nvSpPr>
          <p:spPr>
            <a:xfrm rot="3156471">
              <a:off x="5268266" y="3536724"/>
              <a:ext cx="1305152" cy="12338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  <p:sp>
          <p:nvSpPr>
            <p:cNvPr id="41" name="40 Flecha derecha"/>
            <p:cNvSpPr/>
            <p:nvPr/>
          </p:nvSpPr>
          <p:spPr>
            <a:xfrm rot="10800000">
              <a:off x="4070062" y="4597526"/>
              <a:ext cx="1007318" cy="14449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0">
                <a:latin typeface="Corbel" panose="020B0503020204020204" pitchFamily="34" charset="0"/>
              </a:endParaRPr>
            </a:p>
          </p:txBody>
        </p:sp>
      </p:grpSp>
      <p:sp>
        <p:nvSpPr>
          <p:cNvPr id="29" name="3 CuadroTexto"/>
          <p:cNvSpPr txBox="1"/>
          <p:nvPr/>
        </p:nvSpPr>
        <p:spPr>
          <a:xfrm>
            <a:off x="1855051" y="157821"/>
            <a:ext cx="8523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rgbClr val="0070C0"/>
                </a:solidFill>
                <a:latin typeface="Corbel" panose="020B0503020204020204" pitchFamily="34" charset="0"/>
              </a:rPr>
              <a:t>Factores internos que limitan el desarrollo y crecimiento </a:t>
            </a:r>
          </a:p>
          <a:p>
            <a:pPr algn="ctr"/>
            <a:r>
              <a:rPr lang="es-ES" sz="2200" b="1" dirty="0">
                <a:solidFill>
                  <a:srgbClr val="0070C0"/>
                </a:solidFill>
                <a:latin typeface="Corbel" panose="020B0503020204020204" pitchFamily="34" charset="0"/>
              </a:rPr>
              <a:t>de las empresas </a:t>
            </a:r>
            <a:endParaRPr lang="en-GB" sz="2200" b="1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524001" y="21695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981201" y="2352032"/>
            <a:ext cx="7571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s-ES" sz="1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s-ES" sz="1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endParaRPr lang="en-GB" altLang="es-E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701593" y="5524107"/>
            <a:ext cx="27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91568" y="1054713"/>
            <a:ext cx="1078173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Sistemas </a:t>
            </a: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</a:rPr>
              <a:t>de gestión y organización empresarial y </a:t>
            </a:r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crecimiento, los intangibles</a:t>
            </a:r>
            <a:endParaRPr lang="es-ES" sz="2400" b="1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endParaRPr lang="es-ES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La literatura ha encontrado correlación entre el tamaño medio empresarial y el </a:t>
            </a:r>
            <a:r>
              <a:rPr lang="es-ES" sz="2000" dirty="0" err="1" smtClean="0">
                <a:solidFill>
                  <a:prstClr val="black"/>
                </a:solidFill>
                <a:latin typeface="Corbel" panose="020B0503020204020204" pitchFamily="34" charset="0"/>
              </a:rPr>
              <a:t>PIBpc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 (</a:t>
            </a:r>
            <a:r>
              <a:rPr lang="es-ES" sz="2000" dirty="0" err="1">
                <a:solidFill>
                  <a:prstClr val="black"/>
                </a:solidFill>
                <a:latin typeface="Corbel" panose="020B0503020204020204" pitchFamily="34" charset="0"/>
              </a:rPr>
              <a:t>Bartha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2015). 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También entre tamaño y crecimiento de la 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economía (</a:t>
            </a:r>
            <a:r>
              <a:rPr lang="es-ES" sz="2000" dirty="0" err="1">
                <a:solidFill>
                  <a:prstClr val="black"/>
                </a:solidFill>
                <a:latin typeface="Corbel" panose="020B0503020204020204" pitchFamily="34" charset="0"/>
              </a:rPr>
              <a:t>Komarek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 y </a:t>
            </a:r>
            <a:r>
              <a:rPr lang="es-ES" sz="2000" dirty="0" err="1">
                <a:solidFill>
                  <a:prstClr val="black"/>
                </a:solidFill>
                <a:latin typeface="Corbel" panose="020B0503020204020204" pitchFamily="34" charset="0"/>
              </a:rPr>
              <a:t>Loveridge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2015) . </a:t>
            </a:r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Asimismo, habría una asociación entre tamaño de empresa y tipo de organización elegido, con consecuencias en resultados y 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productividad (</a:t>
            </a:r>
            <a:r>
              <a:rPr lang="es-ES" sz="2000" dirty="0" err="1">
                <a:solidFill>
                  <a:prstClr val="black"/>
                </a:solidFill>
                <a:latin typeface="Corbel" panose="020B0503020204020204" pitchFamily="34" charset="0"/>
              </a:rPr>
              <a:t>Koryak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 et al. </a:t>
            </a:r>
            <a:r>
              <a:rPr lang="es-ES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2015).</a:t>
            </a:r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Al valor económico del compromiso con la organización y otros agentes externos intervinientes en la empresa se ha denominado “intangibles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” (</a:t>
            </a:r>
            <a:r>
              <a:rPr lang="es-ES" sz="2000" dirty="0" err="1">
                <a:solidFill>
                  <a:prstClr val="black"/>
                </a:solidFill>
                <a:latin typeface="Corbel" panose="020B0503020204020204" pitchFamily="34" charset="0"/>
              </a:rPr>
              <a:t>Corrado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 et </a:t>
            </a:r>
            <a:r>
              <a:rPr lang="es-ES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al.,2006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) .</a:t>
            </a:r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La acumulación de intangibles es necesaria para el </a:t>
            </a:r>
            <a:r>
              <a:rPr lang="es-ES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crecimiento inteligente. 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El "capital  directivo y organizacional” determina el aumento de la </a:t>
            </a:r>
            <a:r>
              <a:rPr lang="es-ES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productividad (Huerta y Salas).  </a:t>
            </a:r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La acumulación de recursos financieros para generar activos (T e I) es una aproximación tradicional al estudio de las dificultades del crecimiento de las 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empresas (Beck y </a:t>
            </a:r>
            <a:r>
              <a:rPr lang="es-ES" sz="2000" dirty="0" err="1">
                <a:solidFill>
                  <a:prstClr val="black"/>
                </a:solidFill>
                <a:latin typeface="Corbel" panose="020B0503020204020204" pitchFamily="34" charset="0"/>
              </a:rPr>
              <a:t>Demirguc-Kunt</a:t>
            </a:r>
            <a:r>
              <a:rPr lang="es-ES" sz="2000" dirty="0">
                <a:solidFill>
                  <a:prstClr val="black"/>
                </a:solidFill>
                <a:latin typeface="Corbel" panose="020B0503020204020204" pitchFamily="34" charset="0"/>
              </a:rPr>
              <a:t> 2006). </a:t>
            </a:r>
            <a:endParaRPr lang="es-ES" sz="20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524001" y="21695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981201" y="2352032"/>
            <a:ext cx="7571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s-ES" sz="1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s-ES" sz="1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endParaRPr lang="en-GB" altLang="es-E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701593" y="5524107"/>
            <a:ext cx="27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92370" y="217945"/>
            <a:ext cx="112822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b="1" dirty="0" smtClean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Conclusiones y sugerencias</a:t>
            </a:r>
          </a:p>
          <a:p>
            <a:endParaRPr lang="es-ES" sz="1000" b="1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r>
              <a:rPr lang="es-ES" sz="2000" dirty="0" smtClean="0">
                <a:latin typeface="Corbel" panose="020B0503020204020204" pitchFamily="34" charset="0"/>
              </a:rPr>
              <a:t>1) Alta prevalencia de reducido tamaño de la empresa española</a:t>
            </a:r>
          </a:p>
          <a:p>
            <a:endParaRPr lang="es-ES" sz="2000" dirty="0">
              <a:latin typeface="Corbel" panose="020B0503020204020204" pitchFamily="34" charset="0"/>
            </a:endParaRPr>
          </a:p>
          <a:p>
            <a:r>
              <a:rPr lang="es-ES" sz="2000" dirty="0" smtClean="0">
                <a:latin typeface="Corbel" panose="020B0503020204020204" pitchFamily="34" charset="0"/>
              </a:rPr>
              <a:t>2) Dificultad en reducir el </a:t>
            </a:r>
            <a:r>
              <a:rPr lang="es-ES" sz="2000" i="1" dirty="0" smtClean="0">
                <a:latin typeface="Corbel" panose="020B0503020204020204" pitchFamily="34" charset="0"/>
              </a:rPr>
              <a:t>gap</a:t>
            </a:r>
            <a:r>
              <a:rPr lang="es-ES" sz="2000" dirty="0" smtClean="0">
                <a:latin typeface="Corbel" panose="020B0503020204020204" pitchFamily="34" charset="0"/>
              </a:rPr>
              <a:t> europeo y de las economías más avanzadas en términos de competitividad (innovación, productividad, internacionalización)</a:t>
            </a:r>
          </a:p>
          <a:p>
            <a:endParaRPr lang="es-ES" sz="2000" dirty="0">
              <a:latin typeface="Corbel" panose="020B0503020204020204" pitchFamily="34" charset="0"/>
            </a:endParaRPr>
          </a:p>
          <a:p>
            <a:r>
              <a:rPr lang="es-ES" sz="2000" dirty="0" smtClean="0">
                <a:latin typeface="Corbel" panose="020B0503020204020204" pitchFamily="34" charset="0"/>
              </a:rPr>
              <a:t>3) Imprescindible compromiso de las Instituciones Privadas y Públicas</a:t>
            </a:r>
          </a:p>
          <a:p>
            <a:r>
              <a:rPr lang="es-ES" sz="2000" dirty="0">
                <a:latin typeface="Corbel" panose="020B0503020204020204" pitchFamily="34" charset="0"/>
              </a:rPr>
              <a:t>	</a:t>
            </a:r>
            <a:r>
              <a:rPr lang="es-ES" sz="2000" dirty="0" smtClean="0">
                <a:latin typeface="Corbel" panose="020B0503020204020204" pitchFamily="34" charset="0"/>
              </a:rPr>
              <a:t>- Es una tarea de empresarios y sus Asociaciones</a:t>
            </a:r>
          </a:p>
          <a:p>
            <a:r>
              <a:rPr lang="es-ES" sz="2000" dirty="0">
                <a:latin typeface="Corbel" panose="020B0503020204020204" pitchFamily="34" charset="0"/>
              </a:rPr>
              <a:t>	</a:t>
            </a:r>
            <a:r>
              <a:rPr lang="es-ES" sz="2000" dirty="0" smtClean="0">
                <a:latin typeface="Corbel" panose="020B0503020204020204" pitchFamily="34" charset="0"/>
              </a:rPr>
              <a:t>- Es también tarea de los gobiernos, General y Autonómicos</a:t>
            </a:r>
          </a:p>
          <a:p>
            <a:endParaRPr lang="es-ES" sz="2000" dirty="0">
              <a:latin typeface="Corbel" panose="020B0503020204020204" pitchFamily="34" charset="0"/>
            </a:endParaRPr>
          </a:p>
          <a:p>
            <a:r>
              <a:rPr lang="es-ES" sz="2000" dirty="0" smtClean="0">
                <a:latin typeface="Corbel" panose="020B0503020204020204" pitchFamily="34" charset="0"/>
              </a:rPr>
              <a:t>4) Hacia </a:t>
            </a:r>
            <a:r>
              <a:rPr lang="es-ES" sz="2000" dirty="0">
                <a:latin typeface="Corbel" panose="020B0503020204020204" pitchFamily="34" charset="0"/>
              </a:rPr>
              <a:t>una Estrategia/Programa </a:t>
            </a:r>
            <a:r>
              <a:rPr lang="es-ES" sz="2000" dirty="0" smtClean="0">
                <a:latin typeface="Corbel" panose="020B0503020204020204" pitchFamily="34" charset="0"/>
              </a:rPr>
              <a:t>para el </a:t>
            </a:r>
            <a:r>
              <a:rPr lang="es-ES" sz="2000" dirty="0">
                <a:latin typeface="Corbel" panose="020B0503020204020204" pitchFamily="34" charset="0"/>
              </a:rPr>
              <a:t>Crecimiento </a:t>
            </a:r>
            <a:r>
              <a:rPr lang="es-ES" sz="2000" dirty="0" smtClean="0">
                <a:latin typeface="Corbel" panose="020B0503020204020204" pitchFamily="34" charset="0"/>
              </a:rPr>
              <a:t>Inteligente de </a:t>
            </a:r>
            <a:r>
              <a:rPr lang="es-ES" sz="2000" dirty="0">
                <a:latin typeface="Corbel" panose="020B0503020204020204" pitchFamily="34" charset="0"/>
              </a:rPr>
              <a:t>las </a:t>
            </a:r>
            <a:r>
              <a:rPr lang="es-ES" sz="2000" dirty="0" smtClean="0">
                <a:latin typeface="Corbel" panose="020B0503020204020204" pitchFamily="34" charset="0"/>
              </a:rPr>
              <a:t>empresas. Bases:</a:t>
            </a:r>
          </a:p>
          <a:p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Corbel" panose="020B0503020204020204" pitchFamily="34" charset="0"/>
              </a:rPr>
              <a:t>	</a:t>
            </a:r>
            <a:r>
              <a:rPr lang="es-ES" sz="2000" dirty="0">
                <a:solidFill>
                  <a:srgbClr val="0070C0"/>
                </a:solidFill>
                <a:latin typeface="Corbel" panose="020B0503020204020204" pitchFamily="34" charset="0"/>
              </a:rPr>
              <a:t>a) Impulso al crecimiento del tamaño: aquellas que transmitan </a:t>
            </a:r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señales en decisión y trayectoria.</a:t>
            </a:r>
          </a:p>
          <a:p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	b) Objetivo: </a:t>
            </a:r>
            <a:r>
              <a:rPr lang="es-ES" sz="2000" dirty="0">
                <a:solidFill>
                  <a:srgbClr val="0070C0"/>
                </a:solidFill>
                <a:latin typeface="Corbel" panose="020B0503020204020204" pitchFamily="34" charset="0"/>
              </a:rPr>
              <a:t>mejoras en la inversión </a:t>
            </a:r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(T e I) en </a:t>
            </a:r>
            <a:r>
              <a:rPr lang="es-ES" sz="2000" dirty="0">
                <a:solidFill>
                  <a:srgbClr val="0070C0"/>
                </a:solidFill>
                <a:latin typeface="Corbel" panose="020B0503020204020204" pitchFamily="34" charset="0"/>
              </a:rPr>
              <a:t>innovación, internacionalización y </a:t>
            </a:r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sistemas internos 	de gestión.</a:t>
            </a:r>
          </a:p>
          <a:p>
            <a:r>
              <a:rPr lang="es-ES" sz="2000" b="1" dirty="0">
                <a:solidFill>
                  <a:srgbClr val="0070C0"/>
                </a:solidFill>
                <a:latin typeface="Corbel" panose="020B0503020204020204" pitchFamily="34" charset="0"/>
              </a:rPr>
              <a:t>	</a:t>
            </a:r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c) Necesario apoyo financiero (ICO, acuerdos con la Banca, acceso a crédito inteligente…), bajo un 	acuerdo institucional.</a:t>
            </a:r>
          </a:p>
          <a:p>
            <a:r>
              <a:rPr lang="es-ES" sz="2000" dirty="0">
                <a:solidFill>
                  <a:srgbClr val="0070C0"/>
                </a:solidFill>
                <a:latin typeface="Corbel" panose="020B0503020204020204" pitchFamily="34" charset="0"/>
              </a:rPr>
              <a:t>	</a:t>
            </a:r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</a:rPr>
              <a:t>d) Retos: una generación de crecimiento de las empresas; 50.000 empresas altamente 	exportadoras (versus las 5.000 actuales)</a:t>
            </a:r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endParaRPr lang="es-ES" sz="2000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12124" y="1559765"/>
            <a:ext cx="734333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> </a:t>
            </a:r>
            <a:endParaRPr lang="es-ES" sz="2000" b="1" u="sng" dirty="0">
              <a:solidFill>
                <a:srgbClr val="FF0000"/>
              </a:solidFill>
              <a:latin typeface="Corbel" panose="020B0503020204020204" pitchFamily="34" charset="0"/>
              <a:ea typeface="Calibri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545671" y="1343980"/>
            <a:ext cx="929064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base">
              <a:lnSpc>
                <a:spcPct val="100000"/>
              </a:lnSpc>
              <a:spcAft>
                <a:spcPct val="0"/>
              </a:spcAft>
            </a:pPr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Tres consideraciones y algunas sugerencias:</a:t>
            </a:r>
            <a:endParaRPr lang="es-ES" sz="2400" b="1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pPr algn="just" fontAlgn="base">
              <a:lnSpc>
                <a:spcPct val="100000"/>
              </a:lnSpc>
              <a:spcAft>
                <a:spcPct val="0"/>
              </a:spcAft>
            </a:pPr>
            <a:endParaRPr lang="es-ES" sz="2400" dirty="0">
              <a:latin typeface="Corbel" panose="020B0503020204020204" pitchFamily="34" charset="0"/>
            </a:endParaRP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AutoNum type="arabicParenR"/>
            </a:pP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Peso y prevalencia </a:t>
            </a: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de reducido tamaño de las empresas </a:t>
            </a: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en España [y países del sur UE-28], </a:t>
            </a: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a menudo bajo </a:t>
            </a: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la frontera competitiva,</a:t>
            </a: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AutoNum type="arabicParenR"/>
            </a:pPr>
            <a:endParaRPr lang="es-ES" sz="24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FontTx/>
              <a:buAutoNum type="arabicParenR"/>
            </a:pP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Brecha </a:t>
            </a: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en la </a:t>
            </a: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productividad </a:t>
            </a: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y competitividad (el salto internacional</a:t>
            </a: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),</a:t>
            </a: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FontTx/>
              <a:buAutoNum type="arabicParenR"/>
            </a:pPr>
            <a:endParaRPr lang="es-ES" sz="24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FontTx/>
              <a:buAutoNum type="arabicParenR"/>
            </a:pP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Crecimiento inteligente: </a:t>
            </a: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Intangibles </a:t>
            </a: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y Sistemas </a:t>
            </a:r>
            <a:r>
              <a:rPr lang="es-ES" sz="2400" dirty="0">
                <a:solidFill>
                  <a:srgbClr val="FF0000"/>
                </a:solidFill>
                <a:latin typeface="Corbel" panose="020B0503020204020204" pitchFamily="34" charset="0"/>
              </a:rPr>
              <a:t>de gestión y organización </a:t>
            </a: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empresarial,</a:t>
            </a: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FontTx/>
              <a:buAutoNum type="arabicParenR"/>
            </a:pPr>
            <a:endParaRPr lang="es-ES" sz="240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514350" indent="-514350" algn="just" fontAlgn="base">
              <a:lnSpc>
                <a:spcPct val="100000"/>
              </a:lnSpc>
              <a:spcAft>
                <a:spcPct val="0"/>
              </a:spcAft>
              <a:buFontTx/>
              <a:buAutoNum type="arabicParenR"/>
            </a:pPr>
            <a:r>
              <a:rPr lang="es-E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Conclusiones/sugerencias,</a:t>
            </a:r>
            <a:endParaRPr lang="es-ES" sz="24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just" fontAlgn="base">
              <a:lnSpc>
                <a:spcPct val="100000"/>
              </a:lnSpc>
              <a:spcAft>
                <a:spcPct val="0"/>
              </a:spcAft>
            </a:pPr>
            <a:endParaRPr lang="es-ES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2" y="6451747"/>
            <a:ext cx="338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orbel" panose="020B0503020204020204" pitchFamily="34" charset="0"/>
              </a:rPr>
              <a:t>Fuente: elaboración con datos  DIRCE, INE</a:t>
            </a:r>
            <a:endParaRPr lang="es-ES" sz="1400" dirty="0">
              <a:latin typeface="Corbel" panose="020B0503020204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23331" y="377102"/>
            <a:ext cx="10822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Empresas españolas, años </a:t>
            </a: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1999, 2008, </a:t>
            </a:r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2018,</a:t>
            </a:r>
          </a:p>
          <a:p>
            <a:pPr algn="ctr"/>
            <a:r>
              <a:rPr lang="es-ES" sz="2000" dirty="0">
                <a:solidFill>
                  <a:srgbClr val="0070C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2000" dirty="0" smtClean="0">
                <a:solidFill>
                  <a:srgbClr val="0070C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úmero y porcentaje</a:t>
            </a:r>
            <a:endParaRPr lang="es-ES" sz="2000" dirty="0">
              <a:solidFill>
                <a:srgbClr val="0070C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57011"/>
              </p:ext>
            </p:extLst>
          </p:nvPr>
        </p:nvGraphicFramePr>
        <p:xfrm>
          <a:off x="2197288" y="1146545"/>
          <a:ext cx="7765577" cy="5213312"/>
        </p:xfrm>
        <a:graphic>
          <a:graphicData uri="http://schemas.openxmlformats.org/drawingml/2006/table">
            <a:tbl>
              <a:tblPr firstRow="1" firstCol="1" bandRow="1"/>
              <a:tblGrid>
                <a:gridCol w="3690347">
                  <a:extLst>
                    <a:ext uri="{9D8B030D-6E8A-4147-A177-3AD203B41FA5}">
                      <a16:colId xmlns:a16="http://schemas.microsoft.com/office/drawing/2014/main" val="2865237090"/>
                    </a:ext>
                  </a:extLst>
                </a:gridCol>
                <a:gridCol w="1358410">
                  <a:extLst>
                    <a:ext uri="{9D8B030D-6E8A-4147-A177-3AD203B41FA5}">
                      <a16:colId xmlns:a16="http://schemas.microsoft.com/office/drawing/2014/main" val="2168216789"/>
                    </a:ext>
                  </a:extLst>
                </a:gridCol>
                <a:gridCol w="1358410">
                  <a:extLst>
                    <a:ext uri="{9D8B030D-6E8A-4147-A177-3AD203B41FA5}">
                      <a16:colId xmlns:a16="http://schemas.microsoft.com/office/drawing/2014/main" val="2067573765"/>
                    </a:ext>
                  </a:extLst>
                </a:gridCol>
                <a:gridCol w="1358410">
                  <a:extLst>
                    <a:ext uri="{9D8B030D-6E8A-4147-A177-3AD203B41FA5}">
                      <a16:colId xmlns:a16="http://schemas.microsoft.com/office/drawing/2014/main" val="754014531"/>
                    </a:ext>
                  </a:extLst>
                </a:gridCol>
              </a:tblGrid>
              <a:tr h="3119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        Años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1999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697812"/>
                  </a:ext>
                </a:extLst>
              </a:tr>
              <a:tr h="62381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Con asalariados (1 o más), y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excluidas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Personas-físicas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666.708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1.052.323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929.600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169257"/>
                  </a:ext>
                </a:extLst>
              </a:tr>
              <a:tr h="594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 - Microempresas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79,7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14181"/>
                  </a:ext>
                </a:extLst>
              </a:tr>
              <a:tr h="57925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 - Pequeñas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57741"/>
                  </a:ext>
                </a:extLst>
              </a:tr>
              <a:tr h="6089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 - Medianas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283018"/>
                  </a:ext>
                </a:extLst>
              </a:tr>
              <a:tr h="62381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 - Grandes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67139"/>
                  </a:ext>
                </a:extLst>
              </a:tr>
              <a:tr h="62381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Con y sin asalariados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2.518.801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3.422.239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3.337.646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67685"/>
                  </a:ext>
                </a:extLst>
              </a:tr>
              <a:tr h="62381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 Sin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asalariados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1.388.116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1.754.374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1.845.881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846423"/>
                  </a:ext>
                </a:extLst>
              </a:tr>
              <a:tr h="623815">
                <a:tc>
                  <a:txBody>
                    <a:bodyPr/>
                    <a:lstStyle/>
                    <a:p>
                      <a:pPr marL="273050" indent="-273050"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- Con asalariados e incluidas         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         Personas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físicas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1.130.685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1.667.865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1.491.765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63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00502" y="537754"/>
            <a:ext cx="11027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Dinámica empresas españolas con asalariados (1 o más), </a:t>
            </a: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excluidas las </a:t>
            </a:r>
            <a:endParaRPr lang="es-ES" sz="2400" b="1" dirty="0" smtClean="0">
              <a:solidFill>
                <a:srgbClr val="0070C0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personas </a:t>
            </a: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físicas, años 1999, 2008, </a:t>
            </a:r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2018, </a:t>
            </a:r>
            <a:r>
              <a:rPr lang="es-ES" sz="2400" dirty="0" smtClean="0">
                <a:solidFill>
                  <a:srgbClr val="0070C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s-ES" sz="2400" dirty="0">
              <a:solidFill>
                <a:srgbClr val="0070C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951174"/>
              </p:ext>
            </p:extLst>
          </p:nvPr>
        </p:nvGraphicFramePr>
        <p:xfrm>
          <a:off x="2879679" y="1471611"/>
          <a:ext cx="6387152" cy="4833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156343" y="6408126"/>
            <a:ext cx="338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orbel" panose="020B0503020204020204" pitchFamily="34" charset="0"/>
              </a:rPr>
              <a:t>Fuente: elaboración con datos  DIRCE, INE</a:t>
            </a:r>
            <a:endParaRPr lang="es-E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524001" y="21695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701593" y="5524107"/>
            <a:ext cx="27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500767" y="228600"/>
            <a:ext cx="71981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</a:rPr>
              <a:t>Comparación tamaño empresarial y </a:t>
            </a:r>
            <a:r>
              <a:rPr lang="es-ES" sz="2400" b="1" dirty="0" err="1">
                <a:solidFill>
                  <a:srgbClr val="0070C0"/>
                </a:solidFill>
                <a:latin typeface="Corbel" panose="020B0503020204020204" pitchFamily="34" charset="0"/>
              </a:rPr>
              <a:t>PIBpc</a:t>
            </a: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</a:rPr>
              <a:t>: </a:t>
            </a:r>
          </a:p>
          <a:p>
            <a:pPr algn="ctr">
              <a:lnSpc>
                <a:spcPct val="107000"/>
              </a:lnSpc>
            </a:pPr>
            <a:r>
              <a:rPr lang="es-ES" sz="2400" b="1" dirty="0">
                <a:solidFill>
                  <a:srgbClr val="0070C0"/>
                </a:solidFill>
                <a:latin typeface="Corbel" panose="020B0503020204020204" pitchFamily="34" charset="0"/>
              </a:rPr>
              <a:t>España y otros </a:t>
            </a:r>
            <a:r>
              <a:rPr lang="es-ES" sz="24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países</a:t>
            </a:r>
            <a:endParaRPr lang="es-ES" sz="2400" dirty="0">
              <a:solidFill>
                <a:srgbClr val="0070C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40" y="1450526"/>
            <a:ext cx="11248862" cy="465002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19834" y="6281549"/>
            <a:ext cx="4572000" cy="2899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Cátedra F. ICO PYME, datos OIT y </a:t>
            </a:r>
            <a:r>
              <a:rPr lang="es-ES" sz="12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FMI, </a:t>
            </a:r>
            <a:r>
              <a:rPr lang="es-ES" sz="12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2014-2017</a:t>
            </a:r>
            <a:endParaRPr lang="es-ES" sz="12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49832" y="1776586"/>
            <a:ext cx="734333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36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s-ES" sz="2800" b="1" dirty="0">
                <a:solidFill>
                  <a:srgbClr val="FF0000"/>
                </a:solidFill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/>
            </a:r>
            <a:br>
              <a:rPr lang="en-GB" sz="2000" dirty="0">
                <a:latin typeface="Corbel" panose="020B0503020204020204" pitchFamily="34" charset="0"/>
                <a:ea typeface="Calibri" pitchFamily="34" charset="0"/>
              </a:rPr>
            </a:br>
            <a:r>
              <a:rPr lang="en-GB" sz="2000" dirty="0">
                <a:latin typeface="Corbel" panose="020B0503020204020204" pitchFamily="34" charset="0"/>
                <a:ea typeface="Calibri" pitchFamily="34" charset="0"/>
              </a:rPr>
              <a:t> </a:t>
            </a:r>
            <a:endParaRPr lang="es-ES" sz="2000" b="1" u="sng" dirty="0">
              <a:solidFill>
                <a:srgbClr val="FF0000"/>
              </a:solidFill>
              <a:latin typeface="Corbel" panose="020B0503020204020204" pitchFamily="34" charset="0"/>
              <a:ea typeface="Calibri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732747" y="646992"/>
            <a:ext cx="677315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s-ES" sz="2000" b="1" dirty="0">
                <a:solidFill>
                  <a:srgbClr val="0070C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de productividad en </a:t>
            </a:r>
            <a:r>
              <a:rPr lang="es-ES" sz="2000" b="1" dirty="0" smtClean="0">
                <a:solidFill>
                  <a:srgbClr val="0070C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empresas </a:t>
            </a:r>
            <a:r>
              <a:rPr lang="es-ES" sz="2000" b="1" dirty="0">
                <a:solidFill>
                  <a:srgbClr val="0070C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&lt;50 empleados, cuatro países UE, </a:t>
            </a:r>
          </a:p>
        </p:txBody>
      </p:sp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30" y="1784757"/>
            <a:ext cx="8575694" cy="40987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708029" y="6270276"/>
            <a:ext cx="5784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 Cátedra F. ICO PYME, datos </a:t>
            </a:r>
            <a:r>
              <a:rPr lang="es-ES" sz="14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</a:t>
            </a:r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SMEs</a:t>
            </a:r>
            <a:r>
              <a:rPr lang="es-ES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2015</a:t>
            </a:r>
            <a:endParaRPr lang="es-E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45726" y="550304"/>
            <a:ext cx="955806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Empresas exportadoras y Volumen de exportación, España 2003-2018</a:t>
            </a:r>
            <a:endParaRPr lang="es-ES" sz="24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38789"/>
              </p:ext>
            </p:extLst>
          </p:nvPr>
        </p:nvGraphicFramePr>
        <p:xfrm>
          <a:off x="1482074" y="1483745"/>
          <a:ext cx="9313309" cy="4207371"/>
        </p:xfrm>
        <a:graphic>
          <a:graphicData uri="http://schemas.openxmlformats.org/drawingml/2006/table">
            <a:tbl>
              <a:tblPr firstRow="1" firstCol="1" bandRow="1"/>
              <a:tblGrid>
                <a:gridCol w="3276608">
                  <a:extLst>
                    <a:ext uri="{9D8B030D-6E8A-4147-A177-3AD203B41FA5}">
                      <a16:colId xmlns:a16="http://schemas.microsoft.com/office/drawing/2014/main" val="1468226011"/>
                    </a:ext>
                  </a:extLst>
                </a:gridCol>
                <a:gridCol w="741955">
                  <a:extLst>
                    <a:ext uri="{9D8B030D-6E8A-4147-A177-3AD203B41FA5}">
                      <a16:colId xmlns:a16="http://schemas.microsoft.com/office/drawing/2014/main" val="2452724377"/>
                    </a:ext>
                  </a:extLst>
                </a:gridCol>
                <a:gridCol w="741955">
                  <a:extLst>
                    <a:ext uri="{9D8B030D-6E8A-4147-A177-3AD203B41FA5}">
                      <a16:colId xmlns:a16="http://schemas.microsoft.com/office/drawing/2014/main" val="2341055585"/>
                    </a:ext>
                  </a:extLst>
                </a:gridCol>
                <a:gridCol w="741955">
                  <a:extLst>
                    <a:ext uri="{9D8B030D-6E8A-4147-A177-3AD203B41FA5}">
                      <a16:colId xmlns:a16="http://schemas.microsoft.com/office/drawing/2014/main" val="1757612755"/>
                    </a:ext>
                  </a:extLst>
                </a:gridCol>
                <a:gridCol w="741955">
                  <a:extLst>
                    <a:ext uri="{9D8B030D-6E8A-4147-A177-3AD203B41FA5}">
                      <a16:colId xmlns:a16="http://schemas.microsoft.com/office/drawing/2014/main" val="2291730346"/>
                    </a:ext>
                  </a:extLst>
                </a:gridCol>
                <a:gridCol w="741955">
                  <a:extLst>
                    <a:ext uri="{9D8B030D-6E8A-4147-A177-3AD203B41FA5}">
                      <a16:colId xmlns:a16="http://schemas.microsoft.com/office/drawing/2014/main" val="1945854727"/>
                    </a:ext>
                  </a:extLst>
                </a:gridCol>
                <a:gridCol w="798373">
                  <a:extLst>
                    <a:ext uri="{9D8B030D-6E8A-4147-A177-3AD203B41FA5}">
                      <a16:colId xmlns:a16="http://schemas.microsoft.com/office/drawing/2014/main" val="2531318546"/>
                    </a:ext>
                  </a:extLst>
                </a:gridCol>
                <a:gridCol w="1528553">
                  <a:extLst>
                    <a:ext uri="{9D8B030D-6E8A-4147-A177-3AD203B41FA5}">
                      <a16:colId xmlns:a16="http://schemas.microsoft.com/office/drawing/2014/main" val="3289841087"/>
                    </a:ext>
                  </a:extLst>
                </a:gridCol>
              </a:tblGrid>
              <a:tr h="285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Total Empresas</a:t>
                      </a:r>
                      <a:endParaRPr lang="es-E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506710"/>
                  </a:ext>
                </a:extLst>
              </a:tr>
              <a:tr h="5384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93.279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97.418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101.395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137.528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161.454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204.196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410697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Empresas Regulares,  (ER)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33.289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39.125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39.641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38.373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50.562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51.768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248388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ER/Total Empresas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40,2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39,1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27,9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31,3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607111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Empresas&lt;50.000 €                   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62,7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63,5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72,5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76,2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81,3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614920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Empresas&gt;50.000 €                   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37,3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790795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Empresas&gt;5Mill €                    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2,9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677481"/>
                  </a:ext>
                </a:extLst>
              </a:tr>
              <a:tr h="538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Volumen </a:t>
                      </a:r>
                      <a:r>
                        <a:rPr lang="es-E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Mill</a:t>
                      </a:r>
                      <a:r>
                        <a:rPr lang="es-E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€</a:t>
                      </a:r>
                      <a:endParaRPr lang="es-E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138.119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185.023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189.227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226.114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277.126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285.024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706447"/>
                  </a:ext>
                </a:extLst>
              </a:tr>
              <a:tr h="336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 % ER Vol./Total Volumen (Vol.)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51.768 empresas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264511"/>
                  </a:ext>
                </a:extLst>
              </a:tr>
              <a:tr h="259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% Empresas Vol.&gt;50.000 €/Total Vol.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38.097 empresas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417292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Empresas Vol.&gt;5Mill.€/T0tal Vol.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85,7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86,0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89,1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86,5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5.908 empresas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31251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Empresas Vol.&gt;50Mill.€/T0tal Vol.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49,1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56,6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56,8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60,9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63,2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61,2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727 empresas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0849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Empresas Vol.&gt;250Mill.€/Total Vol.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39,9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40,6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 empresas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463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345726" y="6239386"/>
            <a:ext cx="2702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orbel" panose="020B0503020204020204" pitchFamily="34" charset="0"/>
              </a:rPr>
              <a:t>Fuente: Aduanas, ICEX</a:t>
            </a:r>
            <a:endParaRPr lang="es-E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45726" y="550304"/>
            <a:ext cx="955806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Empresas exportadoras y Volumen de exportación, España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2003-2018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484682"/>
              </p:ext>
            </p:extLst>
          </p:nvPr>
        </p:nvGraphicFramePr>
        <p:xfrm>
          <a:off x="3179928" y="1133345"/>
          <a:ext cx="5404513" cy="525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647669" y="6389511"/>
            <a:ext cx="2702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orbel" panose="020B0503020204020204" pitchFamily="34" charset="0"/>
              </a:rPr>
              <a:t>Fuente: Aduanas, ICEX</a:t>
            </a:r>
            <a:endParaRPr lang="es-E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9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85211" y="318292"/>
            <a:ext cx="955806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Empresas exportadoras/importadoras, España </a:t>
            </a:r>
            <a:r>
              <a:rPr lang="es-ES" sz="2400" b="1" dirty="0" smtClean="0">
                <a:solidFill>
                  <a:prstClr val="black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2002-2018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99717" y="6326464"/>
            <a:ext cx="2702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Elaboración propia, datos SABI</a:t>
            </a:r>
            <a:endParaRPr lang="es-ES" sz="1200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125103"/>
              </p:ext>
            </p:extLst>
          </p:nvPr>
        </p:nvGraphicFramePr>
        <p:xfrm>
          <a:off x="695251" y="1014132"/>
          <a:ext cx="4763853" cy="241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36454"/>
              </p:ext>
            </p:extLst>
          </p:nvPr>
        </p:nvGraphicFramePr>
        <p:xfrm>
          <a:off x="6632811" y="1014131"/>
          <a:ext cx="4694831" cy="262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n 6"/>
          <p:cNvPicPr/>
          <p:nvPr/>
        </p:nvPicPr>
        <p:blipFill rotWithShape="1">
          <a:blip r:embed="rId4"/>
          <a:srcRect l="49212" t="41101" r="28563" b="31603"/>
          <a:stretch/>
        </p:blipFill>
        <p:spPr bwMode="auto">
          <a:xfrm>
            <a:off x="4322089" y="3634500"/>
            <a:ext cx="3793490" cy="2619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5"/>
          <a:srcRect l="33161" t="72161" r="34207" b="19682"/>
          <a:stretch/>
        </p:blipFill>
        <p:spPr bwMode="auto">
          <a:xfrm>
            <a:off x="4442206" y="6127852"/>
            <a:ext cx="3553255" cy="7301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911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D5075AA0BB8044B284A1A341E8F68E" ma:contentTypeVersion="1" ma:contentTypeDescription="Crear nuevo documento." ma:contentTypeScope="" ma:versionID="43098b9cf114482b442745624762592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3123E5-671E-4ACE-A2AF-FDEFB439C3E8}"/>
</file>

<file path=customXml/itemProps2.xml><?xml version="1.0" encoding="utf-8"?>
<ds:datastoreItem xmlns:ds="http://schemas.openxmlformats.org/officeDocument/2006/customXml" ds:itemID="{A2A2CE35-0A03-4F64-9D82-519A95EC674A}"/>
</file>

<file path=customXml/itemProps3.xml><?xml version="1.0" encoding="utf-8"?>
<ds:datastoreItem xmlns:ds="http://schemas.openxmlformats.org/officeDocument/2006/customXml" ds:itemID="{DF142E4C-1923-4E29-A12F-AA1696EF05F3}"/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875</Words>
  <Application>Microsoft Office PowerPoint</Application>
  <PresentationFormat>Panorámica</PresentationFormat>
  <Paragraphs>247</Paragraphs>
  <Slides>14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Corbel</vt:lpstr>
      <vt:lpstr>Times New Roman</vt:lpstr>
      <vt:lpstr>Tema de Office</vt:lpstr>
      <vt:lpstr>1_Tema de Office</vt:lpstr>
      <vt:lpstr>          </vt:lpstr>
      <vt:lpstr>          </vt:lpstr>
      <vt:lpstr>Presentación de PowerPoint</vt:lpstr>
      <vt:lpstr>Presentación de PowerPoint</vt:lpstr>
      <vt:lpstr>Presentación de PowerPoint</vt:lpstr>
      <vt:lpstr>          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García Tabuenca Luis Antonio</dc:creator>
  <cp:lastModifiedBy>Antonio Garcia Tabuenca</cp:lastModifiedBy>
  <cp:revision>48</cp:revision>
  <dcterms:created xsi:type="dcterms:W3CDTF">2019-11-18T12:40:54Z</dcterms:created>
  <dcterms:modified xsi:type="dcterms:W3CDTF">2019-11-25T11:20:18Z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0x01010033D5075AA0BB8044B284A1A341E8F68E</vt:lpwstr>
  </property>
</Properties>
</file>