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7" r:id="rId2"/>
    <p:sldId id="365" r:id="rId3"/>
    <p:sldId id="366" r:id="rId4"/>
    <p:sldId id="348" r:id="rId5"/>
    <p:sldId id="341" r:id="rId6"/>
    <p:sldId id="349" r:id="rId7"/>
    <p:sldId id="357" r:id="rId8"/>
    <p:sldId id="358" r:id="rId9"/>
    <p:sldId id="350" r:id="rId10"/>
    <p:sldId id="360" r:id="rId11"/>
    <p:sldId id="351" r:id="rId12"/>
    <p:sldId id="361" r:id="rId13"/>
    <p:sldId id="352" r:id="rId14"/>
    <p:sldId id="362" r:id="rId15"/>
    <p:sldId id="353" r:id="rId16"/>
    <p:sldId id="363" r:id="rId17"/>
    <p:sldId id="354" r:id="rId18"/>
    <p:sldId id="355" r:id="rId19"/>
    <p:sldId id="356" r:id="rId20"/>
    <p:sldId id="364" r:id="rId21"/>
    <p:sldId id="343" r:id="rId22"/>
    <p:sldId id="289" r:id="rId23"/>
  </p:sldIdLst>
  <p:sldSz cx="9906000" cy="6858000" type="A4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1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A20"/>
    <a:srgbClr val="FFFFFF"/>
    <a:srgbClr val="FF9933"/>
    <a:srgbClr val="1A3E09"/>
    <a:srgbClr val="235312"/>
    <a:srgbClr val="A3181F"/>
    <a:srgbClr val="D21F23"/>
    <a:srgbClr val="D6D9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4441" autoAdjust="0"/>
    <p:restoredTop sz="95326" autoAdjust="0"/>
  </p:normalViewPr>
  <p:slideViewPr>
    <p:cSldViewPr snapToGrid="0" snapToObjects="1">
      <p:cViewPr>
        <p:scale>
          <a:sx n="120" d="100"/>
          <a:sy n="120" d="100"/>
        </p:scale>
        <p:origin x="-802" y="288"/>
      </p:cViewPr>
      <p:guideLst>
        <p:guide orient="horz" pos="4216"/>
        <p:guide pos="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6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np\ficheros\pfondosfeder\00_RIS%203_180403\PO_PERSONAL\BUENA%20PRACTICA\190625_%20I+D+i-2018_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anchor="t" anchorCtr="0"/>
          <a:lstStyle/>
          <a:p>
            <a:pPr>
              <a:defRPr sz="1200"/>
            </a:pPr>
            <a:r>
              <a:rPr lang="en-US" sz="1200"/>
              <a:t>Personal</a:t>
            </a:r>
            <a:r>
              <a:rPr lang="en-US" sz="1200" baseline="0"/>
              <a:t> I+D+i  año 2019.   Hospital Nacional Parapléjicos</a:t>
            </a:r>
            <a:endParaRPr lang="en-US" sz="1200"/>
          </a:p>
        </c:rich>
      </c:tx>
      <c:layout>
        <c:manualLayout>
          <c:xMode val="edge"/>
          <c:yMode val="edge"/>
          <c:x val="9.2297149122807148E-2"/>
          <c:y val="4.7372954349698654E-2"/>
        </c:manualLayout>
      </c:layout>
      <c:overlay val="1"/>
    </c:title>
    <c:view3D>
      <c:rotX val="30"/>
      <c:rotY val="90"/>
      <c:depthPercent val="100"/>
      <c:rAngAx val="1"/>
    </c:view3D>
    <c:plotArea>
      <c:layout>
        <c:manualLayout>
          <c:layoutTarget val="inner"/>
          <c:xMode val="edge"/>
          <c:yMode val="edge"/>
          <c:x val="6.9670577773173092E-2"/>
          <c:y val="0.21654831905701738"/>
          <c:w val="0.80990856817239953"/>
          <c:h val="0.416306537264238"/>
        </c:manualLayout>
      </c:layout>
      <c:bar3DChart>
        <c:barDir val="col"/>
        <c:grouping val="clustered"/>
        <c:ser>
          <c:idx val="0"/>
          <c:order val="0"/>
          <c:tx>
            <c:strRef>
              <c:f>GRAFICO!$B$1</c:f>
              <c:strCache>
                <c:ptCount val="1"/>
                <c:pt idx="0">
                  <c:v>TOTAL PERSONAL</c:v>
                </c:pt>
              </c:strCache>
            </c:strRef>
          </c:tx>
          <c:dLbls>
            <c:dLbl>
              <c:idx val="5"/>
              <c:layout>
                <c:manualLayout>
                  <c:x val="-2.4671052631578986E-2"/>
                  <c:y val="3.01464254952627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Val val="1"/>
          </c:dLbls>
          <c:cat>
            <c:strRef>
              <c:f>GRAFICO!$A$2:$A$7</c:f>
              <c:strCache>
                <c:ptCount val="6"/>
                <c:pt idx="0">
                  <c:v>DOCTORES</c:v>
                </c:pt>
                <c:pt idx="1">
                  <c:v>GRADO&gt; 240 ECTS</c:v>
                </c:pt>
                <c:pt idx="2">
                  <c:v>GRADO&lt;240 ECTS</c:v>
                </c:pt>
                <c:pt idx="3">
                  <c:v>FP_TÉC_ GRADO SUP</c:v>
                </c:pt>
                <c:pt idx="4">
                  <c:v>FP_TÉC. GRADO MED</c:v>
                </c:pt>
                <c:pt idx="5">
                  <c:v>TOTAL PERSONAL</c:v>
                </c:pt>
              </c:strCache>
            </c:strRef>
          </c:cat>
          <c:val>
            <c:numRef>
              <c:f>GRAFICO!$B$2:$B$7</c:f>
              <c:numCache>
                <c:formatCode>General</c:formatCode>
                <c:ptCount val="6"/>
                <c:pt idx="0">
                  <c:v>42</c:v>
                </c:pt>
                <c:pt idx="1">
                  <c:v>17</c:v>
                </c:pt>
                <c:pt idx="2">
                  <c:v>8</c:v>
                </c:pt>
                <c:pt idx="3">
                  <c:v>5</c:v>
                </c:pt>
                <c:pt idx="4">
                  <c:v>8</c:v>
                </c:pt>
                <c:pt idx="5">
                  <c:v>80</c:v>
                </c:pt>
              </c:numCache>
            </c:numRef>
          </c:val>
        </c:ser>
        <c:ser>
          <c:idx val="1"/>
          <c:order val="1"/>
          <c:tx>
            <c:strRef>
              <c:f>GRAFICO!$C$1</c:f>
              <c:strCache>
                <c:ptCount val="1"/>
                <c:pt idx="0">
                  <c:v>HOMBRES </c:v>
                </c:pt>
              </c:strCache>
            </c:strRef>
          </c:tx>
          <c:dLbls>
            <c:dLbl>
              <c:idx val="0"/>
              <c:layout>
                <c:manualLayout>
                  <c:x val="1.6447368421052641E-2"/>
                  <c:y val="-1.291989664082688E-2"/>
                </c:manualLayout>
              </c:layout>
              <c:showVal val="1"/>
            </c:dLbl>
            <c:dLbl>
              <c:idx val="1"/>
              <c:layout>
                <c:manualLayout>
                  <c:x val="1.0964912280701757E-2"/>
                  <c:y val="-3.014642549526271E-2"/>
                </c:manualLayout>
              </c:layout>
              <c:showVal val="1"/>
            </c:dLbl>
            <c:dLbl>
              <c:idx val="4"/>
              <c:layout>
                <c:manualLayout>
                  <c:x val="1.0964912280701757E-2"/>
                  <c:y val="-1.291989664082688E-2"/>
                </c:manualLayout>
              </c:layout>
              <c:showVal val="1"/>
            </c:dLbl>
            <c:dLbl>
              <c:idx val="5"/>
              <c:layout>
                <c:manualLayout>
                  <c:x val="2.1929824561403542E-2"/>
                  <c:y val="-3.014642549526271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Val val="1"/>
          </c:dLbls>
          <c:cat>
            <c:strRef>
              <c:f>GRAFICO!$A$2:$A$7</c:f>
              <c:strCache>
                <c:ptCount val="6"/>
                <c:pt idx="0">
                  <c:v>DOCTORES</c:v>
                </c:pt>
                <c:pt idx="1">
                  <c:v>GRADO&gt; 240 ECTS</c:v>
                </c:pt>
                <c:pt idx="2">
                  <c:v>GRADO&lt;240 ECTS</c:v>
                </c:pt>
                <c:pt idx="3">
                  <c:v>FP_TÉC_ GRADO SUP</c:v>
                </c:pt>
                <c:pt idx="4">
                  <c:v>FP_TÉC. GRADO MED</c:v>
                </c:pt>
                <c:pt idx="5">
                  <c:v>TOTAL PERSONAL</c:v>
                </c:pt>
              </c:strCache>
            </c:strRef>
          </c:cat>
          <c:val>
            <c:numRef>
              <c:f>GRAFICO!$C$2:$C$7</c:f>
              <c:numCache>
                <c:formatCode>General</c:formatCode>
                <c:ptCount val="6"/>
                <c:pt idx="0">
                  <c:v>30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42</c:v>
                </c:pt>
              </c:numCache>
            </c:numRef>
          </c:val>
        </c:ser>
        <c:ser>
          <c:idx val="2"/>
          <c:order val="2"/>
          <c:tx>
            <c:strRef>
              <c:f>GRAFICO!$D$1</c:f>
              <c:strCache>
                <c:ptCount val="1"/>
                <c:pt idx="0">
                  <c:v>MUJERES </c:v>
                </c:pt>
              </c:strCache>
            </c:strRef>
          </c:tx>
          <c:dLbls>
            <c:dLbl>
              <c:idx val="0"/>
              <c:layout>
                <c:manualLayout>
                  <c:x val="2.1929824561403511E-2"/>
                  <c:y val="-4.7372954349698654E-2"/>
                </c:manualLayout>
              </c:layout>
              <c:showVal val="1"/>
            </c:dLbl>
            <c:dLbl>
              <c:idx val="1"/>
              <c:layout>
                <c:manualLayout>
                  <c:x val="1.6447368421052641E-2"/>
                  <c:y val="-4.3066322136089607E-3"/>
                </c:manualLayout>
              </c:layout>
              <c:showVal val="1"/>
            </c:dLbl>
            <c:dLbl>
              <c:idx val="4"/>
              <c:layout>
                <c:manualLayout>
                  <c:x val="1.9188596491228081E-2"/>
                  <c:y val="-4.3066322136089607E-3"/>
                </c:manualLayout>
              </c:layout>
              <c:showVal val="1"/>
            </c:dLbl>
            <c:dLbl>
              <c:idx val="5"/>
              <c:layout>
                <c:manualLayout>
                  <c:x val="2.7412280701754416E-2"/>
                  <c:y val="-4.3066322136089607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es-ES"/>
              </a:p>
            </c:txPr>
            <c:showVal val="1"/>
          </c:dLbls>
          <c:cat>
            <c:strRef>
              <c:f>GRAFICO!$A$2:$A$7</c:f>
              <c:strCache>
                <c:ptCount val="6"/>
                <c:pt idx="0">
                  <c:v>DOCTORES</c:v>
                </c:pt>
                <c:pt idx="1">
                  <c:v>GRADO&gt; 240 ECTS</c:v>
                </c:pt>
                <c:pt idx="2">
                  <c:v>GRADO&lt;240 ECTS</c:v>
                </c:pt>
                <c:pt idx="3">
                  <c:v>FP_TÉC_ GRADO SUP</c:v>
                </c:pt>
                <c:pt idx="4">
                  <c:v>FP_TÉC. GRADO MED</c:v>
                </c:pt>
                <c:pt idx="5">
                  <c:v>TOTAL PERSONAL</c:v>
                </c:pt>
              </c:strCache>
            </c:strRef>
          </c:cat>
          <c:val>
            <c:numRef>
              <c:f>GRAFICO!$D$2:$D$7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38</c:v>
                </c:pt>
              </c:numCache>
            </c:numRef>
          </c:val>
        </c:ser>
        <c:shape val="cylinder"/>
        <c:axId val="78403456"/>
        <c:axId val="78404992"/>
        <c:axId val="0"/>
      </c:bar3DChart>
      <c:catAx>
        <c:axId val="78403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78404992"/>
        <c:crosses val="autoZero"/>
        <c:auto val="1"/>
        <c:lblAlgn val="ctr"/>
        <c:lblOffset val="100"/>
      </c:catAx>
      <c:valAx>
        <c:axId val="78404992"/>
        <c:scaling>
          <c:orientation val="minMax"/>
        </c:scaling>
        <c:axPos val="l"/>
        <c:majorGridlines/>
        <c:numFmt formatCode="General" sourceLinked="1"/>
        <c:tickLblPos val="nextTo"/>
        <c:crossAx val="7840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34230384030946"/>
          <c:y val="0.5924444037518567"/>
          <c:w val="0.19169278387898889"/>
          <c:h val="0.39297476381343893"/>
        </c:manualLayout>
      </c:layout>
      <c:txPr>
        <a:bodyPr/>
        <a:lstStyle/>
        <a:p>
          <a:pPr>
            <a:defRPr sz="900"/>
          </a:pPr>
          <a:endParaRPr lang="es-ES"/>
        </a:p>
      </c:txPr>
    </c:legend>
    <c:plotVisOnly val="1"/>
  </c:chart>
  <c:spPr>
    <a:gradFill flip="none" rotWithShape="1"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0" scaled="1"/>
      <a:tileRect/>
    </a:gra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4BD7-E471-4760-A599-CE2C657E8911}" type="datetimeFigureOut">
              <a:rPr lang="es-ES" smtClean="0"/>
              <a:pPr/>
              <a:t>21/11/2019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87CD-EB5E-4CA3-B8DB-3652A0C57F3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09045-6284-4601-9FB2-5341E9EBD77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5D5B-7DC8-0F4B-B88D-1BD1EDCEA5F7}" type="datetimeFigureOut">
              <a:rPr lang="es-ES_tradnl" smtClean="0"/>
              <a:pPr/>
              <a:t>21/11/2019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9C94-E240-6840-B067-A5CACB8FE61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hyperlink" Target="http://www.neurofibres.eu/index.php?option=com_content&amp;view=featured&amp;Itemid=101" TargetMode="External"/><Relationship Id="rId4" Type="http://schemas.openxmlformats.org/officeDocument/2006/relationships/hyperlink" Target="http://www.byaxon-project.e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nparaplejicos.sanidad.castillalamancha.es/es/profesionales/investigacion/fondo-europeo-de-desarrollo-regional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vanguardia.com/local/castilla-la-mancha/20190503/462005071675/el-hospital-de-paraplejicos-de-toledo-investiga-la-regeneracion-de-la-lesion-medular-gracias-a-los-fondos-feder.html" TargetMode="External"/><Relationship Id="rId5" Type="http://schemas.openxmlformats.org/officeDocument/2006/relationships/hyperlink" Target="http://www.infomedula.org/?p=3718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929067"/>
            <a:ext cx="9596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solidFill>
                  <a:srgbClr val="FFFF00"/>
                </a:solidFill>
              </a:rPr>
              <a:t>BUENA PRÁCTICA DEL</a:t>
            </a:r>
          </a:p>
          <a:p>
            <a:r>
              <a:rPr lang="es-ES" sz="2400" b="1" i="1" dirty="0" smtClean="0">
                <a:solidFill>
                  <a:srgbClr val="FFFF00"/>
                </a:solidFill>
              </a:rPr>
              <a:t>SERVICIO DE SALUD DE CASTILLA-LA MANCHA (SESCAM)</a:t>
            </a:r>
          </a:p>
          <a:p>
            <a:endParaRPr lang="es-ES" sz="2400" dirty="0">
              <a:solidFill>
                <a:srgbClr val="FFFF00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0" y="-17463"/>
            <a:ext cx="9906000" cy="6875463"/>
            <a:chOff x="0" y="-17463"/>
            <a:chExt cx="9906000" cy="6875463"/>
          </a:xfrm>
        </p:grpSpPr>
        <p:pic>
          <p:nvPicPr>
            <p:cNvPr id="3074" name="Picture 2" descr="Nest_CB1_40x(6)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-17463"/>
              <a:ext cx="9906000" cy="687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976740" y="6043309"/>
              <a:ext cx="3157029" cy="785818"/>
            </a:xfrm>
            <a:prstGeom prst="rect">
              <a:avLst/>
            </a:prstGeom>
            <a:noFill/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208809" y="6043309"/>
              <a:ext cx="1186309" cy="79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7" name="Picture 6" descr="logo sescam transpare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68" y="5987160"/>
            <a:ext cx="1651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HNP transp 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73206" y="5979750"/>
            <a:ext cx="18986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76825" y="-24"/>
            <a:ext cx="45196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000" b="1" i="1" dirty="0" smtClean="0">
                <a:solidFill>
                  <a:schemeClr val="bg1"/>
                </a:solidFill>
                <a:latin typeface="Century Gothic" pitchFamily="34" charset="0"/>
              </a:rPr>
              <a:t>Agrupación de células madre del cerebro. </a:t>
            </a:r>
            <a:r>
              <a:rPr lang="es-ES" sz="1000" b="1" i="1" dirty="0" err="1" smtClean="0">
                <a:solidFill>
                  <a:schemeClr val="bg1"/>
                </a:solidFill>
                <a:latin typeface="Century Gothic" pitchFamily="34" charset="0"/>
              </a:rPr>
              <a:t>FotoCiencia</a:t>
            </a:r>
            <a:r>
              <a:rPr lang="es-ES" sz="1000" b="1" i="1" dirty="0" smtClean="0">
                <a:solidFill>
                  <a:schemeClr val="bg1"/>
                </a:solidFill>
                <a:latin typeface="Century Gothic" pitchFamily="34" charset="0"/>
              </a:rPr>
              <a:t> 2007</a:t>
            </a:r>
          </a:p>
          <a:p>
            <a:pPr algn="r">
              <a:spcBef>
                <a:spcPct val="50000"/>
              </a:spcBef>
            </a:pPr>
            <a:r>
              <a:rPr lang="es-ES" sz="1000" b="1" i="1" dirty="0" smtClean="0">
                <a:solidFill>
                  <a:schemeClr val="bg1"/>
                </a:solidFill>
                <a:latin typeface="Century Gothic" pitchFamily="34" charset="0"/>
              </a:rPr>
              <a:t>FECYT. Ministerio de Educación y Ciencia</a:t>
            </a:r>
            <a:endParaRPr lang="es-ES" sz="10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8313" y="-75064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4144" t="8397" r="32801" b="55619"/>
          <a:stretch>
            <a:fillRect/>
          </a:stretch>
        </p:blipFill>
        <p:spPr bwMode="auto">
          <a:xfrm>
            <a:off x="3143556" y="4657735"/>
            <a:ext cx="223769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14 Grupo"/>
          <p:cNvGrpSpPr/>
          <p:nvPr/>
        </p:nvGrpSpPr>
        <p:grpSpPr>
          <a:xfrm>
            <a:off x="239049" y="1105469"/>
            <a:ext cx="9156704" cy="5393113"/>
            <a:chOff x="239049" y="1105469"/>
            <a:chExt cx="9156704" cy="5393113"/>
          </a:xfrm>
        </p:grpSpPr>
        <p:pic>
          <p:nvPicPr>
            <p:cNvPr id="34818" name="Picture 2" descr="D:\DOCUMENTOS EDUARDO MOLINA\PRESENTACIONES\BUENAS PRACTICAS\FOTOS BIOMECANICA\Biomecanica analisis2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02311" y="1105469"/>
              <a:ext cx="3455289" cy="2294955"/>
            </a:xfrm>
            <a:prstGeom prst="rect">
              <a:avLst/>
            </a:prstGeom>
            <a:noFill/>
          </p:spPr>
        </p:pic>
        <p:pic>
          <p:nvPicPr>
            <p:cNvPr id="34819" name="Picture 3" descr="D:\DOCUMENTOS EDUARDO MOLINA\PRESENTACIONES\BUENAS PRACTICAS\Investigación 4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00677" y="3495674"/>
              <a:ext cx="3913188" cy="2604708"/>
            </a:xfrm>
            <a:prstGeom prst="rect">
              <a:avLst/>
            </a:prstGeom>
            <a:noFill/>
          </p:spPr>
        </p:pic>
        <p:pic>
          <p:nvPicPr>
            <p:cNvPr id="8" name="Picture 52"/>
            <p:cNvPicPr>
              <a:picLocks noChangeAspect="1" noChangeArrowheads="1"/>
            </p:cNvPicPr>
            <p:nvPr/>
          </p:nvPicPr>
          <p:blipFill>
            <a:blip r:embed="rId2"/>
            <a:srcRect l="33146" t="51503" r="23520"/>
            <a:stretch>
              <a:fillRect/>
            </a:stretch>
          </p:blipFill>
          <p:spPr bwMode="auto">
            <a:xfrm>
              <a:off x="355057" y="3462976"/>
              <a:ext cx="2778973" cy="2645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"/>
            <p:cNvPicPr>
              <a:picLocks noChangeAspect="1" noChangeArrowheads="1"/>
            </p:cNvPicPr>
            <p:nvPr/>
          </p:nvPicPr>
          <p:blipFill>
            <a:blip r:embed="rId2"/>
            <a:srcRect l="77266" t="51503" r="1749"/>
            <a:stretch>
              <a:fillRect/>
            </a:stretch>
          </p:blipFill>
          <p:spPr bwMode="auto">
            <a:xfrm rot="5400000">
              <a:off x="3686134" y="2943570"/>
              <a:ext cx="1143008" cy="224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11 Imagen" descr="\\hnp\ficheros\pfondosfeder\00_RIS 3_180403\PO_PERSONAL\PUBLICIDAD\DSC_3927.jpg"/>
            <p:cNvPicPr/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33018" y="1105469"/>
              <a:ext cx="3381801" cy="2294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12 Conector recto"/>
            <p:cNvCxnSpPr/>
            <p:nvPr/>
          </p:nvCxnSpPr>
          <p:spPr>
            <a:xfrm rot="10800000">
              <a:off x="2422479" y="5931508"/>
              <a:ext cx="504966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2422479" y="5669898"/>
              <a:ext cx="484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100" b="1" dirty="0" smtClean="0">
                  <a:solidFill>
                    <a:schemeClr val="bg1"/>
                  </a:solidFill>
                </a:rPr>
                <a:t>8 µm</a:t>
              </a:r>
              <a:endParaRPr lang="es-E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67497" y="6108778"/>
              <a:ext cx="25282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 smtClean="0"/>
                <a:t>Laboratorio de Microscopía. Microscopio </a:t>
              </a:r>
              <a:r>
                <a:rPr lang="es-ES" sz="900" dirty="0" err="1" smtClean="0"/>
                <a:t>confocal</a:t>
              </a:r>
              <a:endParaRPr lang="es-ES" sz="9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39049" y="6129250"/>
              <a:ext cx="2706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 smtClean="0"/>
                <a:t>Neurona creciendo sobre una fibra </a:t>
              </a:r>
              <a:r>
                <a:rPr lang="es-ES" sz="900" dirty="0" err="1" smtClean="0"/>
                <a:t>electroconductora</a:t>
              </a:r>
              <a:endParaRPr lang="es-ES" sz="900" dirty="0" smtClean="0"/>
            </a:p>
            <a:p>
              <a:r>
                <a:rPr lang="es-ES" sz="900" dirty="0" err="1" smtClean="0"/>
                <a:t>implantable</a:t>
              </a:r>
              <a:endParaRPr lang="es-ES" sz="900" dirty="0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1468872" y="642550"/>
            <a:ext cx="2917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Innovación y Generación de Conocimiento</a:t>
            </a:r>
            <a:endParaRPr lang="es-ES" sz="1200" b="1" dirty="0">
              <a:solidFill>
                <a:srgbClr val="AD1A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3º. Adecuación de los resultados obtenidos a los objetivos establecidos 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0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1646" y="1058049"/>
            <a:ext cx="6650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 OBJETIVO: Incremento de la masa crítica investigadora y del perfil tecnológico de Castilla-La Mancha </a:t>
            </a:r>
            <a:endParaRPr lang="es-ES" sz="1200" b="1" dirty="0">
              <a:solidFill>
                <a:srgbClr val="AD1A20"/>
              </a:solidFill>
            </a:endParaRPr>
          </a:p>
        </p:txBody>
      </p:sp>
      <p:pic>
        <p:nvPicPr>
          <p:cNvPr id="5" name="Picture 4" descr="D:\DOCUMENTOS EDUARDO MOLINA\PRESENTACIONES\BUENAS PRACTICAS\FOTOS PACIENTES\Exoesqueleto 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07" y="1485245"/>
            <a:ext cx="4082978" cy="2716473"/>
          </a:xfrm>
          <a:prstGeom prst="rect">
            <a:avLst/>
          </a:prstGeom>
          <a:noFill/>
        </p:spPr>
      </p:pic>
      <p:pic>
        <p:nvPicPr>
          <p:cNvPr id="6" name="Picture 2" descr="O:\imagenes web\para las jornadas\IMG_20171027_134454_1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960" y="1415636"/>
            <a:ext cx="3713739" cy="2786082"/>
          </a:xfrm>
          <a:prstGeom prst="rect">
            <a:avLst/>
          </a:prstGeom>
          <a:noFill/>
        </p:spPr>
      </p:pic>
      <p:pic>
        <p:nvPicPr>
          <p:cNvPr id="7" name="Picture 4" descr="O:\imagenes web\Imagen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70111" y="4420082"/>
            <a:ext cx="5857884" cy="1931281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286960" y="4201718"/>
            <a:ext cx="26035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Laboratorio de Resonancia Magnética Experimental</a:t>
            </a:r>
            <a:endParaRPr lang="es-ES" sz="9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131877" y="4414487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solidFill>
                  <a:schemeClr val="bg1"/>
                </a:solidFill>
              </a:rPr>
              <a:t>(A)</a:t>
            </a:r>
            <a:endParaRPr lang="es-ES" sz="105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80488" y="4441783"/>
            <a:ext cx="343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solidFill>
                  <a:schemeClr val="bg1"/>
                </a:solidFill>
              </a:rPr>
              <a:t>(B)</a:t>
            </a:r>
            <a:endParaRPr lang="es-ES" sz="105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183375" y="4400839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smtClean="0">
                <a:solidFill>
                  <a:schemeClr val="bg1"/>
                </a:solidFill>
              </a:rPr>
              <a:t>(C)</a:t>
            </a:r>
            <a:endParaRPr lang="es-ES" sz="105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14607" y="4210951"/>
            <a:ext cx="21836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Laboratorio de Biomecánica. Exoesqueleto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4º. Contribución a la resolución de un problema o debilidad detectada en el ámbito de ejecución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0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5806" y="771099"/>
            <a:ext cx="446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 La inversión en </a:t>
            </a:r>
            <a:r>
              <a:rPr lang="es-ES" sz="1200" b="1" dirty="0" err="1" smtClean="0">
                <a:solidFill>
                  <a:srgbClr val="AD1A20"/>
                </a:solidFill>
              </a:rPr>
              <a:t>I+D+i</a:t>
            </a:r>
            <a:r>
              <a:rPr lang="es-ES" sz="1200" b="1" dirty="0" smtClean="0">
                <a:solidFill>
                  <a:srgbClr val="AD1A20"/>
                </a:solidFill>
              </a:rPr>
              <a:t> en Castilla-La Mancha es del 0,69% de su PIB,</a:t>
            </a:r>
          </a:p>
          <a:p>
            <a:r>
              <a:rPr lang="es-ES" sz="1200" b="1" dirty="0" smtClean="0">
                <a:solidFill>
                  <a:srgbClr val="AD1A20"/>
                </a:solidFill>
              </a:rPr>
              <a:t> lejos del 1,20 % de España en 2018 </a:t>
            </a:r>
            <a:endParaRPr lang="es-ES" sz="1200" b="1" dirty="0">
              <a:solidFill>
                <a:srgbClr val="AD1A20"/>
              </a:solidFill>
            </a:endParaRPr>
          </a:p>
        </p:txBody>
      </p:sp>
      <p:pic>
        <p:nvPicPr>
          <p:cNvPr id="35842" name="Picture 2" descr="D:\DOCUMENTOS EDUARDO MOLINA\PRESENTACIONES\BUENAS PRACTICAS\FOTOS BIOMECANICA y LOKOMAT\DSC_65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5806" y="4050565"/>
            <a:ext cx="3960770" cy="2636838"/>
          </a:xfrm>
          <a:prstGeom prst="rect">
            <a:avLst/>
          </a:prstGeom>
          <a:noFill/>
        </p:spPr>
      </p:pic>
      <p:pic>
        <p:nvPicPr>
          <p:cNvPr id="35843" name="Picture 3" descr="D:\DOCUMENTOS EDUARDO MOLINA\PRESENTACIONES\BUENAS PRACTICAS\FOTOS BIOMECANICA y LOKOMAT\Lokomat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5806" y="1335048"/>
            <a:ext cx="3964429" cy="2633663"/>
          </a:xfrm>
          <a:prstGeom prst="rect">
            <a:avLst/>
          </a:prstGeom>
          <a:noFill/>
        </p:spPr>
      </p:pic>
      <p:pic>
        <p:nvPicPr>
          <p:cNvPr id="1027" name="Picture 3" descr="D:\DOCUMENTOS EDUARDO MOLINA\PRESENTACIONES\2019 BUENAS PRACTICAS\FOTOS CIENTIFICAS LABO\DSC_47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2118" y="2549639"/>
            <a:ext cx="4406985" cy="283814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927054" y="1831328"/>
            <a:ext cx="4201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En 2018 el Hospital Nacional de Parapléjicos destina un 8% del </a:t>
            </a:r>
          </a:p>
          <a:p>
            <a:r>
              <a:rPr lang="es-ES" sz="1200" b="1" dirty="0" smtClean="0">
                <a:solidFill>
                  <a:srgbClr val="AD1A20"/>
                </a:solidFill>
              </a:rPr>
              <a:t>presupuesto al área de investigación</a:t>
            </a:r>
          </a:p>
          <a:p>
            <a:r>
              <a:rPr lang="es-ES" sz="1200" b="1" dirty="0" smtClean="0">
                <a:solidFill>
                  <a:srgbClr val="AD1A20"/>
                </a:solidFill>
              </a:rPr>
              <a:t>INVERSIÓN =  INNOVACIÓN </a:t>
            </a:r>
            <a:endParaRPr lang="es-ES" sz="1200" b="1" dirty="0">
              <a:solidFill>
                <a:srgbClr val="AD1A2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27151" y="6087239"/>
            <a:ext cx="17139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Rehabilitación de la Marcha con:</a:t>
            </a:r>
          </a:p>
          <a:p>
            <a:pPr>
              <a:buFontTx/>
              <a:buChar char="-"/>
            </a:pPr>
            <a:r>
              <a:rPr lang="es-ES" sz="900" dirty="0" smtClean="0"/>
              <a:t>sistema robotizado de marcha</a:t>
            </a:r>
          </a:p>
          <a:p>
            <a:pPr>
              <a:buFontTx/>
              <a:buChar char="-"/>
            </a:pPr>
            <a:r>
              <a:rPr lang="es-ES" sz="900" dirty="0" smtClean="0"/>
              <a:t> Exoesqueleto</a:t>
            </a:r>
            <a:endParaRPr lang="es-ES" sz="9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596524" y="5387783"/>
            <a:ext cx="2949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Unidad de Investigación. Laboratorio de </a:t>
            </a:r>
            <a:r>
              <a:rPr lang="es-ES" sz="900" dirty="0" err="1" smtClean="0"/>
              <a:t>Neuroinflamación</a:t>
            </a:r>
            <a:r>
              <a:rPr lang="es-ES" sz="900" dirty="0" smtClean="0"/>
              <a:t> 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5º. Alto grado de cobertura sobre la población a la que va dirigida 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0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0332" y="693270"/>
            <a:ext cx="839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Búsqueda de soluciones innovadoras capaces de mejorar la calidad de vida o incluso la recuperación de los lesionados medulares </a:t>
            </a:r>
            <a:endParaRPr lang="es-ES" sz="1200" b="1" dirty="0">
              <a:solidFill>
                <a:srgbClr val="AD1A20"/>
              </a:solidFill>
            </a:endParaRPr>
          </a:p>
        </p:txBody>
      </p:sp>
      <p:pic>
        <p:nvPicPr>
          <p:cNvPr id="36866" name="Picture 2" descr="D:\DOCUMENTOS EDUARDO MOLINA\PRESENTACIONES\BUENAS PRACTICAS\LABO_MICRO_CHARLA_NIÑ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6746" y="3776234"/>
            <a:ext cx="4072496" cy="2704391"/>
          </a:xfrm>
          <a:prstGeom prst="rect">
            <a:avLst/>
          </a:prstGeom>
          <a:noFill/>
        </p:spPr>
      </p:pic>
      <p:pic>
        <p:nvPicPr>
          <p:cNvPr id="36868" name="Picture 4" descr="D:\DOCUMENTOS EDUARDO MOLINA\PRESENTACIONES\BUENAS PRACTICAS\FOTOS PACIENTES\DSC_39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850" y="1013460"/>
            <a:ext cx="3895536" cy="2449927"/>
          </a:xfrm>
          <a:prstGeom prst="rect">
            <a:avLst/>
          </a:prstGeom>
          <a:noFill/>
        </p:spPr>
      </p:pic>
      <p:pic>
        <p:nvPicPr>
          <p:cNvPr id="36869" name="Picture 5" descr="D:\DOCUMENTOS EDUARDO MOLINA\PRESENTACIONES\BUENAS PRACTICAS\FOTOS PACIENTES\Deporte Rugb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8850" y="3776234"/>
            <a:ext cx="3673117" cy="244491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299270" y="3781125"/>
            <a:ext cx="2534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Acciones divulgativas y de formación</a:t>
            </a:r>
            <a:endParaRPr lang="es-ES" sz="1200" b="1" dirty="0">
              <a:solidFill>
                <a:srgbClr val="AD1A20"/>
              </a:solidFill>
            </a:endParaRPr>
          </a:p>
        </p:txBody>
      </p:sp>
      <p:pic>
        <p:nvPicPr>
          <p:cNvPr id="2050" name="Picture 2" descr="D:\DOCUMENTOS EDUARDO MOLINA\PRESENTACIONES\2019 BUENAS PRACTICAS\FOTOS CIENTIFICAS LABO\DSC_47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30953" y="1021862"/>
            <a:ext cx="3965929" cy="24415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657803" y="3426812"/>
            <a:ext cx="17315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Laboratorio de Cultivos Celulares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6º. Igualdad de oportunidades y  no discriminación, responsabilidad social y sostenibilidad ambiental 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0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pic>
        <p:nvPicPr>
          <p:cNvPr id="4097" name="Picture 1" descr="D:\DOCUMENTOS EDUARDO MOLINA\PRESENTACIONES\BUENAS PRACTICAS\FOTOS PACIENTES\Día niño hospitalizad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3403" y="1085849"/>
            <a:ext cx="3505915" cy="2333625"/>
          </a:xfrm>
          <a:prstGeom prst="rect">
            <a:avLst/>
          </a:prstGeom>
          <a:noFill/>
        </p:spPr>
      </p:pic>
      <p:pic>
        <p:nvPicPr>
          <p:cNvPr id="1026" name="Picture 2" descr="D:\DOCUMENTOS EDUARDO MOLINA\PRESENTACIONES\2019 BUENAS PRACTICAS\grupo investigadoras HNP 2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32" y="1085849"/>
            <a:ext cx="5245520" cy="31527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81515" y="3418762"/>
            <a:ext cx="16995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Día del Niño Hospitalizado 2019</a:t>
            </a:r>
            <a:endParaRPr lang="es-ES" sz="9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332" y="661916"/>
            <a:ext cx="3587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Igualdad, No Discriminación y Responsabilidad Social</a:t>
            </a:r>
            <a:endParaRPr lang="es-ES" sz="1200" b="1" dirty="0">
              <a:solidFill>
                <a:srgbClr val="AD1A2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66163" y="4007793"/>
            <a:ext cx="30796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Día Internacional de las Mujeres y las Niñas en la Ciencia 2019</a:t>
            </a:r>
            <a:endParaRPr lang="es-ES" sz="900" dirty="0"/>
          </a:p>
        </p:txBody>
      </p:sp>
      <p:pic>
        <p:nvPicPr>
          <p:cNvPr id="8" name="Picture 20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26" y="4327337"/>
            <a:ext cx="3860136" cy="2147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695908" y="4069983"/>
            <a:ext cx="27767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Cruz al Mérito Civil a la Dra. ME González Barderas2019</a:t>
            </a:r>
            <a:endParaRPr lang="es-ES" sz="900" dirty="0"/>
          </a:p>
        </p:txBody>
      </p:sp>
      <p:graphicFrame>
        <p:nvGraphicFramePr>
          <p:cNvPr id="10" name="3 Gráfico"/>
          <p:cNvGraphicFramePr/>
          <p:nvPr/>
        </p:nvGraphicFramePr>
        <p:xfrm>
          <a:off x="500332" y="4327337"/>
          <a:ext cx="4961243" cy="229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7º. Sinergias con otras políticas o instrumentos de intervención pública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0968" y="642918"/>
            <a:ext cx="88583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POLÍTICAS DE COHESIÓN UNIÓN EUROPEA 2014-2020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ESTRATEGIAS NACIONALES Y REGIONALES PARA LA ESPECIALIZACIÓN INTELIGENTE (RIS3)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sz="2000" dirty="0" smtClean="0"/>
              <a:t>Estrategia de Especialización Inteligente = Beneficio regional basado en la especialización en ciencia</a:t>
            </a:r>
          </a:p>
          <a:p>
            <a:pPr algn="ctr"/>
            <a:endParaRPr lang="es-ES" sz="2000" dirty="0" smtClean="0"/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Invertir en aquellos campos en los que la Región es fuerte y competitiva</a:t>
            </a:r>
          </a:p>
          <a:p>
            <a:pPr algn="ctr"/>
            <a:r>
              <a:rPr lang="es-ES" sz="2000" dirty="0" smtClean="0"/>
              <a:t>Concentrar recursos en las fortalezas/prioridades de </a:t>
            </a:r>
            <a:r>
              <a:rPr lang="es-ES" sz="2000" dirty="0" err="1" smtClean="0"/>
              <a:t>I+D+i</a:t>
            </a:r>
            <a:endParaRPr lang="es-ES" sz="20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grpSp>
        <p:nvGrpSpPr>
          <p:cNvPr id="7" name="6 Grupo"/>
          <p:cNvGrpSpPr/>
          <p:nvPr/>
        </p:nvGrpSpPr>
        <p:grpSpPr>
          <a:xfrm>
            <a:off x="6583156" y="6234874"/>
            <a:ext cx="3000396" cy="550732"/>
            <a:chOff x="5024438" y="6231798"/>
            <a:chExt cx="3000396" cy="550732"/>
          </a:xfrm>
        </p:grpSpPr>
        <p:pic>
          <p:nvPicPr>
            <p:cNvPr id="3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1027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0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1480661"/>
            <a:ext cx="4231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AD1A20"/>
                </a:solidFill>
              </a:rPr>
              <a:t>ByAxon</a:t>
            </a:r>
            <a:r>
              <a:rPr lang="en-US" sz="1400" b="1" dirty="0" smtClean="0">
                <a:solidFill>
                  <a:srgbClr val="AD1A20"/>
                </a:solidFill>
              </a:rPr>
              <a:t> is a European research and innovation project </a:t>
            </a:r>
          </a:p>
          <a:p>
            <a:r>
              <a:rPr lang="en-US" sz="1400" b="1" dirty="0" smtClean="0">
                <a:solidFill>
                  <a:srgbClr val="AD1A20"/>
                </a:solidFill>
              </a:rPr>
              <a:t>funded by the Horizon 2020 </a:t>
            </a:r>
            <a:r>
              <a:rPr lang="en-US" sz="1400" b="1" dirty="0" err="1" smtClean="0">
                <a:solidFill>
                  <a:srgbClr val="AD1A20"/>
                </a:solidFill>
              </a:rPr>
              <a:t>programme</a:t>
            </a:r>
            <a:r>
              <a:rPr lang="en-US" sz="1400" b="1" dirty="0" smtClean="0">
                <a:solidFill>
                  <a:srgbClr val="AD1A20"/>
                </a:solidFill>
              </a:rPr>
              <a:t> and under </a:t>
            </a:r>
          </a:p>
          <a:p>
            <a:r>
              <a:rPr lang="en-US" sz="1400" b="1" dirty="0" smtClean="0">
                <a:solidFill>
                  <a:srgbClr val="AD1A20"/>
                </a:solidFill>
              </a:rPr>
              <a:t>Future and Emerging Technologies framework.</a:t>
            </a:r>
            <a:endParaRPr lang="es-ES" sz="1400" b="1" dirty="0">
              <a:solidFill>
                <a:srgbClr val="AD1A2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569" y="1952625"/>
            <a:ext cx="2004829" cy="7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805546" y="1111329"/>
            <a:ext cx="40870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AD1A20"/>
                </a:solidFill>
              </a:rPr>
              <a:t>Neurofibres</a:t>
            </a:r>
            <a:r>
              <a:rPr lang="en-US" sz="1400" b="1" dirty="0" smtClean="0">
                <a:solidFill>
                  <a:srgbClr val="AD1A20"/>
                </a:solidFill>
              </a:rPr>
              <a:t> is funded by the European Commission </a:t>
            </a:r>
          </a:p>
          <a:p>
            <a:r>
              <a:rPr lang="en-US" sz="1400" b="1" dirty="0" smtClean="0">
                <a:solidFill>
                  <a:srgbClr val="AD1A20"/>
                </a:solidFill>
              </a:rPr>
              <a:t>under the H2020-FETPROACT-01-2016 call</a:t>
            </a:r>
          </a:p>
          <a:p>
            <a:r>
              <a:rPr lang="en-US" sz="1400" b="1" dirty="0" smtClean="0">
                <a:solidFill>
                  <a:srgbClr val="AD1A20"/>
                </a:solidFill>
              </a:rPr>
              <a:t> in the topic bio-electronic medicines and therapies.</a:t>
            </a:r>
            <a:endParaRPr lang="es-ES" sz="1400" b="1" dirty="0">
              <a:solidFill>
                <a:srgbClr val="AD1A2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32" y="2219325"/>
            <a:ext cx="2552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500332" y="6167765"/>
            <a:ext cx="2008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hlinkClick r:id="rId4"/>
              </a:rPr>
              <a:t>http://www.byaxon-project.eu/</a:t>
            </a:r>
            <a:endParaRPr lang="es-ES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231928" y="6298570"/>
            <a:ext cx="5330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hlinkClick r:id="rId5"/>
              </a:rPr>
              <a:t>http://www.neurofibres.eu/index.php?option=com_content&amp;view=featured&amp;Itemid=101</a:t>
            </a:r>
            <a:endParaRPr lang="es-ES" sz="1100" dirty="0"/>
          </a:p>
        </p:txBody>
      </p:sp>
      <p:grpSp>
        <p:nvGrpSpPr>
          <p:cNvPr id="34" name="33 Grupo"/>
          <p:cNvGrpSpPr/>
          <p:nvPr/>
        </p:nvGrpSpPr>
        <p:grpSpPr>
          <a:xfrm>
            <a:off x="5008041" y="2225737"/>
            <a:ext cx="3684561" cy="3851213"/>
            <a:chOff x="5008041" y="2225737"/>
            <a:chExt cx="3684561" cy="3851213"/>
          </a:xfrm>
        </p:grpSpPr>
        <p:grpSp>
          <p:nvGrpSpPr>
            <p:cNvPr id="12" name="11 Grupo"/>
            <p:cNvGrpSpPr/>
            <p:nvPr/>
          </p:nvGrpSpPr>
          <p:grpSpPr>
            <a:xfrm>
              <a:off x="6007752" y="3011486"/>
              <a:ext cx="2684850" cy="3065464"/>
              <a:chOff x="3322099" y="914400"/>
              <a:chExt cx="5687352" cy="5856289"/>
            </a:xfrm>
          </p:grpSpPr>
          <p:grpSp>
            <p:nvGrpSpPr>
              <p:cNvPr id="13" name="Group 3"/>
              <p:cNvGrpSpPr>
                <a:grpSpLocks/>
              </p:cNvGrpSpPr>
              <p:nvPr/>
            </p:nvGrpSpPr>
            <p:grpSpPr bwMode="auto">
              <a:xfrm>
                <a:off x="3322099" y="914400"/>
                <a:ext cx="5687352" cy="5473700"/>
                <a:chOff x="1205" y="384"/>
                <a:chExt cx="3307" cy="3448"/>
              </a:xfrm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contrast="30000"/>
                </a:blip>
                <a:srcRect/>
                <a:stretch>
                  <a:fillRect/>
                </a:stretch>
              </p:blipFill>
              <p:spPr bwMode="auto">
                <a:xfrm>
                  <a:off x="1205" y="384"/>
                  <a:ext cx="3307" cy="3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42" y="3091"/>
                  <a:ext cx="985" cy="3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29" tIns="45715" rIns="91429" bIns="45715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ES_tradnl" sz="1200" b="1" dirty="0">
                      <a:solidFill>
                        <a:srgbClr val="FFFF99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</a:rPr>
                    <a:t>LESION</a:t>
                  </a:r>
                  <a:endParaRPr lang="es-ES" sz="1200" b="1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Futura" charset="0"/>
                  </a:endParaRPr>
                </a:p>
              </p:txBody>
            </p:sp>
          </p:grpSp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3335858" y="1524001"/>
                <a:ext cx="5673593" cy="5246692"/>
                <a:chOff x="1152" y="679"/>
                <a:chExt cx="3299" cy="3305"/>
              </a:xfrm>
            </p:grpSpPr>
            <p:sp>
              <p:nvSpPr>
                <p:cNvPr id="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152" y="3736"/>
                  <a:ext cx="3299" cy="248"/>
                </a:xfrm>
                <a:prstGeom prst="rect">
                  <a:avLst/>
                </a:prstGeom>
                <a:solidFill>
                  <a:srgbClr val="111111"/>
                </a:solidFill>
                <a:ln w="9525">
                  <a:solidFill>
                    <a:srgbClr val="292929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6" name="Group 11"/>
                <p:cNvGrpSpPr>
                  <a:grpSpLocks/>
                </p:cNvGrpSpPr>
                <p:nvPr/>
              </p:nvGrpSpPr>
              <p:grpSpPr bwMode="auto">
                <a:xfrm>
                  <a:off x="3328" y="3593"/>
                  <a:ext cx="72" cy="85"/>
                  <a:chOff x="144" y="3265"/>
                  <a:chExt cx="192" cy="203"/>
                </a:xfrm>
              </p:grpSpPr>
              <p:sp>
                <p:nvSpPr>
                  <p:cNvPr id="2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3265"/>
                    <a:ext cx="192" cy="203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246507" tIns="123255" rIns="246507" bIns="123255"/>
                  <a:lstStyle/>
                  <a:p>
                    <a:endParaRPr lang="es-ES"/>
                  </a:p>
                </p:txBody>
              </p:sp>
              <p:sp>
                <p:nvSpPr>
                  <p:cNvPr id="3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345"/>
                    <a:ext cx="49" cy="6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246507" tIns="123255" rIns="246507" bIns="123255"/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17" name="Picture 14"/>
                <p:cNvPicPr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2964" y="679"/>
                  <a:ext cx="146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</p:pic>
            <p:cxnSp>
              <p:nvCxnSpPr>
                <p:cNvPr id="18" name="AutoShape 1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157" y="1737"/>
                  <a:ext cx="1836" cy="73"/>
                </a:xfrm>
                <a:prstGeom prst="curvedConnector2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oval" w="lg" len="sm"/>
                </a:ln>
                <a:effectLst/>
              </p:spPr>
            </p:cxn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182" y="3628"/>
                  <a:ext cx="146" cy="0"/>
                </a:xfrm>
                <a:prstGeom prst="line">
                  <a:avLst/>
                </a:pr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182" y="2953"/>
                  <a:ext cx="0" cy="675"/>
                </a:xfrm>
                <a:prstGeom prst="line">
                  <a:avLst/>
                </a:pr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" name="AutoShape 18"/>
                <p:cNvSpPr>
                  <a:spLocks noChangeArrowheads="1"/>
                </p:cNvSpPr>
                <p:nvPr/>
              </p:nvSpPr>
              <p:spPr bwMode="auto">
                <a:xfrm rot="-5670851">
                  <a:off x="3149" y="2919"/>
                  <a:ext cx="50" cy="17"/>
                </a:xfrm>
                <a:prstGeom prst="flowChartTerminator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lIns="246507" tIns="123255" rIns="246507" bIns="123255"/>
                <a:lstStyle/>
                <a:p>
                  <a:pPr eaLnBrk="0" hangingPunct="0"/>
                  <a:endParaRPr lang="en-GB">
                    <a:solidFill>
                      <a:schemeClr val="bg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400" y="362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cxnSp>
              <p:nvCxnSpPr>
                <p:cNvPr id="23" name="AutoShape 2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091" y="1666"/>
                  <a:ext cx="55" cy="977"/>
                </a:xfrm>
                <a:prstGeom prst="curvedConnector3">
                  <a:avLst>
                    <a:gd name="adj1" fmla="val 51352"/>
                  </a:avLst>
                </a:prstGeom>
                <a:noFill/>
                <a:ln w="22225">
                  <a:solidFill>
                    <a:srgbClr val="00FFFF"/>
                  </a:solidFill>
                  <a:prstDash val="sysDot"/>
                  <a:round/>
                  <a:headEnd/>
                  <a:tailEnd type="oval" w="lg" len="sm"/>
                </a:ln>
                <a:effectLst/>
              </p:spPr>
            </p:cxn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146" y="2953"/>
                  <a:ext cx="0" cy="67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25" name="Group 22"/>
                <p:cNvGrpSpPr>
                  <a:grpSpLocks/>
                </p:cNvGrpSpPr>
                <p:nvPr/>
              </p:nvGrpSpPr>
              <p:grpSpPr bwMode="auto">
                <a:xfrm>
                  <a:off x="2873" y="3689"/>
                  <a:ext cx="362" cy="284"/>
                  <a:chOff x="14352" y="16224"/>
                  <a:chExt cx="480" cy="384"/>
                </a:xfrm>
              </p:grpSpPr>
              <p:sp>
                <p:nvSpPr>
                  <p:cNvPr id="27" name="Freeform 23"/>
                  <p:cNvSpPr>
                    <a:spLocks/>
                  </p:cNvSpPr>
                  <p:nvPr/>
                </p:nvSpPr>
                <p:spPr bwMode="auto">
                  <a:xfrm rot="5537397">
                    <a:off x="14400" y="16176"/>
                    <a:ext cx="384" cy="480"/>
                  </a:xfrm>
                  <a:custGeom>
                    <a:avLst/>
                    <a:gdLst/>
                    <a:ahLst/>
                    <a:cxnLst>
                      <a:cxn ang="0">
                        <a:pos x="163" y="0"/>
                      </a:cxn>
                      <a:cxn ang="0">
                        <a:pos x="220" y="86"/>
                      </a:cxn>
                      <a:cxn ang="0">
                        <a:pos x="281" y="140"/>
                      </a:cxn>
                      <a:cxn ang="0">
                        <a:pos x="383" y="154"/>
                      </a:cxn>
                      <a:cxn ang="0">
                        <a:pos x="479" y="154"/>
                      </a:cxn>
                      <a:cxn ang="0">
                        <a:pos x="563" y="147"/>
                      </a:cxn>
                      <a:cxn ang="0">
                        <a:pos x="614" y="113"/>
                      </a:cxn>
                      <a:cxn ang="0">
                        <a:pos x="659" y="31"/>
                      </a:cxn>
                      <a:cxn ang="0">
                        <a:pos x="681" y="38"/>
                      </a:cxn>
                      <a:cxn ang="0">
                        <a:pos x="625" y="144"/>
                      </a:cxn>
                      <a:cxn ang="0">
                        <a:pos x="557" y="181"/>
                      </a:cxn>
                      <a:cxn ang="0">
                        <a:pos x="524" y="236"/>
                      </a:cxn>
                      <a:cxn ang="0">
                        <a:pos x="512" y="284"/>
                      </a:cxn>
                      <a:cxn ang="0">
                        <a:pos x="524" y="332"/>
                      </a:cxn>
                      <a:cxn ang="0">
                        <a:pos x="631" y="421"/>
                      </a:cxn>
                      <a:cxn ang="0">
                        <a:pos x="1752" y="1344"/>
                      </a:cxn>
                      <a:cxn ang="0">
                        <a:pos x="1788" y="1416"/>
                      </a:cxn>
                      <a:cxn ang="0">
                        <a:pos x="518" y="349"/>
                      </a:cxn>
                      <a:cxn ang="0">
                        <a:pos x="366" y="318"/>
                      </a:cxn>
                      <a:cxn ang="0">
                        <a:pos x="265" y="332"/>
                      </a:cxn>
                      <a:cxn ang="0">
                        <a:pos x="6" y="482"/>
                      </a:cxn>
                      <a:cxn ang="0">
                        <a:pos x="0" y="469"/>
                      </a:cxn>
                      <a:cxn ang="0">
                        <a:pos x="141" y="397"/>
                      </a:cxn>
                      <a:cxn ang="0">
                        <a:pos x="231" y="304"/>
                      </a:cxn>
                      <a:cxn ang="0">
                        <a:pos x="253" y="168"/>
                      </a:cxn>
                      <a:cxn ang="0">
                        <a:pos x="141" y="17"/>
                      </a:cxn>
                      <a:cxn ang="0">
                        <a:pos x="163" y="0"/>
                      </a:cxn>
                    </a:cxnLst>
                    <a:rect l="0" t="0" r="r" b="b"/>
                    <a:pathLst>
                      <a:path w="1788" h="1416">
                        <a:moveTo>
                          <a:pt x="163" y="0"/>
                        </a:moveTo>
                        <a:lnTo>
                          <a:pt x="220" y="86"/>
                        </a:lnTo>
                        <a:lnTo>
                          <a:pt x="281" y="140"/>
                        </a:lnTo>
                        <a:lnTo>
                          <a:pt x="383" y="154"/>
                        </a:lnTo>
                        <a:lnTo>
                          <a:pt x="479" y="154"/>
                        </a:lnTo>
                        <a:lnTo>
                          <a:pt x="563" y="147"/>
                        </a:lnTo>
                        <a:lnTo>
                          <a:pt x="614" y="113"/>
                        </a:lnTo>
                        <a:lnTo>
                          <a:pt x="659" y="31"/>
                        </a:lnTo>
                        <a:lnTo>
                          <a:pt x="681" y="38"/>
                        </a:lnTo>
                        <a:lnTo>
                          <a:pt x="625" y="144"/>
                        </a:lnTo>
                        <a:lnTo>
                          <a:pt x="557" y="181"/>
                        </a:lnTo>
                        <a:lnTo>
                          <a:pt x="524" y="236"/>
                        </a:lnTo>
                        <a:lnTo>
                          <a:pt x="512" y="284"/>
                        </a:lnTo>
                        <a:lnTo>
                          <a:pt x="524" y="332"/>
                        </a:lnTo>
                        <a:lnTo>
                          <a:pt x="631" y="421"/>
                        </a:lnTo>
                        <a:lnTo>
                          <a:pt x="1752" y="1344"/>
                        </a:lnTo>
                        <a:lnTo>
                          <a:pt x="1788" y="1416"/>
                        </a:lnTo>
                        <a:lnTo>
                          <a:pt x="518" y="349"/>
                        </a:lnTo>
                        <a:lnTo>
                          <a:pt x="366" y="318"/>
                        </a:lnTo>
                        <a:lnTo>
                          <a:pt x="265" y="332"/>
                        </a:lnTo>
                        <a:lnTo>
                          <a:pt x="6" y="482"/>
                        </a:lnTo>
                        <a:lnTo>
                          <a:pt x="0" y="469"/>
                        </a:lnTo>
                        <a:lnTo>
                          <a:pt x="141" y="397"/>
                        </a:lnTo>
                        <a:lnTo>
                          <a:pt x="231" y="304"/>
                        </a:lnTo>
                        <a:lnTo>
                          <a:pt x="253" y="168"/>
                        </a:lnTo>
                        <a:lnTo>
                          <a:pt x="141" y="17"/>
                        </a:lnTo>
                        <a:lnTo>
                          <a:pt x="163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246507" tIns="123255" rIns="246507" bIns="123255"/>
                  <a:lstStyle/>
                  <a:p>
                    <a:endParaRPr lang="es-ES"/>
                  </a:p>
                </p:txBody>
              </p:sp>
              <p:sp>
                <p:nvSpPr>
                  <p:cNvPr id="28" name="Oval 24"/>
                  <p:cNvSpPr>
                    <a:spLocks noChangeArrowheads="1"/>
                  </p:cNvSpPr>
                  <p:nvPr/>
                </p:nvSpPr>
                <p:spPr bwMode="auto">
                  <a:xfrm rot="5537397">
                    <a:off x="14747" y="16307"/>
                    <a:ext cx="24" cy="16"/>
                  </a:xfrm>
                  <a:prstGeom prst="ellipse">
                    <a:avLst/>
                  </a:prstGeom>
                  <a:solidFill>
                    <a:srgbClr val="99CCFF"/>
                  </a:solidFill>
                  <a:ln w="31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246507" tIns="123255" rIns="246507" bIns="123255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2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546" y="3973"/>
                  <a:ext cx="29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8" cstate="screen"/>
            <a:stretch>
              <a:fillRect/>
            </a:stretch>
          </p:blipFill>
          <p:spPr bwMode="auto">
            <a:xfrm rot="16200000" flipH="1">
              <a:off x="3508571" y="3725207"/>
              <a:ext cx="3842075" cy="8431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2242104" y="528638"/>
            <a:ext cx="4862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PROYECTOS DE INVESTIGACIÓN</a:t>
            </a: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383155" y="1181826"/>
            <a:ext cx="92424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/>
              <a:t>- </a:t>
            </a:r>
            <a:r>
              <a:rPr lang="es-ES" sz="2000" b="1" dirty="0"/>
              <a:t>Proyectos de </a:t>
            </a:r>
            <a:r>
              <a:rPr lang="es-ES" sz="2000" b="1" dirty="0" err="1"/>
              <a:t>I+D+i</a:t>
            </a:r>
            <a:r>
              <a:rPr lang="es-ES" sz="2000" b="1" dirty="0"/>
              <a:t> orientada a los RETOS de la sociedad y al fomento de la investigación científica y técnica de EXCELENCIA (</a:t>
            </a:r>
            <a:r>
              <a:rPr lang="es-ES" sz="2000" b="1" dirty="0" smtClean="0"/>
              <a:t>MINECO/MCIU).</a:t>
            </a:r>
            <a:endParaRPr lang="es-ES" sz="2000" b="1" dirty="0"/>
          </a:p>
          <a:p>
            <a:pPr>
              <a:defRPr/>
            </a:pPr>
            <a:endParaRPr lang="es-ES" sz="2000" b="1" dirty="0"/>
          </a:p>
          <a:p>
            <a:pPr>
              <a:buFontTx/>
              <a:buChar char="-"/>
              <a:defRPr/>
            </a:pPr>
            <a:r>
              <a:rPr lang="es-ES" sz="2000" b="1" dirty="0" smtClean="0"/>
              <a:t>RETICS y Proyectos </a:t>
            </a:r>
            <a:r>
              <a:rPr lang="es-ES" sz="2000" b="1" dirty="0"/>
              <a:t>de Investigación en Salud </a:t>
            </a:r>
            <a:r>
              <a:rPr lang="es-ES" sz="2000" b="1" dirty="0" smtClean="0"/>
              <a:t>de </a:t>
            </a:r>
            <a:r>
              <a:rPr lang="es-ES" sz="2000" b="1" dirty="0"/>
              <a:t>la Acción Estratégica en Salud 2013-2016 del Instituto de Salud Carlos III</a:t>
            </a:r>
            <a:r>
              <a:rPr lang="es-ES" sz="2000" b="1" dirty="0" smtClean="0"/>
              <a:t>.</a:t>
            </a:r>
          </a:p>
          <a:p>
            <a:pPr>
              <a:defRPr/>
            </a:pPr>
            <a:endParaRPr lang="es-ES" sz="2000" b="1" dirty="0"/>
          </a:p>
          <a:p>
            <a:pPr>
              <a:buFontTx/>
              <a:buChar char="-"/>
              <a:defRPr/>
            </a:pPr>
            <a:r>
              <a:rPr lang="es-ES" sz="2000" b="1" dirty="0" smtClean="0"/>
              <a:t>Ayudas para Proyectos de Investigación en Salud  e Infraestructuras de la Consejería de Sanidad (JCCM).</a:t>
            </a:r>
          </a:p>
          <a:p>
            <a:pPr>
              <a:buFontTx/>
              <a:buChar char="-"/>
              <a:defRPr/>
            </a:pPr>
            <a:endParaRPr lang="es-ES" sz="2000" b="1" dirty="0"/>
          </a:p>
          <a:p>
            <a:pPr>
              <a:defRPr/>
            </a:pPr>
            <a:r>
              <a:rPr lang="es-ES" sz="2000" b="1" dirty="0"/>
              <a:t>-Ayudas a infraestructuras y equipamiento científico-técnico del subprograma estatal de infraestructuras científicas y técnicas y </a:t>
            </a:r>
            <a:r>
              <a:rPr lang="es-ES" sz="2000" b="1" dirty="0" smtClean="0"/>
              <a:t>equipamiento (MINECO/MCIU).</a:t>
            </a:r>
            <a:endParaRPr lang="es-ES" sz="2000" b="1" dirty="0"/>
          </a:p>
          <a:p>
            <a:pPr>
              <a:defRPr/>
            </a:pPr>
            <a:endParaRPr lang="es-ES" sz="2000" b="1" dirty="0"/>
          </a:p>
          <a:p>
            <a:pPr>
              <a:defRPr/>
            </a:pPr>
            <a:endParaRPr lang="es-ES" sz="2000" b="1" dirty="0"/>
          </a:p>
          <a:p>
            <a:pPr>
              <a:defRPr/>
            </a:pPr>
            <a:endParaRPr lang="es-ES" sz="2000" b="1" dirty="0"/>
          </a:p>
        </p:txBody>
      </p:sp>
      <p:sp>
        <p:nvSpPr>
          <p:cNvPr id="8194" name="AutoShape 2" descr="Resultado de imagen de logo junta de castilla la mancha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6" name="AutoShape 4" descr="Resultado de imagen de logo junta de castilla la mancha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3" descr="C:\Users\eemh15\Desktop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1" y="5704068"/>
            <a:ext cx="1453192" cy="1014040"/>
          </a:xfrm>
          <a:prstGeom prst="rect">
            <a:avLst/>
          </a:prstGeom>
          <a:noFill/>
        </p:spPr>
      </p:pic>
      <p:pic>
        <p:nvPicPr>
          <p:cNvPr id="7" name="Picture 5" descr="C:\Documents and Settings\molholed\Escritorio\logo__MEC_ISC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4992" y="4857567"/>
            <a:ext cx="2958226" cy="9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os08\DOCUMENTOS\0 LOGOS\Wf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754" y="5816118"/>
            <a:ext cx="1766656" cy="8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os08\DOCUMENTOS\0 LOGOS\FM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86340" y="6005776"/>
            <a:ext cx="1876135" cy="4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os08\DOCUMENTOS\0 LOGOS\retic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24567" y="5988592"/>
            <a:ext cx="2509707" cy="4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eemh15\Desktop\1280px-Logotipo_del_Ministerio_de_Ciencia,_Innovación_y_Universidades.svg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90973" y="4944956"/>
            <a:ext cx="2452662" cy="638075"/>
          </a:xfrm>
          <a:prstGeom prst="rect">
            <a:avLst/>
          </a:prstGeom>
          <a:noFill/>
        </p:spPr>
      </p:pic>
      <p:pic>
        <p:nvPicPr>
          <p:cNvPr id="13" name="Picture 4" descr="http://infotendencias.com/wp-content/uploads/2017/05/mineco-feder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69692" y="4944956"/>
            <a:ext cx="2628805" cy="70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ospital-HNP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0" y="1244152"/>
            <a:ext cx="9269464" cy="3357586"/>
          </a:xfrm>
          <a:prstGeom prst="rect">
            <a:avLst/>
          </a:prstGeom>
        </p:spPr>
      </p:pic>
      <p:pic>
        <p:nvPicPr>
          <p:cNvPr id="16" name="Picture 356" descr="C:\Dani\Curriculum vitae\CURSOS y congresos\SEIC 2006\Logohn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1" y="255220"/>
            <a:ext cx="856270" cy="5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58" descr="C:\Dani\Curriculum vitae\CURSOS y congresos\SEIC 2006\losescam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6506" y="269447"/>
            <a:ext cx="986885" cy="42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5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7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8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  <p:sp>
        <p:nvSpPr>
          <p:cNvPr id="12" name="11 Rectángulo"/>
          <p:cNvSpPr/>
          <p:nvPr/>
        </p:nvSpPr>
        <p:spPr>
          <a:xfrm>
            <a:off x="1709678" y="4738977"/>
            <a:ext cx="79397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https://hnparaplejicos.sanidad.castillalamancha.es/es/profesionales/investigacion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2407" y="693338"/>
            <a:ext cx="885831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PO Castilla-La Mancha 2014-2020</a:t>
            </a:r>
          </a:p>
          <a:p>
            <a:endParaRPr lang="es-ES" dirty="0" smtClean="0"/>
          </a:p>
          <a:p>
            <a:r>
              <a:rPr lang="es-ES" dirty="0" smtClean="0"/>
              <a:t>Eje Prioritario 1 (OT1) «potenciar la investigación, el desarrollo tecnológico y la innovación» </a:t>
            </a:r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HOSPITAL NACIONAL DE PARAPLEJICOS (SESCAM)  </a:t>
            </a:r>
          </a:p>
          <a:p>
            <a:endParaRPr lang="es-ES" dirty="0" smtClean="0"/>
          </a:p>
          <a:p>
            <a:r>
              <a:rPr lang="es-ES" dirty="0" smtClean="0"/>
              <a:t>Propuestas seleccionadas 2014:</a:t>
            </a:r>
          </a:p>
          <a:p>
            <a:endParaRPr lang="es-ES" dirty="0" smtClean="0"/>
          </a:p>
          <a:p>
            <a:r>
              <a:rPr lang="es-ES" b="1" dirty="0" smtClean="0"/>
              <a:t>1-</a:t>
            </a:r>
            <a:r>
              <a:rPr lang="es-ES" dirty="0" smtClean="0"/>
              <a:t> Desarrollo de las líneas de investigación sobre la Fisiopatología de la Lesión Medular, en el Hospital Nacional de Parapléjicos. Protección y Regeneración funcional. (BUENA PRÁCTICA).</a:t>
            </a:r>
          </a:p>
          <a:p>
            <a:endParaRPr lang="es-ES" dirty="0" smtClean="0"/>
          </a:p>
          <a:p>
            <a:r>
              <a:rPr lang="es-ES" dirty="0" smtClean="0"/>
              <a:t>RETO en la región: Potenciar la masa crítica de recursos humanos en la economía del conocimiento  (Desafío 3 de la RIS3) para reforzar la base investigadora de la región.</a:t>
            </a:r>
          </a:p>
          <a:p>
            <a:endParaRPr lang="es-ES" dirty="0"/>
          </a:p>
          <a:p>
            <a:r>
              <a:rPr lang="es-ES" b="1" dirty="0" smtClean="0"/>
              <a:t>2-</a:t>
            </a:r>
            <a:r>
              <a:rPr lang="es-ES" dirty="0" smtClean="0"/>
              <a:t>  HNP- Programa de creación y consolidación de infraestructuras y servicios científico-tecnológicos 2015-2023.</a:t>
            </a:r>
          </a:p>
          <a:p>
            <a:endParaRPr lang="es-ES" dirty="0" smtClean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514350"/>
            <a:ext cx="880757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>
                <a:solidFill>
                  <a:srgbClr val="AD1A20"/>
                </a:solidFill>
              </a:rPr>
              <a:t>DESARROLLO DE LÍNEAS DE INVESTIGACIÓN SOBRE LA FISIOPATOLOGÍA DE LA LESIÓN MEDULAR EN EL HOSPITAL NACIONAL DE PARAPLÉJICOS DE TOLEDO</a:t>
            </a:r>
            <a:endParaRPr lang="es-ES" sz="3200" b="1" dirty="0">
              <a:solidFill>
                <a:srgbClr val="AD1A2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3 Imagen" descr="IMG_7253fp_WE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16" y="4086073"/>
            <a:ext cx="5967064" cy="24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4464" y="964003"/>
            <a:ext cx="4587052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 descr="D:\DOCUMENTOS EDUARDO MOLINA\PRESENTACIONES\BUENAS PRACTICAS\Hospital Nacional de Parapléjicos, vista aérea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8645" y="964003"/>
            <a:ext cx="4666960" cy="287664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4464" y="96400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2003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604" y="4086073"/>
            <a:ext cx="3352823" cy="2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1688683" y="281775"/>
            <a:ext cx="6702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HOSPITAL NACIONAL DE PARAPLÉJICOS DE TOLEDO 1975-2019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67220" y="96400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2016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96388" y="408607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1983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1º. Difusión de la actuación: desde el paciente al público en general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51805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pic>
        <p:nvPicPr>
          <p:cNvPr id="3" name="2 Imagen" descr="C:\Users\ddlb06\AppData\Local\Microsoft\Windows\Temporary Internet Files\Content.Outlook\L4Q5DFTM\DSC_5434.jpg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67682" y="1549076"/>
            <a:ext cx="3548332" cy="277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ddlb06\AppData\Local\Microsoft\Windows\Temporary Internet Files\Content.Outlook\L4Q5DFTM\DSC_543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62658" y="4533900"/>
            <a:ext cx="3714776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hnp\ficheros\pfondosfeder\00_RIS 3_180403\PO_PERSONAL\BUENA PRACTICA\FOTOS\EDIFICIO HNP\EDIF_INVEST_2019_EXT_O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646" y="1542483"/>
            <a:ext cx="5443354" cy="400106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71646" y="1058049"/>
            <a:ext cx="5078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Difusión de la actividad en el edificio y en los laboratorios de investigación </a:t>
            </a:r>
            <a:endParaRPr lang="es-ES" sz="1200" b="1" dirty="0">
              <a:solidFill>
                <a:srgbClr val="AD1A2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9286" y="5561492"/>
            <a:ext cx="18742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Fachada del Centro de Investigación</a:t>
            </a:r>
            <a:endParaRPr lang="es-ES" sz="9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906266" y="4284989"/>
            <a:ext cx="26773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Acceso Laboratorio de Neurofisiología Experimental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-127435"/>
            <a:ext cx="8807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b="1" dirty="0" smtClean="0"/>
          </a:p>
          <a:p>
            <a:pPr algn="ctr"/>
            <a:r>
              <a:rPr lang="es-ES" sz="1400" b="1" dirty="0" smtClean="0"/>
              <a:t>BUENA PRÁCTICA DEL SERVICIO DE SALUD DE CASTILLA-LA MANCHA (SESCAM)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2" cstate="screen"/>
          <a:srcRect/>
          <a:stretch/>
        </p:blipFill>
        <p:spPr bwMode="auto">
          <a:xfrm>
            <a:off x="6374202" y="1570738"/>
            <a:ext cx="3105150" cy="3487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9672" y="4762652"/>
            <a:ext cx="4770597" cy="1460736"/>
            <a:chOff x="449671" y="4029075"/>
            <a:chExt cx="5352271" cy="2162175"/>
          </a:xfrm>
        </p:grpSpPr>
        <p:pic>
          <p:nvPicPr>
            <p:cNvPr id="6" name="5 Imagen"/>
            <p:cNvPicPr/>
            <p:nvPr/>
          </p:nvPicPr>
          <p:blipFill rotWithShape="1">
            <a:blip r:embed="rId3" cstate="print"/>
            <a:srcRect/>
            <a:stretch/>
          </p:blipFill>
          <p:spPr bwMode="auto">
            <a:xfrm>
              <a:off x="449671" y="4276725"/>
              <a:ext cx="5352271" cy="1914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p:spPr>
        </p:pic>
        <p:pic>
          <p:nvPicPr>
            <p:cNvPr id="7" name="6 Imagen"/>
            <p:cNvPicPr/>
            <p:nvPr/>
          </p:nvPicPr>
          <p:blipFill rotWithShape="1">
            <a:blip r:embed="rId4" cstate="screen"/>
            <a:srcRect/>
            <a:stretch/>
          </p:blipFill>
          <p:spPr bwMode="auto">
            <a:xfrm>
              <a:off x="500332" y="4029075"/>
              <a:ext cx="5282560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p:spPr>
        </p:pic>
        <p:sp>
          <p:nvSpPr>
            <p:cNvPr id="2050" name="Rectangle 2"/>
            <p:cNvSpPr>
              <a:spLocks/>
            </p:cNvSpPr>
            <p:nvPr/>
          </p:nvSpPr>
          <p:spPr bwMode="auto">
            <a:xfrm>
              <a:off x="449671" y="5343525"/>
              <a:ext cx="5219700" cy="3524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271646" y="718750"/>
            <a:ext cx="396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AD1A20"/>
                </a:solidFill>
              </a:rPr>
              <a:t> Difusión de la actividad en la web institucional y en prensa</a:t>
            </a:r>
            <a:endParaRPr lang="es-ES" sz="1200" b="1" dirty="0">
              <a:solidFill>
                <a:srgbClr val="AD1A2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012377" y="5058662"/>
            <a:ext cx="22955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  <a:hlinkClick r:id="rId5"/>
              </a:rPr>
              <a:t>http://www.infomedula.org/?p=3718</a:t>
            </a: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9671" y="6160538"/>
            <a:ext cx="5201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900" dirty="0" smtClean="0">
                <a:hlinkClick r:id="rId6"/>
              </a:rPr>
              <a:t>https://www.lavanguardia.com/local/castilla-la-mancha/20190503/462005071675/el-hospital-de-paraplejicos-de-toledo-investiga-la-regeneracion-de-la-lesion-medular-gracias-a-los-fondos-feder.html</a:t>
            </a:r>
            <a:endParaRPr lang="es-ES" sz="9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19050" y="1181101"/>
            <a:ext cx="6288477" cy="3000374"/>
            <a:chOff x="108729" y="1447801"/>
            <a:chExt cx="6036873" cy="2705099"/>
          </a:xfrm>
        </p:grpSpPr>
        <p:pic>
          <p:nvPicPr>
            <p:cNvPr id="3" name="2 Imagen"/>
            <p:cNvPicPr/>
            <p:nvPr/>
          </p:nvPicPr>
          <p:blipFill rotWithShape="1">
            <a:blip r:embed="rId7" cstate="screen"/>
            <a:srcRect/>
            <a:stretch/>
          </p:blipFill>
          <p:spPr bwMode="auto">
            <a:xfrm>
              <a:off x="219075" y="1447801"/>
              <a:ext cx="5633037" cy="25145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p:spPr>
        </p:pic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1657350" y="3186112"/>
              <a:ext cx="4194762" cy="3047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2" name="Rectangle 4"/>
            <p:cNvSpPr>
              <a:spLocks/>
            </p:cNvSpPr>
            <p:nvPr/>
          </p:nvSpPr>
          <p:spPr bwMode="auto">
            <a:xfrm>
              <a:off x="1657349" y="2495551"/>
              <a:ext cx="1095375" cy="2714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8729" y="3922068"/>
              <a:ext cx="603687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900" dirty="0" smtClean="0">
                  <a:hlinkClick r:id="rId8"/>
                </a:rPr>
                <a:t>https://hnparaplejicos.sanidad.castillalamancha.es/es/profesionales/investigacion/fondo-europeo-de-desarrollo-regional</a:t>
              </a:r>
              <a:endPara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332" y="1017917"/>
            <a:ext cx="880757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2800" dirty="0" smtClean="0"/>
              <a:t>BUENA PRÁCTICA DEL SERVICIO DE SALUD DE CASTILLA-LA MANCHA (SESCAM)</a:t>
            </a:r>
          </a:p>
          <a:p>
            <a:pPr algn="ctr"/>
            <a:endParaRPr lang="es-ES" sz="2800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3200" b="1" dirty="0" smtClean="0"/>
              <a:t>2º. Elementos innovadores en la actuación</a:t>
            </a:r>
            <a:endParaRPr lang="es-ES" sz="32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6648991" y="6202538"/>
            <a:ext cx="3000396" cy="550732"/>
            <a:chOff x="5024438" y="6231798"/>
            <a:chExt cx="3000396" cy="550732"/>
          </a:xfrm>
        </p:grpSpPr>
        <p:pic>
          <p:nvPicPr>
            <p:cNvPr id="5" name="Picture 4" descr="http://infotendencias.com/wp-content/uploads/2017/05/mineco-feder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24438" y="6231798"/>
              <a:ext cx="2095017" cy="521472"/>
            </a:xfrm>
            <a:prstGeom prst="rect">
              <a:avLst/>
            </a:prstGeom>
            <a:noFill/>
          </p:spPr>
        </p:pic>
        <p:pic>
          <p:nvPicPr>
            <p:cNvPr id="6" name="Picture 3" descr="\\hnp\ficheros\pfondosfeder\00_RIS 3_180403\FEDER_PUBLICIDAD_LOGOS\LOGOS_JCCM_191118\LOGO_JCCM_AZUL-01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206267" y="6234874"/>
              <a:ext cx="818567" cy="5476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C0A727-D0D2-46D9-8C98-DAC4DFD39362}"/>
</file>

<file path=customXml/itemProps2.xml><?xml version="1.0" encoding="utf-8"?>
<ds:datastoreItem xmlns:ds="http://schemas.openxmlformats.org/officeDocument/2006/customXml" ds:itemID="{63582D9B-1BED-4A26-B253-19B65CBD72D9}"/>
</file>

<file path=customXml/itemProps3.xml><?xml version="1.0" encoding="utf-8"?>
<ds:datastoreItem xmlns:ds="http://schemas.openxmlformats.org/officeDocument/2006/customXml" ds:itemID="{B60424C3-7870-4AF1-94D1-B4757107D7BD}"/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884</Words>
  <Application>Microsoft Office PowerPoint</Application>
  <PresentationFormat>A4 (210 x 297 mm)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HNP, SESCAM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 Arevalo</dc:creator>
  <cp:lastModifiedBy>jald05</cp:lastModifiedBy>
  <cp:revision>398</cp:revision>
  <dcterms:created xsi:type="dcterms:W3CDTF">2014-01-20T14:30:21Z</dcterms:created>
  <dcterms:modified xsi:type="dcterms:W3CDTF">2019-11-21T11:51:31Z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