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8" r:id="rId2"/>
    <p:sldId id="259" r:id="rId3"/>
    <p:sldId id="257" r:id="rId4"/>
    <p:sldId id="256" r:id="rId5"/>
    <p:sldId id="265" r:id="rId6"/>
    <p:sldId id="260" r:id="rId7"/>
    <p:sldId id="261" r:id="rId8"/>
    <p:sldId id="267" r:id="rId9"/>
    <p:sldId id="266" r:id="rId10"/>
    <p:sldId id="268" r:id="rId11"/>
    <p:sldId id="262" r:id="rId12"/>
  </p:sldIdLst>
  <p:sldSz cx="9144000" cy="6858000" type="screen4x3"/>
  <p:notesSz cx="6708775" cy="98361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00087" y="0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9C774-5E4C-43AD-983F-D2A43C84285D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00087" y="9342635"/>
            <a:ext cx="2907136" cy="491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29A3-742B-4575-86E8-AC11DF87C3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36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1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27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3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23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30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8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87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4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BAFB-B232-46D2-A4A9-9DBA274F2766}" type="datetimeFigureOut">
              <a:rPr lang="es-ES" smtClean="0"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4953-374F-4F60-AB4D-7BCA24B952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diniciativasurbanas.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hyperlink" Target="http://visorsiu.fomento.es/siu/PortalSiu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5229200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ENCUENTROS ANUALES </a:t>
            </a:r>
            <a:r>
              <a:rPr lang="es-ES" sz="2800" b="1" dirty="0" smtClean="0"/>
              <a:t>2013</a:t>
            </a:r>
          </a:p>
          <a:p>
            <a:r>
              <a:rPr lang="es-ES" sz="2800" dirty="0" smtClean="0"/>
              <a:t>DG Política Regional y Urbana (Comisión Europea)</a:t>
            </a:r>
          </a:p>
          <a:p>
            <a:r>
              <a:rPr lang="es-ES" dirty="0" smtClean="0"/>
              <a:t>Ministerio de Hacienda y Administraciones Públicas. Madrid, 19 de noviembre de 2013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3068960"/>
            <a:ext cx="856895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94363" y="23633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/>
              <a:t>LA RED DE INICIATIVAS URBANAS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 PERIODO 2007-2013</a:t>
            </a:r>
            <a:endParaRPr lang="es-ES" dirty="0"/>
          </a:p>
        </p:txBody>
      </p:sp>
      <p:pic>
        <p:nvPicPr>
          <p:cNvPr id="3074" name="Picture 2" descr="C:\m\utiles\logos\PASTILLA DIRRECCION GRAL DE ARQUITECTURA VIVIENDA Y SUELO 1 NI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736304" cy="7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23527" y="836712"/>
            <a:ext cx="8574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Periodo 2014-2020 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600" b="1" dirty="0" smtClean="0"/>
              <a:t>Necesidad de fortalecer la coordinación de las actuaciones para avanzar hacia un DESARROLLO URBANO SOSTENIBLE E </a:t>
            </a:r>
            <a:r>
              <a:rPr lang="es-ES" sz="2600" b="1" u="sng" dirty="0" smtClean="0"/>
              <a:t>INTEGRADO</a:t>
            </a:r>
            <a:r>
              <a:rPr lang="es-ES" sz="2600" b="1" dirty="0" smtClean="0"/>
              <a:t>.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600" b="1" dirty="0" smtClean="0"/>
              <a:t>¿Cuál será el papel de la Red de Iniciativas Urbanas?</a:t>
            </a:r>
          </a:p>
          <a:p>
            <a:pPr marL="714375" lvl="2">
              <a:spcBef>
                <a:spcPts val="600"/>
              </a:spcBef>
              <a:spcAft>
                <a:spcPts val="600"/>
              </a:spcAft>
            </a:pPr>
            <a:r>
              <a:rPr lang="es-ES" sz="2600" i="1" dirty="0" smtClean="0"/>
              <a:t>“la </a:t>
            </a:r>
            <a:r>
              <a:rPr lang="es-ES" sz="2600" i="1" dirty="0"/>
              <a:t>Red de Iniciativas Urbanas </a:t>
            </a:r>
            <a:r>
              <a:rPr lang="es-ES" sz="2600" i="1" u="sng" dirty="0"/>
              <a:t>tiene un amplio potencial de establecer en el </a:t>
            </a:r>
            <a:r>
              <a:rPr lang="es-ES" sz="2600" i="1" u="sng" dirty="0" smtClean="0"/>
              <a:t>futuro intercambios </a:t>
            </a:r>
            <a:r>
              <a:rPr lang="es-ES" sz="2600" i="1" u="sng" dirty="0"/>
              <a:t>de experiencias y actividades de </a:t>
            </a:r>
            <a:r>
              <a:rPr lang="es-ES" sz="2600" i="1" u="sng" dirty="0" err="1"/>
              <a:t>networking</a:t>
            </a:r>
            <a:r>
              <a:rPr lang="es-ES" sz="2600" i="1" u="sng" dirty="0"/>
              <a:t> y aprendizaje entre todas las ciudades</a:t>
            </a:r>
            <a:r>
              <a:rPr lang="es-ES" sz="2600" i="1" dirty="0"/>
              <a:t> </a:t>
            </a:r>
            <a:r>
              <a:rPr lang="es-ES" sz="2600" i="1" dirty="0" smtClean="0"/>
              <a:t>con experiencia </a:t>
            </a:r>
            <a:r>
              <a:rPr lang="es-ES" sz="2600" i="1" dirty="0"/>
              <a:t>o interés en el desarrollo urbano sostenible en España” </a:t>
            </a:r>
            <a:r>
              <a:rPr lang="es-ES" sz="2600" i="1" dirty="0" smtClean="0"/>
              <a:t>(</a:t>
            </a:r>
            <a:r>
              <a:rPr lang="es-ES" sz="2000" i="1" dirty="0" smtClean="0"/>
              <a:t>Estudio “Desarrollo </a:t>
            </a:r>
            <a:r>
              <a:rPr lang="es-ES" sz="2000" i="1" dirty="0"/>
              <a:t>Urbano Sostenible cofinanciado por el FEDER en España 2014- 2020: Directrices Estratégicas y Prioridades de Inversión</a:t>
            </a:r>
            <a:r>
              <a:rPr lang="es-ES" sz="2000" i="1" dirty="0" smtClean="0"/>
              <a:t>” </a:t>
            </a:r>
            <a:r>
              <a:rPr lang="es-ES" sz="2000" i="1" dirty="0" err="1" smtClean="0"/>
              <a:t>Infyde</a:t>
            </a:r>
            <a:r>
              <a:rPr lang="es-ES" sz="2000" i="1" dirty="0" smtClean="0"/>
              <a:t>, </a:t>
            </a:r>
            <a:r>
              <a:rPr lang="es-ES" sz="2000" i="1" smtClean="0"/>
              <a:t>febrero 2013)</a:t>
            </a:r>
            <a:endParaRPr lang="es-ES" sz="2600" i="1" dirty="0"/>
          </a:p>
        </p:txBody>
      </p:sp>
    </p:spTree>
    <p:extLst>
      <p:ext uri="{BB962C8B-B14F-4D97-AF65-F5344CB8AC3E}">
        <p14:creationId xmlns:p14="http://schemas.microsoft.com/office/powerpoint/2010/main" val="67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5229200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ENCUENTROS ANUALES </a:t>
            </a:r>
            <a:r>
              <a:rPr lang="es-ES" sz="2800" b="1" dirty="0" smtClean="0"/>
              <a:t>2013</a:t>
            </a:r>
          </a:p>
          <a:p>
            <a:r>
              <a:rPr lang="es-ES" sz="2800" dirty="0" smtClean="0"/>
              <a:t>DG Política Regional y Urbana (Comisión Europea)</a:t>
            </a:r>
          </a:p>
          <a:p>
            <a:r>
              <a:rPr lang="es-ES" dirty="0" smtClean="0"/>
              <a:t>Ministerio de Hacienda y Administraciones Públicas. Madrid, 19 de noviembre de 2013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3068960"/>
            <a:ext cx="8568952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94363" y="236339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/>
              <a:t>LA RED DE INICIATIVAS URBANAS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 PERIODO 2007-2013</a:t>
            </a:r>
            <a:endParaRPr lang="es-ES" dirty="0"/>
          </a:p>
        </p:txBody>
      </p:sp>
      <p:pic>
        <p:nvPicPr>
          <p:cNvPr id="3074" name="Picture 2" descr="C:\m\utiles\logos\PASTILLA DIRRECCION GRAL DE ARQUITECTURA VIVIENDA Y SUELO 1 NI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736304" cy="7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7" name="6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23527" y="1124744"/>
            <a:ext cx="85744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/>
              <a:t>La Red de Iniciativas Urbanas en el MENR 2007-2013.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/>
              <a:t>Estructura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Presidencia </a:t>
            </a:r>
            <a:r>
              <a:rPr lang="es-ES" sz="2800" dirty="0" smtClean="0"/>
              <a:t>(DGFC y DGAVS)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Secretariado </a:t>
            </a:r>
            <a:r>
              <a:rPr lang="es-ES" sz="2800" dirty="0" smtClean="0"/>
              <a:t>(SGPS)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Grupo de Trabajo Permanente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Pleno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/>
              <a:t>Principal objetivo de la Red: coordinación de las actuaciones financiadas en el periodo 2007-2013 en materia de desarrollo urbano.</a:t>
            </a:r>
          </a:p>
        </p:txBody>
      </p:sp>
    </p:spTree>
    <p:extLst>
      <p:ext uri="{BB962C8B-B14F-4D97-AF65-F5344CB8AC3E}">
        <p14:creationId xmlns:p14="http://schemas.microsoft.com/office/powerpoint/2010/main" val="1040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7" name="6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67544" y="83671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Portal de la Red de Iniciativas Urbanas</a:t>
            </a:r>
            <a:endParaRPr lang="es-ES" sz="2800" b="1" dirty="0"/>
          </a:p>
        </p:txBody>
      </p:sp>
      <p:sp>
        <p:nvSpPr>
          <p:cNvPr id="2" name="1 Rectángulo"/>
          <p:cNvSpPr/>
          <p:nvPr/>
        </p:nvSpPr>
        <p:spPr>
          <a:xfrm>
            <a:off x="1640012" y="5517232"/>
            <a:ext cx="559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hlinkClick r:id="rId2"/>
              </a:rPr>
              <a:t>http://www.rediniciativasurbanas.es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grpSp>
        <p:nvGrpSpPr>
          <p:cNvPr id="3" name="2 Grupo"/>
          <p:cNvGrpSpPr/>
          <p:nvPr/>
        </p:nvGrpSpPr>
        <p:grpSpPr>
          <a:xfrm>
            <a:off x="1187624" y="1340768"/>
            <a:ext cx="6624736" cy="4202886"/>
            <a:chOff x="966113" y="1491402"/>
            <a:chExt cx="7067758" cy="47657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113" y="1491402"/>
              <a:ext cx="7067758" cy="10454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113" y="2536849"/>
              <a:ext cx="7067758" cy="37202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79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46" y="2711299"/>
            <a:ext cx="5933727" cy="2937299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4199646"/>
            <a:ext cx="2070892" cy="155330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1734"/>
            <a:ext cx="8601274" cy="8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7544" y="134851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Las Iniciativas Urbanas</a:t>
            </a:r>
            <a:endParaRPr lang="es-ES" sz="2800" b="1" u="sng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83671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Portal de la Red de Iniciativas Urbanas</a:t>
            </a:r>
            <a:endParaRPr lang="es-ES" sz="2800" b="1" dirty="0"/>
          </a:p>
        </p:txBody>
      </p:sp>
      <p:grpSp>
        <p:nvGrpSpPr>
          <p:cNvPr id="2" name="1 Grupo"/>
          <p:cNvGrpSpPr/>
          <p:nvPr/>
        </p:nvGrpSpPr>
        <p:grpSpPr>
          <a:xfrm rot="21167913">
            <a:off x="6409606" y="2630504"/>
            <a:ext cx="2109594" cy="2641653"/>
            <a:chOff x="6010287" y="2858597"/>
            <a:chExt cx="2109594" cy="2641653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905465">
              <a:off x="6668451" y="3354458"/>
              <a:ext cx="1451430" cy="21457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95436">
              <a:off x="6531071" y="3284985"/>
              <a:ext cx="1447056" cy="21457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92329">
              <a:off x="6326544" y="3093912"/>
              <a:ext cx="1467143" cy="214579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10287" y="2858597"/>
              <a:ext cx="1480458" cy="21320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2000" sy="102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21" y="4612649"/>
            <a:ext cx="1869337" cy="119605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7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67544" y="134851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Otros proyectos de desarrollo local y urbano</a:t>
            </a:r>
            <a:endParaRPr lang="es-ES" sz="2800" b="1" u="sng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83671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Portal de la Red de Iniciativas Urbanas</a:t>
            </a:r>
            <a:endParaRPr lang="es-E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4955802"/>
            <a:ext cx="1293032" cy="99651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871734"/>
            <a:ext cx="2448272" cy="295317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59" y="2269926"/>
            <a:ext cx="3419565" cy="369433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8268" y="2615946"/>
            <a:ext cx="2815626" cy="3348312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23527" y="980728"/>
            <a:ext cx="857444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Los Plenos de la Red de Iniciativas Urbanas.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/>
              <a:t>Información </a:t>
            </a:r>
            <a:r>
              <a:rPr lang="es-ES" sz="2800" b="1" dirty="0" smtClean="0"/>
              <a:t>sobre cuestiones de relevancia urbana en el marco de la Política de Cohesión de la UE (DG Regio-Comisión Europea, URBACT,…).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Documentos e iniciativas de referencia en materia de desarrollo urbano sostenible.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Datos sobre el estado de ejecución de los distintos proyectos financiados.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Cuestiones prácticas en materia de gestión de las actuaciones, evaluación, publicidad, etc. 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6582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23527" y="980728"/>
            <a:ext cx="52565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Documentos de referencia</a:t>
            </a:r>
          </a:p>
          <a:p>
            <a:pPr marL="987425" lvl="2" indent="-45085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“</a:t>
            </a:r>
            <a:r>
              <a:rPr lang="es-ES" sz="2550" b="1" dirty="0" err="1" smtClean="0"/>
              <a:t>Capitales&amp;Ciudades</a:t>
            </a:r>
            <a:r>
              <a:rPr lang="es-ES" sz="2550" b="1" dirty="0" smtClean="0"/>
              <a:t> +100”</a:t>
            </a:r>
          </a:p>
          <a:p>
            <a:pPr marL="987425" lvl="2" indent="-45085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“Sectores Residenciales 2011”</a:t>
            </a:r>
          </a:p>
          <a:p>
            <a:pPr marL="987425" lvl="2" indent="-45085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“Áreas Urbanas +50”</a:t>
            </a:r>
          </a:p>
          <a:p>
            <a:pPr marL="987425" lvl="2" indent="-450850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“Guía metodológica para los sistemas de auditoría, certificación o acreditación de la calidad y sostenibilidad en el medio urbano”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9473" y="3572137"/>
            <a:ext cx="1567023" cy="2231635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080" y="3573016"/>
            <a:ext cx="1560638" cy="223075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6528" y="1201144"/>
            <a:ext cx="1552404" cy="221960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080" y="1201144"/>
            <a:ext cx="1560638" cy="223138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23527" y="980728"/>
            <a:ext cx="5256585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Otros proyectos de interés </a:t>
            </a:r>
          </a:p>
          <a:p>
            <a:pPr marL="987425" lvl="2" indent="-450850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Observatorio de la Vulnerabilidad Urbana.</a:t>
            </a:r>
          </a:p>
          <a:p>
            <a:pPr marL="987425" lvl="2" indent="-450850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Observatorio de Vivienda y Suelo: </a:t>
            </a:r>
            <a:r>
              <a:rPr lang="es-ES" sz="2550" dirty="0" smtClean="0"/>
              <a:t>boletines periódicos y especiales (Rehabilitación y Alquiler, Censo 2011).</a:t>
            </a:r>
          </a:p>
          <a:p>
            <a:pPr marL="987425" lvl="2" indent="-450850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Atlas Digital de las Áreas Urbanas.</a:t>
            </a:r>
          </a:p>
          <a:p>
            <a:pPr marL="987425" lvl="2" indent="-450850">
              <a:spcBef>
                <a:spcPts val="300"/>
              </a:spcBef>
              <a:spcAft>
                <a:spcPts val="300"/>
              </a:spcAft>
              <a:buFont typeface="Webdings" panose="05030102010509060703" pitchFamily="18" charset="2"/>
              <a:buChar char=""/>
            </a:pPr>
            <a:r>
              <a:rPr lang="es-ES" sz="2550" b="1" dirty="0" smtClean="0"/>
              <a:t>Sistema de Información Urbana (SIU)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7719" y="801886"/>
            <a:ext cx="3258776" cy="166347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 rot="21082048">
            <a:off x="5544591" y="2461312"/>
            <a:ext cx="3331641" cy="2140816"/>
            <a:chOff x="5406309" y="2852936"/>
            <a:chExt cx="3485464" cy="233627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64882">
              <a:off x="7556459" y="3238490"/>
              <a:ext cx="1335314" cy="1950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3000" sy="103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19839">
              <a:off x="6975490" y="3015374"/>
              <a:ext cx="1349829" cy="1950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3000" sy="103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4864">
              <a:off x="6541842" y="2967716"/>
              <a:ext cx="1335315" cy="1950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3000" sy="103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9199">
              <a:off x="5926488" y="2856993"/>
              <a:ext cx="1335344" cy="1950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3000" sy="103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06309" y="2852936"/>
              <a:ext cx="1357876" cy="1950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2700000" sx="103000" sy="103000" algn="ctr" rotWithShape="0">
                <a:schemeClr val="bg1">
                  <a:lumMod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8517" y="4653136"/>
            <a:ext cx="1985425" cy="1383309"/>
          </a:xfrm>
          <a:prstGeom prst="rect">
            <a:avLst/>
          </a:prstGeom>
          <a:noFill/>
          <a:ln>
            <a:noFill/>
          </a:ln>
          <a:effectLst>
            <a:outerShdw blurRad="50800" dist="50800" dir="2700000" sx="102000" sy="102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Visor SIU">
            <a:hlinkClick r:id="rId9" tooltip="Este enlace abre una ventana nueva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85" y="4970329"/>
            <a:ext cx="1803229" cy="7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9015" y="620688"/>
            <a:ext cx="8568952" cy="72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15902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LA RED DE INICIATIVAS URBANAS </a:t>
            </a:r>
            <a:r>
              <a:rPr lang="es-ES" sz="2400" dirty="0" smtClean="0"/>
              <a:t>EN EL PERIODO 2007-2013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323527" y="6237312"/>
            <a:ext cx="85744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ENCUENTROS ANUALES </a:t>
            </a:r>
            <a:r>
              <a:rPr lang="es-ES" b="1" dirty="0" smtClean="0"/>
              <a:t>2013 </a:t>
            </a:r>
            <a:r>
              <a:rPr lang="es-ES" dirty="0" smtClean="0"/>
              <a:t>DG Política Regional y Urbana (Comisión Europea)</a:t>
            </a:r>
            <a:endParaRPr lang="es-ES" sz="1000" dirty="0" smtClean="0"/>
          </a:p>
          <a:p>
            <a:r>
              <a:rPr lang="es-ES" sz="1100" dirty="0" smtClean="0"/>
              <a:t>Ministerio de Hacienda y Administraciones Públicas. Madrid, 19 de noviembre de 2013</a:t>
            </a:r>
            <a:endParaRPr lang="es-ES" sz="1100" dirty="0"/>
          </a:p>
        </p:txBody>
      </p:sp>
      <p:sp>
        <p:nvSpPr>
          <p:cNvPr id="9" name="8 Rectángulo"/>
          <p:cNvSpPr/>
          <p:nvPr/>
        </p:nvSpPr>
        <p:spPr>
          <a:xfrm>
            <a:off x="341095" y="6129300"/>
            <a:ext cx="8568952" cy="108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23527" y="980728"/>
            <a:ext cx="857444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1" u="sng" dirty="0" smtClean="0"/>
              <a:t>Novedades e iniciativas de relevancia </a:t>
            </a:r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s-ES" sz="2800" b="1" dirty="0" smtClean="0"/>
              <a:t>Nuevas Iniciativas legislativas y normativas.</a:t>
            </a:r>
          </a:p>
          <a:p>
            <a:pPr marL="1171575" lvl="3">
              <a:spcBef>
                <a:spcPts val="600"/>
              </a:spcBef>
              <a:spcAft>
                <a:spcPts val="600"/>
              </a:spcAft>
            </a:pPr>
            <a:r>
              <a:rPr lang="es-ES" sz="2800" dirty="0" smtClean="0"/>
              <a:t>Ley </a:t>
            </a:r>
            <a:r>
              <a:rPr lang="es-ES" sz="2800" dirty="0"/>
              <a:t>4/2013, de 4 de junio, de </a:t>
            </a:r>
            <a:r>
              <a:rPr lang="es-ES" sz="2800" b="1" dirty="0"/>
              <a:t>medidas de flexibilización y fomento del mercado del alquiler de </a:t>
            </a:r>
            <a:r>
              <a:rPr lang="es-ES" sz="2800" b="1" dirty="0" smtClean="0"/>
              <a:t>viviendas.</a:t>
            </a:r>
            <a:endParaRPr lang="es-ES" sz="2800" b="1" dirty="0"/>
          </a:p>
          <a:p>
            <a:pPr marL="1171575" lvl="3">
              <a:spcBef>
                <a:spcPts val="600"/>
              </a:spcBef>
              <a:spcAft>
                <a:spcPts val="600"/>
              </a:spcAft>
            </a:pPr>
            <a:r>
              <a:rPr lang="es-ES" sz="2800" dirty="0"/>
              <a:t>Ley 8/2013, de 26 de junio, </a:t>
            </a:r>
            <a:r>
              <a:rPr lang="es-ES" sz="2800" b="1" dirty="0"/>
              <a:t>de rehabilitación, regeneración y renovación </a:t>
            </a:r>
            <a:r>
              <a:rPr lang="es-ES" sz="2800" b="1" dirty="0" smtClean="0"/>
              <a:t>urbanas.</a:t>
            </a:r>
          </a:p>
          <a:p>
            <a:pPr marL="1171575" lvl="3">
              <a:spcBef>
                <a:spcPts val="600"/>
              </a:spcBef>
              <a:spcAft>
                <a:spcPts val="600"/>
              </a:spcAft>
            </a:pPr>
            <a:r>
              <a:rPr lang="es-ES" sz="2800" b="1" dirty="0" smtClean="0"/>
              <a:t>Plan </a:t>
            </a:r>
            <a:r>
              <a:rPr lang="es-ES" sz="2800" b="1" dirty="0"/>
              <a:t>Estatal de fomento del alquiler de viviendas, la rehabilitación edificatoria, y la regeneración y renovación urbanas, </a:t>
            </a:r>
            <a:r>
              <a:rPr lang="es-ES" sz="2800" b="1" dirty="0" smtClean="0"/>
              <a:t>2013-2016.</a:t>
            </a:r>
            <a:endParaRPr lang="es-ES" sz="2800" b="1" dirty="0"/>
          </a:p>
          <a:p>
            <a:pPr marL="1171575" lvl="3">
              <a:spcBef>
                <a:spcPts val="600"/>
              </a:spcBef>
              <a:spcAft>
                <a:spcPts val="600"/>
              </a:spcAft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 smtClean="0"/>
          </a:p>
          <a:p>
            <a:pPr marL="1162050" lvl="2" indent="-447675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76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F736ADD1BF1344A7DEE7D74105212C" ma:contentTypeVersion="1" ma:contentTypeDescription="Crear nuevo documento." ma:contentTypeScope="" ma:versionID="4c49c1776f2eff39df6e4e1f54e28c7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8851AA-45C3-479A-B08C-79B693EFC324}"/>
</file>

<file path=customXml/itemProps2.xml><?xml version="1.0" encoding="utf-8"?>
<ds:datastoreItem xmlns:ds="http://schemas.openxmlformats.org/officeDocument/2006/customXml" ds:itemID="{9A5F38AD-D532-49E7-A372-80BA98A56C74}"/>
</file>

<file path=customXml/itemProps3.xml><?xml version="1.0" encoding="utf-8"?>
<ds:datastoreItem xmlns:ds="http://schemas.openxmlformats.org/officeDocument/2006/customXml" ds:itemID="{185D769D-7F6F-410A-A9BC-0560C5EBC906}"/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792</Words>
  <Application>Microsoft Office PowerPoint</Application>
  <PresentationFormat>Presentación en pantalla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Baiget Llompart</dc:creator>
  <cp:lastModifiedBy>Miguel Baiget Llompart</cp:lastModifiedBy>
  <cp:revision>38</cp:revision>
  <cp:lastPrinted>2013-11-19T08:12:21Z</cp:lastPrinted>
  <dcterms:created xsi:type="dcterms:W3CDTF">2013-11-14T16:00:11Z</dcterms:created>
  <dcterms:modified xsi:type="dcterms:W3CDTF">2013-11-19T08:13:32Z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0x01010041F736ADD1BF1344A7DEE7D74105212C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