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8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8231-F380-4059-A3D3-0AC54187AE9D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5A538-2598-4E24-81E2-B58E0B16EC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356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95AB-65BE-4D01-A211-7D21F7149825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079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8BD-367E-48AE-8120-50CEE0B87E0D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761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B46-434C-4F88-B1AF-66D35A12B98A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54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8F7C-97ED-433B-AC7D-28A9D5CF6E69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192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7F20-0509-4408-8A55-A2590C06010A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404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CBE1-D4AD-44EB-AC0C-110C49CF4F5B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63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920-16E9-47E4-A497-0BC781FB20C5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31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70C-9B01-4151-9DE4-2E274ED17287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744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20B6-3FF8-405B-B1C5-4C1543DBF427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763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C25F-E303-41F3-8CFD-F03BB152E282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0275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C9EA-41EA-435F-9622-3F955226C0D1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2374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D6D8-8B8D-40F6-B404-3D42A327067B}" type="datetime1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091C-FD15-416D-8CF2-21949321B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894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1.emf"/><Relationship Id="rId7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9.emf"/><Relationship Id="rId10" Type="http://schemas.openxmlformats.org/officeDocument/2006/relationships/image" Target="../media/image33.jpeg"/><Relationship Id="rId4" Type="http://schemas.openxmlformats.org/officeDocument/2006/relationships/image" Target="../media/image13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emf"/><Relationship Id="rId7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1.jpeg"/><Relationship Id="rId7" Type="http://schemas.openxmlformats.org/officeDocument/2006/relationships/image" Target="../media/image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png"/><Relationship Id="rId7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28.jpeg"/><Relationship Id="rId5" Type="http://schemas.openxmlformats.org/officeDocument/2006/relationships/image" Target="../media/image13.jpeg"/><Relationship Id="rId10" Type="http://schemas.openxmlformats.org/officeDocument/2006/relationships/image" Target="../media/image27.jpeg"/><Relationship Id="rId4" Type="http://schemas.openxmlformats.org/officeDocument/2006/relationships/image" Target="../media/image11.emf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30 Grupo"/>
          <p:cNvGrpSpPr/>
          <p:nvPr/>
        </p:nvGrpSpPr>
        <p:grpSpPr>
          <a:xfrm>
            <a:off x="-29384" y="-46397"/>
            <a:ext cx="9202317" cy="6914986"/>
            <a:chOff x="-29384" y="-46397"/>
            <a:chExt cx="9202317" cy="6914986"/>
          </a:xfrm>
        </p:grpSpPr>
        <p:sp>
          <p:nvSpPr>
            <p:cNvPr id="18" name="17 Rectángulo"/>
            <p:cNvSpPr/>
            <p:nvPr/>
          </p:nvSpPr>
          <p:spPr>
            <a:xfrm>
              <a:off x="611560" y="4543530"/>
              <a:ext cx="7992888" cy="12480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" name="14 Grupo"/>
            <p:cNvGrpSpPr/>
            <p:nvPr/>
          </p:nvGrpSpPr>
          <p:grpSpPr>
            <a:xfrm>
              <a:off x="-9061" y="-19153"/>
              <a:ext cx="9166894" cy="6887742"/>
              <a:chOff x="-9061" y="-19153"/>
              <a:chExt cx="9166894" cy="6887742"/>
            </a:xfrm>
          </p:grpSpPr>
          <p:pic>
            <p:nvPicPr>
              <p:cNvPr id="8" name="7 Imagen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9061" y="2132856"/>
                <a:ext cx="4414868" cy="2937894"/>
              </a:xfrm>
              <a:prstGeom prst="rect">
                <a:avLst/>
              </a:prstGeom>
            </p:spPr>
          </p:pic>
          <p:pic>
            <p:nvPicPr>
              <p:cNvPr id="4" name="3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13" y="0"/>
                <a:ext cx="3917953" cy="2486928"/>
              </a:xfrm>
              <a:prstGeom prst="rect">
                <a:avLst/>
              </a:prstGeom>
            </p:spPr>
          </p:pic>
          <p:pic>
            <p:nvPicPr>
              <p:cNvPr id="5" name="4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582374" y="-19153"/>
                <a:ext cx="3562794" cy="2695064"/>
              </a:xfrm>
              <a:prstGeom prst="rect">
                <a:avLst/>
              </a:prstGeom>
            </p:spPr>
          </p:pic>
          <p:pic>
            <p:nvPicPr>
              <p:cNvPr id="6" name="5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805487" y="4985"/>
                <a:ext cx="3352346" cy="2511024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599541" y="3738350"/>
                <a:ext cx="3545627" cy="3130239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4433680"/>
                <a:ext cx="3613943" cy="2404915"/>
              </a:xfrm>
              <a:prstGeom prst="rect">
                <a:avLst/>
              </a:prstGeom>
            </p:spPr>
          </p:pic>
          <p:pic>
            <p:nvPicPr>
              <p:cNvPr id="11" name="10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05807" y="2420889"/>
                <a:ext cx="4752026" cy="2304256"/>
              </a:xfrm>
              <a:prstGeom prst="rect">
                <a:avLst/>
              </a:prstGeom>
            </p:spPr>
          </p:pic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67901" y="4725144"/>
                <a:ext cx="3176099" cy="2132855"/>
              </a:xfrm>
              <a:prstGeom prst="rect">
                <a:avLst/>
              </a:prstGeom>
            </p:spPr>
          </p:pic>
        </p:grpSp>
        <p:sp>
          <p:nvSpPr>
            <p:cNvPr id="17" name="16 Rectángulo"/>
            <p:cNvSpPr/>
            <p:nvPr/>
          </p:nvSpPr>
          <p:spPr>
            <a:xfrm>
              <a:off x="0" y="-19153"/>
              <a:ext cx="9157833" cy="12626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95535" y="3341834"/>
              <a:ext cx="8208913" cy="12618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CIUDAD AUTÓNOMA DE CEUTA</a:t>
              </a:r>
            </a:p>
            <a:p>
              <a:pPr algn="ctr"/>
              <a:r>
                <a:rPr lang="es-ES" sz="3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LOGROS 2011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538" r="41566" b="41384"/>
            <a:stretch/>
          </p:blipFill>
          <p:spPr bwMode="auto">
            <a:xfrm>
              <a:off x="3259275" y="85287"/>
              <a:ext cx="646197" cy="90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logo europ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133" y="134954"/>
              <a:ext cx="779722" cy="810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6781821" y="-29385"/>
              <a:ext cx="2391112" cy="1062487"/>
              <a:chOff x="2109" y="436"/>
              <a:chExt cx="1587" cy="773"/>
            </a:xfrm>
          </p:grpSpPr>
          <p:pic>
            <p:nvPicPr>
              <p:cNvPr id="24" name="Picture 2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436"/>
                <a:ext cx="1587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2109" y="1023"/>
                <a:ext cx="1542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s-ES" sz="1200" b="1">
                    <a:solidFill>
                      <a:srgbClr val="000099"/>
                    </a:solidFill>
                  </a:rPr>
                  <a:t>UNIÓN EUROPEA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s-ES" sz="1200" b="1">
                    <a:solidFill>
                      <a:srgbClr val="000099"/>
                    </a:solidFill>
                  </a:rPr>
                  <a:t>“</a:t>
                </a:r>
                <a:r>
                  <a:rPr lang="es-ES" sz="1200" b="1" i="1">
                    <a:solidFill>
                      <a:srgbClr val="000099"/>
                    </a:solidFill>
                  </a:rPr>
                  <a:t>Invertimos en tu futuro</a:t>
                </a:r>
                <a:r>
                  <a:rPr lang="es-ES" sz="1200" b="1">
                    <a:solidFill>
                      <a:srgbClr val="000099"/>
                    </a:solidFill>
                  </a:rPr>
                  <a:t>”</a:t>
                </a:r>
              </a:p>
            </p:txBody>
          </p:sp>
        </p:grp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-29384" y="-46397"/>
              <a:ext cx="2476500" cy="1227138"/>
              <a:chOff x="340" y="436"/>
              <a:chExt cx="1600" cy="773"/>
            </a:xfrm>
          </p:grpSpPr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358" y="1023"/>
                <a:ext cx="1542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s-ES" sz="1200" b="1" dirty="0">
                    <a:solidFill>
                      <a:srgbClr val="000099"/>
                    </a:solidFill>
                  </a:rPr>
                  <a:t>UNIÓN EUROPEA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s-ES" sz="1200" b="1" dirty="0">
                    <a:solidFill>
                      <a:srgbClr val="000099"/>
                    </a:solidFill>
                  </a:rPr>
                  <a:t>“</a:t>
                </a:r>
                <a:r>
                  <a:rPr lang="es-ES" sz="1200" b="1" i="1" dirty="0">
                    <a:solidFill>
                      <a:srgbClr val="000099"/>
                    </a:solidFill>
                  </a:rPr>
                  <a:t>Una manera de hacer Europa</a:t>
                </a:r>
                <a:r>
                  <a:rPr lang="es-ES" sz="1200" b="1" dirty="0">
                    <a:solidFill>
                      <a:srgbClr val="000099"/>
                    </a:solidFill>
                  </a:rPr>
                  <a:t>”</a:t>
                </a:r>
              </a:p>
            </p:txBody>
          </p:sp>
          <p:sp>
            <p:nvSpPr>
              <p:cNvPr id="29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340" y="436"/>
                <a:ext cx="1600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30" name="Picture 17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436"/>
                <a:ext cx="1600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" name="32 CuadroTexto"/>
            <p:cNvSpPr txBox="1"/>
            <p:nvPr/>
          </p:nvSpPr>
          <p:spPr>
            <a:xfrm>
              <a:off x="2244553" y="6430142"/>
              <a:ext cx="4726901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Aranjuez, 29 de noviembre de 2011</a:t>
              </a:r>
            </a:p>
          </p:txBody>
        </p:sp>
      </p:grpSp>
      <p:sp>
        <p:nvSpPr>
          <p:cNvPr id="32" name="3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04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3" name="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3E091C-FD15-416D-8CF2-21949321BE42}" type="slidenum">
              <a:rPr lang="es-ES" smtClean="0"/>
              <a:pPr/>
              <a:t>10</a:t>
            </a:fld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-8171" y="0"/>
            <a:ext cx="2476500" cy="1227138"/>
            <a:chOff x="-29384" y="-46397"/>
            <a:chExt cx="2476500" cy="1227138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-1523" y="885466"/>
              <a:ext cx="2386727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UNIÓN EUROPEA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“</a:t>
              </a:r>
              <a:r>
                <a:rPr lang="es-ES" sz="1200" b="1" i="1" dirty="0">
                  <a:solidFill>
                    <a:srgbClr val="000099"/>
                  </a:solidFill>
                </a:rPr>
                <a:t>Una manera de hacer Europa</a:t>
              </a:r>
              <a:r>
                <a:rPr lang="es-ES" sz="1200" b="1" dirty="0">
                  <a:solidFill>
                    <a:srgbClr val="000099"/>
                  </a:solidFill>
                </a:rPr>
                <a:t>”</a:t>
              </a:r>
            </a:p>
          </p:txBody>
        </p:sp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84" y="-46397"/>
              <a:ext cx="2476500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6639321" y="0"/>
            <a:ext cx="2501785" cy="1151852"/>
            <a:chOff x="6639321" y="0"/>
            <a:chExt cx="2501785" cy="1151852"/>
          </a:xfrm>
        </p:grpSpPr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994" y="0"/>
              <a:ext cx="2391112" cy="73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6639321" y="896195"/>
              <a:ext cx="2323311" cy="255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>
                  <a:solidFill>
                    <a:srgbClr val="000099"/>
                  </a:solidFill>
                </a:rPr>
                <a:t>UNIÓN EUROPEA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>
                  <a:solidFill>
                    <a:srgbClr val="000099"/>
                  </a:solidFill>
                </a:rPr>
                <a:t>“</a:t>
              </a:r>
              <a:r>
                <a:rPr lang="es-ES" sz="1200" b="1" i="1">
                  <a:solidFill>
                    <a:srgbClr val="000099"/>
                  </a:solidFill>
                </a:rPr>
                <a:t>Invertimos en tu futuro</a:t>
              </a:r>
              <a:r>
                <a:rPr lang="es-ES" sz="1200" b="1">
                  <a:solidFill>
                    <a:srgbClr val="000099"/>
                  </a:solidFill>
                </a:rPr>
                <a:t>”</a:t>
              </a:r>
            </a:p>
          </p:txBody>
        </p:sp>
      </p:grpSp>
      <p:pic>
        <p:nvPicPr>
          <p:cNvPr id="11" name="Picture 3" descr="logo euro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65" y="5833255"/>
            <a:ext cx="958338" cy="9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8" r="41566" b="41384"/>
          <a:stretch/>
        </p:blipFill>
        <p:spPr bwMode="auto">
          <a:xfrm>
            <a:off x="7702178" y="5924360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G_18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4562" y="1165073"/>
            <a:ext cx="33004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18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780"/>
          <a:stretch>
            <a:fillRect/>
          </a:stretch>
        </p:blipFill>
        <p:spPr bwMode="auto">
          <a:xfrm>
            <a:off x="2228329" y="1916832"/>
            <a:ext cx="1701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_19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780"/>
          <a:stretch>
            <a:fillRect/>
          </a:stretch>
        </p:blipFill>
        <p:spPr bwMode="auto">
          <a:xfrm>
            <a:off x="5571547" y="2060848"/>
            <a:ext cx="2035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G_186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481" y="3770585"/>
            <a:ext cx="2632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G_18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99" r="17372"/>
          <a:stretch>
            <a:fillRect/>
          </a:stretch>
        </p:blipFill>
        <p:spPr bwMode="auto">
          <a:xfrm>
            <a:off x="732190" y="2597422"/>
            <a:ext cx="1901432" cy="29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84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8" r="41566" b="41384"/>
          <a:stretch/>
        </p:blipFill>
        <p:spPr bwMode="auto">
          <a:xfrm>
            <a:off x="4253649" y="134954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 eu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259" y="113372"/>
            <a:ext cx="958338" cy="9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53741" y="48603"/>
            <a:ext cx="2476500" cy="1227138"/>
            <a:chOff x="-29384" y="-46397"/>
            <a:chExt cx="2476500" cy="1227138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-1523" y="885466"/>
              <a:ext cx="2386727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UNIÓN EUROPEA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“</a:t>
              </a:r>
              <a:r>
                <a:rPr lang="es-ES" sz="1200" b="1" i="1" dirty="0">
                  <a:solidFill>
                    <a:srgbClr val="000099"/>
                  </a:solidFill>
                </a:rPr>
                <a:t>Una manera de hacer Europa</a:t>
              </a:r>
              <a:r>
                <a:rPr lang="es-ES" sz="1200" b="1" dirty="0">
                  <a:solidFill>
                    <a:srgbClr val="000099"/>
                  </a:solidFill>
                </a:rPr>
                <a:t>”</a:t>
              </a:r>
            </a:p>
          </p:txBody>
        </p:sp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84" y="-46397"/>
              <a:ext cx="2476500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34" y="6165304"/>
            <a:ext cx="5610225" cy="436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2276872"/>
            <a:ext cx="820891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Fondo Europeo de Desarrollo Regional</a:t>
            </a:r>
          </a:p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(FEDER)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359146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“Una manera de hacer Europa”</a:t>
            </a:r>
            <a:endParaRPr lang="es-E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34" y="6165304"/>
            <a:ext cx="5610225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8" r="41566" b="41384"/>
          <a:stretch/>
        </p:blipFill>
        <p:spPr bwMode="auto">
          <a:xfrm>
            <a:off x="52246" y="2537364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ogo euro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8" y="5198184"/>
            <a:ext cx="958338" cy="9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53741" y="48603"/>
            <a:ext cx="2476500" cy="1227138"/>
            <a:chOff x="-29384" y="-46397"/>
            <a:chExt cx="2476500" cy="1227138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-1523" y="885466"/>
              <a:ext cx="2386727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UNIÓN EUROPEA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“</a:t>
              </a:r>
              <a:r>
                <a:rPr lang="es-ES" sz="1200" b="1" i="1" dirty="0">
                  <a:solidFill>
                    <a:srgbClr val="000099"/>
                  </a:solidFill>
                </a:rPr>
                <a:t>Una manera de hacer Europa</a:t>
              </a:r>
              <a:r>
                <a:rPr lang="es-ES" sz="1200" b="1" dirty="0">
                  <a:solidFill>
                    <a:srgbClr val="000099"/>
                  </a:solidFill>
                </a:rPr>
                <a:t>”</a:t>
              </a:r>
            </a:p>
          </p:txBody>
        </p:sp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84" y="-46397"/>
              <a:ext cx="2476500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0 CuadroTexto"/>
          <p:cNvSpPr txBox="1"/>
          <p:nvPr/>
        </p:nvSpPr>
        <p:spPr>
          <a:xfrm>
            <a:off x="2842292" y="127384"/>
            <a:ext cx="54726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Ayudas a empresas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37764" y="1484783"/>
            <a:ext cx="34611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Inversión realizada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37764" y="2924186"/>
            <a:ext cx="383898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Empresas beneficiadas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98444" y="4581128"/>
            <a:ext cx="18317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Logros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22764" y="2204106"/>
            <a:ext cx="304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999.916,45 €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47255" y="3789040"/>
            <a:ext cx="304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 pymes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68216" y="5373216"/>
            <a:ext cx="744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Fomento y desarrollo de la actividad económica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831036"/>
            <a:ext cx="3815668" cy="28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152" y="2147797"/>
            <a:ext cx="4434687" cy="25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3E091C-FD15-416D-8CF2-21949321BE42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34" y="6165304"/>
            <a:ext cx="5610225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8" r="41566" b="41384"/>
          <a:stretch/>
        </p:blipFill>
        <p:spPr bwMode="auto">
          <a:xfrm>
            <a:off x="52246" y="2537364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logo euro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8" y="5198184"/>
            <a:ext cx="958338" cy="9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53741" y="48603"/>
            <a:ext cx="2476500" cy="1227138"/>
            <a:chOff x="-29384" y="-46397"/>
            <a:chExt cx="2476500" cy="1227138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-1523" y="885466"/>
              <a:ext cx="2386727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UNIÓN EUROPEA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“</a:t>
              </a:r>
              <a:r>
                <a:rPr lang="es-ES" sz="1200" b="1" i="1" dirty="0">
                  <a:solidFill>
                    <a:srgbClr val="000099"/>
                  </a:solidFill>
                </a:rPr>
                <a:t>Una manera de hacer Europa</a:t>
              </a:r>
              <a:r>
                <a:rPr lang="es-ES" sz="1200" b="1" dirty="0">
                  <a:solidFill>
                    <a:srgbClr val="000099"/>
                  </a:solidFill>
                </a:rPr>
                <a:t>”</a:t>
              </a:r>
            </a:p>
          </p:txBody>
        </p: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84" y="-46397"/>
              <a:ext cx="2476500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1 CuadroTexto"/>
          <p:cNvSpPr txBox="1"/>
          <p:nvPr/>
        </p:nvSpPr>
        <p:spPr>
          <a:xfrm>
            <a:off x="2842292" y="127384"/>
            <a:ext cx="54726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Iniciativa </a:t>
            </a:r>
            <a:r>
              <a:rPr lang="es-E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URBANa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37764" y="1377908"/>
            <a:ext cx="34611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Inversión realizada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37764" y="2496686"/>
            <a:ext cx="383898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Beneficiarios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98444" y="3856753"/>
            <a:ext cx="18317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Logros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22764" y="2049731"/>
            <a:ext cx="304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1.107.155,94 €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5762" y="2957790"/>
            <a:ext cx="460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Los habitantes de la Barriada “Príncipe Alfonso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68216" y="4506341"/>
            <a:ext cx="5143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Humanizar la Barriada, favorecer la inclusión social, mejora de la calidad de vida, eliminación de estructuras de gueto.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SC004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1609"/>
            <a:ext cx="1908751" cy="143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" t="12589" r="14677" b="43706"/>
          <a:stretch/>
        </p:blipFill>
        <p:spPr bwMode="auto">
          <a:xfrm>
            <a:off x="5545665" y="732093"/>
            <a:ext cx="3598335" cy="14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29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8" r="41566" b="41384"/>
          <a:stretch/>
        </p:blipFill>
        <p:spPr bwMode="auto">
          <a:xfrm>
            <a:off x="4253649" y="134954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 eu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954"/>
            <a:ext cx="958338" cy="9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34" y="6165304"/>
            <a:ext cx="5610225" cy="4362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9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3E091C-FD15-416D-8CF2-21949321BE42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67544" y="2276872"/>
            <a:ext cx="820891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Fondo Social Europeo</a:t>
            </a:r>
          </a:p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(FSE)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359146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“Invertimos en tu futuro”</a:t>
            </a:r>
            <a:endParaRPr lang="es-E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9321" y="89365"/>
            <a:ext cx="2391112" cy="7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6639321" y="896195"/>
            <a:ext cx="2323311" cy="25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s-ES" sz="1200" b="1">
                <a:solidFill>
                  <a:srgbClr val="000099"/>
                </a:solidFill>
              </a:rPr>
              <a:t>UNIÓN EUROPEA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s-ES" sz="1200" b="1">
                <a:solidFill>
                  <a:srgbClr val="000099"/>
                </a:solidFill>
              </a:rPr>
              <a:t>“</a:t>
            </a:r>
            <a:r>
              <a:rPr lang="es-ES" sz="1200" b="1" i="1">
                <a:solidFill>
                  <a:srgbClr val="000099"/>
                </a:solidFill>
              </a:rPr>
              <a:t>Invertimos en tu futuro</a:t>
            </a:r>
            <a:r>
              <a:rPr lang="es-ES" sz="1200" b="1">
                <a:solidFill>
                  <a:srgbClr val="000099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538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3E091C-FD15-416D-8CF2-21949321BE42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34" y="6165304"/>
            <a:ext cx="5610225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8" r="41566" b="41384"/>
          <a:stretch/>
        </p:blipFill>
        <p:spPr bwMode="auto">
          <a:xfrm>
            <a:off x="8312986" y="2197412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ogo euro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3693" y="4288232"/>
            <a:ext cx="958338" cy="9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9792" y="127384"/>
            <a:ext cx="62604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Mejorar la empleabilidad de las personas desempleadas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66514" y="1484783"/>
            <a:ext cx="34611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Inversión realizada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81514" y="2924186"/>
            <a:ext cx="383898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Beneficiarios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3444" y="4403003"/>
            <a:ext cx="18317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Logros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66514" y="2204106"/>
            <a:ext cx="304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64.137,48 €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91005" y="3789040"/>
            <a:ext cx="304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pymes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93841" y="5016966"/>
            <a:ext cx="7446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Aumentar la tasa de empleo, mejorar las condiciones de empleabilidad, integración social y laboral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9321" y="89365"/>
            <a:ext cx="2391112" cy="7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639321" y="896195"/>
            <a:ext cx="2323311" cy="25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s-ES" sz="1200" b="1">
                <a:solidFill>
                  <a:srgbClr val="000099"/>
                </a:solidFill>
              </a:rPr>
              <a:t>UNIÓN EUROPEA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s-ES" sz="1200" b="1">
                <a:solidFill>
                  <a:srgbClr val="000099"/>
                </a:solidFill>
              </a:rPr>
              <a:t>“</a:t>
            </a:r>
            <a:r>
              <a:rPr lang="es-ES" sz="1200" b="1" i="1">
                <a:solidFill>
                  <a:srgbClr val="000099"/>
                </a:solidFill>
              </a:rPr>
              <a:t>Invertimos en tu futuro</a:t>
            </a:r>
            <a:r>
              <a:rPr lang="es-ES" sz="1200" b="1">
                <a:solidFill>
                  <a:srgbClr val="000099"/>
                </a:solidFill>
              </a:rPr>
              <a:t>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98" y="2181621"/>
            <a:ext cx="2695575" cy="20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6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53" y="1280726"/>
            <a:ext cx="2542380" cy="188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SC034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867" y="2434938"/>
            <a:ext cx="2657243" cy="23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044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74" y="3833907"/>
            <a:ext cx="270033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21" y="-29385"/>
            <a:ext cx="2391112" cy="7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6781821" y="777445"/>
            <a:ext cx="2323311" cy="25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s-ES" sz="1200" b="1">
                <a:solidFill>
                  <a:srgbClr val="000099"/>
                </a:solidFill>
              </a:rPr>
              <a:t>UNIÓN EUROPEA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s-ES" sz="1200" b="1">
                <a:solidFill>
                  <a:srgbClr val="000099"/>
                </a:solidFill>
              </a:rPr>
              <a:t>“</a:t>
            </a:r>
            <a:r>
              <a:rPr lang="es-ES" sz="1200" b="1" i="1">
                <a:solidFill>
                  <a:srgbClr val="000099"/>
                </a:solidFill>
              </a:rPr>
              <a:t>Invertimos en tu futuro</a:t>
            </a:r>
            <a:r>
              <a:rPr lang="es-ES" sz="1200" b="1">
                <a:solidFill>
                  <a:srgbClr val="000099"/>
                </a:solidFill>
              </a:rPr>
              <a:t>”</a:t>
            </a:r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3E091C-FD15-416D-8CF2-21949321BE42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3E091C-FD15-416D-8CF2-21949321BE42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7" name="6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34" y="6165304"/>
            <a:ext cx="5610225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8" r="41566" b="41384"/>
          <a:stretch/>
        </p:blipFill>
        <p:spPr bwMode="auto">
          <a:xfrm>
            <a:off x="8127246" y="2014864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logo europ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828" y="4675684"/>
            <a:ext cx="958338" cy="9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11042" y="127384"/>
            <a:ext cx="612115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Oportunidades de integración a personas excluidas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58389" y="1484783"/>
            <a:ext cx="34611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Inversión realizada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85264" y="2924186"/>
            <a:ext cx="383898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Beneficiarios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232194" y="4581128"/>
            <a:ext cx="18317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Logros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17764" y="2204106"/>
            <a:ext cx="304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895.959,70 €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42255" y="3789040"/>
            <a:ext cx="304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214 personas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68216" y="5373216"/>
            <a:ext cx="781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Integración social y laboral de personas excluidas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6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9321" y="89365"/>
            <a:ext cx="2391112" cy="7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6639321" y="896195"/>
            <a:ext cx="2323311" cy="25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s-ES" sz="1200" b="1">
                <a:solidFill>
                  <a:srgbClr val="000099"/>
                </a:solidFill>
              </a:rPr>
              <a:t>UNIÓN EUROPEA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s-ES" sz="1200" b="1">
                <a:solidFill>
                  <a:srgbClr val="000099"/>
                </a:solidFill>
              </a:rPr>
              <a:t>“</a:t>
            </a:r>
            <a:r>
              <a:rPr lang="es-ES" sz="1200" b="1" i="1">
                <a:solidFill>
                  <a:srgbClr val="000099"/>
                </a:solidFill>
              </a:rPr>
              <a:t>Invertimos en tu futuro</a:t>
            </a:r>
            <a:r>
              <a:rPr lang="es-ES" sz="1200" b="1">
                <a:solidFill>
                  <a:srgbClr val="000099"/>
                </a:solidFill>
              </a:rPr>
              <a:t>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8" r="41566" b="41384"/>
          <a:stretch/>
        </p:blipFill>
        <p:spPr bwMode="auto">
          <a:xfrm>
            <a:off x="4253647" y="4941168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ogo euro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947" y="113372"/>
            <a:ext cx="958338" cy="9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53741" y="48603"/>
            <a:ext cx="2476500" cy="1227138"/>
            <a:chOff x="-29384" y="-46397"/>
            <a:chExt cx="2476500" cy="1227138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1523" y="885466"/>
              <a:ext cx="2386727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UNIÓN EUROPEA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“</a:t>
              </a:r>
              <a:r>
                <a:rPr lang="es-ES" sz="1200" b="1" i="1" dirty="0">
                  <a:solidFill>
                    <a:srgbClr val="000099"/>
                  </a:solidFill>
                </a:rPr>
                <a:t>Una manera de hacer Europa</a:t>
              </a:r>
              <a:r>
                <a:rPr lang="es-ES" sz="1200" b="1" dirty="0">
                  <a:solidFill>
                    <a:srgbClr val="000099"/>
                  </a:solidFill>
                </a:rPr>
                <a:t>”</a:t>
              </a:r>
            </a:p>
          </p:txBody>
        </p:sp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84" y="-46397"/>
              <a:ext cx="2476500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9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34" y="6165304"/>
            <a:ext cx="5610225" cy="436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9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3E091C-FD15-416D-8CF2-21949321BE42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2276872"/>
            <a:ext cx="82089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COMUNICACIÓN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304742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“Una manera de hacer Europa”</a:t>
            </a:r>
          </a:p>
          <a:p>
            <a:pPr algn="ctr"/>
            <a:r>
              <a:rPr lang="es-E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“Invertimos en tu futuro”</a:t>
            </a:r>
            <a:endParaRPr lang="es-E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91C-FD15-416D-8CF2-21949321BE42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2860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-8171" y="0"/>
            <a:ext cx="2476500" cy="1227138"/>
            <a:chOff x="-29384" y="-46397"/>
            <a:chExt cx="2476500" cy="1227138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-1523" y="885466"/>
              <a:ext cx="2386727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UNIÓN EUROPEA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 dirty="0">
                  <a:solidFill>
                    <a:srgbClr val="000099"/>
                  </a:solidFill>
                </a:rPr>
                <a:t>“</a:t>
              </a:r>
              <a:r>
                <a:rPr lang="es-ES" sz="1200" b="1" i="1" dirty="0">
                  <a:solidFill>
                    <a:srgbClr val="000099"/>
                  </a:solidFill>
                </a:rPr>
                <a:t>Una manera de hacer Europa</a:t>
              </a:r>
              <a:r>
                <a:rPr lang="es-ES" sz="1200" b="1" dirty="0">
                  <a:solidFill>
                    <a:srgbClr val="000099"/>
                  </a:solidFill>
                </a:rPr>
                <a:t>”</a:t>
              </a:r>
            </a:p>
          </p:txBody>
        </p:sp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84" y="-46397"/>
              <a:ext cx="2476500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6639321" y="0"/>
            <a:ext cx="2501785" cy="1151852"/>
            <a:chOff x="6639321" y="0"/>
            <a:chExt cx="2501785" cy="1151852"/>
          </a:xfrm>
        </p:grpSpPr>
        <p:pic>
          <p:nvPicPr>
            <p:cNvPr id="7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994" y="0"/>
              <a:ext cx="2391112" cy="73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6639321" y="896195"/>
              <a:ext cx="2323311" cy="255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>
                  <a:solidFill>
                    <a:srgbClr val="000099"/>
                  </a:solidFill>
                </a:rPr>
                <a:t>UNIÓN EUROPEA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s-ES" sz="1200" b="1">
                  <a:solidFill>
                    <a:srgbClr val="000099"/>
                  </a:solidFill>
                </a:rPr>
                <a:t>“</a:t>
              </a:r>
              <a:r>
                <a:rPr lang="es-ES" sz="1200" b="1" i="1">
                  <a:solidFill>
                    <a:srgbClr val="000099"/>
                  </a:solidFill>
                </a:rPr>
                <a:t>Invertimos en tu futuro</a:t>
              </a:r>
              <a:r>
                <a:rPr lang="es-ES" sz="1200" b="1">
                  <a:solidFill>
                    <a:srgbClr val="000099"/>
                  </a:solidFill>
                </a:rPr>
                <a:t>”</a:t>
              </a:r>
            </a:p>
          </p:txBody>
        </p:sp>
      </p:grpSp>
      <p:pic>
        <p:nvPicPr>
          <p:cNvPr id="9" name="Picture 3" descr="logo euro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65" y="5833255"/>
            <a:ext cx="958338" cy="9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8" r="41566" b="41384"/>
          <a:stretch/>
        </p:blipFill>
        <p:spPr bwMode="auto">
          <a:xfrm>
            <a:off x="7702178" y="5924360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09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25209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15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40955"/>
            <a:ext cx="25209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G_06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28069"/>
            <a:ext cx="275113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G_07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0941" y="3700488"/>
            <a:ext cx="2616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G_225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369" y="1412776"/>
            <a:ext cx="25209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35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76ADE0-AC57-4843-AECC-DA71699204D4}"/>
</file>

<file path=customXml/itemProps2.xml><?xml version="1.0" encoding="utf-8"?>
<ds:datastoreItem xmlns:ds="http://schemas.openxmlformats.org/officeDocument/2006/customXml" ds:itemID="{A96FB5A5-8BB4-42C8-9189-95C8D1EC7D7D}"/>
</file>

<file path=customXml/itemProps3.xml><?xml version="1.0" encoding="utf-8"?>
<ds:datastoreItem xmlns:ds="http://schemas.openxmlformats.org/officeDocument/2006/customXml" ds:itemID="{8DBD7ABE-A713-4DA8-8BD9-78E93CF591F3}"/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299</Words>
  <Application>Microsoft Office PowerPoint</Application>
  <PresentationFormat>Presentación en pantalla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idom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Sevilla Munoz</dc:creator>
  <cp:lastModifiedBy>nuriaf</cp:lastModifiedBy>
  <cp:revision>15</cp:revision>
  <dcterms:created xsi:type="dcterms:W3CDTF">2011-11-08T10:42:39Z</dcterms:created>
  <dcterms:modified xsi:type="dcterms:W3CDTF">2011-11-22T07:39:36Z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0x0101005F08274C8D45EF47BEF16D2755F58AE4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</Properties>
</file>