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14F511-349B-4F01-822E-7C8D064E4AB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4D2D5D-C668-4D90-AF05-8EE8477C4395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2400" dirty="0" smtClean="0"/>
              <a:t>ACTO ANUAL DE COMUNICACIÓN SOBRE POLÍTICA REGIONAL Y FONDOS EUROPEOS EN ESPAÑA</a:t>
            </a:r>
            <a:br>
              <a:rPr lang="es-ES" sz="2400" dirty="0" smtClean="0"/>
            </a:br>
            <a:r>
              <a:rPr lang="es-ES" sz="2400" dirty="0" smtClean="0"/>
              <a:t>CHINCHÓN (MADRID) 13 Y 14 DE NOVIEMBRE DE 2014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LA </a:t>
            </a:r>
            <a:r>
              <a:rPr lang="es-ES" sz="3200" dirty="0"/>
              <a:t>NUEVA PROGRAMACIÓN 2014-2020 Y EL REFUERZO DE LA DIMENSIÓN URBANA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sz="2800" dirty="0"/>
          </a:p>
          <a:p>
            <a:pPr marL="0" indent="0" algn="ctr">
              <a:buNone/>
            </a:pPr>
            <a:endParaRPr lang="es-ES" sz="2800" dirty="0" smtClean="0"/>
          </a:p>
          <a:p>
            <a:pPr marL="0" indent="0" algn="ctr">
              <a:buNone/>
            </a:pPr>
            <a:endParaRPr lang="es-ES" sz="2800" dirty="0" smtClean="0"/>
          </a:p>
          <a:p>
            <a:pPr marL="0" indent="0" algn="ctr">
              <a:buNone/>
            </a:pPr>
            <a:r>
              <a:rPr lang="es-ES" sz="2800" b="1" dirty="0" smtClean="0"/>
              <a:t>POLÍTICA </a:t>
            </a:r>
            <a:r>
              <a:rPr lang="es-ES" sz="2800" b="1" dirty="0"/>
              <a:t>DE COHESIÓN E INNOVACIÓN EN LAS </a:t>
            </a:r>
          </a:p>
          <a:p>
            <a:pPr marL="0" indent="0" algn="ctr">
              <a:buNone/>
            </a:pPr>
            <a:r>
              <a:rPr lang="es-ES" sz="2800" b="1" dirty="0" smtClean="0"/>
              <a:t>CIUDADES </a:t>
            </a:r>
            <a:r>
              <a:rPr lang="es-ES" sz="2800" b="1" dirty="0" smtClean="0"/>
              <a:t>ESPAÑOLAS</a:t>
            </a:r>
          </a:p>
          <a:p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José </a:t>
            </a:r>
            <a:r>
              <a:rPr lang="es-ES" dirty="0" smtClean="0"/>
              <a:t>María </a:t>
            </a:r>
            <a:r>
              <a:rPr lang="es-ES" dirty="0"/>
              <a:t>Mella, Asunción </a:t>
            </a:r>
            <a:r>
              <a:rPr lang="es-ES" dirty="0" smtClean="0"/>
              <a:t>López </a:t>
            </a:r>
            <a:r>
              <a:rPr lang="es-ES" dirty="0" smtClean="0"/>
              <a:t>y Juan Carlos Salazar</a:t>
            </a:r>
          </a:p>
          <a:p>
            <a:pPr marL="0" indent="0" algn="ctr">
              <a:buNone/>
            </a:pPr>
            <a:r>
              <a:rPr lang="es-ES" dirty="0" smtClean="0"/>
              <a:t>UNIVERSIDAD AUTÓNOMA DE MADRID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8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 smtClean="0"/>
              <a:t>3</a:t>
            </a:r>
            <a:r>
              <a:rPr lang="es-ES" sz="3600" dirty="0"/>
              <a:t>. ¿QUÉ POLÍTICA DE COHESIÓN 2020 (PC) A NIVEL URBANO? </a:t>
            </a:r>
            <a:br>
              <a:rPr lang="es-ES" sz="3600" dirty="0"/>
            </a:b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s-ES" sz="2400" dirty="0"/>
              <a:t>3.5. </a:t>
            </a:r>
            <a:r>
              <a:rPr lang="es-ES" sz="2400" u="sng" dirty="0"/>
              <a:t>Instrumentos (II)</a:t>
            </a:r>
            <a:endParaRPr lang="es-ES" sz="2400" u="sng" dirty="0" smtClean="0"/>
          </a:p>
          <a:p>
            <a:r>
              <a:rPr lang="es-ES" sz="2400" dirty="0" smtClean="0"/>
              <a:t>Préstamos </a:t>
            </a:r>
            <a:r>
              <a:rPr lang="es-ES" sz="2400" dirty="0" smtClean="0"/>
              <a:t>para pymes no ayudan, por elevado riesgo de empresas innovadoras. </a:t>
            </a:r>
          </a:p>
          <a:p>
            <a:r>
              <a:rPr lang="es-ES" sz="2400" dirty="0" smtClean="0"/>
              <a:t>CE son básicas la diferenciación, la gestión comercial y organizativa </a:t>
            </a:r>
          </a:p>
          <a:p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65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Conclusiones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La PC vía innovación fomenta la internacionalización empresarial</a:t>
            </a:r>
          </a:p>
          <a:p>
            <a:r>
              <a:rPr lang="es-ES" sz="2400" dirty="0" smtClean="0"/>
              <a:t>La PC hace más competitivas a las empresas</a:t>
            </a:r>
          </a:p>
          <a:p>
            <a:r>
              <a:rPr lang="es-ES" sz="2400" dirty="0" smtClean="0"/>
              <a:t>La PC  fundamental para potenciar el CI, sobre todo el CR (más comercial que técnico)</a:t>
            </a:r>
          </a:p>
          <a:p>
            <a:r>
              <a:rPr lang="es-ES" sz="2400" dirty="0" smtClean="0"/>
              <a:t>La PC debe favorecer las I incrementales</a:t>
            </a:r>
          </a:p>
          <a:p>
            <a:r>
              <a:rPr lang="es-ES" sz="2400" dirty="0" smtClean="0"/>
              <a:t>Ayudar a quien se lo merece (competitivo)</a:t>
            </a:r>
          </a:p>
          <a:p>
            <a:r>
              <a:rPr lang="es-ES" sz="2400" dirty="0" smtClean="0"/>
              <a:t>Adaptar ayudas a los proyectos de I + D: flexibilidad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6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/>
              <a:t/>
            </a:r>
            <a:br>
              <a:rPr lang="es-ES" sz="2200" dirty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/>
              <a:t/>
            </a:r>
            <a:br>
              <a:rPr lang="es-ES" sz="2200" dirty="0"/>
            </a:br>
            <a:r>
              <a:rPr lang="es-ES" sz="3600" dirty="0" smtClean="0"/>
              <a:t>POLÍTICA </a:t>
            </a:r>
            <a:r>
              <a:rPr lang="es-ES" sz="3600" dirty="0"/>
              <a:t>DE COHESIÓN E INNOVACIÓN EN LAS CIUDADES ESPAÑOLAS</a:t>
            </a:r>
            <a:br>
              <a:rPr lang="es-ES" sz="3600" dirty="0"/>
            </a:b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s-ES" sz="2400" dirty="0" smtClean="0"/>
              <a:t>Innovación e internacionalización de la ciudad</a:t>
            </a:r>
          </a:p>
          <a:p>
            <a:pPr marL="457200" indent="-457200" algn="just">
              <a:buAutoNum type="arabicPeriod"/>
            </a:pPr>
            <a:r>
              <a:rPr lang="es-ES" sz="2400" dirty="0" smtClean="0"/>
              <a:t>Especialización inteligente, enraizamiento y conectividad</a:t>
            </a:r>
          </a:p>
          <a:p>
            <a:pPr marL="457200" indent="-457200" algn="just">
              <a:buAutoNum type="arabicPeriod"/>
            </a:pPr>
            <a:r>
              <a:rPr lang="es-ES" sz="2400" dirty="0"/>
              <a:t>¿Qué política de cohesión </a:t>
            </a:r>
            <a:r>
              <a:rPr lang="es-ES" sz="2400" dirty="0" smtClean="0"/>
              <a:t>2020 (PC) </a:t>
            </a:r>
            <a:r>
              <a:rPr lang="es-ES" sz="2400" dirty="0"/>
              <a:t>a nivel urbano? 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3.1. Diferentes ciudades, diferentes políticas</a:t>
            </a:r>
          </a:p>
          <a:p>
            <a:pPr marL="0" indent="0" algn="just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3.2.¿Qué podrían hacer las ciudades?</a:t>
            </a:r>
          </a:p>
          <a:p>
            <a:pPr marL="0" indent="0" algn="just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3.3. Organizar “</a:t>
            </a:r>
            <a:r>
              <a:rPr lang="es-ES" sz="2400" dirty="0" err="1" smtClean="0"/>
              <a:t>clusters</a:t>
            </a:r>
            <a:r>
              <a:rPr lang="es-ES" sz="2400" dirty="0" smtClean="0"/>
              <a:t>”, ¿es suficiente?</a:t>
            </a:r>
          </a:p>
          <a:p>
            <a:pPr marL="0" indent="0" algn="just">
              <a:buNone/>
            </a:pPr>
            <a:r>
              <a:rPr lang="es-ES" sz="2400" dirty="0" smtClean="0"/>
              <a:t>      </a:t>
            </a:r>
            <a:r>
              <a:rPr lang="es-ES" sz="2400" dirty="0" smtClean="0"/>
              <a:t>3.4</a:t>
            </a:r>
            <a:r>
              <a:rPr lang="es-ES" sz="2400" dirty="0" smtClean="0"/>
              <a:t>. Innovación y supervivencia empresarial</a:t>
            </a:r>
          </a:p>
          <a:p>
            <a:pPr marL="0" indent="0" algn="just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</a:t>
            </a:r>
            <a:r>
              <a:rPr lang="es-ES" sz="2400" dirty="0" smtClean="0"/>
              <a:t>3.5</a:t>
            </a:r>
            <a:r>
              <a:rPr lang="es-ES" sz="2400" dirty="0" smtClean="0"/>
              <a:t>. Instrumentos</a:t>
            </a:r>
          </a:p>
          <a:p>
            <a:pPr marL="0" indent="0" algn="just">
              <a:buNone/>
            </a:pPr>
            <a:r>
              <a:rPr lang="es-ES" sz="2400" dirty="0" smtClean="0"/>
              <a:t>4. Conclusiones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234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1. INNOVACIÓN E INTERNACIONALIZACIÓN DE LA CIUDAD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Importancia de la apertura exterior</a:t>
            </a:r>
          </a:p>
          <a:p>
            <a:r>
              <a:rPr lang="es-ES" sz="2400" dirty="0" smtClean="0"/>
              <a:t>Mayor propensión a la innovación de las empresas localizadas en ciudades</a:t>
            </a:r>
          </a:p>
          <a:p>
            <a:r>
              <a:rPr lang="es-ES" sz="2400" dirty="0" smtClean="0"/>
              <a:t>Relaciones </a:t>
            </a:r>
            <a:r>
              <a:rPr lang="es-ES" sz="2400" dirty="0"/>
              <a:t>internacionales vs relaciones nacionales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8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 smtClean="0"/>
              <a:t>2. ESPECIALIZACIÓN INTELIGENTE (EI), ENRAIZAMIENTO (E) Y CONECTIVIDAD (C)</a:t>
            </a:r>
            <a:r>
              <a:rPr lang="es-ES" sz="3600" dirty="0"/>
              <a:t/>
            </a:r>
            <a:br>
              <a:rPr lang="es-ES" sz="3600" dirty="0"/>
            </a:b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EI = Conocimiento (CO) + Innovación (I)</a:t>
            </a:r>
          </a:p>
          <a:p>
            <a:r>
              <a:rPr lang="es-ES" sz="2400" dirty="0" smtClean="0"/>
              <a:t>EI: factor del crecimiento regional</a:t>
            </a:r>
          </a:p>
          <a:p>
            <a:r>
              <a:rPr lang="es-ES" sz="2400" dirty="0" smtClean="0"/>
              <a:t>CO o los KIS se localizan en regiones urbanas: E</a:t>
            </a:r>
          </a:p>
          <a:p>
            <a:r>
              <a:rPr lang="es-ES" sz="2400" dirty="0" smtClean="0"/>
              <a:t>Pero el CO se difunde internacionalmente: C</a:t>
            </a:r>
          </a:p>
          <a:p>
            <a:r>
              <a:rPr lang="es-ES" sz="2400" dirty="0" smtClean="0"/>
              <a:t>Co-integración de la PTF/I nacional/I extranjera/capital humano</a:t>
            </a:r>
          </a:p>
          <a:p>
            <a:r>
              <a:rPr lang="es-ES" sz="2400" dirty="0" smtClean="0"/>
              <a:t>Pero, la elasticidad de la PTF a la I nacional es débil, mientras que respecto a la I extranjera es fuerte</a:t>
            </a:r>
          </a:p>
          <a:p>
            <a:r>
              <a:rPr lang="es-ES" sz="2400" dirty="0" smtClean="0"/>
              <a:t>E y C exterior son imprescindibles</a:t>
            </a:r>
          </a:p>
          <a:p>
            <a:r>
              <a:rPr lang="es-ES" sz="2400" dirty="0" smtClean="0"/>
              <a:t>E para absorber CO</a:t>
            </a:r>
          </a:p>
          <a:p>
            <a:r>
              <a:rPr lang="es-ES" sz="2400" dirty="0" smtClean="0"/>
              <a:t>C para crear redes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8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3. ¿QUÉ POLÍTICA DE COHESIÓN 2020 (PC) A NIVEL URBANO? </a:t>
            </a:r>
            <a:r>
              <a:rPr lang="es-ES" sz="3600" dirty="0"/>
              <a:t/>
            </a:r>
            <a:br>
              <a:rPr lang="es-ES" sz="3600" dirty="0"/>
            </a:b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400" dirty="0"/>
              <a:t>3.1. </a:t>
            </a:r>
            <a:r>
              <a:rPr lang="es-ES" sz="2400" u="sng" dirty="0"/>
              <a:t>DIFERENTES CIUDADES, DIFERENTES POLÍTICAS</a:t>
            </a:r>
          </a:p>
          <a:p>
            <a:r>
              <a:rPr lang="es-ES" sz="2400" dirty="0" smtClean="0"/>
              <a:t>Los </a:t>
            </a:r>
            <a:r>
              <a:rPr lang="es-ES" sz="2400" dirty="0" smtClean="0"/>
              <a:t>patrones de I son diferenciados</a:t>
            </a:r>
          </a:p>
          <a:p>
            <a:r>
              <a:rPr lang="es-ES" sz="2400" dirty="0" smtClean="0"/>
              <a:t>Evitar enfoques comunes de la Agenda 2020</a:t>
            </a:r>
          </a:p>
          <a:p>
            <a:r>
              <a:rPr lang="es-ES" sz="2400" dirty="0" smtClean="0"/>
              <a:t>Los enfoques deben basarse en E y en 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 Especializaciones productivas  actuales y potenciales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/>
              <a:t>EI  para cada ciudad por su especialización y por patrón de I (I + D + i o adaptación</a:t>
            </a:r>
            <a:r>
              <a:rPr lang="es-ES" sz="24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Prestar atención a innovaciones incrementales no radicales</a:t>
            </a:r>
            <a:endParaRPr lang="es-ES" sz="2400" dirty="0"/>
          </a:p>
          <a:p>
            <a:r>
              <a:rPr lang="es-ES" sz="2400" dirty="0" smtClean="0"/>
              <a:t>Evitar riesgo de dispersión indiferenciada de recursos </a:t>
            </a:r>
          </a:p>
          <a:p>
            <a:r>
              <a:rPr lang="es-ES" sz="2400" dirty="0" smtClean="0"/>
              <a:t>Evitar concentración de recursos en las ciudades líderes</a:t>
            </a:r>
          </a:p>
          <a:p>
            <a:pPr marL="0" indent="0">
              <a:buNone/>
            </a:pPr>
            <a:endParaRPr lang="es-ES" sz="2800" dirty="0" smtClean="0"/>
          </a:p>
          <a:p>
            <a:pPr>
              <a:buFont typeface="Wingdings" panose="05000000000000000000" pitchFamily="2" charset="2"/>
              <a:buChar char="ü"/>
            </a:pPr>
            <a:endParaRPr lang="es-ES" sz="28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3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/>
              <a:t>3. ¿QUÉ POLÍTICA DE COHESIÓN 2020 (PC) A NIVEL URBANO? </a:t>
            </a:r>
            <a:br>
              <a:rPr lang="es-ES" sz="3600" dirty="0"/>
            </a:b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3.2. </a:t>
            </a:r>
            <a:r>
              <a:rPr lang="es-ES" sz="2400" u="sng" dirty="0"/>
              <a:t>¿QUÉ PODRÍAN HACER LAS CIUDADES PARA IMPULSAR LA INNOVACIÓN?</a:t>
            </a:r>
            <a:br>
              <a:rPr lang="es-ES" sz="2400" u="sng" dirty="0"/>
            </a:br>
            <a:endParaRPr lang="es-ES" sz="2400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Política </a:t>
            </a:r>
            <a:r>
              <a:rPr lang="es-ES" sz="2400" dirty="0"/>
              <a:t>de Cohesión coordinada con Política de </a:t>
            </a:r>
            <a:r>
              <a:rPr lang="es-ES" sz="2400" dirty="0" smtClean="0"/>
              <a:t>Reindustrialización </a:t>
            </a:r>
            <a:r>
              <a:rPr lang="es-ES" sz="2400" dirty="0"/>
              <a:t>en Planes </a:t>
            </a:r>
            <a:r>
              <a:rPr lang="es-ES" sz="2400" dirty="0" smtClean="0"/>
              <a:t>Estratégicos y Generales Urbanos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Compras públicas para estimular la innovación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Fomentar el E y la C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La E por la vía de los sistemas urbanos de innovación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La C por la vía de la internacionalización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400" dirty="0"/>
          </a:p>
          <a:p>
            <a:pPr>
              <a:buFont typeface="Wingdings" panose="05000000000000000000" pitchFamily="2" charset="2"/>
              <a:buChar char="ü"/>
            </a:pPr>
            <a:endParaRPr lang="es-E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0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/>
              <a:t>3. ¿QUÉ POLÍTICA DE COHESIÓN 2020 (PC) A NIVEL URBANO? </a:t>
            </a:r>
            <a:br>
              <a:rPr lang="es-ES" sz="3200" dirty="0"/>
            </a:b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400" dirty="0"/>
              <a:t>3.3. </a:t>
            </a:r>
            <a:r>
              <a:rPr lang="es-ES" sz="2400" u="sng" dirty="0"/>
              <a:t>ORGANIZAR “CLUSTERS”, ¿ES SUFICIENTE?</a:t>
            </a:r>
          </a:p>
          <a:p>
            <a:r>
              <a:rPr lang="es-ES" sz="2400" dirty="0" smtClean="0"/>
              <a:t>No </a:t>
            </a:r>
            <a:r>
              <a:rPr lang="es-ES" sz="2400" dirty="0" smtClean="0"/>
              <a:t>todos los “</a:t>
            </a:r>
            <a:r>
              <a:rPr lang="es-ES" sz="2400" dirty="0" err="1" smtClean="0"/>
              <a:t>clusters</a:t>
            </a:r>
            <a:r>
              <a:rPr lang="es-ES" sz="2400" dirty="0" smtClean="0"/>
              <a:t>” son fuente de innovación y crecimiento </a:t>
            </a:r>
          </a:p>
          <a:p>
            <a:r>
              <a:rPr lang="es-ES" sz="2400" dirty="0" smtClean="0"/>
              <a:t>Se necesita adicionalmente  la gestión del capital intelectual (CI</a:t>
            </a:r>
            <a:r>
              <a:rPr lang="es-ES" sz="2400" dirty="0"/>
              <a:t>) </a:t>
            </a:r>
            <a:r>
              <a:rPr lang="es-ES" sz="2400" dirty="0" smtClean="0"/>
              <a:t>para “desempeño </a:t>
            </a:r>
            <a:r>
              <a:rPr lang="es-ES" sz="2400" dirty="0"/>
              <a:t>innovador</a:t>
            </a:r>
            <a:r>
              <a:rPr lang="es-ES" sz="2400" dirty="0" smtClean="0"/>
              <a:t>” (DI) y atenuar la crisis (2010)</a:t>
            </a:r>
          </a:p>
          <a:p>
            <a:r>
              <a:rPr lang="es-ES" sz="2400" dirty="0" smtClean="0"/>
              <a:t>DI: Ventas de bienes o servicios innovadores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CI = Capital humano (CH) + Capital estructural (CE) + Capital relacional (CR)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CH: formación y acumulación de la misma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CE: gestión empresarial,  organización,  diseño y envasado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CR: cooperación con clientes o proveedores,  empresas del mismo sector, centros de investigación </a:t>
            </a:r>
          </a:p>
          <a:p>
            <a:r>
              <a:rPr lang="es-ES" sz="2400" dirty="0" smtClean="0"/>
              <a:t>Los efectos del CI en el DI son sobresalientes en las empresas de servicios</a:t>
            </a:r>
          </a:p>
          <a:p>
            <a:r>
              <a:rPr lang="es-ES" sz="2400" dirty="0" smtClean="0"/>
              <a:t>CR es el factor más destacado y en pymes, los acuerdos con empresas del mismo sector 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458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/>
              <a:t>3. ¿QUÉ POLÍTICA DE COHESIÓN 2020 (PC) A NIVEL URBANO? </a:t>
            </a:r>
            <a:br>
              <a:rPr lang="es-ES" sz="3600" dirty="0"/>
            </a:b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3.4. </a:t>
            </a:r>
            <a:r>
              <a:rPr lang="es-ES" u="sng" dirty="0"/>
              <a:t>Innovación y supervivencia empresarial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r>
              <a:rPr lang="es-ES" dirty="0" smtClean="0"/>
              <a:t>Crisis </a:t>
            </a:r>
            <a:r>
              <a:rPr lang="es-ES" dirty="0" smtClean="0"/>
              <a:t>= mortalidad empresarial</a:t>
            </a:r>
          </a:p>
          <a:p>
            <a:r>
              <a:rPr lang="es-ES" dirty="0" smtClean="0"/>
              <a:t>Innovación-aprendizaje-supervivencia: relación robusta</a:t>
            </a:r>
          </a:p>
          <a:p>
            <a:r>
              <a:rPr lang="es-ES" dirty="0" smtClean="0"/>
              <a:t>Educación superior/educación básica mayor: mayor éxito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8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3</a:t>
            </a:r>
            <a:r>
              <a:rPr lang="es-ES" sz="3200" dirty="0"/>
              <a:t>. ¿QUÉ POLÍTICA DE COHESIÓN 2020 (PC) A NIVEL URBANO? </a:t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2800" dirty="0"/>
              <a:t>3.5. </a:t>
            </a:r>
            <a:r>
              <a:rPr lang="es-ES" sz="2800" u="sng" dirty="0"/>
              <a:t>Instrumentos (I)</a:t>
            </a:r>
            <a:endParaRPr lang="es-ES" sz="3100" u="sng" dirty="0" smtClean="0"/>
          </a:p>
          <a:p>
            <a:r>
              <a:rPr lang="es-ES" sz="3100" dirty="0" smtClean="0"/>
              <a:t>Inversión </a:t>
            </a:r>
            <a:r>
              <a:rPr lang="es-ES" sz="3100" dirty="0" smtClean="0"/>
              <a:t>I + D y educación: Tándem básico de la Política de Cohesión</a:t>
            </a:r>
          </a:p>
          <a:p>
            <a:r>
              <a:rPr lang="es-ES" sz="3100" dirty="0" smtClean="0"/>
              <a:t>Empresas con fondos públicos para I + D tienen un efecto multiplicador o “derrame” en: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3100" dirty="0" smtClean="0"/>
              <a:t> la inversión innovadora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3100" dirty="0" smtClean="0"/>
              <a:t> las ventas de productos nuevos o DI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3100" dirty="0" smtClean="0"/>
              <a:t>La especialización en sectores tecnológicos</a:t>
            </a:r>
          </a:p>
          <a:p>
            <a:r>
              <a:rPr lang="es-ES" sz="3100" dirty="0" smtClean="0"/>
              <a:t>Asociación tamaño-fondos públicos-resultados mejores</a:t>
            </a:r>
          </a:p>
          <a:p>
            <a:r>
              <a:rPr lang="es-ES" sz="3100" dirty="0" smtClean="0"/>
              <a:t>Los contratos tienen un DI muy superior al de las subvenciones</a:t>
            </a:r>
          </a:p>
          <a:p>
            <a:r>
              <a:rPr lang="es-ES" sz="3100" dirty="0" smtClean="0"/>
              <a:t>Selectividad de las intervenciones públicas</a:t>
            </a:r>
          </a:p>
          <a:p>
            <a:r>
              <a:rPr lang="es-ES" sz="3100" dirty="0" smtClean="0"/>
              <a:t>Fondos públicos son complementarios de los privados</a:t>
            </a:r>
          </a:p>
          <a:p>
            <a:r>
              <a:rPr lang="es-ES" sz="3100" dirty="0" smtClean="0"/>
              <a:t>Por CCAA, Madrid y Cataluña obtienen mejores resultados que la media nacional. </a:t>
            </a:r>
          </a:p>
          <a:p>
            <a:r>
              <a:rPr lang="es-ES" sz="3100" dirty="0" smtClean="0"/>
              <a:t>Andalucía logra mejores resultados que la media nacional y que las CCAA </a:t>
            </a:r>
            <a:r>
              <a:rPr lang="es-ES" sz="3100" dirty="0"/>
              <a:t>más desarrolladas en </a:t>
            </a:r>
            <a:r>
              <a:rPr lang="es-ES" sz="3100" dirty="0" smtClean="0"/>
              <a:t>DI</a:t>
            </a:r>
          </a:p>
          <a:p>
            <a:endParaRPr lang="es-ES" sz="31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07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08274C8D45EF47BEF16D2755F58AE4" ma:contentTypeVersion="1" ma:contentTypeDescription="Crear nuevo documento." ma:contentTypeScope="" ma:versionID="0551156b07ca620995130238c42e910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A671A-E035-4507-AE26-BB6639C45DA1}"/>
</file>

<file path=customXml/itemProps2.xml><?xml version="1.0" encoding="utf-8"?>
<ds:datastoreItem xmlns:ds="http://schemas.openxmlformats.org/officeDocument/2006/customXml" ds:itemID="{2BB34E6D-17F2-4B7C-B2F5-1287C6817685}"/>
</file>

<file path=customXml/itemProps3.xml><?xml version="1.0" encoding="utf-8"?>
<ds:datastoreItem xmlns:ds="http://schemas.openxmlformats.org/officeDocument/2006/customXml" ds:itemID="{F0009C14-C423-4F67-A891-FFF4681243CE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1859</TotalTime>
  <Words>657</Words>
  <Application>Microsoft Office PowerPoint</Application>
  <PresentationFormat>Presentación en pantalla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Claridad</vt:lpstr>
      <vt:lpstr>    ACTO ANUAL DE COMUNICACIÓN SOBRE POLÍTICA REGIONAL Y FONDOS EUROPEOS EN ESPAÑA CHINCHÓN (MADRID) 13 Y 14 DE NOVIEMBRE DE 2014   LA NUEVA PROGRAMACIÓN 2014-2020 Y EL REFUERZO DE LA DIMENSIÓN URBANA </vt:lpstr>
      <vt:lpstr>    POLÍTICA DE COHESIÓN E INNOVACIÓN EN LAS CIUDADES ESPAÑOLAS  </vt:lpstr>
      <vt:lpstr>1. INNOVACIÓN E INTERNACIONALIZACIÓN DE LA CIUDAD</vt:lpstr>
      <vt:lpstr> 2. ESPECIALIZACIÓN INTELIGENTE (EI), ENRAIZAMIENTO (E) Y CONECTIVIDAD (C) </vt:lpstr>
      <vt:lpstr> 3. ¿QUÉ POLÍTICA DE COHESIÓN 2020 (PC) A NIVEL URBANO?  </vt:lpstr>
      <vt:lpstr> 3. ¿QUÉ POLÍTICA DE COHESIÓN 2020 (PC) A NIVEL URBANO?  </vt:lpstr>
      <vt:lpstr>3. ¿QUÉ POLÍTICA DE COHESIÓN 2020 (PC) A NIVEL URBANO?  </vt:lpstr>
      <vt:lpstr> 3. ¿QUÉ POLÍTICA DE COHESIÓN 2020 (PC) A NIVEL URBANO?  </vt:lpstr>
      <vt:lpstr>  3. ¿QUÉ POLÍTICA DE COHESIÓN 2020 (PC) A NIVEL URBANO?   </vt:lpstr>
      <vt:lpstr> 3. ¿QUÉ POLÍTICA DE COHESIÓN 2020 (PC) A NIVEL URBANO?  </vt:lpstr>
      <vt:lpstr>4. Conclusiones</vt:lpstr>
    </vt:vector>
  </TitlesOfParts>
  <Company>Universidad Autónoma de Madrid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jose.mella</dc:creator>
  <cp:lastModifiedBy>jose.mella</cp:lastModifiedBy>
  <cp:revision>39</cp:revision>
  <dcterms:created xsi:type="dcterms:W3CDTF">2014-11-05T18:13:49Z</dcterms:created>
  <dcterms:modified xsi:type="dcterms:W3CDTF">2014-11-10T11:39:01Z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0x0101005F08274C8D45EF47BEF16D2755F58AE4</vt:lpwstr>
  </property>
</Properties>
</file>