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71" r:id="rId5"/>
    <p:sldId id="268" r:id="rId6"/>
    <p:sldId id="266" r:id="rId7"/>
    <p:sldId id="264" r:id="rId8"/>
    <p:sldId id="269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3644"/>
    <a:srgbClr val="A02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40199586157458"/>
          <c:y val="0"/>
          <c:w val="0.80797050851325691"/>
          <c:h val="0.8726564038241364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elete val="1"/>
          </c:dLbls>
          <c:cat>
            <c:strRef>
              <c:f>(Hoja2!$I$3,Hoja2!$I$4,Hoja2!$I$5,Hoja2!$I$6)</c:f>
              <c:strCache>
                <c:ptCount val="4"/>
                <c:pt idx="0">
                  <c:v>AB</c:v>
                </c:pt>
                <c:pt idx="1">
                  <c:v>CR</c:v>
                </c:pt>
                <c:pt idx="2">
                  <c:v>CU</c:v>
                </c:pt>
                <c:pt idx="3">
                  <c:v>TO</c:v>
                </c:pt>
              </c:strCache>
            </c:strRef>
          </c:cat>
          <c:val>
            <c:numRef>
              <c:f>Hoja2!$H$3:$H$6</c:f>
              <c:numCache>
                <c:formatCode>General</c:formatCode>
                <c:ptCount val="4"/>
                <c:pt idx="0">
                  <c:v>994663</c:v>
                </c:pt>
                <c:pt idx="1">
                  <c:v>2680447</c:v>
                </c:pt>
                <c:pt idx="2">
                  <c:v>48000</c:v>
                </c:pt>
                <c:pt idx="3">
                  <c:v>599590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0.38845</cdr:x>
      <cdr:y>0.03368</cdr:y>
    </cdr:from>
    <cdr:to>
      <cdr:x>0.60132</cdr:x>
      <cdr:y>0.21124</cdr:y>
    </cdr:to>
    <cdr:sp macro="" textlink="">
      <cdr:nvSpPr>
        <cdr:cNvPr id="2" name="CuadroTexto 21"/>
        <cdr:cNvSpPr txBox="1"/>
      </cdr:nvSpPr>
      <cdr:spPr>
        <a:xfrm xmlns:a="http://schemas.openxmlformats.org/drawingml/2006/main">
          <a:off x="1332938" y="122581"/>
          <a:ext cx="730468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 smtClean="0">
              <a:solidFill>
                <a:schemeClr val="bg1"/>
              </a:solidFill>
            </a:rPr>
            <a:t>TO 14% </a:t>
          </a:r>
          <a:endParaRPr lang="es-E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0.59815</cdr:x>
      <cdr:y>0.53676</cdr:y>
    </cdr:from>
    <cdr:to>
      <cdr:x>0.8219</cdr:x>
      <cdr:y>0.71433</cdr:y>
    </cdr:to>
    <cdr:sp macro="" textlink="">
      <cdr:nvSpPr>
        <cdr:cNvPr id="3" name="CuadroTexto 21"/>
        <cdr:cNvSpPr txBox="1"/>
      </cdr:nvSpPr>
      <cdr:spPr>
        <a:xfrm xmlns:a="http://schemas.openxmlformats.org/drawingml/2006/main">
          <a:off x="2052521" y="1953773"/>
          <a:ext cx="767787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 smtClean="0">
              <a:solidFill>
                <a:schemeClr val="bg1"/>
              </a:solidFill>
            </a:rPr>
            <a:t>CR  62% </a:t>
          </a:r>
          <a:endParaRPr lang="es-E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0.20511</cdr:x>
      <cdr:y>0.20954</cdr:y>
    </cdr:from>
    <cdr:to>
      <cdr:x>0.41798</cdr:x>
      <cdr:y>0.38711</cdr:y>
    </cdr:to>
    <cdr:sp macro="" textlink="">
      <cdr:nvSpPr>
        <cdr:cNvPr id="4" name="CuadroTexto 21"/>
        <cdr:cNvSpPr txBox="1"/>
      </cdr:nvSpPr>
      <cdr:spPr>
        <a:xfrm xmlns:a="http://schemas.openxmlformats.org/drawingml/2006/main">
          <a:off x="703817" y="762717"/>
          <a:ext cx="730468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 smtClean="0">
              <a:solidFill>
                <a:schemeClr val="bg1"/>
              </a:solidFill>
            </a:rPr>
            <a:t>CU 1% </a:t>
          </a:r>
          <a:endParaRPr lang="es-ES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0.75429</cdr:x>
      <cdr:y>0.12162</cdr:y>
    </cdr:from>
    <cdr:to>
      <cdr:x>0.96716</cdr:x>
      <cdr:y>0.29919</cdr:y>
    </cdr:to>
    <cdr:sp macro="" textlink="">
      <cdr:nvSpPr>
        <cdr:cNvPr id="5" name="CuadroTexto 21"/>
        <cdr:cNvSpPr txBox="1"/>
      </cdr:nvSpPr>
      <cdr:spPr>
        <a:xfrm xmlns:a="http://schemas.openxmlformats.org/drawingml/2006/main">
          <a:off x="2588297" y="442687"/>
          <a:ext cx="730468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b="1" dirty="0" smtClean="0">
              <a:solidFill>
                <a:schemeClr val="bg1"/>
              </a:solidFill>
            </a:rPr>
            <a:t>AB 23% </a:t>
          </a:r>
          <a:endParaRPr lang="es-ES" sz="18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50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29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732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89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0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38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366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8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7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29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45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0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8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06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7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69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9582F-6842-4F91-88E3-49517B32DEE5}" type="datetimeFigureOut">
              <a:rPr lang="es-ES" smtClean="0"/>
              <a:t>12/11/2014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92A6B0-D5C6-4A66-A419-51A6B21ADD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4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785257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4000" dirty="0" smtClean="0">
                <a:latin typeface="Bookman Old Style" panose="02050604050505020204" pitchFamily="18" charset="0"/>
              </a:rPr>
              <a:t>P.O. FEDER</a:t>
            </a:r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r>
              <a:rPr lang="es-ES" sz="4000" dirty="0" smtClean="0">
                <a:latin typeface="Bookman Old Style" panose="02050604050505020204" pitchFamily="18" charset="0"/>
              </a:rPr>
              <a:t>2007/2013</a:t>
            </a:r>
            <a:br>
              <a:rPr lang="es-ES" sz="4000" dirty="0" smtClean="0">
                <a:latin typeface="Bookman Old Style" panose="02050604050505020204" pitchFamily="18" charset="0"/>
              </a:rPr>
            </a:br>
            <a:r>
              <a:rPr lang="es-ES" sz="4000" dirty="0" smtClean="0">
                <a:latin typeface="Bookman Old Style" panose="02050604050505020204" pitchFamily="18" charset="0"/>
              </a:rPr>
              <a:t>UNIVERSIDAD DE CASTILLA-LA MANCHA</a:t>
            </a:r>
            <a:endParaRPr lang="es-E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2329543"/>
            <a:ext cx="10254343" cy="4201886"/>
          </a:xfrm>
        </p:spPr>
        <p:txBody>
          <a:bodyPr>
            <a:normAutofit fontScale="92500" lnSpcReduction="10000"/>
          </a:bodyPr>
          <a:lstStyle/>
          <a:p>
            <a:pPr lvl="0"/>
            <a:endParaRPr lang="es-ES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       FINES DE LA UCLM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b="1" dirty="0"/>
              <a:t>Creación, desarrollo y crítica de la ciencia, de la técnica y la cultura a través del estudio y la investigación.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b="1" dirty="0"/>
              <a:t>Transmisión crítica del conocimiento científico, técnico y cultural.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b="1" dirty="0"/>
              <a:t>El apoyo científico y técnico al desarrollo cultural, con singular atención a las demandas de la CA de Castilla-La Mancha.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248" y="544286"/>
            <a:ext cx="11574518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ENSAYO Y CARACTERIZACIÓN COLECTORES SOLARES TÉRMICOS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96974" y="2260280"/>
            <a:ext cx="5711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Permite determinar las características de cualquier captador solar bajo diferentes condiciones controladas de radiación solar y de velocidad del viento en pocos días.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0" y="1876097"/>
            <a:ext cx="5501041" cy="48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4286"/>
            <a:ext cx="12044855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TECNOLOGÍA ELECTROQUÍMICA PARA DEPURAR AGUAS RESIDUALES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0" y="2260280"/>
            <a:ext cx="50502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La Planta Piloto cuenta con un módulo de proceso regenerador de aguas depuradas, un módulo de suministro energético y un módulo de almacenamiento para funcionamiento of-</a:t>
            </a:r>
            <a:r>
              <a:rPr lang="es-ES" sz="2800" dirty="0" err="1" smtClean="0"/>
              <a:t>site</a:t>
            </a:r>
            <a:r>
              <a:rPr lang="es-ES" sz="2800" dirty="0" smtClean="0"/>
              <a:t> de la planta.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" y="1876097"/>
            <a:ext cx="5866274" cy="48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7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248" y="544286"/>
            <a:ext cx="11574518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PARA EXTRACCIÓN DE ACEITES DE FRUTOS SECOS.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770179" y="2260280"/>
            <a:ext cx="61380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Esta planta permite la recepción, almacenamiento de frutos secos, su molturación, prensado, almacenamiento de aceites en depósitos refrigerados y posterior envase.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Optimiza la obtención de aceite y prensado dando lugar a una mayor calidad del producto final.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33" y="1876096"/>
            <a:ext cx="3512436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4286"/>
            <a:ext cx="12044855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PARA GENOTIPADO AVANZADO DE AGROALIMENETACIÓN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68662" y="2025908"/>
            <a:ext cx="52930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Planta Piloto de realización de técnicas de análisis y diagnóstico genético a escala genómica en productos agroalimentarios, facilitando el acceso de </a:t>
            </a:r>
            <a:r>
              <a:rPr lang="es-ES" sz="2800" dirty="0" err="1" smtClean="0"/>
              <a:t>genotipado</a:t>
            </a:r>
            <a:r>
              <a:rPr lang="es-ES" sz="2800" dirty="0" smtClean="0"/>
              <a:t> a las PYMES agroalimentarias, que, generalmente, tienen dificultades para acceder a este tipo de servicios</a:t>
            </a:r>
          </a:p>
          <a:p>
            <a:pPr algn="just"/>
            <a:endParaRPr lang="es-ES" sz="28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0" y="1749600"/>
            <a:ext cx="6303580" cy="4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4286"/>
            <a:ext cx="12044855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DE APLICACIONES DE INNOVACIÓN BIOFARMACÉUTICA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76545" y="2300505"/>
            <a:ext cx="5050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La Planta Piloto cuenta con un secuenciador de última generación, un Real Time PCR y un cromatógrafo de líquidos que permite realizar estudios de </a:t>
            </a:r>
            <a:r>
              <a:rPr lang="es-ES" sz="2600" dirty="0" err="1" smtClean="0"/>
              <a:t>farmagenómica</a:t>
            </a:r>
            <a:r>
              <a:rPr lang="es-ES" sz="2600" dirty="0"/>
              <a:t> </a:t>
            </a:r>
            <a:r>
              <a:rPr lang="es-ES" sz="2600" dirty="0" smtClean="0"/>
              <a:t>para determinar respuesta a la farmacoterapia y también la realización de pruebas génicas para diagnóstico</a:t>
            </a:r>
            <a:endParaRPr lang="es-ES" sz="2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6" y="1876097"/>
            <a:ext cx="5866274" cy="487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4286"/>
            <a:ext cx="12044855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ECOTROM FORESTAL MEDITERRÁNEO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52448" y="1820915"/>
            <a:ext cx="50502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La Planta Piloto simula condiciones ambientales para optimizar sistemas de producción agraria y permite conocer el comportamiento de especies frente al cambio climático, básico para la toma de decisiones en  inversión agraria, la reforestación o proyectos de conversión agrícola.</a:t>
            </a:r>
            <a:endParaRPr lang="es-ES" sz="2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1" y="1820915"/>
            <a:ext cx="5854262" cy="4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56812"/>
            <a:ext cx="12044855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PARA PRODUCCIÓN DE MICROCÁPSULAS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76545" y="2265644"/>
            <a:ext cx="50502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La Planta Piloto es un prototipo dedicado a la producción de </a:t>
            </a:r>
            <a:r>
              <a:rPr lang="es-ES" sz="2600" dirty="0" err="1" smtClean="0"/>
              <a:t>microcápsulas</a:t>
            </a:r>
            <a:r>
              <a:rPr lang="es-ES" sz="2600" dirty="0" smtClean="0"/>
              <a:t> termorreguladoras para suministrar a diferentes sectores, como el de la construcción, textil o la logística, muestras de suficiente volumen para poder realizar prototipos de tamaño comercial</a:t>
            </a:r>
            <a:endParaRPr lang="es-ES" sz="2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7" y="1692266"/>
            <a:ext cx="5435351" cy="503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4286"/>
            <a:ext cx="12044855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DE REACCIÓN DE FLUJO CONTINUO CON REACTOR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85589" y="1790932"/>
            <a:ext cx="50502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La Planta Piloto está compuesta por un reactor de trabajo en flujo continuo y sistemas de análisis y motorización por </a:t>
            </a:r>
            <a:r>
              <a:rPr lang="es-ES" sz="2600" dirty="0" err="1" smtClean="0"/>
              <a:t>espectroscopía</a:t>
            </a:r>
            <a:r>
              <a:rPr lang="es-ES" sz="2600" dirty="0" smtClean="0"/>
              <a:t> UV-vis, y permite disminuir los costes derivados de la producción y eliminación de residuos y uso excesivo de disolvente, disminuyendo así el coste de producción.</a:t>
            </a:r>
            <a:endParaRPr lang="es-ES" sz="2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" y="1876096"/>
            <a:ext cx="6339172" cy="480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15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4286"/>
            <a:ext cx="12044855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CON CÁMARA CLIMÁTICA PARA BANCOS DE ENSAYOS EN VEHÍCULOS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76545" y="2265644"/>
            <a:ext cx="505022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La Planta Piloto ofrece un servicio de investigación previa a la homologación en el sector automovilístico.</a:t>
            </a:r>
          </a:p>
          <a:p>
            <a:pPr algn="just"/>
            <a:r>
              <a:rPr lang="es-ES" sz="2600" dirty="0" smtClean="0"/>
              <a:t>Permite ensayos en arranque frío, en durabilidad</a:t>
            </a:r>
            <a:r>
              <a:rPr lang="es-ES" sz="2600" dirty="0"/>
              <a:t> </a:t>
            </a:r>
            <a:r>
              <a:rPr lang="es-ES" sz="2600" dirty="0" smtClean="0"/>
              <a:t>y ciclos de homologación, así como la calibración en la unidad electrónica de control del motor</a:t>
            </a:r>
            <a:endParaRPr lang="es-ES" sz="2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2" y="1876097"/>
            <a:ext cx="6339171" cy="47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785257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4000" dirty="0" smtClean="0">
                <a:latin typeface="Bookman Old Style" panose="02050604050505020204" pitchFamily="18" charset="0"/>
              </a:rPr>
              <a:t>P.O. FEDER</a:t>
            </a:r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r>
              <a:rPr lang="es-ES" sz="4000" dirty="0" smtClean="0">
                <a:latin typeface="Bookman Old Style" panose="02050604050505020204" pitchFamily="18" charset="0"/>
              </a:rPr>
              <a:t>2007/2013</a:t>
            </a:r>
            <a:br>
              <a:rPr lang="es-ES" sz="4000" dirty="0" smtClean="0">
                <a:latin typeface="Bookman Old Style" panose="02050604050505020204" pitchFamily="18" charset="0"/>
              </a:rPr>
            </a:br>
            <a:r>
              <a:rPr lang="es-ES" sz="4000" dirty="0" smtClean="0">
                <a:latin typeface="Bookman Old Style" panose="02050604050505020204" pitchFamily="18" charset="0"/>
              </a:rPr>
              <a:t>UNIVERSIDAD DE CASTILLA-LA MANCHA</a:t>
            </a:r>
            <a:endParaRPr lang="es-E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2329543"/>
            <a:ext cx="10254343" cy="4201886"/>
          </a:xfrm>
        </p:spPr>
        <p:txBody>
          <a:bodyPr>
            <a:normAutofit/>
          </a:bodyPr>
          <a:lstStyle/>
          <a:p>
            <a:pPr lvl="0"/>
            <a:endParaRPr lang="es-ES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Gracias por </a:t>
            </a:r>
            <a:r>
              <a:rPr lang="es-ES" sz="2800" b="1" smtClean="0"/>
              <a:t>su atención.</a:t>
            </a:r>
            <a:endParaRPr lang="es-ES" sz="2800" b="1" dirty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21279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4000" dirty="0">
                <a:latin typeface="Bookman Old Style" panose="02050604050505020204" pitchFamily="18" charset="0"/>
              </a:rPr>
              <a:t>E</a:t>
            </a:r>
            <a:r>
              <a:rPr lang="es-ES" sz="4000" dirty="0" smtClean="0">
                <a:latin typeface="Bookman Old Style" panose="02050604050505020204" pitchFamily="18" charset="0"/>
              </a:rPr>
              <a:t>STRUCTURA DE LA UCLM</a:t>
            </a:r>
            <a:endParaRPr lang="es-E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2329543"/>
            <a:ext cx="10254343" cy="4201886"/>
          </a:xfrm>
        </p:spPr>
        <p:txBody>
          <a:bodyPr>
            <a:normAutofit/>
          </a:bodyPr>
          <a:lstStyle/>
          <a:p>
            <a:pPr lvl="0"/>
            <a:endParaRPr lang="es-ES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2076151"/>
            <a:ext cx="6727371" cy="45684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95600" y="3742338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A02035"/>
                </a:solidFill>
              </a:rPr>
              <a:t>Talavera</a:t>
            </a:r>
            <a:endParaRPr lang="es-ES" dirty="0">
              <a:solidFill>
                <a:srgbClr val="A02035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14" y="3459309"/>
            <a:ext cx="1371600" cy="5660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1" y="3360947"/>
            <a:ext cx="1371600" cy="5660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27" y="5646302"/>
            <a:ext cx="1371600" cy="5660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5696375"/>
            <a:ext cx="1371600" cy="56605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233056" y="536842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A3644"/>
                </a:solidFill>
              </a:rPr>
              <a:t>Almadén</a:t>
            </a:r>
            <a:endParaRPr lang="es-ES" dirty="0">
              <a:solidFill>
                <a:srgbClr val="8A3644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 flipH="1">
            <a:off x="7674431" y="3725350"/>
            <a:ext cx="56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u="sng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056" y="3105884"/>
            <a:ext cx="371888" cy="64623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7924801" y="5339279"/>
            <a:ext cx="41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u="sng" dirty="0"/>
          </a:p>
        </p:txBody>
      </p:sp>
    </p:spTree>
    <p:extLst>
      <p:ext uri="{BB962C8B-B14F-4D97-AF65-F5344CB8AC3E}">
        <p14:creationId xmlns:p14="http://schemas.microsoft.com/office/powerpoint/2010/main" val="33286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470707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31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r>
              <a:rPr lang="es-ES" sz="3100" dirty="0" smtClean="0">
                <a:latin typeface="Bookman Old Style" panose="02050604050505020204" pitchFamily="18" charset="0"/>
              </a:rPr>
              <a:t>UNIVERSIDAD DE CASTILLA-LA MANCHA</a:t>
            </a: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2341565"/>
            <a:ext cx="10254343" cy="4516435"/>
          </a:xfrm>
        </p:spPr>
        <p:txBody>
          <a:bodyPr>
            <a:normAutofit fontScale="70000" lnSpcReduction="20000"/>
          </a:bodyPr>
          <a:lstStyle/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b="1" dirty="0" smtClean="0"/>
              <a:t>TEMA PRIORITARIO 3. Transferencia tecnológica y redes de cooperación entre empresas y centros tecnológicos y de investigación. 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b="1" dirty="0" smtClean="0"/>
              <a:t>Único organismo en CLM autorizado en este Tema Prioritario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b="1" dirty="0" smtClean="0"/>
              <a:t>3 áreas de actuación: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 1. Plantas Piloto y prototipos.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 2. Redes de Transferencia e Innovación.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 3. Redes de Apoyo a I+D</a:t>
            </a:r>
            <a:endParaRPr lang="es-ES" sz="2800" b="1" dirty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 smtClean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5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470707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31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r>
              <a:rPr lang="es-ES" sz="3100" dirty="0" smtClean="0">
                <a:latin typeface="Bookman Old Style" panose="02050604050505020204" pitchFamily="18" charset="0"/>
              </a:rPr>
              <a:t>UNIVERSIDAD DE CASTILLA-LA MANCHA</a:t>
            </a: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2488059"/>
            <a:ext cx="10254343" cy="4522341"/>
          </a:xfrm>
        </p:spPr>
        <p:txBody>
          <a:bodyPr>
            <a:normAutofit fontScale="40000" lnSpcReduction="20000"/>
          </a:bodyPr>
          <a:lstStyle/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4200" b="1" dirty="0" smtClean="0"/>
              <a:t>TEMA PRIORITARIO 3. Transferencia tecnológica y redes de cooperación entre empresas y centros tecnológicos y de investigación. 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3600" b="1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5000" dirty="0" smtClean="0"/>
              <a:t>El Objetivo es realizar actuaciones enmarcadas en facilitar mecanismos de transferencia tecnológica entre empresas, centros de investigación y tecnológicos y la Universidad: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5000" dirty="0" smtClean="0"/>
              <a:t>                         . Aportando tecnologías avanzadas que puedan incorporarse a su sistema de producción.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5000" dirty="0" smtClean="0"/>
              <a:t>                         . Desarrollando la optimización de recursos energéticos.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5000" dirty="0" smtClean="0"/>
              <a:t>                         . Desarrollando el diseño del producto.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5000" dirty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5000" dirty="0" smtClean="0"/>
              <a:t>Las operaciones cofinanciadas incluyen la transferencia tecnológica tanto propietaria, a través de patentes, como no propietaria, a través de contratos de investigación, plantas piloto y prototipos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3600" dirty="0" smtClean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52514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3100" dirty="0" smtClean="0">
                <a:latin typeface="Bookman Old Style" panose="02050604050505020204" pitchFamily="18" charset="0"/>
              </a:rPr>
              <a:t>FEDER 2007/2013</a:t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r>
              <a:rPr lang="es-ES" sz="3100" dirty="0" smtClean="0">
                <a:latin typeface="Bookman Old Style" panose="02050604050505020204" pitchFamily="18" charset="0"/>
              </a:rPr>
              <a:t>UNIVERSIDAD DE CASTILLA-LA MANCHA</a:t>
            </a: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2245895"/>
            <a:ext cx="10254343" cy="4612105"/>
          </a:xfrm>
        </p:spPr>
        <p:txBody>
          <a:bodyPr>
            <a:normAutofit fontScale="70000" lnSpcReduction="20000"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dirty="0" smtClean="0"/>
              <a:t>Se han realizado tres convocatorias de plantas piloto cuyo objetivo ha sido potenciar los recursos de la Comunidad tanto en sectores tradicionales como innovadores:</a:t>
            </a:r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2800" dirty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dirty="0" smtClean="0"/>
              <a:t>1. Sectores económicos tradicionales: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Agrícola.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Ganadero.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Agroalimentario.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Gestión y optimización de recursos hídricos.</a:t>
            </a:r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dirty="0" smtClean="0"/>
              <a:t>2. Áreas económicas innovadoras:</a:t>
            </a:r>
          </a:p>
          <a:p>
            <a:pPr marL="457200" indent="-4572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Biomedicina.</a:t>
            </a:r>
          </a:p>
          <a:p>
            <a:pPr marL="457200" indent="-4572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Ingeniería Civil.</a:t>
            </a:r>
          </a:p>
          <a:p>
            <a:pPr marL="457200" indent="-4572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Ingeniería Eléctrica, Electrónica.</a:t>
            </a:r>
          </a:p>
          <a:p>
            <a:pPr marL="457200" indent="-4572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s-ES" sz="2800" dirty="0" smtClean="0"/>
              <a:t>Tecnología Informática.</a:t>
            </a:r>
          </a:p>
          <a:p>
            <a:pPr marL="457200" indent="-4572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7"/>
            <a:ext cx="10450286" cy="1438710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2700" dirty="0" smtClean="0">
                <a:latin typeface="Bookman Old Style" panose="02050604050505020204" pitchFamily="18" charset="0"/>
              </a:rPr>
              <a:t>FEDER 2007/2013. UCLM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r>
              <a:rPr lang="es-ES" sz="3100" dirty="0" smtClean="0">
                <a:latin typeface="Bookman Old Style" panose="02050604050505020204" pitchFamily="18" charset="0"/>
              </a:rPr>
              <a:t>DISTRIBUCIÓN TEMÁTICA DE LAS PLANTAS PILOTO</a:t>
            </a: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24000" y="2181726"/>
            <a:ext cx="9144000" cy="467627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" sz="2200" b="1" dirty="0" smtClean="0"/>
              <a:t>4</a:t>
            </a:r>
            <a:r>
              <a:rPr lang="es-ES" sz="2200" dirty="0" smtClean="0"/>
              <a:t> AGRICULTURA</a:t>
            </a:r>
          </a:p>
          <a:p>
            <a:pPr algn="l"/>
            <a:r>
              <a:rPr lang="es-ES" sz="2200" b="1" dirty="0" smtClean="0"/>
              <a:t>4 </a:t>
            </a:r>
            <a:r>
              <a:rPr lang="es-ES" sz="2200" dirty="0" smtClean="0"/>
              <a:t>TECNOLOGÍA QUÍMICA</a:t>
            </a:r>
            <a:endParaRPr lang="en-US" sz="2200" dirty="0" smtClean="0"/>
          </a:p>
          <a:p>
            <a:pPr algn="l"/>
            <a:r>
              <a:rPr lang="es-ES" sz="2200" b="1" dirty="0" smtClean="0"/>
              <a:t>3 </a:t>
            </a:r>
            <a:r>
              <a:rPr lang="es-ES" sz="2200" dirty="0" smtClean="0"/>
              <a:t>CATTLE RAISING</a:t>
            </a:r>
          </a:p>
          <a:p>
            <a:pPr algn="l"/>
            <a:r>
              <a:rPr lang="es-ES" sz="2200" b="1" dirty="0" smtClean="0"/>
              <a:t>2 </a:t>
            </a:r>
            <a:r>
              <a:rPr lang="es-ES" sz="2200" dirty="0" smtClean="0"/>
              <a:t>CIENCIA Y TECNOLOGÍA DE LOS ALIMENTOS</a:t>
            </a:r>
          </a:p>
          <a:p>
            <a:pPr algn="l"/>
            <a:r>
              <a:rPr lang="es-ES" sz="2200" b="1" dirty="0" smtClean="0"/>
              <a:t>2</a:t>
            </a:r>
            <a:r>
              <a:rPr lang="es-ES" sz="2200" dirty="0" smtClean="0"/>
              <a:t> CIENCIA Y TECONOLOGÍA DE LOS MATERIALES</a:t>
            </a:r>
            <a:endParaRPr lang="es-ES" sz="2200" b="1" dirty="0" smtClean="0"/>
          </a:p>
          <a:p>
            <a:pPr algn="l"/>
            <a:r>
              <a:rPr lang="es-ES" sz="2200" b="1" dirty="0" smtClean="0"/>
              <a:t>2 </a:t>
            </a:r>
            <a:r>
              <a:rPr lang="en-US" sz="2200" dirty="0" smtClean="0"/>
              <a:t>INGENIERÍA ELÉCTRICA, ELECTRÓNICA Y AUTOMATISMO</a:t>
            </a:r>
          </a:p>
          <a:p>
            <a:pPr algn="l"/>
            <a:r>
              <a:rPr lang="en-US" sz="2200" b="1" dirty="0" smtClean="0"/>
              <a:t>2</a:t>
            </a:r>
            <a:r>
              <a:rPr lang="en-US" sz="2200" dirty="0" smtClean="0"/>
              <a:t> INGENIERÍA MECÁNICA, NAVAL Y AERONÁUTICA</a:t>
            </a:r>
          </a:p>
          <a:p>
            <a:pPr algn="l"/>
            <a:r>
              <a:rPr lang="es-ES" sz="2200" b="1" dirty="0" smtClean="0"/>
              <a:t>1</a:t>
            </a:r>
            <a:r>
              <a:rPr lang="es-ES" sz="2200" dirty="0" smtClean="0"/>
              <a:t> TECNOLOGÍA ELECTRÓNICA Y COMUNICACIONES</a:t>
            </a:r>
          </a:p>
          <a:p>
            <a:pPr algn="l"/>
            <a:r>
              <a:rPr lang="es-ES" sz="2200" b="1" dirty="0" smtClean="0"/>
              <a:t>1 </a:t>
            </a:r>
            <a:r>
              <a:rPr lang="en-US" sz="2200" dirty="0" smtClean="0"/>
              <a:t>CIENCIA COMPUTACIONAL Y TECNOLOGÍA INFORMÁTICA</a:t>
            </a:r>
          </a:p>
          <a:p>
            <a:pPr algn="l"/>
            <a:r>
              <a:rPr lang="es-ES" sz="2200" b="1" dirty="0" smtClean="0"/>
              <a:t>1 </a:t>
            </a:r>
            <a:r>
              <a:rPr lang="es-ES" sz="2200" dirty="0" smtClean="0"/>
              <a:t>INGENIERÍA CIVIL Y ARQUITECTURA</a:t>
            </a:r>
            <a:endParaRPr lang="es-ES" sz="2200" b="1" dirty="0" smtClean="0"/>
          </a:p>
          <a:p>
            <a:pPr algn="l"/>
            <a:r>
              <a:rPr lang="es-ES" sz="2200" b="1" dirty="0" smtClean="0"/>
              <a:t>1 </a:t>
            </a:r>
            <a:r>
              <a:rPr lang="es-ES" sz="2200" dirty="0" smtClean="0"/>
              <a:t>DEPORTES</a:t>
            </a:r>
          </a:p>
          <a:p>
            <a:pPr algn="l"/>
            <a:r>
              <a:rPr lang="es-ES" sz="2200" b="1" dirty="0" smtClean="0"/>
              <a:t>1</a:t>
            </a:r>
            <a:r>
              <a:rPr lang="es-ES" sz="2200" dirty="0" smtClean="0"/>
              <a:t> QUÍMICA</a:t>
            </a:r>
          </a:p>
          <a:p>
            <a:pPr algn="l"/>
            <a:r>
              <a:rPr lang="es-ES" sz="2200" b="1" dirty="0" smtClean="0"/>
              <a:t>1 </a:t>
            </a:r>
            <a:r>
              <a:rPr lang="es-ES" sz="2200" dirty="0" smtClean="0"/>
              <a:t>BIOMEDICINA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212795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3600" dirty="0" smtClean="0">
                <a:latin typeface="Bookman Old Style" panose="02050604050505020204" pitchFamily="18" charset="0"/>
              </a:rPr>
              <a:t>DISTRIBUCIÓN PLANTAS PILOTO POR CAMPUS</a:t>
            </a:r>
            <a:endParaRPr lang="es-ES" sz="36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2329543"/>
            <a:ext cx="10254343" cy="4201886"/>
          </a:xfrm>
        </p:spPr>
        <p:txBody>
          <a:bodyPr>
            <a:normAutofit/>
          </a:bodyPr>
          <a:lstStyle/>
          <a:p>
            <a:pPr lvl="0"/>
            <a:endParaRPr lang="es-ES" dirty="0" smtClean="0"/>
          </a:p>
          <a:p>
            <a:pPr algn="l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/>
          </a:p>
          <a:p>
            <a:pPr marL="342900" indent="-342900" algn="l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3" y="1893285"/>
            <a:ext cx="6727371" cy="456845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62983" y="353705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A02035"/>
                </a:solidFill>
              </a:rPr>
              <a:t>Talavera</a:t>
            </a:r>
            <a:endParaRPr lang="es-ES" dirty="0">
              <a:solidFill>
                <a:srgbClr val="A02035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86" y="3117810"/>
            <a:ext cx="1371600" cy="5660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18" y="4834160"/>
            <a:ext cx="1371600" cy="56605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4417585"/>
            <a:ext cx="1371600" cy="56605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24000" y="54671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A3644"/>
                </a:solidFill>
              </a:rPr>
              <a:t>Almadén</a:t>
            </a:r>
            <a:endParaRPr lang="es-ES" dirty="0">
              <a:solidFill>
                <a:srgbClr val="8A3644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91918" y="5201771"/>
            <a:ext cx="39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7</a:t>
            </a:r>
            <a:endParaRPr lang="es-ES" sz="3600" dirty="0"/>
          </a:p>
        </p:txBody>
      </p:sp>
      <p:sp>
        <p:nvSpPr>
          <p:cNvPr id="16" name="CuadroTexto 15"/>
          <p:cNvSpPr txBox="1"/>
          <p:nvPr/>
        </p:nvSpPr>
        <p:spPr>
          <a:xfrm flipH="1">
            <a:off x="7674431" y="3725350"/>
            <a:ext cx="56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u="sng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056" y="3105884"/>
            <a:ext cx="371888" cy="64623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 flipH="1">
            <a:off x="4837194" y="5234464"/>
            <a:ext cx="159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u="sng" dirty="0"/>
          </a:p>
        </p:txBody>
      </p:sp>
      <p:sp>
        <p:nvSpPr>
          <p:cNvPr id="20" name="CuadroTexto 19"/>
          <p:cNvSpPr txBox="1"/>
          <p:nvPr/>
        </p:nvSpPr>
        <p:spPr>
          <a:xfrm flipH="1">
            <a:off x="3126192" y="5234464"/>
            <a:ext cx="65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13</a:t>
            </a:r>
            <a:endParaRPr lang="es-ES" sz="3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920946" y="5368426"/>
            <a:ext cx="41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u="sng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486400" y="3812220"/>
            <a:ext cx="218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1</a:t>
            </a:r>
            <a:endParaRPr lang="es-ES" sz="36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020785" y="3934916"/>
            <a:ext cx="10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4</a:t>
            </a: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047599"/>
              </p:ext>
            </p:extLst>
          </p:nvPr>
        </p:nvGraphicFramePr>
        <p:xfrm>
          <a:off x="8051830" y="1893286"/>
          <a:ext cx="3771368" cy="456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6" name="Imagen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3" y="3214482"/>
            <a:ext cx="1371600" cy="56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FEDER 2007/2013       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EXTRATORA DE ACEITES ESENCIALES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6" y="1894676"/>
            <a:ext cx="5472136" cy="43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99450" y="1961568"/>
            <a:ext cx="56087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Nuevas técnicas de extracción más eficaces y respetuosas con el medioambiente, utilizando sistemas de trabajo con control de presión y temperatura, sistema de microondas durante  la destilación y extracción simultánea automatizada en atmósferas inertes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943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314" y="544286"/>
            <a:ext cx="10450286" cy="1622541"/>
          </a:xfrm>
        </p:spPr>
        <p:txBody>
          <a:bodyPr>
            <a:normAutofit fontScale="90000"/>
          </a:bodyPr>
          <a:lstStyle/>
          <a:p>
            <a:r>
              <a:rPr lang="es-ES" sz="5400" dirty="0" smtClean="0">
                <a:latin typeface="Bookman Old Style" panose="02050604050505020204" pitchFamily="18" charset="0"/>
              </a:rPr>
              <a:t> </a:t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5400" dirty="0" smtClean="0">
                <a:latin typeface="Bookman Old Style" panose="02050604050505020204" pitchFamily="18" charset="0"/>
              </a:rPr>
              <a:t/>
            </a:r>
            <a:br>
              <a:rPr lang="es-ES" sz="5400" dirty="0" smtClean="0">
                <a:latin typeface="Bookman Old Style" panose="02050604050505020204" pitchFamily="18" charset="0"/>
              </a:rPr>
            </a:br>
            <a:r>
              <a:rPr lang="es-ES" sz="5400" dirty="0">
                <a:latin typeface="Bookman Old Style" panose="02050604050505020204" pitchFamily="18" charset="0"/>
              </a:rPr>
              <a:t/>
            </a:r>
            <a:br>
              <a:rPr lang="es-ES" sz="5400" dirty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FEDER 2007/2013      FEDER 2007/2013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            UNIVERSIDAD DE CASTILLA-LA MANCHA</a:t>
            </a:r>
            <a:br>
              <a:rPr lang="es-ES" sz="2200" dirty="0" smtClean="0">
                <a:latin typeface="Bookman Old Style" panose="02050604050505020204" pitchFamily="18" charset="0"/>
              </a:rPr>
            </a:br>
            <a:r>
              <a:rPr lang="es-ES" sz="2200" dirty="0" smtClean="0">
                <a:latin typeface="Bookman Old Style" panose="02050604050505020204" pitchFamily="18" charset="0"/>
              </a:rPr>
              <a:t>                       </a:t>
            </a:r>
            <a:r>
              <a:rPr lang="es-ES" sz="2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PLANTA PILOTO BANCO DE GERMOPLASMA ANIMAL</a:t>
            </a:r>
            <a:r>
              <a:rPr lang="es-ES" sz="3100" dirty="0" smtClean="0">
                <a:latin typeface="Bookman Old Style" panose="02050604050505020204" pitchFamily="18" charset="0"/>
              </a:rPr>
              <a:t/>
            </a:r>
            <a:br>
              <a:rPr lang="es-ES" sz="3100" dirty="0" smtClean="0">
                <a:latin typeface="Bookman Old Style" panose="02050604050505020204" pitchFamily="18" charset="0"/>
              </a:rPr>
            </a:br>
            <a:endParaRPr lang="es-ES" sz="3100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3257" y="1876097"/>
            <a:ext cx="10254343" cy="4981903"/>
          </a:xfrm>
        </p:spPr>
        <p:txBody>
          <a:bodyPr>
            <a:normAutofit/>
          </a:bodyPr>
          <a:lstStyle/>
          <a:p>
            <a:pPr algn="l" fontAlgn="base">
              <a:spcBef>
                <a:spcPct val="20000"/>
              </a:spcBef>
              <a:spcAft>
                <a:spcPct val="0"/>
              </a:spcAft>
            </a:pPr>
            <a:r>
              <a:rPr lang="es-ES" sz="2800" b="1" dirty="0" smtClean="0"/>
              <a:t> 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66" y="71219"/>
            <a:ext cx="1371600" cy="857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3" y="140380"/>
            <a:ext cx="3107048" cy="10788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05752" y="2260280"/>
            <a:ext cx="53024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/>
              <a:t>La Planta Piloto está compuesta de una unidad móvil y una unidad de almacenamiento del germoplasma animal que permiten mejorar sustancialmente las biotecnologías reproductivas para la conservación y mejora de las especies animales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" y="1876097"/>
            <a:ext cx="5472136" cy="48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8971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21DD96-EA15-4061-AC4A-F9A6C85F1EB9}"/>
</file>

<file path=customXml/itemProps2.xml><?xml version="1.0" encoding="utf-8"?>
<ds:datastoreItem xmlns:ds="http://schemas.openxmlformats.org/officeDocument/2006/customXml" ds:itemID="{2190989D-6E64-46F1-A1F6-9316547994AB}"/>
</file>

<file path=customXml/itemProps3.xml><?xml version="1.0" encoding="utf-8"?>
<ds:datastoreItem xmlns:ds="http://schemas.openxmlformats.org/officeDocument/2006/customXml" ds:itemID="{5B9F592C-6473-4CF4-BEA2-4D375002BD4A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435</TotalTime>
  <Words>825</Words>
  <Application>Microsoft Office PowerPoint</Application>
  <PresentationFormat>Panorámica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Century Gothic</vt:lpstr>
      <vt:lpstr>Wingdings 3</vt:lpstr>
      <vt:lpstr>Espiral</vt:lpstr>
      <vt:lpstr>         P.O. FEDER 2007/2013 UNIVERSIDAD DE CASTILLA-LA MANCHA</vt:lpstr>
      <vt:lpstr>         ESTRUCTURA DE LA UCLM</vt:lpstr>
      <vt:lpstr>         FEDER 2007/2013 UNIVERSIDAD DE CASTILLA-LA MANCHA</vt:lpstr>
      <vt:lpstr>         FEDER 2007/2013 UNIVERSIDAD DE CASTILLA-LA MANCHA</vt:lpstr>
      <vt:lpstr>         FEDER 2007/2013 UNIVERSIDAD DE CASTILLA-LA MANCHA</vt:lpstr>
      <vt:lpstr>         FEDER 2007/2013. UCLM DISTRIBUCIÓN TEMÁTICA DE LAS PLANTAS PILOTO</vt:lpstr>
      <vt:lpstr>       DISTRIBUCIÓN PLANTAS PILOTO POR CAMPUS</vt:lpstr>
      <vt:lpstr>         FEDER 2007/2013       FEDER 2007/2013                                     UNIVERSIDAD DE CASTILLA-LA MANCHA                   PLANTA PILOTO EXTRATORA DE ACEITES ESENCIALES </vt:lpstr>
      <vt:lpstr>         FEDER 2007/2013      FEDER 2007/2013                                    UNIVERSIDAD DE CASTILLA-LA MANCHA                        PLANTA PILOTO BANCO DE GERMOPLASMA ANIMAL </vt:lpstr>
      <vt:lpstr>                          FEDER 2007/2013                                           UNIVERSIDAD DE CASTILLA-LA MANCHA PLANTA PILOTO ENSAYO Y CARACTERIZACIÓN COLECTORES SOLARES TÉRMICOS </vt:lpstr>
      <vt:lpstr>                           FEDER 2007/2013                                             UNIVERSIDAD DE CASTILLA-LA MANCHA PLANTA PILOTO TECNOLOGÍA ELECTROQUÍMICA PARA DEPURAR AGUAS RESIDUALES </vt:lpstr>
      <vt:lpstr>                          FEDER 2007/2013                                          UNIVERSIDAD DE CASTILLA-LA MANCHA               PLANTA PILOTO PARA EXTRACCIÓN DE ACEITES DE FRUTOS SECOS. </vt:lpstr>
      <vt:lpstr>                           FEDER 2007/2013                                             UNIVERSIDAD DE CASTILLA-LA MANCHA           PLANTA PILOTO PARA GENOTIPADO AVANZADO DE AGROALIMENETACIÓN </vt:lpstr>
      <vt:lpstr>                           FEDER 2007/2013                                             UNIVERSIDAD DE CASTILLA-LA MANCHA            PLANTA PILOTO DE APLICACIONES DE INNOVACIÓN BIOFARMACÉUTICA </vt:lpstr>
      <vt:lpstr>                           FEDER 2007/2013                                             UNIVERSIDAD DE CASTILLA-LA MANCHA                           PLANTA PILOTO ECOTROM FORESTAL MEDITERRÁNEO </vt:lpstr>
      <vt:lpstr>                           FEDER 2007/2013                                             UNIVERSIDAD DE CASTILLA-LA MANCHA                          PLANTA PILOTO PARA PRODUCCIÓN DE MICROCÁPSULAS </vt:lpstr>
      <vt:lpstr>                           FEDER 2007/2013                                             UNIVERSIDAD DE CASTILLA-LA MANCHA                  PLANTA PILOTO DE REACCIÓN DE FLUJO CONTINUO CON REACTOR </vt:lpstr>
      <vt:lpstr>                           FEDER 2007/2013                                             UNIVERSIDAD DE CASTILLA-LA MANCHA   PLANTA PILOTO CON CÁMARA CLIMÁTICA PARA BANCOS DE ENSAYOS EN VEHÍCULOS </vt:lpstr>
      <vt:lpstr>         P.O. FEDER 2007/2013 UNIVERSIDAD DE CASTILLA-LA MANCHA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 2007/2013 UNIVERSIDAD DE CASTILLA-LA MANCHA</dc:title>
  <dc:creator>ROSA AMELLA MAURI</dc:creator>
  <cp:lastModifiedBy>ROSA AMELLA MAURI</cp:lastModifiedBy>
  <cp:revision>40</cp:revision>
  <dcterms:created xsi:type="dcterms:W3CDTF">2014-11-11T12:33:47Z</dcterms:created>
  <dcterms:modified xsi:type="dcterms:W3CDTF">2014-11-12T13:07:11Z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</Properties>
</file>