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7" r:id="rId2"/>
    <p:sldId id="394" r:id="rId3"/>
    <p:sldId id="395" r:id="rId4"/>
    <p:sldId id="367" r:id="rId5"/>
    <p:sldId id="369" r:id="rId6"/>
    <p:sldId id="396" r:id="rId7"/>
    <p:sldId id="401" r:id="rId8"/>
    <p:sldId id="397" r:id="rId9"/>
    <p:sldId id="398" r:id="rId10"/>
    <p:sldId id="399" r:id="rId11"/>
    <p:sldId id="400" r:id="rId12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FC7"/>
    <a:srgbClr val="ECF8FE"/>
    <a:srgbClr val="D4F0FC"/>
    <a:srgbClr val="BF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545" autoAdjust="0"/>
  </p:normalViewPr>
  <p:slideViewPr>
    <p:cSldViewPr snapToGrid="0"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0"/>
    </p:cViewPr>
  </p:sorterViewPr>
  <p:notesViewPr>
    <p:cSldViewPr snapToGrid="0">
      <p:cViewPr varScale="1">
        <p:scale>
          <a:sx n="49" d="100"/>
          <a:sy n="49" d="100"/>
        </p:scale>
        <p:origin x="-2970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9AEA3E-EA2C-4E58-9C4A-AEC55FAB8E38}" type="datetimeFigureOut">
              <a:rPr lang="es-ES"/>
              <a:pPr>
                <a:defRPr/>
              </a:pPr>
              <a:t>10/12/2013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63ABDE4-B81A-4AB5-B67B-C3DFDA98FA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74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D98C661-A516-4FA0-916F-64CBEF4C8669}" type="datetimeFigureOut">
              <a:rPr lang="es-ES"/>
              <a:pPr>
                <a:defRPr/>
              </a:pPr>
              <a:t>10/12/2013</a:t>
            </a:fld>
            <a:endParaRPr lang="es-E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F2029EC-895C-4930-AA59-C93680471A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0468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 noChangeArrowheads="1"/>
          </p:cNvSpPr>
          <p:nvPr/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0" hangingPunct="0"/>
            <a:fld id="{E71274C6-0448-462A-94DE-8632C21C7DD5}" type="slidenum">
              <a:rPr lang="en-GB" sz="1200">
                <a:latin typeface="Times"/>
              </a:rPr>
              <a:pPr algn="r" eaLnBrk="0" hangingPunct="0"/>
              <a:t>1</a:t>
            </a:fld>
            <a:endParaRPr lang="en-GB" sz="1200" dirty="0">
              <a:latin typeface="Times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29EC-895C-4930-AA59-C93680471AD8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711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29EC-895C-4930-AA59-C93680471AD8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71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221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14470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29EC-895C-4930-AA59-C93680471AD8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297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29EC-895C-4930-AA59-C93680471AD8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71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29EC-895C-4930-AA59-C93680471AD8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71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29EC-895C-4930-AA59-C93680471AD8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71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29EC-895C-4930-AA59-C93680471AD8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71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29EC-895C-4930-AA59-C93680471AD8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7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ar\Escritorio\Logo-CDTI-MINECO-nue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63" y="276225"/>
            <a:ext cx="23066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3 Grupo"/>
          <p:cNvGrpSpPr>
            <a:grpSpLocks/>
          </p:cNvGrpSpPr>
          <p:nvPr/>
        </p:nvGrpSpPr>
        <p:grpSpPr bwMode="auto">
          <a:xfrm>
            <a:off x="827088" y="130175"/>
            <a:ext cx="1884362" cy="585788"/>
            <a:chOff x="738461" y="5619181"/>
            <a:chExt cx="1884022" cy="584775"/>
          </a:xfrm>
        </p:grpSpPr>
        <p:pic>
          <p:nvPicPr>
            <p:cNvPr id="6" name="15 Imagen" descr="FEDER-español.gif"/>
            <p:cNvPicPr>
              <a:picLocks noChangeAspect="1"/>
            </p:cNvPicPr>
            <p:nvPr/>
          </p:nvPicPr>
          <p:blipFill>
            <a:blip r:embed="rId3" cstate="print"/>
            <a:srcRect r="62219"/>
            <a:stretch>
              <a:fillRect/>
            </a:stretch>
          </p:blipFill>
          <p:spPr bwMode="auto">
            <a:xfrm>
              <a:off x="738461" y="5729952"/>
              <a:ext cx="59843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17 CuadroTexto"/>
            <p:cNvSpPr txBox="1">
              <a:spLocks noChangeArrowheads="1"/>
            </p:cNvSpPr>
            <p:nvPr/>
          </p:nvSpPr>
          <p:spPr bwMode="auto">
            <a:xfrm>
              <a:off x="1286049" y="5619181"/>
              <a:ext cx="13364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es-ES_tradnl" sz="600" b="1" dirty="0"/>
                <a:t>UNIÓN EUROPEA</a:t>
              </a:r>
            </a:p>
            <a:p>
              <a:pPr eaLnBrk="0" hangingPunct="0"/>
              <a:r>
                <a:rPr lang="es-ES_tradnl" sz="500" b="1" dirty="0"/>
                <a:t>Fondo Europeo de</a:t>
              </a:r>
            </a:p>
            <a:p>
              <a:pPr eaLnBrk="0" hangingPunct="0"/>
              <a:r>
                <a:rPr lang="es-ES_tradnl" sz="500" b="1" dirty="0"/>
                <a:t>Desarrollo Regional (FEDER)</a:t>
              </a:r>
            </a:p>
            <a:p>
              <a:pPr eaLnBrk="0" hangingPunct="0">
                <a:lnSpc>
                  <a:spcPct val="200000"/>
                </a:lnSpc>
              </a:pPr>
              <a:r>
                <a:rPr lang="es-ES_tradnl" sz="500" b="1" i="1" dirty="0"/>
                <a:t>Una manera de hacer Europa</a:t>
              </a:r>
              <a:endParaRPr lang="es-ES" sz="500" b="1" i="1" dirty="0"/>
            </a:p>
          </p:txBody>
        </p:sp>
      </p:grpSp>
      <p:pic>
        <p:nvPicPr>
          <p:cNvPr id="8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9144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9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3175"/>
            <a:ext cx="62865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>
            <a:noAutofit/>
          </a:bodyPr>
          <a:lstStyle>
            <a:lvl1pPr algn="r" eaLnBrk="1" latinLnBrk="0" hangingPunct="1">
              <a:defRPr kumimoji="0" lang="es-ES" sz="4400" b="1" cap="small" baseline="0">
                <a:solidFill>
                  <a:srgbClr val="0033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+mn-lt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198438" y="6426200"/>
            <a:ext cx="366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E12D5777-1808-43DC-B3E3-6E4AC3085D94}" type="slidenum">
              <a:rPr lang="es-ES_tradnl" sz="1000" b="1">
                <a:latin typeface="Arial Narrow" pitchFamily="34" charset="0"/>
              </a:rPr>
              <a:pPr eaLnBrk="0" hangingPunct="0">
                <a:defRPr/>
              </a:pPr>
              <a:t>‹Nº›</a:t>
            </a:fld>
            <a:endParaRPr lang="es-ES_tradnl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es-ES" sz="2800" b="1">
                <a:solidFill>
                  <a:srgbClr val="2F6EBB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latin typeface="+mn-lt"/>
              </a:defRPr>
            </a:lvl1pPr>
            <a:lvl2pPr eaLnBrk="1" latinLnBrk="0" hangingPunct="1">
              <a:defRPr kumimoji="0" lang="es-ES" sz="2400">
                <a:latin typeface="+mn-lt"/>
              </a:defRPr>
            </a:lvl2pPr>
            <a:lvl3pPr eaLnBrk="1" latinLnBrk="0" hangingPunct="1">
              <a:defRPr kumimoji="0" lang="es-ES" sz="2000">
                <a:latin typeface="+mn-lt"/>
              </a:defRPr>
            </a:lvl3pPr>
            <a:lvl4pPr eaLnBrk="1" latinLnBrk="0" hangingPunct="1">
              <a:defRPr kumimoji="0" lang="es-ES" sz="2000">
                <a:latin typeface="+mn-lt"/>
              </a:defRPr>
            </a:lvl4pPr>
            <a:lvl5pPr eaLnBrk="1" latinLnBrk="0" hangingPunct="1">
              <a:defRPr kumimoji="0" lang="es-ES" sz="2000"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dirty="0"/>
          </a:p>
        </p:txBody>
      </p:sp>
      <p:pic>
        <p:nvPicPr>
          <p:cNvPr id="12" name="19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175"/>
            <a:ext cx="62865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>
            <a:grpSpLocks/>
          </p:cNvGrpSpPr>
          <p:nvPr userDrawn="1"/>
        </p:nvGrpSpPr>
        <p:grpSpPr bwMode="auto">
          <a:xfrm>
            <a:off x="827088" y="6227768"/>
            <a:ext cx="1884362" cy="530530"/>
            <a:chOff x="738461" y="5619181"/>
            <a:chExt cx="1884022" cy="529613"/>
          </a:xfrm>
        </p:grpSpPr>
        <p:pic>
          <p:nvPicPr>
            <p:cNvPr id="15" name="14 Imagen" descr="FEDER-español.gif"/>
            <p:cNvPicPr>
              <a:picLocks noChangeAspect="1"/>
            </p:cNvPicPr>
            <p:nvPr/>
          </p:nvPicPr>
          <p:blipFill>
            <a:blip r:embed="rId3" cstate="print"/>
            <a:srcRect r="62219"/>
            <a:stretch>
              <a:fillRect/>
            </a:stretch>
          </p:blipFill>
          <p:spPr bwMode="auto">
            <a:xfrm>
              <a:off x="738461" y="5729952"/>
              <a:ext cx="59843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CuadroTexto"/>
            <p:cNvSpPr txBox="1">
              <a:spLocks noChangeArrowheads="1"/>
            </p:cNvSpPr>
            <p:nvPr/>
          </p:nvSpPr>
          <p:spPr bwMode="auto">
            <a:xfrm>
              <a:off x="1286049" y="5619181"/>
              <a:ext cx="1336434" cy="52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es-ES_tradnl" sz="500" b="1" dirty="0">
                  <a:latin typeface="+mn-lt"/>
                </a:rPr>
                <a:t>UNIÓN EUROPEA</a:t>
              </a:r>
            </a:p>
            <a:p>
              <a:pPr eaLnBrk="0" hangingPunct="0"/>
              <a:r>
                <a:rPr lang="es-ES_tradnl" sz="500" b="1" dirty="0">
                  <a:latin typeface="+mn-lt"/>
                </a:rPr>
                <a:t>Fondo Europeo de</a:t>
              </a:r>
            </a:p>
            <a:p>
              <a:pPr eaLnBrk="0" hangingPunct="0"/>
              <a:r>
                <a:rPr lang="es-ES_tradnl" sz="500" b="1" dirty="0">
                  <a:latin typeface="+mn-lt"/>
                </a:rPr>
                <a:t>Desarrollo Regional (FEDER)</a:t>
              </a:r>
            </a:p>
            <a:p>
              <a:pPr eaLnBrk="0" hangingPunct="0">
                <a:lnSpc>
                  <a:spcPct val="200000"/>
                </a:lnSpc>
              </a:pPr>
              <a:r>
                <a:rPr lang="es-ES_tradnl" sz="500" b="1" i="1" dirty="0">
                  <a:latin typeface="+mn-lt"/>
                </a:rPr>
                <a:t>Una manera de hacer Europa</a:t>
              </a:r>
              <a:endParaRPr lang="es-ES" sz="500" b="1" i="1" dirty="0">
                <a:latin typeface="+mn-lt"/>
              </a:endParaRPr>
            </a:p>
          </p:txBody>
        </p:sp>
      </p:grpSp>
      <p:pic>
        <p:nvPicPr>
          <p:cNvPr id="13" name="Picture 2" descr="C:\Documents and Settings\rar\Escritorio\Logo-CDTI-MINECO-nuev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3" y="6343650"/>
            <a:ext cx="23066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04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es-ES" sz="3400" b="1">
                <a:solidFill>
                  <a:srgbClr val="2F6EBB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latin typeface="+mn-lt"/>
              </a:defRPr>
            </a:lvl1pPr>
            <a:lvl2pPr eaLnBrk="1" latinLnBrk="0" hangingPunct="1">
              <a:defRPr kumimoji="0" lang="es-ES" sz="2400">
                <a:latin typeface="+mn-lt"/>
              </a:defRPr>
            </a:lvl2pPr>
            <a:lvl3pPr eaLnBrk="1" latinLnBrk="0" hangingPunct="1">
              <a:defRPr kumimoji="0" lang="es-ES" sz="2000">
                <a:latin typeface="+mn-lt"/>
              </a:defRPr>
            </a:lvl3pPr>
            <a:lvl4pPr eaLnBrk="1" latinLnBrk="0" hangingPunct="1">
              <a:defRPr kumimoji="0" lang="es-ES" sz="2000">
                <a:latin typeface="+mn-lt"/>
              </a:defRPr>
            </a:lvl4pPr>
            <a:lvl5pPr eaLnBrk="1" latinLnBrk="0" hangingPunct="1">
              <a:defRPr kumimoji="0" lang="es-ES" sz="2000"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19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827584" y="6227589"/>
            <a:ext cx="1884362" cy="585787"/>
            <a:chOff x="738461" y="5619181"/>
            <a:chExt cx="1884022" cy="584775"/>
          </a:xfrm>
        </p:grpSpPr>
        <p:pic>
          <p:nvPicPr>
            <p:cNvPr id="6" name="5 Imagen" descr="FEDER-español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219"/>
            <a:stretch>
              <a:fillRect/>
            </a:stretch>
          </p:blipFill>
          <p:spPr bwMode="auto">
            <a:xfrm>
              <a:off x="738461" y="5729952"/>
              <a:ext cx="598434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1286049" y="5619181"/>
              <a:ext cx="133643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  <a:defRPr/>
              </a:pPr>
              <a:r>
                <a:rPr lang="es-ES_tradnl" sz="600" b="1" dirty="0">
                  <a:latin typeface="+mn-lt"/>
                </a:rPr>
                <a:t>UNIÓN EUROPEA</a:t>
              </a:r>
            </a:p>
            <a:p>
              <a:pPr eaLnBrk="0" hangingPunct="0">
                <a:defRPr/>
              </a:pPr>
              <a:r>
                <a:rPr lang="es-ES_tradnl" sz="500" b="1" dirty="0">
                  <a:latin typeface="+mn-lt"/>
                </a:rPr>
                <a:t>Fondo Europeo de</a:t>
              </a:r>
            </a:p>
            <a:p>
              <a:pPr eaLnBrk="0" hangingPunct="0">
                <a:defRPr/>
              </a:pPr>
              <a:r>
                <a:rPr lang="es-ES_tradnl" sz="500" b="1" dirty="0">
                  <a:latin typeface="+mn-lt"/>
                </a:rPr>
                <a:t>Desarrollo Regional (FEDER)</a:t>
              </a:r>
            </a:p>
            <a:p>
              <a:pPr eaLnBrk="0" hangingPunct="0">
                <a:lnSpc>
                  <a:spcPct val="200000"/>
                </a:lnSpc>
                <a:defRPr/>
              </a:pPr>
              <a:r>
                <a:rPr lang="es-ES_tradnl" sz="500" b="1" i="1" dirty="0">
                  <a:latin typeface="+mn-lt"/>
                </a:rPr>
                <a:t>Una manera de hacer Europa</a:t>
              </a:r>
              <a:endParaRPr lang="es-ES" sz="5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2624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3 Grupo"/>
          <p:cNvGrpSpPr>
            <a:grpSpLocks/>
          </p:cNvGrpSpPr>
          <p:nvPr userDrawn="1"/>
        </p:nvGrpSpPr>
        <p:grpSpPr bwMode="auto">
          <a:xfrm>
            <a:off x="827584" y="6227589"/>
            <a:ext cx="1884362" cy="585787"/>
            <a:chOff x="738461" y="5619181"/>
            <a:chExt cx="1884022" cy="584775"/>
          </a:xfrm>
        </p:grpSpPr>
        <p:pic>
          <p:nvPicPr>
            <p:cNvPr id="4" name="3 Imagen" descr="FEDER-español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219"/>
            <a:stretch>
              <a:fillRect/>
            </a:stretch>
          </p:blipFill>
          <p:spPr bwMode="auto">
            <a:xfrm>
              <a:off x="738461" y="5729952"/>
              <a:ext cx="598434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86049" y="5619181"/>
              <a:ext cx="133643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  <a:defRPr/>
              </a:pPr>
              <a:r>
                <a:rPr lang="es-ES_tradnl" sz="600" b="1" dirty="0">
                  <a:latin typeface="+mn-lt"/>
                </a:rPr>
                <a:t>UNIÓN EUROPEA</a:t>
              </a:r>
            </a:p>
            <a:p>
              <a:pPr eaLnBrk="0" hangingPunct="0">
                <a:defRPr/>
              </a:pPr>
              <a:r>
                <a:rPr lang="es-ES_tradnl" sz="500" b="1" dirty="0">
                  <a:latin typeface="+mn-lt"/>
                </a:rPr>
                <a:t>Fondo Europeo de</a:t>
              </a:r>
            </a:p>
            <a:p>
              <a:pPr eaLnBrk="0" hangingPunct="0">
                <a:defRPr/>
              </a:pPr>
              <a:r>
                <a:rPr lang="es-ES_tradnl" sz="500" b="1" dirty="0">
                  <a:latin typeface="+mn-lt"/>
                </a:rPr>
                <a:t>Desarrollo Regional (FEDER)</a:t>
              </a:r>
            </a:p>
            <a:p>
              <a:pPr eaLnBrk="0" hangingPunct="0">
                <a:lnSpc>
                  <a:spcPct val="200000"/>
                </a:lnSpc>
                <a:defRPr/>
              </a:pPr>
              <a:r>
                <a:rPr lang="es-ES_tradnl" sz="500" b="1" i="1" dirty="0">
                  <a:latin typeface="+mn-lt"/>
                </a:rPr>
                <a:t>Una manera de hacer Europa</a:t>
              </a:r>
              <a:endParaRPr lang="es-ES" sz="5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4401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r\Escritorio\Logo-CDTI-MINECO-nuev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1925" y="6300788"/>
            <a:ext cx="2308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55650" y="274638"/>
            <a:ext cx="808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pic>
        <p:nvPicPr>
          <p:cNvPr id="1031" name="16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938" y="3175"/>
            <a:ext cx="62865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827088" y="6227763"/>
            <a:ext cx="1884362" cy="585787"/>
            <a:chOff x="738461" y="5619181"/>
            <a:chExt cx="1884022" cy="584775"/>
          </a:xfrm>
        </p:grpSpPr>
        <p:pic>
          <p:nvPicPr>
            <p:cNvPr id="1033" name="9 Imagen" descr="FEDER-español.gif"/>
            <p:cNvPicPr>
              <a:picLocks noChangeAspect="1"/>
            </p:cNvPicPr>
            <p:nvPr/>
          </p:nvPicPr>
          <p:blipFill>
            <a:blip r:embed="rId9" cstate="print"/>
            <a:srcRect r="62219"/>
            <a:stretch>
              <a:fillRect/>
            </a:stretch>
          </p:blipFill>
          <p:spPr bwMode="auto">
            <a:xfrm>
              <a:off x="738461" y="5729952"/>
              <a:ext cx="598434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10 CuadroTexto"/>
            <p:cNvSpPr txBox="1">
              <a:spLocks noChangeArrowheads="1"/>
            </p:cNvSpPr>
            <p:nvPr/>
          </p:nvSpPr>
          <p:spPr bwMode="auto">
            <a:xfrm>
              <a:off x="1286049" y="5619181"/>
              <a:ext cx="13364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es-ES_tradnl" sz="600" b="1" dirty="0"/>
                <a:t>UNIÓN EUROPEA</a:t>
              </a:r>
            </a:p>
            <a:p>
              <a:pPr eaLnBrk="0" hangingPunct="0"/>
              <a:r>
                <a:rPr lang="es-ES_tradnl" sz="500" b="1" dirty="0"/>
                <a:t>Fondo Europeo de</a:t>
              </a:r>
            </a:p>
            <a:p>
              <a:pPr eaLnBrk="0" hangingPunct="0"/>
              <a:r>
                <a:rPr lang="es-ES_tradnl" sz="500" b="1" dirty="0"/>
                <a:t>Desarrollo Regional (FEDER)</a:t>
              </a:r>
            </a:p>
            <a:p>
              <a:pPr eaLnBrk="0" hangingPunct="0">
                <a:lnSpc>
                  <a:spcPct val="200000"/>
                </a:lnSpc>
              </a:pPr>
              <a:r>
                <a:rPr lang="es-ES_tradnl" sz="500" b="1" i="1" dirty="0"/>
                <a:t>Una manera de hacer Europa</a:t>
              </a:r>
              <a:endParaRPr lang="es-ES" sz="500" b="1" i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s-ES" sz="3400" b="1" kern="1200">
          <a:solidFill>
            <a:srgbClr val="2F6EBB"/>
          </a:solidFill>
          <a:latin typeface="Calibri (Títulos)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rgbClr val="2F6EBB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rgbClr val="2F6EBB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rgbClr val="2F6EBB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rgbClr val="2F6EBB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2F6EBB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2F6EBB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2F6EBB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2F6EBB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041400" y="1845284"/>
            <a:ext cx="7451118" cy="1584325"/>
          </a:xfrm>
          <a:noFill/>
        </p:spPr>
        <p:txBody>
          <a:bodyPr/>
          <a:lstStyle/>
          <a:p>
            <a:pPr algn="ctr"/>
            <a:r>
              <a:rPr lang="es-ES_tradnl" sz="4000" dirty="0" smtClean="0"/>
              <a:t>Actuaciones de Comunicación CDTI-FEDER en 2013</a:t>
            </a:r>
            <a:endParaRPr lang="es-ES_tradnl" sz="2000" dirty="0" smtClean="0">
              <a:effectLst/>
            </a:endParaRPr>
          </a:p>
        </p:txBody>
      </p:sp>
      <p:sp>
        <p:nvSpPr>
          <p:cNvPr id="6145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775" y="4670425"/>
            <a:ext cx="8083550" cy="1016000"/>
          </a:xfrm>
          <a:noFill/>
        </p:spPr>
        <p:txBody>
          <a:bodyPr/>
          <a:lstStyle/>
          <a:p>
            <a:pPr marL="0" indent="0" algn="r">
              <a:lnSpc>
                <a:spcPct val="80000"/>
              </a:lnSpc>
              <a:buFontTx/>
              <a:buNone/>
            </a:pPr>
            <a:endParaRPr lang="es-ES_tradnl" sz="1600" b="1" dirty="0" smtClean="0">
              <a:effectLst/>
              <a:latin typeface="Arial" charset="0"/>
            </a:endParaRP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s-ES" sz="1600" dirty="0" smtClean="0"/>
              <a:t>Ana Neira</a:t>
            </a:r>
            <a:endParaRPr lang="es-ES" sz="1600" b="1" dirty="0" smtClean="0">
              <a:effectLst/>
              <a:latin typeface="Arial" charset="0"/>
            </a:endParaRP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s-ES" sz="1600" b="1" dirty="0" smtClean="0">
                <a:latin typeface="Arial" charset="0"/>
              </a:rPr>
              <a:t>Departamento de Estudios y Comunicación</a:t>
            </a:r>
            <a:endParaRPr lang="es-ES_tradnl" sz="1600" dirty="0" smtClean="0">
              <a:effectLst/>
            </a:endParaRP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s-ES_tradnl" sz="1600" b="1" dirty="0" smtClean="0">
                <a:effectLst/>
                <a:latin typeface="Arial" charset="0"/>
              </a:rPr>
              <a:t>CDTI</a:t>
            </a:r>
            <a:endParaRPr lang="es-ES" sz="1600" b="1" dirty="0" smtClean="0">
              <a:effectLst/>
              <a:latin typeface="Arial" charset="0"/>
            </a:endParaRPr>
          </a:p>
        </p:txBody>
      </p:sp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1041400" y="90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0486" y="76200"/>
            <a:ext cx="8397390" cy="990600"/>
          </a:xfrm>
        </p:spPr>
        <p:txBody>
          <a:bodyPr/>
          <a:lstStyle/>
          <a:p>
            <a:pPr algn="ctr"/>
            <a:r>
              <a:rPr lang="es-ES" dirty="0" smtClean="0"/>
              <a:t>Perspectiva CDTI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7067550" y="3228975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latin typeface="+mn-lt"/>
              </a:rPr>
              <a:t>282 miembros</a:t>
            </a:r>
          </a:p>
          <a:p>
            <a:r>
              <a:rPr lang="es-ES" sz="1800" b="1" dirty="0" smtClean="0">
                <a:solidFill>
                  <a:schemeClr val="bg1"/>
                </a:solidFill>
                <a:latin typeface="+mn-lt"/>
              </a:rPr>
              <a:t>4 debates FT</a:t>
            </a:r>
            <a:endParaRPr lang="es-ES_tradnl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85875"/>
            <a:ext cx="298754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/>
          <p:cNvSpPr/>
          <p:nvPr/>
        </p:nvSpPr>
        <p:spPr>
          <a:xfrm rot="19735953">
            <a:off x="2417698" y="2571750"/>
            <a:ext cx="801752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CuadroTexto"/>
          <p:cNvSpPr txBox="1"/>
          <p:nvPr/>
        </p:nvSpPr>
        <p:spPr>
          <a:xfrm>
            <a:off x="4200525" y="962025"/>
            <a:ext cx="453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+mn-lt"/>
              </a:rPr>
              <a:t>2 revistas / año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+mn-lt"/>
              </a:rPr>
              <a:t>19.000 ejemplares x nº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+mn-lt"/>
              </a:rPr>
              <a:t>7.300 suscripciones online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+mn-lt"/>
              </a:rPr>
              <a:t>Artículo sobre Fondos Europeos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+mn-lt"/>
              </a:rPr>
              <a:t>Casos de éxito cofinanciados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dirty="0" smtClean="0">
                <a:solidFill>
                  <a:schemeClr val="tx2"/>
                </a:solidFill>
                <a:latin typeface="+mn-lt"/>
              </a:rPr>
              <a:t>Proyectos aprobados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228975"/>
            <a:ext cx="27051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26" y="3333065"/>
            <a:ext cx="2483798" cy="289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Flecha izquierda"/>
          <p:cNvSpPr/>
          <p:nvPr/>
        </p:nvSpPr>
        <p:spPr>
          <a:xfrm rot="18483276">
            <a:off x="8161273" y="4180864"/>
            <a:ext cx="801752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16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0486" y="76200"/>
            <a:ext cx="8397390" cy="990600"/>
          </a:xfrm>
        </p:spPr>
        <p:txBody>
          <a:bodyPr/>
          <a:lstStyle/>
          <a:p>
            <a:pPr algn="ctr"/>
            <a:r>
              <a:rPr lang="es-ES" dirty="0" smtClean="0"/>
              <a:t>Otras herramientas de difusión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7067550" y="3228975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latin typeface="+mn-lt"/>
              </a:rPr>
              <a:t>282 miembros</a:t>
            </a:r>
          </a:p>
          <a:p>
            <a:r>
              <a:rPr lang="es-ES" sz="1800" b="1" dirty="0" smtClean="0">
                <a:solidFill>
                  <a:schemeClr val="bg1"/>
                </a:solidFill>
                <a:latin typeface="+mn-lt"/>
              </a:rPr>
              <a:t>4 debates FT</a:t>
            </a:r>
            <a:endParaRPr lang="es-ES_tradn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13422" y="1380487"/>
            <a:ext cx="70780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Buzón para los ciudadanos: info@cdti.es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Buzón para las instituciones: adcdti@cdti.es</a:t>
            </a:r>
            <a:endParaRPr lang="es-ES_tradnl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endParaRPr lang="es-ES" sz="2000" b="1" dirty="0">
              <a:latin typeface="+mn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2585221"/>
            <a:ext cx="5080000" cy="33782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52461" y="2739480"/>
            <a:ext cx="4043863" cy="978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1.000 consultas recibidas</a:t>
            </a:r>
          </a:p>
          <a:p>
            <a:pPr algn="ctr"/>
            <a:r>
              <a:rPr lang="es-ES" sz="2400" b="1" dirty="0" smtClean="0">
                <a:solidFill>
                  <a:schemeClr val="lt1"/>
                </a:solidFill>
              </a:rPr>
              <a:t>10% relacionadas con FEDER</a:t>
            </a:r>
          </a:p>
        </p:txBody>
      </p:sp>
    </p:spTree>
    <p:extLst>
      <p:ext uri="{BB962C8B-B14F-4D97-AF65-F5344CB8AC3E}">
        <p14:creationId xmlns:p14="http://schemas.microsoft.com/office/powerpoint/2010/main" val="16285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62000" y="269632"/>
            <a:ext cx="8077200" cy="6390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2F6EBB"/>
                </a:solidFill>
              </a:rPr>
              <a:t>CDTI y los </a:t>
            </a:r>
            <a:r>
              <a:rPr lang="en-US" sz="3400" b="1" dirty="0" err="1" smtClean="0">
                <a:solidFill>
                  <a:srgbClr val="2F6EBB"/>
                </a:solidFill>
              </a:rPr>
              <a:t>fondos</a:t>
            </a:r>
            <a:r>
              <a:rPr lang="en-US" sz="3400" b="1" dirty="0" smtClean="0">
                <a:solidFill>
                  <a:srgbClr val="2F6EBB"/>
                </a:solidFill>
              </a:rPr>
              <a:t> FEDER</a:t>
            </a:r>
            <a:endParaRPr lang="en-US" sz="3400" b="1" dirty="0">
              <a:solidFill>
                <a:srgbClr val="2F6EBB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46051" y="1072927"/>
            <a:ext cx="8136904" cy="3570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Centro para el Desarrollo Tecnológico Industrial</a:t>
            </a:r>
          </a:p>
          <a:p>
            <a:pPr algn="ctr" eaLnBrk="0" hangingPunct="0">
              <a:defRPr/>
            </a:pPr>
            <a:endParaRPr lang="es-ES" sz="2400" b="0" dirty="0" smtClean="0"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b="0" dirty="0" smtClean="0">
                <a:latin typeface="+mn-lt"/>
              </a:rPr>
              <a:t>Organismo </a:t>
            </a:r>
            <a:r>
              <a:rPr lang="es-ES" b="0" dirty="0">
                <a:latin typeface="+mn-lt"/>
              </a:rPr>
              <a:t>creado en 1977.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b="0" dirty="0" smtClean="0">
                <a:latin typeface="+mn-lt"/>
              </a:rPr>
              <a:t>Entidad </a:t>
            </a:r>
            <a:r>
              <a:rPr lang="es-ES" b="0" dirty="0">
                <a:latin typeface="+mn-lt"/>
              </a:rPr>
              <a:t>Pública Empresarial.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b="0" dirty="0" smtClean="0">
                <a:latin typeface="+mn-lt"/>
              </a:rPr>
              <a:t>Dependiente </a:t>
            </a:r>
            <a:r>
              <a:rPr lang="es-ES" b="0" dirty="0">
                <a:latin typeface="+mn-lt"/>
              </a:rPr>
              <a:t>del Ministerio de Economía y Competitividad.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b="0" dirty="0" smtClean="0">
                <a:latin typeface="+mn-lt"/>
              </a:rPr>
              <a:t>Agente </a:t>
            </a:r>
            <a:r>
              <a:rPr lang="es-ES" b="0" dirty="0">
                <a:latin typeface="+mn-lt"/>
              </a:rPr>
              <a:t>de financiación de la innovación empresarial (LCTI</a:t>
            </a:r>
            <a:r>
              <a:rPr lang="es-ES" b="0" dirty="0" smtClean="0">
                <a:latin typeface="+mn-lt"/>
              </a:rPr>
              <a:t>).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dirty="0">
                <a:latin typeface="+mn-lt"/>
              </a:rPr>
              <a:t>Fondo Tecnológico: </a:t>
            </a:r>
            <a:r>
              <a:rPr lang="es-ES" dirty="0" smtClean="0">
                <a:latin typeface="+mn-lt"/>
              </a:rPr>
              <a:t>758 </a:t>
            </a:r>
            <a:r>
              <a:rPr lang="es-ES" dirty="0">
                <a:latin typeface="+mn-lt"/>
              </a:rPr>
              <a:t>M€ (2007-2013</a:t>
            </a:r>
            <a:r>
              <a:rPr lang="es-ES" dirty="0" smtClean="0">
                <a:latin typeface="+mn-lt"/>
              </a:rPr>
              <a:t>)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dirty="0" smtClean="0">
                <a:latin typeface="+mn-lt"/>
              </a:rPr>
              <a:t>PO FEDER Madrid y Navarra.</a:t>
            </a:r>
            <a:endParaRPr lang="es-ES" dirty="0"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6" y="851211"/>
            <a:ext cx="7943849" cy="5290603"/>
          </a:xfrm>
          <a:prstGeom prst="rect">
            <a:avLst/>
          </a:prstGeom>
        </p:spPr>
      </p:pic>
      <p:sp>
        <p:nvSpPr>
          <p:cNvPr id="9" name="8 Flecha curvada hacia abajo"/>
          <p:cNvSpPr/>
          <p:nvPr/>
        </p:nvSpPr>
        <p:spPr>
          <a:xfrm rot="17821253">
            <a:off x="7096125" y="666750"/>
            <a:ext cx="1266825" cy="857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886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762000" y="269632"/>
            <a:ext cx="8077200" cy="6390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b="1" dirty="0" smtClean="0">
                <a:solidFill>
                  <a:srgbClr val="2F6EBB"/>
                </a:solidFill>
              </a:rPr>
              <a:t>Cofinanciación con Fondos Europeos</a:t>
            </a:r>
            <a:endParaRPr lang="es-ES_tradnl" sz="3400" b="1" dirty="0">
              <a:solidFill>
                <a:srgbClr val="2F6EBB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62000" y="1056637"/>
            <a:ext cx="66414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Proyectos de I+D</a:t>
            </a:r>
            <a:endParaRPr lang="es-ES_tradnl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endParaRPr lang="es-ES_tradnl" sz="2000" b="1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FEDER </a:t>
            </a:r>
            <a:r>
              <a:rPr lang="es-ES" sz="28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Innterconecta</a:t>
            </a:r>
            <a:endParaRPr lang="es-ES_tradnl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endParaRPr lang="es-ES_tradnl" sz="2000" b="1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Línea Directa de Innovación</a:t>
            </a:r>
            <a:endParaRPr lang="es-ES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1 Pergamino vertical"/>
          <p:cNvSpPr/>
          <p:nvPr/>
        </p:nvSpPr>
        <p:spPr>
          <a:xfrm>
            <a:off x="5876924" y="1085850"/>
            <a:ext cx="2276476" cy="1971335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2 CuadroTexto"/>
          <p:cNvSpPr txBox="1"/>
          <p:nvPr/>
        </p:nvSpPr>
        <p:spPr>
          <a:xfrm>
            <a:off x="6286500" y="1504950"/>
            <a:ext cx="148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+mn-lt"/>
              </a:rPr>
              <a:t>FT todos + Madrid y Navarra</a:t>
            </a:r>
            <a:endParaRPr lang="es-ES_tradnl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4" y="854529"/>
            <a:ext cx="7191376" cy="53935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914650" y="1085850"/>
            <a:ext cx="386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CIUDADANOS</a:t>
            </a:r>
            <a:endParaRPr lang="es-ES_tradnl" sz="4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229100" y="2095500"/>
            <a:ext cx="676275" cy="137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375285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5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874" y="66675"/>
            <a:ext cx="8300114" cy="1143000"/>
          </a:xfrm>
        </p:spPr>
        <p:txBody>
          <a:bodyPr/>
          <a:lstStyle/>
          <a:p>
            <a:pPr algn="ctr"/>
            <a:r>
              <a:rPr lang="es-ES_tradnl" sz="3400" dirty="0" smtClean="0"/>
              <a:t>Jornadas y talleres</a:t>
            </a:r>
            <a:endParaRPr lang="es-ES_tradnl" sz="3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002836"/>
            <a:ext cx="7231224" cy="507411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095751" y="231457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9</a:t>
            </a:r>
            <a:endParaRPr lang="es-ES_tradnl" sz="2000" b="1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00651" y="317182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7</a:t>
            </a:r>
            <a:endParaRPr lang="es-ES_tradn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81126" y="52768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n-lt"/>
              </a:rPr>
              <a:t>4</a:t>
            </a:r>
            <a:endParaRPr lang="es-ES_tradnl" sz="2000" b="1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14726" y="13144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n-lt"/>
              </a:rPr>
              <a:t>4</a:t>
            </a:r>
            <a:endParaRPr lang="es-ES_tradnl" sz="2000" b="1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76926" y="242887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6</a:t>
            </a:r>
            <a:endParaRPr lang="es-ES_tradnl" sz="2000" b="1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7851" y="408622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5</a:t>
            </a:r>
            <a:endParaRPr lang="es-ES_tradnl" sz="2000" b="1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76925" y="3505200"/>
            <a:ext cx="59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15</a:t>
            </a:r>
            <a:endParaRPr lang="es-ES_tradnl" sz="2000" b="1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05451" y="123822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n-lt"/>
              </a:rPr>
              <a:t>4</a:t>
            </a:r>
            <a:endParaRPr lang="es-ES_tradnl" sz="2000" b="1" dirty="0"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86376" y="10000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n-lt"/>
              </a:rPr>
              <a:t>4</a:t>
            </a:r>
            <a:endParaRPr lang="es-ES_tradnl" sz="2000" b="1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48450" y="2247900"/>
            <a:ext cx="55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14</a:t>
            </a:r>
            <a:endParaRPr lang="es-ES_tradnl" sz="2000" b="1" dirty="0"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14851" y="2600355"/>
            <a:ext cx="55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22</a:t>
            </a:r>
            <a:endParaRPr lang="es-ES_tradnl" sz="2000" b="1" dirty="0"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10076" y="131448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1</a:t>
            </a:r>
            <a:endParaRPr lang="es-ES_tradnl" sz="2000" b="1" dirty="0"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67300" y="191446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5</a:t>
            </a:r>
            <a:endParaRPr lang="es-ES_tradnl" sz="2000" b="1" dirty="0">
              <a:latin typeface="+mn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058024" y="335277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n-lt"/>
              </a:rPr>
              <a:t>1</a:t>
            </a:r>
            <a:endParaRPr lang="es-ES_tradnl" sz="2000" b="1" dirty="0">
              <a:latin typeface="+mn-lt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3209926" y="3752850"/>
            <a:ext cx="800100" cy="857280"/>
            <a:chOff x="2457451" y="3429000"/>
            <a:chExt cx="800100" cy="857280"/>
          </a:xfrm>
        </p:grpSpPr>
        <p:sp>
          <p:nvSpPr>
            <p:cNvPr id="19" name="18 Explosión 1"/>
            <p:cNvSpPr/>
            <p:nvPr/>
          </p:nvSpPr>
          <p:spPr>
            <a:xfrm>
              <a:off x="2457451" y="3429000"/>
              <a:ext cx="800100" cy="8572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667001" y="3657585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  <a:latin typeface="+mn-lt"/>
                </a:rPr>
                <a:t>10</a:t>
              </a:r>
              <a:endParaRPr lang="es-ES_tradnl" sz="2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457452" y="1571595"/>
            <a:ext cx="800100" cy="857280"/>
            <a:chOff x="2457451" y="3429000"/>
            <a:chExt cx="800100" cy="857280"/>
          </a:xfrm>
        </p:grpSpPr>
        <p:sp>
          <p:nvSpPr>
            <p:cNvPr id="23" name="22 Explosión 1"/>
            <p:cNvSpPr/>
            <p:nvPr/>
          </p:nvSpPr>
          <p:spPr>
            <a:xfrm>
              <a:off x="2457451" y="3429000"/>
              <a:ext cx="800100" cy="8572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667001" y="3657585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  <a:latin typeface="+mn-lt"/>
                </a:rPr>
                <a:t>18</a:t>
              </a:r>
              <a:endParaRPr lang="es-ES_tradnl" sz="2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610102" y="4314900"/>
            <a:ext cx="800100" cy="857280"/>
            <a:chOff x="2457451" y="3429000"/>
            <a:chExt cx="800100" cy="857280"/>
          </a:xfrm>
        </p:grpSpPr>
        <p:sp>
          <p:nvSpPr>
            <p:cNvPr id="26" name="25 Explosión 1"/>
            <p:cNvSpPr/>
            <p:nvPr/>
          </p:nvSpPr>
          <p:spPr>
            <a:xfrm>
              <a:off x="2457451" y="3429000"/>
              <a:ext cx="800100" cy="85728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667001" y="3657585"/>
              <a:ext cx="59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  <a:latin typeface="+mn-lt"/>
                </a:rPr>
                <a:t>21</a:t>
              </a:r>
              <a:endParaRPr lang="es-ES_tradnl" sz="2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1123949" y="1200150"/>
            <a:ext cx="7221699" cy="4276755"/>
            <a:chOff x="1123949" y="1200150"/>
            <a:chExt cx="7221699" cy="4276755"/>
          </a:xfrm>
        </p:grpSpPr>
        <p:sp>
          <p:nvSpPr>
            <p:cNvPr id="28" name="27 Pergamino horizontal"/>
            <p:cNvSpPr/>
            <p:nvPr/>
          </p:nvSpPr>
          <p:spPr>
            <a:xfrm>
              <a:off x="1123949" y="1200150"/>
              <a:ext cx="7221699" cy="4276755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1857375" y="2000235"/>
              <a:ext cx="62293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+ 150 jornadas / talleres al año…</a:t>
              </a:r>
            </a:p>
            <a:p>
              <a:r>
                <a:rPr lang="es-ES" b="1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…con 50 personas por jornada </a:t>
              </a:r>
            </a:p>
            <a:p>
              <a:endParaRPr lang="es-ES" dirty="0">
                <a:latin typeface="+mj-lt"/>
              </a:endParaRPr>
            </a:p>
            <a:p>
              <a:r>
                <a:rPr lang="es-ES" b="1" dirty="0" smtClean="0">
                  <a:solidFill>
                    <a:srgbClr val="FF0000"/>
                  </a:solidFill>
                  <a:latin typeface="+mj-lt"/>
                </a:rPr>
                <a:t>+ de 7.500 personas con información directa!!!</a:t>
              </a:r>
              <a:endParaRPr lang="es-ES_tradnl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32" name="3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6" y="1002835"/>
            <a:ext cx="7744698" cy="50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0486" y="0"/>
            <a:ext cx="8397390" cy="1143000"/>
          </a:xfrm>
        </p:spPr>
        <p:txBody>
          <a:bodyPr/>
          <a:lstStyle/>
          <a:p>
            <a:pPr algn="ctr"/>
            <a:r>
              <a:rPr lang="es-ES" dirty="0" smtClean="0"/>
              <a:t>Las notas de prensa CDTI…</a:t>
            </a:r>
            <a:endParaRPr lang="es-ES_tradnl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7624" y="1059360"/>
            <a:ext cx="7128792" cy="978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Carácter institucional: aportan información sobre la situación de los Fondos Europeos que CDTI gestiona</a:t>
            </a:r>
            <a:endParaRPr lang="es-ES" sz="2400" b="1" dirty="0" smtClean="0">
              <a:solidFill>
                <a:schemeClr val="l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9" y="428625"/>
            <a:ext cx="4633089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61" y="3217068"/>
            <a:ext cx="4508139" cy="198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curvada hacia abajo"/>
          <p:cNvSpPr/>
          <p:nvPr/>
        </p:nvSpPr>
        <p:spPr>
          <a:xfrm>
            <a:off x="6127930" y="2590800"/>
            <a:ext cx="1063445" cy="7429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0486" y="0"/>
            <a:ext cx="8397390" cy="1143000"/>
          </a:xfrm>
        </p:spPr>
        <p:txBody>
          <a:bodyPr/>
          <a:lstStyle/>
          <a:p>
            <a:pPr algn="ctr"/>
            <a:r>
              <a:rPr lang="es-ES" dirty="0" smtClean="0"/>
              <a:t>Y su impacto en los </a:t>
            </a:r>
            <a:r>
              <a:rPr lang="es-ES" dirty="0" err="1" smtClean="0"/>
              <a:t>MdC</a:t>
            </a:r>
            <a:r>
              <a:rPr lang="es-ES" dirty="0" smtClean="0"/>
              <a:t>…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209675"/>
            <a:ext cx="3050498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857113"/>
            <a:ext cx="6534150" cy="377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85763"/>
            <a:ext cx="31146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847975"/>
            <a:ext cx="71342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19100"/>
            <a:ext cx="41052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4488"/>
            <a:ext cx="6429375" cy="48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740212"/>
            <a:ext cx="8329613" cy="54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6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0486" y="76200"/>
            <a:ext cx="8397390" cy="990600"/>
          </a:xfrm>
        </p:spPr>
        <p:txBody>
          <a:bodyPr/>
          <a:lstStyle/>
          <a:p>
            <a:pPr algn="ctr"/>
            <a:r>
              <a:rPr lang="es-ES" dirty="0" smtClean="0"/>
              <a:t>Difusión a través de la web CDTI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7067550" y="3228975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latin typeface="+mn-lt"/>
              </a:rPr>
              <a:t>282 miembros</a:t>
            </a:r>
          </a:p>
          <a:p>
            <a:r>
              <a:rPr lang="es-ES" sz="1800" b="1" dirty="0" smtClean="0">
                <a:solidFill>
                  <a:schemeClr val="bg1"/>
                </a:solidFill>
                <a:latin typeface="+mn-lt"/>
              </a:rPr>
              <a:t>4 debates FT</a:t>
            </a:r>
            <a:endParaRPr lang="es-ES_tradnl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971550"/>
            <a:ext cx="39338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1590675" y="2305050"/>
            <a:ext cx="2571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009650"/>
            <a:ext cx="30289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252787"/>
            <a:ext cx="30289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4" y="3843338"/>
            <a:ext cx="3000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62200" y="3552140"/>
            <a:ext cx="5019675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  <a:latin typeface="+mn-lt"/>
              </a:rPr>
              <a:t>+ de 600.000 visitas en 2013</a:t>
            </a:r>
            <a:endParaRPr lang="es-ES_tradnl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2362200" y="1928812"/>
            <a:ext cx="2209800" cy="1023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25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0486" y="0"/>
            <a:ext cx="8397390" cy="1143000"/>
          </a:xfrm>
        </p:spPr>
        <p:txBody>
          <a:bodyPr/>
          <a:lstStyle/>
          <a:p>
            <a:pPr algn="ctr"/>
            <a:r>
              <a:rPr lang="es-ES" dirty="0" smtClean="0"/>
              <a:t>Social Media </a:t>
            </a:r>
            <a:r>
              <a:rPr lang="es-ES" dirty="0" err="1" smtClean="0"/>
              <a:t>Hub</a:t>
            </a:r>
            <a:endParaRPr lang="es-ES_tradnl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319"/>
            <a:ext cx="9144000" cy="26927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48024" y="3867150"/>
            <a:ext cx="324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+mn-lt"/>
              </a:rPr>
              <a:t>2.753 seguidores…</a:t>
            </a:r>
            <a:endParaRPr lang="es-ES_tradnl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8" y="1257300"/>
            <a:ext cx="1023937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419100"/>
            <a:ext cx="7531100" cy="60198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18981958">
            <a:off x="2151708" y="3081692"/>
            <a:ext cx="4527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 smtClean="0">
                <a:solidFill>
                  <a:srgbClr val="FF0000"/>
                </a:solidFill>
                <a:latin typeface="+mn-lt"/>
              </a:rPr>
              <a:t>COMING SOON</a:t>
            </a:r>
            <a:endParaRPr lang="es-ES_tradnl" sz="5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0486" y="295275"/>
            <a:ext cx="8397390" cy="990600"/>
          </a:xfrm>
        </p:spPr>
        <p:txBody>
          <a:bodyPr/>
          <a:lstStyle/>
          <a:p>
            <a:pPr algn="ctr"/>
            <a:r>
              <a:rPr lang="es-ES" dirty="0" smtClean="0"/>
              <a:t>Red PIDI: Información sobre I+D+i</a:t>
            </a:r>
            <a:endParaRPr lang="es-ES_tradnl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88901" y="1320577"/>
            <a:ext cx="8136904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dirty="0" smtClean="0">
                <a:latin typeface="+mn-lt"/>
              </a:rPr>
              <a:t>150 puntos distribuidos por todas las CCAA.</a:t>
            </a:r>
            <a:endParaRPr lang="es-ES" sz="2400" b="0" dirty="0"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dirty="0" smtClean="0">
                <a:latin typeface="+mn-lt"/>
              </a:rPr>
              <a:t>Información y asesoramiento gratuito a empresas, emprendedores y ciudadanos en general</a:t>
            </a:r>
            <a:r>
              <a:rPr lang="es-ES" sz="2400" b="0" dirty="0" smtClean="0">
                <a:latin typeface="+mn-lt"/>
                <a:cs typeface="+mn-cs"/>
              </a:rPr>
              <a:t>.</a:t>
            </a:r>
            <a:endParaRPr lang="es-ES" sz="2400" b="0" dirty="0"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dirty="0" smtClean="0">
                <a:latin typeface="+mn-lt"/>
              </a:rPr>
              <a:t>+ 16.000 consultas anuales.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dirty="0" smtClean="0">
                <a:latin typeface="+mn-lt"/>
              </a:rPr>
              <a:t>Presencia en </a:t>
            </a:r>
            <a:r>
              <a:rPr lang="es-ES" dirty="0" err="1" smtClean="0">
                <a:latin typeface="+mn-lt"/>
              </a:rPr>
              <a:t>LinkedIn</a:t>
            </a:r>
            <a:endParaRPr lang="es-ES" sz="2400" b="0" dirty="0" smtClean="0"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405489"/>
            <a:ext cx="53625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6548438" y="2800350"/>
            <a:ext cx="2519362" cy="1504949"/>
            <a:chOff x="6548438" y="2800350"/>
            <a:chExt cx="2519362" cy="1504949"/>
          </a:xfrm>
        </p:grpSpPr>
        <p:sp>
          <p:nvSpPr>
            <p:cNvPr id="4" name="3 Pergamino vertical"/>
            <p:cNvSpPr/>
            <p:nvPr/>
          </p:nvSpPr>
          <p:spPr>
            <a:xfrm>
              <a:off x="6548438" y="2800350"/>
              <a:ext cx="2519362" cy="150494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7067550" y="3228975"/>
              <a:ext cx="1628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chemeClr val="bg1"/>
                  </a:solidFill>
                  <a:latin typeface="+mn-lt"/>
                </a:rPr>
                <a:t>282 miembros</a:t>
              </a:r>
            </a:p>
            <a:p>
              <a:r>
                <a:rPr lang="es-ES" sz="1800" b="1" dirty="0" smtClean="0">
                  <a:solidFill>
                    <a:schemeClr val="bg1"/>
                  </a:solidFill>
                  <a:latin typeface="+mn-lt"/>
                </a:rPr>
                <a:t>4 debates FT</a:t>
              </a:r>
              <a:endParaRPr lang="es-ES_tradnl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0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nsparencia CDTI 2013 para Office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D87D27-C6B4-4059-9B52-37EE869FBA2D}"/>
</file>

<file path=customXml/itemProps2.xml><?xml version="1.0" encoding="utf-8"?>
<ds:datastoreItem xmlns:ds="http://schemas.openxmlformats.org/officeDocument/2006/customXml" ds:itemID="{E6F19D41-48CF-44B8-B5AA-F69169BEC53E}"/>
</file>

<file path=customXml/itemProps3.xml><?xml version="1.0" encoding="utf-8"?>
<ds:datastoreItem xmlns:ds="http://schemas.openxmlformats.org/officeDocument/2006/customXml" ds:itemID="{46FDC961-FDCB-477A-A6A5-79E52781D4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4283</TotalTime>
  <Words>291</Words>
  <Application>Microsoft Office PowerPoint</Application>
  <PresentationFormat>Presentación en pantalla (4:3)</PresentationFormat>
  <Paragraphs>88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Transparencia CDTI 2013 para Office 2010</vt:lpstr>
      <vt:lpstr>Actuaciones de Comunicación CDTI-FEDER en 2013</vt:lpstr>
      <vt:lpstr>Presentación de PowerPoint</vt:lpstr>
      <vt:lpstr>Presentación de PowerPoint</vt:lpstr>
      <vt:lpstr>Jornadas y talleres</vt:lpstr>
      <vt:lpstr>Las notas de prensa CDTI…</vt:lpstr>
      <vt:lpstr>Y su impacto en los MdC…</vt:lpstr>
      <vt:lpstr>Difusión a través de la web CDTI</vt:lpstr>
      <vt:lpstr>Social Media Hub</vt:lpstr>
      <vt:lpstr>Red PIDI: Información sobre I+D+i</vt:lpstr>
      <vt:lpstr>Perspectiva CDTI</vt:lpstr>
      <vt:lpstr>Otras herramientas de difusión</vt:lpstr>
    </vt:vector>
  </TitlesOfParts>
  <Company>CDTI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transparencia corporativa CDTI</dc:title>
  <dc:creator>CDTI</dc:creator>
  <dc:description>Plantilla para hacer las presentaciones del Centro.</dc:description>
  <cp:lastModifiedBy>Ana Isabel Neira Tapiador</cp:lastModifiedBy>
  <cp:revision>362</cp:revision>
  <cp:lastPrinted>2013-11-25T17:53:37Z</cp:lastPrinted>
  <dcterms:created xsi:type="dcterms:W3CDTF">2005-04-26T13:57:08Z</dcterms:created>
  <dcterms:modified xsi:type="dcterms:W3CDTF">2013-12-10T08:43:13Z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EKSJRFFX7FKC-6-3991</vt:lpwstr>
  </property>
  <property fmtid="{D5CDD505-2E9C-101B-9397-08002B2CF9AE}" pid="3" name="_dlc_DocIdItemGuid">
    <vt:lpwstr>637f3952-16ab-4eb0-b81d-acc19659e559</vt:lpwstr>
  </property>
  <property fmtid="{D5CDD505-2E9C-101B-9397-08002B2CF9AE}" pid="4" name="_dlc_DocIdUrl">
    <vt:lpwstr>http://cdtpownapshare:9092/Gestor_Documental/_layouts/DocIdRedir.aspx?ID=EKSJRFFX7FKC-6-3991, EKSJRFFX7FKC-6-3991</vt:lpwstr>
  </property>
  <property fmtid="{D5CDD505-2E9C-101B-9397-08002B2CF9AE}" pid="5" name="ContentTypeId">
    <vt:lpwstr>0x0101005F08274C8D45EF47BEF16D2755F58AE4</vt:lpwstr>
  </property>
</Properties>
</file>