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6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1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85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8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9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20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77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09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31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79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8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09C9-8F50-4126-B0E1-E8981AFA1401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5CC1-F560-4715-AB9E-7C6E1B3E13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8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7.jpeg"/><Relationship Id="rId5" Type="http://schemas.openxmlformats.org/officeDocument/2006/relationships/image" Target="../media/image15.jpeg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3" y="116632"/>
            <a:ext cx="820891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Arial Black" pitchFamily="34" charset="0"/>
                <a:cs typeface="Arial" pitchFamily="34" charset="0"/>
              </a:rPr>
              <a:t>CIUDAD AUTÓNOMA DE CEUTA</a:t>
            </a:r>
          </a:p>
          <a:p>
            <a:pPr algn="ctr"/>
            <a:r>
              <a:rPr lang="es-ES" sz="4400" b="1" dirty="0" smtClean="0">
                <a:latin typeface="Arial Black" pitchFamily="34" charset="0"/>
                <a:cs typeface="Arial" pitchFamily="34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9383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s-ES_tradnl" dirty="0" smtClean="0">
                <a:latin typeface="Arial Black" pitchFamily="34" charset="0"/>
              </a:rPr>
              <a:t>PLAN DE BARRIADAS: PRÍNCIPE ALFONSO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66" y="1282700"/>
            <a:ext cx="2797150" cy="2097862"/>
          </a:xfrm>
        </p:spPr>
      </p:pic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endParaRPr lang="es-ES_tradnl" sz="2000" dirty="0" smtClean="0">
              <a:latin typeface="Arial Black" pitchFamily="34" charset="0"/>
            </a:endParaRPr>
          </a:p>
          <a:p>
            <a:r>
              <a:rPr lang="es-ES_tradnl" sz="2000" dirty="0" smtClean="0">
                <a:latin typeface="Arial Black" pitchFamily="34" charset="0"/>
              </a:rPr>
              <a:t>Antecedentes urbanísticos: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No existe ordenación del territorio.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Infraestructuras básicas deficientes.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Alto grado de infravivienda.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Ausencia de espacios lúdicos, deportivos y zonas verdes.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Escasez de transporte público.</a:t>
            </a:r>
            <a:endParaRPr lang="es-ES" sz="1600" dirty="0">
              <a:latin typeface="Arial Black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13" y="1268760"/>
            <a:ext cx="2784309" cy="20882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99638"/>
            <a:ext cx="2844824" cy="213361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73" y="3599638"/>
            <a:ext cx="2872287" cy="215421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8" r="41566" b="41384"/>
          <a:stretch/>
        </p:blipFill>
        <p:spPr bwMode="auto">
          <a:xfrm>
            <a:off x="8339712" y="163516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logo europ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94" y="5954022"/>
            <a:ext cx="779722" cy="81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54022"/>
            <a:ext cx="1728192" cy="9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67" y="5989918"/>
            <a:ext cx="1771451" cy="86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1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s-ES_tradnl" dirty="0" smtClean="0">
                <a:latin typeface="Arial Black" pitchFamily="34" charset="0"/>
              </a:rPr>
              <a:t>PLAN DE BARRIADAS: PRÍNCIPE ALFONSO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7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s-ES_tradnl" sz="2000" dirty="0" smtClean="0">
              <a:latin typeface="Arial Black" pitchFamily="34" charset="0"/>
            </a:endParaRPr>
          </a:p>
          <a:p>
            <a:r>
              <a:rPr lang="es-ES_tradnl" sz="2000" dirty="0" smtClean="0">
                <a:latin typeface="Arial Black" pitchFamily="34" charset="0"/>
              </a:rPr>
              <a:t>Antecedentes sociales: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Alta densidad de población.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Altísimas tasas de paro.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Familias sin hábitos sociales ni laborales.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Escasa y/o nula motivación laboral.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Muy baja cualificación profesional.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Alto porcentaje de absentismo escolar.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Alta dependencia de las instituciones.</a:t>
            </a:r>
            <a:endParaRPr lang="es-ES" sz="1600" dirty="0">
              <a:latin typeface="Arial Black" pitchFamily="34" charset="0"/>
            </a:endParaRPr>
          </a:p>
        </p:txBody>
      </p:sp>
      <p:pic>
        <p:nvPicPr>
          <p:cNvPr id="7" name="Picture 3" descr="logo euro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94" y="5954022"/>
            <a:ext cx="779722" cy="81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54022"/>
            <a:ext cx="1728192" cy="9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67" y="5989918"/>
            <a:ext cx="1771451" cy="86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8" r="41566" b="41384"/>
          <a:stretch/>
        </p:blipFill>
        <p:spPr bwMode="auto">
          <a:xfrm>
            <a:off x="8339712" y="163516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19" y="1844824"/>
            <a:ext cx="4909133" cy="32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s-ES_tradnl" dirty="0" smtClean="0">
                <a:latin typeface="Arial Black" pitchFamily="34" charset="0"/>
              </a:rPr>
              <a:t>PLAN DE BARRIADAS: PRÍNCIPE ALFONSO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7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ES_tradnl" sz="2000" dirty="0" smtClean="0">
              <a:latin typeface="Arial Black" pitchFamily="34" charset="0"/>
            </a:endParaRPr>
          </a:p>
          <a:p>
            <a:r>
              <a:rPr lang="es-ES_tradnl" sz="2000" dirty="0" smtClean="0">
                <a:latin typeface="Arial Black" pitchFamily="34" charset="0"/>
              </a:rPr>
              <a:t>¿Soluciones? Diseño de un plan integral de actuación:</a:t>
            </a:r>
          </a:p>
          <a:p>
            <a:endParaRPr lang="es-ES_tradnl" sz="2000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FEDER: Ordenación urbanística.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FSE: Social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Fondo de Cohesión: Medio Ambiente.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Ciudad Autónoma: Mantenimiento y Conservación.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0243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logo eu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94" y="5954022"/>
            <a:ext cx="779722" cy="81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54022"/>
            <a:ext cx="1728192" cy="9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67" y="5989918"/>
            <a:ext cx="1771451" cy="86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8" r="41566" b="41384"/>
          <a:stretch/>
        </p:blipFill>
        <p:spPr bwMode="auto">
          <a:xfrm>
            <a:off x="8339712" y="163516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563888" y="1556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 Black" pitchFamily="34" charset="0"/>
              </a:rPr>
              <a:t>FEDER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09524" y="1556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 Black" pitchFamily="34" charset="0"/>
              </a:rPr>
              <a:t>FSE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85034" y="4711996"/>
            <a:ext cx="161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 Black" pitchFamily="34" charset="0"/>
              </a:rPr>
              <a:t>FONDO DE COHESIÓN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235867" y="4616460"/>
            <a:ext cx="177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 Black" pitchFamily="34" charset="0"/>
              </a:rPr>
              <a:t>CIUDAD AUTÓNOMA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0" name="19 Conector angular"/>
          <p:cNvCxnSpPr>
            <a:stCxn id="7" idx="2"/>
          </p:cNvCxnSpPr>
          <p:nvPr/>
        </p:nvCxnSpPr>
        <p:spPr>
          <a:xfrm rot="16200000" flipH="1">
            <a:off x="4270612" y="1831468"/>
            <a:ext cx="422756" cy="612068"/>
          </a:xfrm>
          <a:prstGeom prst="bentConnector2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13" idx="2"/>
          </p:cNvCxnSpPr>
          <p:nvPr/>
        </p:nvCxnSpPr>
        <p:spPr>
          <a:xfrm rot="5400000">
            <a:off x="7604180" y="1831468"/>
            <a:ext cx="422756" cy="612068"/>
          </a:xfrm>
          <a:prstGeom prst="bentConnector2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15" idx="0"/>
          </p:cNvCxnSpPr>
          <p:nvPr/>
        </p:nvCxnSpPr>
        <p:spPr>
          <a:xfrm rot="16200000" flipV="1">
            <a:off x="7617873" y="4112739"/>
            <a:ext cx="395372" cy="612069"/>
          </a:xfrm>
          <a:prstGeom prst="bentConnector2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>
            <a:stCxn id="14" idx="0"/>
          </p:cNvCxnSpPr>
          <p:nvPr/>
        </p:nvCxnSpPr>
        <p:spPr>
          <a:xfrm rot="5400000" flipH="1" flipV="1">
            <a:off x="4244300" y="4168273"/>
            <a:ext cx="490909" cy="596539"/>
          </a:xfrm>
          <a:prstGeom prst="bentConnector2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s-ES_tradnl" dirty="0" smtClean="0"/>
              <a:t>TERRITORIO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sz="1600" dirty="0" smtClean="0">
              <a:latin typeface="Arial Black" pitchFamily="34" charset="0"/>
            </a:endParaRPr>
          </a:p>
          <a:p>
            <a:endParaRPr lang="es-ES_tradnl" sz="1600" dirty="0">
              <a:latin typeface="Arial Black" pitchFamily="34" charset="0"/>
            </a:endParaRPr>
          </a:p>
          <a:p>
            <a:r>
              <a:rPr lang="es-ES_tradnl" sz="1600" dirty="0" smtClean="0">
                <a:latin typeface="Arial Black" pitchFamily="34" charset="0"/>
              </a:rPr>
              <a:t>Mejora de las infraestructuras.</a:t>
            </a:r>
          </a:p>
          <a:p>
            <a:r>
              <a:rPr lang="es-ES_tradnl" sz="1600" dirty="0" smtClean="0">
                <a:latin typeface="Arial Black" pitchFamily="34" charset="0"/>
              </a:rPr>
              <a:t>Disminución de la infravivienda.</a:t>
            </a:r>
          </a:p>
          <a:p>
            <a:r>
              <a:rPr lang="es-ES_tradnl" sz="1600" dirty="0" smtClean="0">
                <a:latin typeface="Arial Black" pitchFamily="34" charset="0"/>
              </a:rPr>
              <a:t>Mejora en la red de abastecimiento de energía eléctrica, agua y saneamiento.</a:t>
            </a:r>
          </a:p>
          <a:p>
            <a:r>
              <a:rPr lang="es-ES_tradnl" sz="1600" dirty="0" smtClean="0">
                <a:latin typeface="Arial Black" pitchFamily="34" charset="0"/>
              </a:rPr>
              <a:t>Construcción de espacios lúdicos, deportivos y zonas verdes.</a:t>
            </a:r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s-ES_tradnl" dirty="0" smtClean="0"/>
              <a:t>POBLACIÓN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s-ES_tradnl" sz="1600" dirty="0" smtClean="0">
              <a:latin typeface="Arial Black" pitchFamily="34" charset="0"/>
            </a:endParaRPr>
          </a:p>
          <a:p>
            <a:endParaRPr lang="es-ES_tradnl" sz="1600" dirty="0">
              <a:latin typeface="Arial Black" pitchFamily="34" charset="0"/>
            </a:endParaRPr>
          </a:p>
          <a:p>
            <a:r>
              <a:rPr lang="es-ES_tradnl" sz="1600" dirty="0" smtClean="0">
                <a:latin typeface="Arial Black" pitchFamily="34" charset="0"/>
              </a:rPr>
              <a:t>Cambios en los hábitos sociales y laborales.</a:t>
            </a:r>
          </a:p>
          <a:p>
            <a:r>
              <a:rPr lang="es-ES_tradnl" sz="1600" dirty="0" smtClean="0">
                <a:latin typeface="Arial Black" pitchFamily="34" charset="0"/>
              </a:rPr>
              <a:t>Reducción de las tasas de analfabetismo.</a:t>
            </a:r>
          </a:p>
          <a:p>
            <a:r>
              <a:rPr lang="es-ES_tradnl" sz="1600" dirty="0" smtClean="0">
                <a:latin typeface="Arial Black" pitchFamily="34" charset="0"/>
              </a:rPr>
              <a:t>Mejora en la cualificación profesional.</a:t>
            </a:r>
          </a:p>
          <a:p>
            <a:r>
              <a:rPr lang="es-ES_tradnl" sz="1600" dirty="0" smtClean="0">
                <a:latin typeface="Arial Black" pitchFamily="34" charset="0"/>
              </a:rPr>
              <a:t>Incentivación a la población infantil como medida para reducir el absentismo escolar.</a:t>
            </a:r>
          </a:p>
          <a:p>
            <a:endParaRPr lang="es-ES" sz="1600" dirty="0">
              <a:latin typeface="Arial Black" pitchFamily="34" charset="0"/>
            </a:endParaRPr>
          </a:p>
        </p:txBody>
      </p:sp>
      <p:sp>
        <p:nvSpPr>
          <p:cNvPr id="7" name="5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s-ES_tradnl" sz="2000" dirty="0" smtClean="0">
                <a:latin typeface="Arial Black" pitchFamily="34" charset="0"/>
              </a:rPr>
              <a:t>PLAN DE BARRIADAS: PRÍNCIPE ALFONSO</a:t>
            </a:r>
            <a:br>
              <a:rPr lang="es-ES_tradnl" sz="2000" dirty="0" smtClean="0">
                <a:latin typeface="Arial Black" pitchFamily="34" charset="0"/>
              </a:rPr>
            </a:br>
            <a:r>
              <a:rPr lang="es-ES_tradnl" sz="2000" dirty="0" smtClean="0">
                <a:latin typeface="Arial Black" pitchFamily="34" charset="0"/>
              </a:rPr>
              <a:t>LOGROS</a:t>
            </a:r>
            <a:endParaRPr lang="es-ES" sz="2000" dirty="0">
              <a:latin typeface="Arial Black" pitchFamily="34" charset="0"/>
            </a:endParaRPr>
          </a:p>
        </p:txBody>
      </p:sp>
      <p:pic>
        <p:nvPicPr>
          <p:cNvPr id="8" name="Picture 3" descr="logo euro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62" y="5954022"/>
            <a:ext cx="779722" cy="81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54022"/>
            <a:ext cx="1728192" cy="9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67" y="5989918"/>
            <a:ext cx="1771451" cy="86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8" r="41566" b="41384"/>
          <a:stretch/>
        </p:blipFill>
        <p:spPr bwMode="auto">
          <a:xfrm>
            <a:off x="3699456" y="5854687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73" y="4193791"/>
            <a:ext cx="2669960" cy="177997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61" y="3253671"/>
            <a:ext cx="3203848" cy="240288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637646"/>
            <a:ext cx="2861635" cy="1907757"/>
          </a:xfrm>
          <a:prstGeom prst="rect">
            <a:avLst/>
          </a:prstGeom>
        </p:spPr>
      </p:pic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537700"/>
            <a:ext cx="2285670" cy="1714252"/>
          </a:xfrm>
        </p:spPr>
      </p:pic>
      <p:pic>
        <p:nvPicPr>
          <p:cNvPr id="5" name="Picture 3" descr="logo europ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94" y="5954022"/>
            <a:ext cx="779722" cy="81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54022"/>
            <a:ext cx="1728192" cy="9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67" y="5989918"/>
            <a:ext cx="1771451" cy="86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8" r="41566" b="41384"/>
          <a:stretch/>
        </p:blipFill>
        <p:spPr bwMode="auto">
          <a:xfrm>
            <a:off x="8339712" y="163516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s-ES_tradnl" dirty="0" smtClean="0">
                <a:latin typeface="Arial Black" pitchFamily="34" charset="0"/>
              </a:rPr>
              <a:t>PLAN DE BARRIADAS: PRÍNCIPE ALFONSO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40" y="223472"/>
            <a:ext cx="3131840" cy="234888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03" y="2414763"/>
            <a:ext cx="3059832" cy="2040351"/>
          </a:xfrm>
          <a:prstGeom prst="rect">
            <a:avLst/>
          </a:prstGeom>
        </p:spPr>
      </p:pic>
      <p:sp>
        <p:nvSpPr>
          <p:cNvPr id="10" name="7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093900"/>
            <a:ext cx="3476377" cy="4691063"/>
          </a:xfrm>
        </p:spPr>
        <p:txBody>
          <a:bodyPr>
            <a:normAutofit/>
          </a:bodyPr>
          <a:lstStyle/>
          <a:p>
            <a:endParaRPr lang="es-ES_tradnl" sz="2000" dirty="0" smtClean="0">
              <a:latin typeface="Arial Black" pitchFamily="34" charset="0"/>
            </a:endParaRPr>
          </a:p>
          <a:p>
            <a:r>
              <a:rPr lang="es-ES_tradnl" sz="2000" dirty="0" smtClean="0">
                <a:latin typeface="Arial Black" pitchFamily="34" charset="0"/>
              </a:rPr>
              <a:t>RESULTADOS (I):</a:t>
            </a:r>
          </a:p>
          <a:p>
            <a:r>
              <a:rPr lang="es-ES_tradnl" sz="1600" dirty="0" smtClean="0">
                <a:latin typeface="Arial Black" pitchFamily="34" charset="0"/>
              </a:rPr>
              <a:t>Creación de espacios accesibles, medioambientalmente sostenibles que conlleven la mejora de la calidad de vida de la población.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89" y="3903910"/>
            <a:ext cx="3186100" cy="2389575"/>
          </a:xfrm>
          <a:prstGeom prst="rect">
            <a:avLst/>
          </a:prstGeom>
        </p:spPr>
      </p:pic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s-ES_tradnl" dirty="0" smtClean="0">
                <a:latin typeface="Arial Black" pitchFamily="34" charset="0"/>
              </a:rPr>
              <a:t>PLAN DE BARRIADAS: PRÍNCIPE ALFONSO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9" name="Picture 3" descr="logo eu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94" y="5954022"/>
            <a:ext cx="779722" cy="81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54022"/>
            <a:ext cx="1728192" cy="9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67" y="5989918"/>
            <a:ext cx="1771451" cy="86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8" r="41566" b="41384"/>
          <a:stretch/>
        </p:blipFill>
        <p:spPr bwMode="auto">
          <a:xfrm>
            <a:off x="8339712" y="163516"/>
            <a:ext cx="646197" cy="9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23" y="1556792"/>
            <a:ext cx="3347864" cy="251089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08" y="3212976"/>
            <a:ext cx="2843808" cy="2132856"/>
          </a:xfrm>
          <a:prstGeom prst="rect">
            <a:avLst/>
          </a:prstGeom>
        </p:spPr>
      </p:pic>
      <p:sp>
        <p:nvSpPr>
          <p:cNvPr id="7" name="7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ES_tradnl" sz="2000" dirty="0" smtClean="0">
              <a:latin typeface="Arial Black" pitchFamily="34" charset="0"/>
            </a:endParaRPr>
          </a:p>
          <a:p>
            <a:r>
              <a:rPr lang="es-ES_tradnl" sz="2000" dirty="0" smtClean="0">
                <a:latin typeface="Arial Black" pitchFamily="34" charset="0"/>
              </a:rPr>
              <a:t>RESULTADOS (II):</a:t>
            </a:r>
          </a:p>
          <a:p>
            <a:endParaRPr lang="es-ES_tradnl" sz="2000" dirty="0" smtClean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Integración.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Empleabilidad</a:t>
            </a:r>
            <a:r>
              <a:rPr lang="es-ES_tradnl" sz="1600" dirty="0" smtClean="0">
                <a:latin typeface="Arial Black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dirty="0" smtClean="0">
                <a:latin typeface="Arial Black" pitchFamily="34" charset="0"/>
              </a:rPr>
              <a:t>Cualificación.</a:t>
            </a:r>
            <a:endParaRPr lang="es-ES_tradnl" sz="1600" dirty="0" smtClean="0">
              <a:latin typeface="Arial Black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78" y="186721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111DB1-0A05-4F96-94D1-44EB3ADD30F9}"/>
</file>

<file path=customXml/itemProps2.xml><?xml version="1.0" encoding="utf-8"?>
<ds:datastoreItem xmlns:ds="http://schemas.openxmlformats.org/officeDocument/2006/customXml" ds:itemID="{150E3E40-52AF-48EC-8FCA-3371AE0BA7F5}"/>
</file>

<file path=customXml/itemProps3.xml><?xml version="1.0" encoding="utf-8"?>
<ds:datastoreItem xmlns:ds="http://schemas.openxmlformats.org/officeDocument/2006/customXml" ds:itemID="{C850C727-D198-428D-BBD2-BB6EDAE8C444}"/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261</Words>
  <Application>Microsoft Office PowerPoint</Application>
  <PresentationFormat>Presentación en pantalla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PLAN DE BARRIADAS: PRÍNCIPE ALFONSO</vt:lpstr>
      <vt:lpstr>PLAN DE BARRIADAS: PRÍNCIPE ALFONSO</vt:lpstr>
      <vt:lpstr>PLAN DE BARRIADAS: PRÍNCIPE ALFONSO</vt:lpstr>
      <vt:lpstr>PLAN DE BARRIADAS: PRÍNCIPE ALFONSO LOGROS</vt:lpstr>
      <vt:lpstr>PLAN DE BARRIADAS: PRÍNCIPE ALFONSO</vt:lpstr>
      <vt:lpstr>PLAN DE BARRIADAS: PRÍNCIPE ALFONSO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CEUTA</dc:title>
  <dc:creator>Carmen Sevilla</dc:creator>
  <cp:lastModifiedBy>Carmen Sevilla</cp:lastModifiedBy>
  <cp:revision>13</cp:revision>
  <dcterms:created xsi:type="dcterms:W3CDTF">2012-10-29T16:10:15Z</dcterms:created>
  <dcterms:modified xsi:type="dcterms:W3CDTF">2012-11-05T11:40:18Z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0x0101005F08274C8D45EF47BEF16D2755F58AE4</vt:lpwstr>
  </property>
</Properties>
</file>