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7.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6.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8"/>
  </p:notesMasterIdLst>
  <p:sldIdLst>
    <p:sldId id="264" r:id="rId3"/>
    <p:sldId id="291" r:id="rId4"/>
    <p:sldId id="306" r:id="rId5"/>
    <p:sldId id="305" r:id="rId6"/>
    <p:sldId id="304" r:id="rId7"/>
    <p:sldId id="295" r:id="rId8"/>
    <p:sldId id="307" r:id="rId9"/>
    <p:sldId id="303" r:id="rId10"/>
    <p:sldId id="297" r:id="rId11"/>
    <p:sldId id="298" r:id="rId12"/>
    <p:sldId id="308" r:id="rId13"/>
    <p:sldId id="302" r:id="rId14"/>
    <p:sldId id="300" r:id="rId15"/>
    <p:sldId id="301" r:id="rId16"/>
    <p:sldId id="309" r:id="rId17"/>
    <p:sldId id="310" r:id="rId18"/>
    <p:sldId id="311" r:id="rId19"/>
    <p:sldId id="312" r:id="rId20"/>
    <p:sldId id="313" r:id="rId21"/>
    <p:sldId id="314" r:id="rId22"/>
    <p:sldId id="315" r:id="rId23"/>
    <p:sldId id="316" r:id="rId24"/>
    <p:sldId id="317" r:id="rId25"/>
    <p:sldId id="318" r:id="rId26"/>
    <p:sldId id="256" r:id="rId27"/>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2F"/>
    <a:srgbClr val="FFEAA7"/>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CA7C2748-3E15-4391-8829-84991FA2E51C}" type="datetimeFigureOut">
              <a:rPr lang="es-ES" smtClean="0"/>
              <a:t>22/11/2019</a:t>
            </a:fld>
            <a:endParaRPr lang="es-ES"/>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6D1A297-9E40-4C2A-9748-737D81EA96D1}" type="slidenum">
              <a:rPr lang="es-ES" smtClean="0"/>
              <a:t>‹Nº›</a:t>
            </a:fld>
            <a:endParaRPr lang="es-ES"/>
          </a:p>
        </p:txBody>
      </p:sp>
    </p:spTree>
    <p:extLst>
      <p:ext uri="{BB962C8B-B14F-4D97-AF65-F5344CB8AC3E}">
        <p14:creationId xmlns:p14="http://schemas.microsoft.com/office/powerpoint/2010/main" val="370095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6D1A297-9E40-4C2A-9748-737D81EA96D1}" type="slidenum">
              <a:rPr lang="es-ES" smtClean="0"/>
              <a:t>1</a:t>
            </a:fld>
            <a:endParaRPr lang="es-ES"/>
          </a:p>
        </p:txBody>
      </p:sp>
    </p:spTree>
    <p:extLst>
      <p:ext uri="{BB962C8B-B14F-4D97-AF65-F5344CB8AC3E}">
        <p14:creationId xmlns:p14="http://schemas.microsoft.com/office/powerpoint/2010/main" val="4159129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4012442"/>
            <a:ext cx="9144000" cy="1288201"/>
          </a:xfrm>
        </p:spPr>
        <p:txBody>
          <a:bodyPr anchor="ctr">
            <a:noAutofit/>
          </a:bodyPr>
          <a:lstStyle>
            <a:lvl1pPr algn="ctr">
              <a:defRPr sz="4800"/>
            </a:lvl1pPr>
          </a:lstStyle>
          <a:p>
            <a:r>
              <a:rPr lang="es-ES" dirty="0" smtClean="0"/>
              <a:t>Haga clic para modificar el estilo de título del patrón</a:t>
            </a:r>
            <a:endParaRPr lang="es-ES" dirty="0"/>
          </a:p>
        </p:txBody>
      </p:sp>
      <p:sp>
        <p:nvSpPr>
          <p:cNvPr id="3" name="Subtítulo 2"/>
          <p:cNvSpPr>
            <a:spLocks noGrp="1"/>
          </p:cNvSpPr>
          <p:nvPr>
            <p:ph type="subTitle" idx="1"/>
          </p:nvPr>
        </p:nvSpPr>
        <p:spPr>
          <a:xfrm>
            <a:off x="1524000" y="5377217"/>
            <a:ext cx="9144000" cy="902559"/>
          </a:xfrm>
          <a:solidFill>
            <a:srgbClr val="FFCD2F"/>
          </a:solidFill>
          <a:effectLst>
            <a:outerShdw blurRad="50800" dist="38100" dir="2700000" algn="tl" rotWithShape="0">
              <a:prstClr val="black">
                <a:alpha val="40000"/>
              </a:prstClr>
            </a:outerShdw>
          </a:effectLst>
        </p:spPr>
        <p:txBody>
          <a:bodyPr>
            <a:normAutofit/>
          </a:bodyPr>
          <a:lstStyle>
            <a:lvl1pPr marL="0" indent="0" algn="ct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F4FBE100-F4ED-4FA2-AF69-FF91FF405C58}"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dirty="0"/>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pic>
        <p:nvPicPr>
          <p:cNvPr id="7" name="Picture 2" descr="C:\Users\jlfernandezt\Desktop\CARTEL FACHADA ALCALÁ\Fachada Alcalá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5717" y="986968"/>
            <a:ext cx="7562452" cy="27571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BLANCO\fc-progt\kg000141\01TRABAJOS OFI CON PHOTOSHOP\LOGOS  Y  LEMAS\LEMA UnaManeraDeHacerEuropa\Lema aprobado Angeles Gayoso\una manera trans pq.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7808" y="48403"/>
            <a:ext cx="3456384" cy="548996"/>
          </a:xfrm>
          <a:prstGeom prst="rect">
            <a:avLst/>
          </a:prstGeom>
          <a:noFill/>
          <a:effectLst>
            <a:glow rad="63500">
              <a:schemeClr val="bg1">
                <a:alpha val="81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0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784746"/>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1600" y="131497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8200" y="238494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D746CB9-80DD-4A1C-898C-4E688D9D21BD}"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265413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3CBD305-A6C6-4C39-8109-818440A3FCAA}"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176368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750627"/>
            <a:ext cx="2628900" cy="5426336"/>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750627"/>
            <a:ext cx="7734300" cy="542633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92E9B97-5F6E-457F-96DE-B69E3CF447EC}"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141042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69711" y="2583972"/>
            <a:ext cx="4648200" cy="1017403"/>
          </a:xfrm>
        </p:spPr>
        <p:txBody>
          <a:bodyPr>
            <a:noAutofit/>
          </a:bodyPr>
          <a:lstStyle>
            <a:lvl1pPr>
              <a:defRPr sz="4000"/>
            </a:lvl1pPr>
          </a:lstStyle>
          <a:p>
            <a:r>
              <a:rPr lang="es-ES" dirty="0" smtClean="0"/>
              <a:t>Haga clic para modificar el estilo de título del patrón</a:t>
            </a:r>
            <a:endParaRPr lang="es-ES" dirty="0"/>
          </a:p>
        </p:txBody>
      </p:sp>
      <p:sp>
        <p:nvSpPr>
          <p:cNvPr id="3" name="Marcador de fecha 2"/>
          <p:cNvSpPr>
            <a:spLocks noGrp="1"/>
          </p:cNvSpPr>
          <p:nvPr>
            <p:ph type="dt" sz="half" idx="10"/>
          </p:nvPr>
        </p:nvSpPr>
        <p:spPr>
          <a:xfrm>
            <a:off x="838201" y="6356350"/>
            <a:ext cx="1891352" cy="365125"/>
          </a:xfrm>
        </p:spPr>
        <p:txBody>
          <a:bodyPr/>
          <a:lstStyle/>
          <a:p>
            <a:fld id="{87C776A3-C117-4EA0-A68E-D81BB5C11666}" type="datetime1">
              <a:rPr lang="es-ES" smtClean="0"/>
              <a:t>22/11/2019</a:t>
            </a:fld>
            <a:endParaRPr lang="es-ES"/>
          </a:p>
        </p:txBody>
      </p:sp>
      <p:sp>
        <p:nvSpPr>
          <p:cNvPr id="4" name="Marcador de pie de página 3"/>
          <p:cNvSpPr>
            <a:spLocks noGrp="1"/>
          </p:cNvSpPr>
          <p:nvPr>
            <p:ph type="ftr" sz="quarter" idx="11"/>
          </p:nvPr>
        </p:nvSpPr>
        <p:spPr>
          <a:xfrm>
            <a:off x="3002507" y="6356350"/>
            <a:ext cx="6537278" cy="365125"/>
          </a:xfrm>
        </p:spPr>
        <p:txBody>
          <a:bodyPr/>
          <a:lstStyle/>
          <a:p>
            <a:r>
              <a:rPr lang="es-ES" smtClean="0"/>
              <a:t>CUENCA; FORO DE ECONOMÍA REGIONAL</a:t>
            </a:r>
            <a:endParaRPr lang="es-ES" dirty="0"/>
          </a:p>
        </p:txBody>
      </p:sp>
      <p:pic>
        <p:nvPicPr>
          <p:cNvPr id="6" name="Imagen 5"/>
          <p:cNvPicPr>
            <a:picLocks noChangeAspect="1"/>
          </p:cNvPicPr>
          <p:nvPr userDrawn="1"/>
        </p:nvPicPr>
        <p:blipFill>
          <a:blip r:embed="rId2"/>
          <a:stretch>
            <a:fillRect/>
          </a:stretch>
        </p:blipFill>
        <p:spPr>
          <a:xfrm>
            <a:off x="4038600" y="843013"/>
            <a:ext cx="6425741" cy="4986960"/>
          </a:xfrm>
          <a:prstGeom prst="rect">
            <a:avLst/>
          </a:prstGeom>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4914" y="5193301"/>
            <a:ext cx="3663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userDrawn="1"/>
        </p:nvSpPr>
        <p:spPr>
          <a:xfrm>
            <a:off x="11353799" y="6263292"/>
            <a:ext cx="838201" cy="59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7"/>
          <p:cNvSpPr>
            <a:spLocks noChangeArrowheads="1"/>
          </p:cNvSpPr>
          <p:nvPr userDrawn="1"/>
        </p:nvSpPr>
        <p:spPr bwMode="auto">
          <a:xfrm>
            <a:off x="6936509" y="5817960"/>
            <a:ext cx="4542355" cy="400110"/>
          </a:xfrm>
          <a:prstGeom prst="rect">
            <a:avLst/>
          </a:prstGeom>
          <a:gradFill rotWithShape="1">
            <a:gsLst>
              <a:gs pos="0">
                <a:srgbClr val="FFC000"/>
              </a:gs>
              <a:gs pos="50000">
                <a:srgbClr val="FFEAA7"/>
              </a:gs>
              <a:gs pos="100000">
                <a:srgbClr val="FFC000"/>
              </a:gs>
            </a:gsLst>
            <a:lin ang="5400000" scaled="1"/>
          </a:gradFill>
          <a:ln>
            <a:noFill/>
          </a:ln>
          <a:effectLst>
            <a:outerShdw dist="107763" dir="8100000" algn="ctr" rotWithShape="0">
              <a:srgbClr val="0244A6">
                <a:alpha val="50000"/>
              </a:srgbClr>
            </a:outerShdw>
          </a:effectLst>
          <a:extLst/>
        </p:spPr>
        <p:txBody>
          <a:bodyPr wrap="square" anchor="ctr">
            <a:spAutoFit/>
          </a:bodyPr>
          <a:lstStyle/>
          <a:p>
            <a:pPr algn="ctr">
              <a:lnSpc>
                <a:spcPct val="100000"/>
              </a:lnSpc>
              <a:defRPr/>
            </a:pPr>
            <a:r>
              <a:rPr lang="es-ES" sz="2000" b="1" dirty="0">
                <a:solidFill>
                  <a:srgbClr val="000066"/>
                </a:solidFill>
                <a:latin typeface="Calibri" pitchFamily="34" charset="0"/>
                <a:cs typeface="Calibri" pitchFamily="34" charset="0"/>
              </a:rPr>
              <a:t>http</a:t>
            </a:r>
            <a:r>
              <a:rPr lang="es-ES" sz="2000" b="1" dirty="0" smtClean="0">
                <a:solidFill>
                  <a:srgbClr val="000066"/>
                </a:solidFill>
                <a:latin typeface="Calibri" pitchFamily="34" charset="0"/>
                <a:cs typeface="Calibri" pitchFamily="34" charset="0"/>
              </a:rPr>
              <a:t>://www.dgfc.sepg.hacienda.gob.es</a:t>
            </a:r>
            <a:endParaRPr lang="es-ES" sz="2000" b="1" dirty="0">
              <a:solidFill>
                <a:srgbClr val="000066"/>
              </a:solidFill>
              <a:latin typeface="Calibri" pitchFamily="34" charset="0"/>
              <a:cs typeface="Calibri" pitchFamily="34" charset="0"/>
            </a:endParaRPr>
          </a:p>
        </p:txBody>
      </p:sp>
      <p:sp>
        <p:nvSpPr>
          <p:cNvPr id="11" name="Marcador de número de diapositiva 4"/>
          <p:cNvSpPr>
            <a:spLocks noGrp="1"/>
          </p:cNvSpPr>
          <p:nvPr>
            <p:ph type="sldNum" sz="quarter" idx="12"/>
          </p:nvPr>
        </p:nvSpPr>
        <p:spPr>
          <a:xfrm>
            <a:off x="9880978" y="6356350"/>
            <a:ext cx="1472821" cy="365125"/>
          </a:xfrm>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2172503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CBCAA3F-09B4-4787-9BBE-AA4DC710CA7D}"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1666620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144A1EB-B1B0-433E-88D4-2A512673D9AD}"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403474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0D0AB87-8E0E-4273-A7A8-ABF003898F2B}"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106280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DBD7371-68A6-4CC4-9543-AB71CDD217B0}"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3577972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EB1BEC-0F57-4A40-A43C-9F28B853FCB2}"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404248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55BCD85-5E4C-47C8-B177-455891F9DB95}"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69564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Título 6"/>
          <p:cNvSpPr>
            <a:spLocks noGrp="1"/>
          </p:cNvSpPr>
          <p:nvPr>
            <p:ph type="title"/>
          </p:nvPr>
        </p:nvSpPr>
        <p:spPr/>
        <p:txBody>
          <a:bodyPr/>
          <a:lstStyle/>
          <a:p>
            <a:r>
              <a:rPr lang="es-ES" smtClean="0"/>
              <a:t>Haga clic para modificar el estilo de título del patrón</a:t>
            </a:r>
            <a:endParaRPr lang="es-ES"/>
          </a:p>
        </p:txBody>
      </p:sp>
      <p:sp>
        <p:nvSpPr>
          <p:cNvPr id="14" name="Marcador de fecha 13"/>
          <p:cNvSpPr>
            <a:spLocks noGrp="1"/>
          </p:cNvSpPr>
          <p:nvPr>
            <p:ph type="dt" sz="half" idx="10"/>
          </p:nvPr>
        </p:nvSpPr>
        <p:spPr/>
        <p:txBody>
          <a:bodyPr/>
          <a:lstStyle/>
          <a:p>
            <a:fld id="{7DBEC936-A133-412E-A836-F75897F40B3C}" type="datetime1">
              <a:rPr lang="es-ES" smtClean="0"/>
              <a:t>22/11/2019</a:t>
            </a:fld>
            <a:endParaRPr lang="es-ES"/>
          </a:p>
        </p:txBody>
      </p:sp>
      <p:sp>
        <p:nvSpPr>
          <p:cNvPr id="15" name="Marcador de pie de página 14"/>
          <p:cNvSpPr>
            <a:spLocks noGrp="1"/>
          </p:cNvSpPr>
          <p:nvPr>
            <p:ph type="ftr" sz="quarter" idx="11"/>
          </p:nvPr>
        </p:nvSpPr>
        <p:spPr/>
        <p:txBody>
          <a:bodyPr/>
          <a:lstStyle/>
          <a:p>
            <a:r>
              <a:rPr lang="es-ES" smtClean="0"/>
              <a:t>CUENCA; FORO DE ECONOMÍA REGIONAL</a:t>
            </a:r>
            <a:endParaRPr lang="es-ES"/>
          </a:p>
        </p:txBody>
      </p:sp>
      <p:sp>
        <p:nvSpPr>
          <p:cNvPr id="16" name="Marcador de número de diapositiva 1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1611504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4FE6906-9D78-43EE-B138-EA7526A2C6F6}"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3160193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0A3CD5E-6A08-48EA-BCE3-D965BE029F21}"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249994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29AB856-03C3-4556-8916-3B10BB713EC3}"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174079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02A00B1-747E-44C8-B37F-991E62C7A225}"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3835327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F34A663-56E6-4648-BC55-65B600FB377D}"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3292236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F2445CF-6295-45ED-BA8B-499484184B8E}"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82381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03302AC-ABED-438C-AD31-3B2175727792}"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1486707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E5AD8B-0F29-466D-A835-067CAC37D2E0}"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2873990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466F748-C03E-4A26-A604-20792198AD0D}"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2375800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7D50864-89CF-400C-9E64-60B5FB45032E}"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418740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5354C18-1BC8-4604-BC7B-D92CBC7AA06F}"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194300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E134463-B895-47BE-8910-E253FD480D46}"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322285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D4A5A3F-BC4B-4C56-8D6C-9952DEED6B0E}"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4170240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C972515-1103-4FDD-8916-82D9614092F1}"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41384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0EBBAF-45CF-427C-818F-8BB88B74D9F0}"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1956045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E8D9D65-0DFB-47E1-A427-D20924504787}"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1447709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CDBF0F1-F44B-4705-99D5-CF1FD3DF351B}"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115522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8D174B7-99AA-49B8-89C5-5C021FBD0F5E}"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814856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38A5DEE-7102-4302-9D32-F4E430AA11EA}"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815205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4C83B57-F9B3-471A-A5AA-C017E20F4F11}"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90A128EE-3F92-4415-BEEC-5C3BA0FDE53A}" type="slidenum">
              <a:rPr lang="es-ES" smtClean="0"/>
              <a:t>‹Nº›</a:t>
            </a:fld>
            <a:endParaRPr lang="es-ES"/>
          </a:p>
        </p:txBody>
      </p:sp>
      <p:pic>
        <p:nvPicPr>
          <p:cNvPr id="7" name="Imagen 6"/>
          <p:cNvPicPr>
            <a:picLocks noChangeAspect="1"/>
          </p:cNvPicPr>
          <p:nvPr userDrawn="1"/>
        </p:nvPicPr>
        <p:blipFill>
          <a:blip r:embed="rId2"/>
          <a:stretch>
            <a:fillRect/>
          </a:stretch>
        </p:blipFill>
        <p:spPr>
          <a:xfrm>
            <a:off x="0" y="0"/>
            <a:ext cx="12192000" cy="1411892"/>
          </a:xfrm>
          <a:prstGeom prst="rect">
            <a:avLst/>
          </a:prstGeom>
        </p:spPr>
      </p:pic>
    </p:spTree>
    <p:extLst>
      <p:ext uri="{BB962C8B-B14F-4D97-AF65-F5344CB8AC3E}">
        <p14:creationId xmlns:p14="http://schemas.microsoft.com/office/powerpoint/2010/main" val="980208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4012442"/>
            <a:ext cx="9144000" cy="1288201"/>
          </a:xfrm>
        </p:spPr>
        <p:txBody>
          <a:bodyPr anchor="ctr">
            <a:noAutofit/>
          </a:bodyPr>
          <a:lstStyle>
            <a:lvl1pPr algn="ctr">
              <a:defRPr sz="4800"/>
            </a:lvl1pPr>
          </a:lstStyle>
          <a:p>
            <a:r>
              <a:rPr lang="es-ES" dirty="0" smtClean="0"/>
              <a:t>Haga clic para modificar el estilo de título del patrón</a:t>
            </a:r>
            <a:endParaRPr lang="es-ES" dirty="0"/>
          </a:p>
        </p:txBody>
      </p:sp>
      <p:sp>
        <p:nvSpPr>
          <p:cNvPr id="3" name="Subtítulo 2"/>
          <p:cNvSpPr>
            <a:spLocks noGrp="1"/>
          </p:cNvSpPr>
          <p:nvPr>
            <p:ph type="subTitle" idx="1"/>
          </p:nvPr>
        </p:nvSpPr>
        <p:spPr>
          <a:xfrm>
            <a:off x="1524000" y="5377217"/>
            <a:ext cx="9144000" cy="902559"/>
          </a:xfr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normAutofit/>
          </a:bodyPr>
          <a:lstStyle>
            <a:lvl1pPr marL="0" indent="0">
              <a:buNone/>
              <a:defRPr kumimoji="0" lang="es-ES" sz="2600" kern="1200" dirty="0">
                <a:solidFill>
                  <a:schemeClr val="accent2">
                    <a:lumMod val="50000"/>
                  </a:schemeClr>
                </a:solidFill>
                <a:latin typeface="+mj-lt"/>
                <a:ea typeface="+mn-ea"/>
                <a:cs typeface="+mn-cs"/>
              </a:defRPr>
            </a:lvl1pPr>
          </a:lstStyle>
          <a:p>
            <a:pPr marL="0" lvl="0"/>
            <a:r>
              <a:rPr lang="es-ES" dirty="0" smtClean="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1A65C35C-E990-4F38-A7B1-DC6646420C1D}"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pic>
        <p:nvPicPr>
          <p:cNvPr id="7" name="Picture 2" descr="C:\Users\jlfernandezt\Desktop\CARTEL FACHADA ALCALÁ\Fachada Alcalá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5717" y="986968"/>
            <a:ext cx="7562452" cy="27571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BLANCO\fc-progt\kg000141\01TRABAJOS OFI CON PHOTOSHOP\LOGOS  Y  LEMAS\LEMA UnaManeraDeHacerEuropa\Lema aprobado Angeles Gayoso\una manera trans pq.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7808" y="48403"/>
            <a:ext cx="3456384" cy="548996"/>
          </a:xfrm>
          <a:prstGeom prst="rect">
            <a:avLst/>
          </a:prstGeom>
          <a:noFill/>
          <a:effectLst>
            <a:glow rad="63500">
              <a:schemeClr val="bg1">
                <a:alpha val="81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1190138"/>
          </a:xfrm>
        </p:spPr>
        <p:txBody>
          <a:bodyPr anchor="b">
            <a:noAutofit/>
          </a:bodyPr>
          <a:lstStyle>
            <a:lvl1pPr>
              <a:defRPr kumimoji="0" lang="es-ES" altLang="es-ES" sz="6000" b="1" kern="1200" baseline="0" noProof="0" dirty="0">
                <a:ln>
                  <a:noFill/>
                </a:ln>
                <a:solidFill>
                  <a:srgbClr val="0985C3"/>
                </a:solidFill>
                <a:effectLst>
                  <a:outerShdw blurRad="38100" dist="38100" dir="2700000" algn="tl">
                    <a:srgbClr val="000000">
                      <a:alpha val="43137"/>
                    </a:srgbClr>
                  </a:outerShdw>
                </a:effectLst>
                <a:latin typeface="+mj-lt"/>
                <a:ea typeface="+mn-ea"/>
                <a:cs typeface="+mn-cs"/>
              </a:defRPr>
            </a:lvl1pPr>
          </a:lstStyle>
          <a:p>
            <a:pPr marL="0" lvl="0" algn="ctr" defTabSz="914400" rtl="0" eaLnBrk="1" latinLnBrk="0" hangingPunct="1">
              <a:spcBef>
                <a:spcPct val="0"/>
              </a:spcBef>
              <a:buNone/>
            </a:pPr>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Haga clic para modificar el estilo de texto del patrón</a:t>
            </a:r>
          </a:p>
        </p:txBody>
      </p:sp>
      <p:sp>
        <p:nvSpPr>
          <p:cNvPr id="4" name="Marcador de fecha 3"/>
          <p:cNvSpPr>
            <a:spLocks noGrp="1"/>
          </p:cNvSpPr>
          <p:nvPr>
            <p:ph type="dt" sz="half" idx="10"/>
          </p:nvPr>
        </p:nvSpPr>
        <p:spPr/>
        <p:txBody>
          <a:bodyPr/>
          <a:lstStyle/>
          <a:p>
            <a:fld id="{77E6AA64-D181-4A0E-9458-FBC01E697F68}"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dirty="0"/>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
        <p:nvSpPr>
          <p:cNvPr id="7" name="Freeform 6"/>
          <p:cNvSpPr>
            <a:spLocks/>
          </p:cNvSpPr>
          <p:nvPr userDrawn="1"/>
        </p:nvSpPr>
        <p:spPr bwMode="auto">
          <a:xfrm flipH="1">
            <a:off x="-4" y="3511578"/>
            <a:ext cx="12205554" cy="67347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chemeClr val="accent1">
                  <a:lumMod val="50000"/>
                </a:schemeClr>
              </a:gs>
              <a:gs pos="20000">
                <a:schemeClr val="accent1">
                  <a:lumMod val="45000"/>
                  <a:lumOff val="55000"/>
                </a:schemeClr>
              </a:gs>
              <a:gs pos="53000">
                <a:srgbClr val="E7F3FD"/>
              </a:gs>
              <a:gs pos="72000">
                <a:srgbClr val="F8FCFE"/>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800" kern="1200" dirty="0">
              <a:solidFill>
                <a:schemeClr val="lt1"/>
              </a:solidFill>
              <a:effectLst/>
              <a:latin typeface="+mn-lt"/>
              <a:ea typeface="+mn-ea"/>
              <a:cs typeface="+mn-cs"/>
            </a:endParaRPr>
          </a:p>
        </p:txBody>
      </p:sp>
      <p:grpSp>
        <p:nvGrpSpPr>
          <p:cNvPr id="8" name="Group 1"/>
          <p:cNvGrpSpPr/>
          <p:nvPr userDrawn="1"/>
        </p:nvGrpSpPr>
        <p:grpSpPr>
          <a:xfrm flipH="1">
            <a:off x="-66359" y="3333499"/>
            <a:ext cx="12373106" cy="701862"/>
            <a:chOff x="-20330" y="162790"/>
            <a:chExt cx="9211290" cy="701862"/>
          </a:xfrm>
        </p:grpSpPr>
        <p:sp>
          <p:nvSpPr>
            <p:cNvPr id="9" name="Freeform 11"/>
            <p:cNvSpPr>
              <a:spLocks/>
            </p:cNvSpPr>
            <p:nvPr/>
          </p:nvSpPr>
          <p:spPr bwMode="auto">
            <a:xfrm rot="21435692">
              <a:off x="-20330" y="162790"/>
              <a:ext cx="9211290" cy="701862"/>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57000">
                    <a:schemeClr val="accent3">
                      <a:shade val="75000"/>
                    </a:schemeClr>
                  </a:gs>
                  <a:gs pos="100000">
                    <a:schemeClr val="tx1">
                      <a:alpha val="29000"/>
                    </a:schemeClr>
                  </a:gs>
                  <a:gs pos="70000">
                    <a:schemeClr val="tx1">
                      <a:alpha val="29000"/>
                    </a:schemeClr>
                  </a:gs>
                  <a:gs pos="28000">
                    <a:srgbClr val="FFC000"/>
                  </a:gs>
                  <a:gs pos="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1" name="Freeform 7"/>
          <p:cNvSpPr>
            <a:spLocks/>
          </p:cNvSpPr>
          <p:nvPr userDrawn="1"/>
        </p:nvSpPr>
        <p:spPr bwMode="auto">
          <a:xfrm rot="10800000" flipH="1">
            <a:off x="6766255" y="3302084"/>
            <a:ext cx="5425745" cy="21870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22000">
                <a:srgbClr val="B0D6F9"/>
              </a:gs>
              <a:gs pos="100000">
                <a:schemeClr val="accent1">
                  <a:lumMod val="50000"/>
                </a:schemeClr>
              </a:gs>
              <a:gs pos="54000">
                <a:schemeClr val="accent1">
                  <a:lumMod val="45000"/>
                  <a:lumOff val="55000"/>
                </a:schemeClr>
              </a:gs>
              <a:gs pos="2000">
                <a:srgbClr val="DCEE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solidFill>
                <a:schemeClr val="lt1"/>
              </a:solidFill>
              <a:effectLst/>
            </a:endParaRPr>
          </a:p>
        </p:txBody>
      </p:sp>
    </p:spTree>
    <p:extLst>
      <p:ext uri="{BB962C8B-B14F-4D97-AF65-F5344CB8AC3E}">
        <p14:creationId xmlns:p14="http://schemas.microsoft.com/office/powerpoint/2010/main" val="152395324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10"/>
          </p:nvPr>
        </p:nvSpPr>
        <p:spPr/>
        <p:txBody>
          <a:bodyPr/>
          <a:lstStyle/>
          <a:p>
            <a:fld id="{A238B935-25E3-461A-9536-EC7F975ED7E3}"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4116665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DCCA558-D4B9-4B90-9096-D5D414C1295A}"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3370378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523829"/>
            <a:ext cx="10515600" cy="1646648"/>
          </a:xfrm>
        </p:spPr>
        <p:txBody>
          <a:bodyPr anchor="b"/>
          <a:lstStyle>
            <a:lvl1pPr>
              <a:defRPr sz="6000"/>
            </a:lvl1p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1850" y="4472789"/>
            <a:ext cx="10515600" cy="1616861"/>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Haga clic para modificar el estilo de texto del patrón</a:t>
            </a:r>
          </a:p>
        </p:txBody>
      </p:sp>
      <p:sp>
        <p:nvSpPr>
          <p:cNvPr id="4" name="Marcador de fecha 3"/>
          <p:cNvSpPr>
            <a:spLocks noGrp="1"/>
          </p:cNvSpPr>
          <p:nvPr>
            <p:ph type="dt" sz="half" idx="10"/>
          </p:nvPr>
        </p:nvSpPr>
        <p:spPr/>
        <p:txBody>
          <a:bodyPr/>
          <a:lstStyle/>
          <a:p>
            <a:fld id="{28ED4EFF-1FCE-4ECC-83F7-CF109B8BE6D8}"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
        <p:nvSpPr>
          <p:cNvPr id="8" name="Freeform 7"/>
          <p:cNvSpPr>
            <a:spLocks/>
          </p:cNvSpPr>
          <p:nvPr userDrawn="1"/>
        </p:nvSpPr>
        <p:spPr bwMode="auto">
          <a:xfrm rot="10800000" flipH="1">
            <a:off x="6868218" y="3327807"/>
            <a:ext cx="5323786" cy="24421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vl="0"/>
            <a:endParaRPr kumimoji="0" lang="en-US"/>
          </a:p>
        </p:txBody>
      </p:sp>
      <p:sp>
        <p:nvSpPr>
          <p:cNvPr id="9" name="Freeform 6"/>
          <p:cNvSpPr>
            <a:spLocks/>
          </p:cNvSpPr>
          <p:nvPr userDrawn="1"/>
        </p:nvSpPr>
        <p:spPr bwMode="auto">
          <a:xfrm flipH="1">
            <a:off x="0" y="3569762"/>
            <a:ext cx="12192003" cy="67347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vl="0"/>
            <a:endParaRPr kumimoji="0" lang="es-ES" dirty="0">
              <a:solidFill>
                <a:schemeClr val="tx1"/>
              </a:solidFill>
            </a:endParaRPr>
          </a:p>
        </p:txBody>
      </p:sp>
      <p:cxnSp>
        <p:nvCxnSpPr>
          <p:cNvPr id="10" name="Conector recto 9"/>
          <p:cNvCxnSpPr/>
          <p:nvPr userDrawn="1"/>
        </p:nvCxnSpPr>
        <p:spPr>
          <a:xfrm flipH="1" flipV="1">
            <a:off x="1527586" y="3569762"/>
            <a:ext cx="10654974" cy="14725"/>
          </a:xfrm>
          <a:prstGeom prst="line">
            <a:avLst/>
          </a:prstGeom>
          <a:ln w="44450">
            <a:gradFill flip="none" rotWithShape="1">
              <a:gsLst>
                <a:gs pos="28000">
                  <a:srgbClr val="B2B2B2"/>
                </a:gs>
                <a:gs pos="11000">
                  <a:schemeClr val="bg1"/>
                </a:gs>
                <a:gs pos="77000">
                  <a:srgbClr val="90C6F8"/>
                </a:gs>
                <a:gs pos="65000">
                  <a:srgbClr val="9DC4F9"/>
                </a:gs>
                <a:gs pos="47000">
                  <a:srgbClr val="00EBF8"/>
                </a:gs>
                <a:gs pos="94000">
                  <a:srgbClr val="10CF9B"/>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Freeform 12"/>
          <p:cNvSpPr>
            <a:spLocks/>
          </p:cNvSpPr>
          <p:nvPr userDrawn="1"/>
        </p:nvSpPr>
        <p:spPr bwMode="auto">
          <a:xfrm rot="164308" flipH="1">
            <a:off x="-38442" y="3592252"/>
            <a:ext cx="12311766"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10CF9B"/>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userDrawn="1"/>
        </p:nvSpPr>
        <p:spPr bwMode="auto">
          <a:xfrm rot="164308" flipH="1">
            <a:off x="-68116" y="3465323"/>
            <a:ext cx="12359369" cy="701862"/>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57000">
                  <a:schemeClr val="accent3">
                    <a:shade val="75000"/>
                  </a:schemeClr>
                </a:gs>
                <a:gs pos="100000">
                  <a:schemeClr val="tx1">
                    <a:alpha val="29000"/>
                  </a:schemeClr>
                </a:gs>
                <a:gs pos="70000">
                  <a:schemeClr val="tx1">
                    <a:alpha val="29000"/>
                  </a:schemeClr>
                </a:gs>
                <a:gs pos="28000">
                  <a:srgbClr val="FFC000"/>
                </a:gs>
                <a:gs pos="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446478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0FCBBE4E-5BB6-49B2-8D6A-7F9FAE3793B1}"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261547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777922"/>
            <a:ext cx="10515600" cy="912766"/>
          </a:xfrm>
        </p:spPr>
        <p:txBody>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0331601-1FA5-43BE-B4CA-0C3275941C9F}" type="datetime1">
              <a:rPr lang="es-ES" smtClean="0"/>
              <a:t>22/11/2019</a:t>
            </a:fld>
            <a:endParaRPr lang="es-ES"/>
          </a:p>
        </p:txBody>
      </p:sp>
      <p:sp>
        <p:nvSpPr>
          <p:cNvPr id="8" name="Marcador de pie de página 7"/>
          <p:cNvSpPr>
            <a:spLocks noGrp="1"/>
          </p:cNvSpPr>
          <p:nvPr>
            <p:ph type="ftr" sz="quarter" idx="11"/>
          </p:nvPr>
        </p:nvSpPr>
        <p:spPr/>
        <p:txBody>
          <a:bodyPr/>
          <a:lstStyle/>
          <a:p>
            <a:r>
              <a:rPr lang="es-ES" smtClean="0"/>
              <a:t>CUENCA; FORO DE ECONOMÍA REGIONAL</a:t>
            </a:r>
            <a:endParaRPr lang="es-ES"/>
          </a:p>
        </p:txBody>
      </p:sp>
      <p:sp>
        <p:nvSpPr>
          <p:cNvPr id="9" name="Marcador de número de diapositiva 8"/>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2133860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4A323A5-B1AE-4911-B8E6-63AC270E2F45}" type="datetime1">
              <a:rPr lang="es-ES" smtClean="0"/>
              <a:t>22/11/2019</a:t>
            </a:fld>
            <a:endParaRPr lang="es-ES"/>
          </a:p>
        </p:txBody>
      </p:sp>
      <p:sp>
        <p:nvSpPr>
          <p:cNvPr id="4" name="Marcador de pie de página 3"/>
          <p:cNvSpPr>
            <a:spLocks noGrp="1"/>
          </p:cNvSpPr>
          <p:nvPr>
            <p:ph type="ftr" sz="quarter" idx="11"/>
          </p:nvPr>
        </p:nvSpPr>
        <p:spPr/>
        <p:txBody>
          <a:bodyPr/>
          <a:lstStyle/>
          <a:p>
            <a:r>
              <a:rPr lang="es-ES" smtClean="0"/>
              <a:t>CUENCA; FORO DE ECONOMÍA REGIONAL</a:t>
            </a:r>
            <a:endParaRPr lang="es-ES"/>
          </a:p>
        </p:txBody>
      </p:sp>
      <p:sp>
        <p:nvSpPr>
          <p:cNvPr id="5" name="Marcador de número de diapositiva 4"/>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4023607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7EF99E3-6651-4C6F-A133-5EA777ADB375}" type="datetime1">
              <a:rPr lang="es-ES" smtClean="0"/>
              <a:t>22/11/2019</a:t>
            </a:fld>
            <a:endParaRPr lang="es-ES"/>
          </a:p>
        </p:txBody>
      </p:sp>
      <p:sp>
        <p:nvSpPr>
          <p:cNvPr id="3" name="Marcador de pie de página 2"/>
          <p:cNvSpPr>
            <a:spLocks noGrp="1"/>
          </p:cNvSpPr>
          <p:nvPr>
            <p:ph type="ftr" sz="quarter" idx="11"/>
          </p:nvPr>
        </p:nvSpPr>
        <p:spPr/>
        <p:txBody>
          <a:bodyPr/>
          <a:lstStyle/>
          <a:p>
            <a:r>
              <a:rPr lang="es-ES" smtClean="0"/>
              <a:t>CUENCA; FORO DE ECONOMÍA REGIONAL</a:t>
            </a:r>
            <a:endParaRPr lang="es-ES"/>
          </a:p>
        </p:txBody>
      </p:sp>
      <p:sp>
        <p:nvSpPr>
          <p:cNvPr id="4" name="Marcador de número de diapositiva 3"/>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786824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8394"/>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1600" y="132861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texto 3"/>
          <p:cNvSpPr>
            <a:spLocks noGrp="1"/>
          </p:cNvSpPr>
          <p:nvPr>
            <p:ph type="body" sz="half" idx="2"/>
          </p:nvPr>
        </p:nvSpPr>
        <p:spPr>
          <a:xfrm>
            <a:off x="838200" y="239859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D28B60-0D26-4AF2-A4DC-F4C5A4AE2A90}"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3200641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784746"/>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1600" y="131497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8200" y="238494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621BE0A-67BD-477A-8084-87D669817DF5}"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4268407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1476408-B1FC-42D3-9D4F-E4DE1BEF28F9}"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46477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Marcador de fecha 4"/>
          <p:cNvSpPr>
            <a:spLocks noGrp="1"/>
          </p:cNvSpPr>
          <p:nvPr>
            <p:ph type="dt" sz="half" idx="10"/>
          </p:nvPr>
        </p:nvSpPr>
        <p:spPr/>
        <p:txBody>
          <a:bodyPr/>
          <a:lstStyle/>
          <a:p>
            <a:fld id="{A2D9CAFD-C9C1-413D-A95D-27C9F361BCCC}"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dirty="0"/>
          </a:p>
        </p:txBody>
      </p:sp>
      <p:sp>
        <p:nvSpPr>
          <p:cNvPr id="7" name="Marcador de número de diapositiva 6"/>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1346857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750627"/>
            <a:ext cx="2628900" cy="5426336"/>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750627"/>
            <a:ext cx="7734300" cy="542633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D68969F-EFF5-4746-A7F5-442BCE53387D}"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2641310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69711" y="2583972"/>
            <a:ext cx="4648200" cy="1017403"/>
          </a:xfrm>
        </p:spPr>
        <p:txBody>
          <a:bodyPr>
            <a:noAutofit/>
          </a:bodyPr>
          <a:lstStyle>
            <a:lvl1pPr>
              <a:defRPr sz="4000"/>
            </a:lvl1pPr>
          </a:lstStyle>
          <a:p>
            <a:r>
              <a:rPr lang="es-ES" dirty="0" smtClean="0"/>
              <a:t>Haga clic para modificar el estilo de título del patrón</a:t>
            </a:r>
            <a:endParaRPr lang="es-ES" dirty="0"/>
          </a:p>
        </p:txBody>
      </p:sp>
      <p:sp>
        <p:nvSpPr>
          <p:cNvPr id="3" name="Marcador de fecha 2"/>
          <p:cNvSpPr>
            <a:spLocks noGrp="1"/>
          </p:cNvSpPr>
          <p:nvPr>
            <p:ph type="dt" sz="half" idx="10"/>
          </p:nvPr>
        </p:nvSpPr>
        <p:spPr>
          <a:xfrm>
            <a:off x="838201" y="6356350"/>
            <a:ext cx="1891352" cy="365125"/>
          </a:xfrm>
        </p:spPr>
        <p:txBody>
          <a:bodyPr/>
          <a:lstStyle/>
          <a:p>
            <a:fld id="{9BE0A980-DE70-4DB7-9D49-A7706B81F312}" type="datetime1">
              <a:rPr lang="es-ES" smtClean="0"/>
              <a:t>22/11/2019</a:t>
            </a:fld>
            <a:endParaRPr lang="es-ES"/>
          </a:p>
        </p:txBody>
      </p:sp>
      <p:sp>
        <p:nvSpPr>
          <p:cNvPr id="4" name="Marcador de pie de página 3"/>
          <p:cNvSpPr>
            <a:spLocks noGrp="1"/>
          </p:cNvSpPr>
          <p:nvPr>
            <p:ph type="ftr" sz="quarter" idx="11"/>
          </p:nvPr>
        </p:nvSpPr>
        <p:spPr>
          <a:xfrm>
            <a:off x="3002507" y="6356350"/>
            <a:ext cx="6537278" cy="365125"/>
          </a:xfrm>
        </p:spPr>
        <p:txBody>
          <a:bodyPr/>
          <a:lstStyle/>
          <a:p>
            <a:r>
              <a:rPr lang="es-ES" smtClean="0"/>
              <a:t>CUENCA; FORO DE ECONOMÍA REGIONAL</a:t>
            </a:r>
            <a:endParaRPr lang="es-ES" dirty="0"/>
          </a:p>
        </p:txBody>
      </p:sp>
      <p:sp>
        <p:nvSpPr>
          <p:cNvPr id="5" name="Marcador de número de diapositiva 4"/>
          <p:cNvSpPr>
            <a:spLocks noGrp="1"/>
          </p:cNvSpPr>
          <p:nvPr>
            <p:ph type="sldNum" sz="quarter" idx="12"/>
          </p:nvPr>
        </p:nvSpPr>
        <p:spPr>
          <a:xfrm>
            <a:off x="9880978" y="6356350"/>
            <a:ext cx="1472821" cy="365125"/>
          </a:xfrm>
        </p:spPr>
        <p:txBody>
          <a:bodyPr/>
          <a:lstStyle/>
          <a:p>
            <a:fld id="{2C5BAE6B-017A-4299-96E6-0D1494D95E45}" type="slidenum">
              <a:rPr lang="es-ES" smtClean="0"/>
              <a:t>‹Nº›</a:t>
            </a:fld>
            <a:endParaRPr lang="es-ES"/>
          </a:p>
        </p:txBody>
      </p:sp>
      <p:pic>
        <p:nvPicPr>
          <p:cNvPr id="6" name="Imagen 5"/>
          <p:cNvPicPr>
            <a:picLocks noChangeAspect="1"/>
          </p:cNvPicPr>
          <p:nvPr userDrawn="1"/>
        </p:nvPicPr>
        <p:blipFill>
          <a:blip r:embed="rId2"/>
          <a:stretch>
            <a:fillRect/>
          </a:stretch>
        </p:blipFill>
        <p:spPr>
          <a:xfrm>
            <a:off x="4038600" y="843013"/>
            <a:ext cx="6425741" cy="4986960"/>
          </a:xfrm>
          <a:prstGeom prst="rect">
            <a:avLst/>
          </a:prstGeom>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4914" y="5193301"/>
            <a:ext cx="3663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9"/>
          <p:cNvSpPr/>
          <p:nvPr userDrawn="1"/>
        </p:nvSpPr>
        <p:spPr>
          <a:xfrm>
            <a:off x="11353799" y="6263292"/>
            <a:ext cx="838201" cy="59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7"/>
          <p:cNvSpPr>
            <a:spLocks noChangeArrowheads="1"/>
          </p:cNvSpPr>
          <p:nvPr userDrawn="1"/>
        </p:nvSpPr>
        <p:spPr bwMode="auto">
          <a:xfrm>
            <a:off x="7058219" y="5817960"/>
            <a:ext cx="4420645" cy="400110"/>
          </a:xfrm>
          <a:prstGeom prst="rect">
            <a:avLst/>
          </a:prstGeom>
          <a:gradFill rotWithShape="1">
            <a:gsLst>
              <a:gs pos="0">
                <a:schemeClr val="accent2"/>
              </a:gs>
              <a:gs pos="50000">
                <a:srgbClr val="CCECFF"/>
              </a:gs>
              <a:gs pos="100000">
                <a:schemeClr val="accent2"/>
              </a:gs>
            </a:gsLst>
            <a:lin ang="5400000" scaled="1"/>
          </a:gradFill>
          <a:ln>
            <a:noFill/>
          </a:ln>
          <a:effectLst>
            <a:outerShdw dist="107763" dir="8100000" algn="ctr" rotWithShape="0">
              <a:srgbClr val="0244A6">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lnSpc>
                <a:spcPct val="100000"/>
              </a:lnSpc>
              <a:defRPr/>
            </a:pPr>
            <a:r>
              <a:rPr lang="es-ES" sz="2000" b="1" dirty="0">
                <a:solidFill>
                  <a:srgbClr val="000066"/>
                </a:solidFill>
                <a:latin typeface="Calibri" pitchFamily="34" charset="0"/>
                <a:cs typeface="Calibri" pitchFamily="34" charset="0"/>
              </a:rPr>
              <a:t>http://www.dgfc.sepg.minhafp.gob.es</a:t>
            </a:r>
          </a:p>
        </p:txBody>
      </p:sp>
    </p:spTree>
    <p:extLst>
      <p:ext uri="{BB962C8B-B14F-4D97-AF65-F5344CB8AC3E}">
        <p14:creationId xmlns:p14="http://schemas.microsoft.com/office/powerpoint/2010/main" val="136544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777922"/>
            <a:ext cx="10515600" cy="912766"/>
          </a:xfrm>
        </p:spPr>
        <p:txBody>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FE27859-8BDF-4E9F-850B-6F9A93D2CF68}" type="datetime1">
              <a:rPr lang="es-ES" smtClean="0"/>
              <a:t>22/11/2019</a:t>
            </a:fld>
            <a:endParaRPr lang="es-ES"/>
          </a:p>
        </p:txBody>
      </p:sp>
      <p:sp>
        <p:nvSpPr>
          <p:cNvPr id="8" name="Marcador de pie de página 7"/>
          <p:cNvSpPr>
            <a:spLocks noGrp="1"/>
          </p:cNvSpPr>
          <p:nvPr>
            <p:ph type="ftr" sz="quarter" idx="11"/>
          </p:nvPr>
        </p:nvSpPr>
        <p:spPr/>
        <p:txBody>
          <a:bodyPr/>
          <a:lstStyle/>
          <a:p>
            <a:r>
              <a:rPr lang="es-ES" smtClean="0"/>
              <a:t>CUENCA; FORO DE ECONOMÍA REGIONAL</a:t>
            </a:r>
            <a:endParaRPr lang="es-ES"/>
          </a:p>
        </p:txBody>
      </p:sp>
      <p:sp>
        <p:nvSpPr>
          <p:cNvPr id="9" name="Marcador de número de diapositiva 8"/>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1724294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58DC973-73B0-4BFB-9B3C-90C0E4605756}" type="datetime1">
              <a:rPr lang="es-ES" smtClean="0"/>
              <a:t>22/11/2019</a:t>
            </a:fld>
            <a:endParaRPr lang="es-ES"/>
          </a:p>
        </p:txBody>
      </p:sp>
      <p:sp>
        <p:nvSpPr>
          <p:cNvPr id="4" name="Marcador de pie de página 3"/>
          <p:cNvSpPr>
            <a:spLocks noGrp="1"/>
          </p:cNvSpPr>
          <p:nvPr>
            <p:ph type="ftr" sz="quarter" idx="11"/>
          </p:nvPr>
        </p:nvSpPr>
        <p:spPr/>
        <p:txBody>
          <a:bodyPr/>
          <a:lstStyle/>
          <a:p>
            <a:r>
              <a:rPr lang="es-ES" smtClean="0"/>
              <a:t>CUENCA; FORO DE ECONOMÍA REGIONAL</a:t>
            </a:r>
            <a:endParaRPr lang="es-ES"/>
          </a:p>
        </p:txBody>
      </p:sp>
      <p:sp>
        <p:nvSpPr>
          <p:cNvPr id="5" name="Marcador de número de diapositiva 4"/>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31262242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BA93DA3-100A-45A0-94A8-250CA73CC071}" type="datetime1">
              <a:rPr lang="es-ES" smtClean="0"/>
              <a:t>22/11/2019</a:t>
            </a:fld>
            <a:endParaRPr lang="es-ES"/>
          </a:p>
        </p:txBody>
      </p:sp>
      <p:sp>
        <p:nvSpPr>
          <p:cNvPr id="3" name="Marcador de pie de página 2"/>
          <p:cNvSpPr>
            <a:spLocks noGrp="1"/>
          </p:cNvSpPr>
          <p:nvPr>
            <p:ph type="ftr" sz="quarter" idx="11"/>
          </p:nvPr>
        </p:nvSpPr>
        <p:spPr/>
        <p:txBody>
          <a:bodyPr/>
          <a:lstStyle/>
          <a:p>
            <a:r>
              <a:rPr lang="es-ES" smtClean="0"/>
              <a:t>CUENCA; FORO DE ECONOMÍA REGIONAL</a:t>
            </a:r>
            <a:endParaRPr lang="es-ES"/>
          </a:p>
        </p:txBody>
      </p:sp>
      <p:sp>
        <p:nvSpPr>
          <p:cNvPr id="4" name="Marcador de número de diapositiva 3"/>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337973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8394"/>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1600" y="132861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texto 3"/>
          <p:cNvSpPr>
            <a:spLocks noGrp="1"/>
          </p:cNvSpPr>
          <p:nvPr>
            <p:ph type="body" sz="half" idx="2"/>
          </p:nvPr>
        </p:nvSpPr>
        <p:spPr>
          <a:xfrm>
            <a:off x="838200" y="239859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472406-95D3-48CF-A60C-12AB01D2389B}"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‹Nº›</a:t>
            </a:fld>
            <a:endParaRPr lang="es-ES"/>
          </a:p>
        </p:txBody>
      </p:sp>
    </p:spTree>
    <p:extLst>
      <p:ext uri="{BB962C8B-B14F-4D97-AF65-F5344CB8AC3E}">
        <p14:creationId xmlns:p14="http://schemas.microsoft.com/office/powerpoint/2010/main" val="42435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0.png"/><Relationship Id="rId2" Type="http://schemas.openxmlformats.org/officeDocument/2006/relationships/slideLayout" Target="../slideLayouts/slideLayout40.xml"/><Relationship Id="rId16" Type="http://schemas.openxmlformats.org/officeDocument/2006/relationships/image" Target="../media/image1.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759488"/>
            <a:ext cx="10515600" cy="9312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838200" y="6356350"/>
            <a:ext cx="15915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E76FD-7F40-4BE6-9878-6E611107A38E}" type="datetime1">
              <a:rPr lang="es-ES" smtClean="0"/>
              <a:t>22/11/2019</a:t>
            </a:fld>
            <a:endParaRPr lang="es-ES"/>
          </a:p>
        </p:txBody>
      </p:sp>
      <p:sp>
        <p:nvSpPr>
          <p:cNvPr id="5" name="Marcador de pie de página 4"/>
          <p:cNvSpPr>
            <a:spLocks noGrp="1"/>
          </p:cNvSpPr>
          <p:nvPr>
            <p:ph type="ftr" sz="quarter" idx="3"/>
          </p:nvPr>
        </p:nvSpPr>
        <p:spPr>
          <a:xfrm>
            <a:off x="2579425" y="6356350"/>
            <a:ext cx="71650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CUENCA; FORO DE ECONOMÍA REGIONAL</a:t>
            </a:r>
            <a:endParaRPr lang="es-ES"/>
          </a:p>
        </p:txBody>
      </p:sp>
      <p:sp>
        <p:nvSpPr>
          <p:cNvPr id="6" name="Marcador de número de diapositiva 5"/>
          <p:cNvSpPr>
            <a:spLocks noGrp="1"/>
          </p:cNvSpPr>
          <p:nvPr>
            <p:ph type="sldNum" sz="quarter" idx="4"/>
          </p:nvPr>
        </p:nvSpPr>
        <p:spPr>
          <a:xfrm>
            <a:off x="9894626" y="6356350"/>
            <a:ext cx="14591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AE6B-017A-4299-96E6-0D1494D95E45}" type="slidenum">
              <a:rPr lang="es-ES" smtClean="0"/>
              <a:t>‹Nº›</a:t>
            </a:fld>
            <a:endParaRPr lang="es-ES"/>
          </a:p>
        </p:txBody>
      </p:sp>
      <p:sp>
        <p:nvSpPr>
          <p:cNvPr id="7" name="Freeform 6"/>
          <p:cNvSpPr>
            <a:spLocks/>
          </p:cNvSpPr>
          <p:nvPr userDrawn="1"/>
        </p:nvSpPr>
        <p:spPr bwMode="auto">
          <a:xfrm>
            <a:off x="-9526" y="-7144"/>
            <a:ext cx="12216374"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chemeClr val="accent1">
                  <a:lumMod val="50000"/>
                </a:schemeClr>
              </a:gs>
              <a:gs pos="20000">
                <a:schemeClr val="accent1">
                  <a:lumMod val="45000"/>
                  <a:lumOff val="55000"/>
                </a:schemeClr>
              </a:gs>
              <a:gs pos="45000">
                <a:srgbClr val="E7F3FD"/>
              </a:gs>
              <a:gs pos="67000">
                <a:srgbClr val="F8FCFE"/>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effectLst/>
            </a:endParaRPr>
          </a:p>
        </p:txBody>
      </p:sp>
      <p:sp>
        <p:nvSpPr>
          <p:cNvPr id="8" name="Freeform 7"/>
          <p:cNvSpPr>
            <a:spLocks/>
          </p:cNvSpPr>
          <p:nvPr userDrawn="1"/>
        </p:nvSpPr>
        <p:spPr bwMode="auto">
          <a:xfrm>
            <a:off x="6153374" y="-7144"/>
            <a:ext cx="6054068"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68000">
                <a:srgbClr val="B0D6F9"/>
              </a:gs>
              <a:gs pos="100000">
                <a:schemeClr val="accent3">
                  <a:lumMod val="60000"/>
                  <a:lumOff val="40000"/>
                </a:schemeClr>
              </a:gs>
              <a:gs pos="54000">
                <a:schemeClr val="accent1">
                  <a:lumMod val="45000"/>
                  <a:lumOff val="55000"/>
                </a:schemeClr>
              </a:gs>
              <a:gs pos="2000">
                <a:srgbClr val="DCEE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solidFill>
                <a:schemeClr val="lt1"/>
              </a:solidFill>
              <a:effectLst/>
            </a:endParaRPr>
          </a:p>
        </p:txBody>
      </p:sp>
      <p:grpSp>
        <p:nvGrpSpPr>
          <p:cNvPr id="9" name="Group 1"/>
          <p:cNvGrpSpPr/>
          <p:nvPr userDrawn="1"/>
        </p:nvGrpSpPr>
        <p:grpSpPr>
          <a:xfrm>
            <a:off x="-19018" y="202408"/>
            <a:ext cx="12211017" cy="649224"/>
            <a:chOff x="-19045" y="216550"/>
            <a:chExt cx="9180548" cy="649224"/>
          </a:xfrm>
        </p:grpSpPr>
        <p:sp>
          <p:nvSpPr>
            <p:cNvPr id="10"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2" name="Picture 10" descr="EMBLEMAconNOMBRE"/>
          <p:cNvPicPr>
            <a:picLocks noChangeAspect="1" noChangeArrowheads="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11098717" y="99382"/>
            <a:ext cx="97757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15708" y="99382"/>
            <a:ext cx="2027790" cy="573903"/>
          </a:xfrm>
          <a:prstGeom prst="rect">
            <a:avLst/>
          </a:prstGeom>
          <a:effectLst>
            <a:outerShdw blurRad="50800" dist="38100" dir="2700000" algn="tl" rotWithShape="0">
              <a:prstClr val="black">
                <a:alpha val="40000"/>
              </a:prstClr>
            </a:outerShdw>
          </a:effectLst>
        </p:spPr>
      </p:pic>
      <p:pic>
        <p:nvPicPr>
          <p:cNvPr id="15" name="Imagen 14"/>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07503" y="6279187"/>
            <a:ext cx="580985" cy="564386"/>
          </a:xfrm>
          <a:prstGeom prst="rect">
            <a:avLst/>
          </a:prstGeom>
        </p:spPr>
      </p:pic>
      <p:pic>
        <p:nvPicPr>
          <p:cNvPr id="16" name="Picture 9" descr="C:\Users\KG000141\Desktop\mapas y logo nuevo periodo\ESPAÑA 2014-2020RelieveSinFondoNiLeyenda.png"/>
          <p:cNvPicPr>
            <a:picLocks noChangeAspect="1" noChangeArrowheads="1"/>
          </p:cNvPicPr>
          <p:nvPr userDrawn="1"/>
        </p:nvPicPr>
        <p:blipFill>
          <a:blip r:embed="rId43" cstate="print">
            <a:extLst>
              <a:ext uri="{28A0092B-C50C-407E-A947-70E740481C1C}">
                <a14:useLocalDpi xmlns:a14="http://schemas.microsoft.com/office/drawing/2010/main" val="0"/>
              </a:ext>
            </a:extLst>
          </a:blip>
          <a:srcRect/>
          <a:stretch>
            <a:fillRect/>
          </a:stretch>
        </p:blipFill>
        <p:spPr bwMode="auto">
          <a:xfrm>
            <a:off x="11353800" y="6263166"/>
            <a:ext cx="747937" cy="58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5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4"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Lst>
  <p:hf hdr="0"/>
  <p:txStyles>
    <p:titleStyle>
      <a:lvl1pPr algn="just" defTabSz="914400" rtl="0" eaLnBrk="1" latinLnBrk="0" hangingPunct="1">
        <a:lnSpc>
          <a:spcPct val="90000"/>
        </a:lnSpc>
        <a:spcBef>
          <a:spcPct val="0"/>
        </a:spcBef>
        <a:buNone/>
        <a:defRPr kumimoji="0" lang="es-ES" sz="2800" b="1" kern="1200" baseline="0" dirty="0">
          <a:ln>
            <a:noFill/>
          </a:ln>
          <a:solidFill>
            <a:srgbClr val="0985C3"/>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20000"/>
        </a:spcBef>
        <a:buClr>
          <a:srgbClr val="00B0F0"/>
        </a:buClr>
        <a:buFont typeface="Wingdings" panose="05000000000000000000" pitchFamily="2" charset="2"/>
        <a:buChar char="Ø"/>
        <a:defRPr kumimoji="0" lang="es-ES" sz="2600" kern="1200" dirty="0" smtClean="0">
          <a:solidFill>
            <a:schemeClr val="accent2">
              <a:lumMod val="50000"/>
            </a:schemeClr>
          </a:solidFill>
          <a:latin typeface="+mj-lt"/>
          <a:ea typeface="+mn-ea"/>
          <a:cs typeface="+mn-cs"/>
        </a:defRPr>
      </a:lvl1pPr>
      <a:lvl2pPr marL="685800" indent="-228600" algn="l" defTabSz="914400" rtl="0" eaLnBrk="1" latinLnBrk="0" hangingPunct="1">
        <a:lnSpc>
          <a:spcPct val="90000"/>
        </a:lnSpc>
        <a:spcBef>
          <a:spcPct val="20000"/>
        </a:spcBef>
        <a:buClr>
          <a:srgbClr val="002060"/>
        </a:buClr>
        <a:buFont typeface="Wingdings" panose="05000000000000000000" pitchFamily="2" charset="2"/>
        <a:buChar char="§"/>
        <a:defRPr kumimoji="0" lang="es-ES" sz="2400" kern="1200" dirty="0" smtClean="0">
          <a:solidFill>
            <a:schemeClr val="accent2">
              <a:lumMod val="50000"/>
            </a:schemeClr>
          </a:solidFill>
          <a:latin typeface="+mj-lt"/>
          <a:ea typeface="+mn-ea"/>
          <a:cs typeface="+mn-cs"/>
        </a:defRPr>
      </a:lvl2pPr>
      <a:lvl3pPr marL="1143000" indent="-228600" algn="l" defTabSz="914400" rtl="0" eaLnBrk="1" latinLnBrk="0" hangingPunct="1">
        <a:lnSpc>
          <a:spcPct val="90000"/>
        </a:lnSpc>
        <a:spcBef>
          <a:spcPct val="20000"/>
        </a:spcBef>
        <a:buClr>
          <a:srgbClr val="FFC000"/>
        </a:buClr>
        <a:buFont typeface="Wingdings 2"/>
        <a:buChar char=""/>
        <a:defRPr kumimoji="0" lang="es-ES" sz="2000" kern="1200" dirty="0" smtClean="0">
          <a:solidFill>
            <a:schemeClr val="accent2">
              <a:lumMod val="50000"/>
            </a:schemeClr>
          </a:solidFill>
          <a:latin typeface="+mj-lt"/>
          <a:ea typeface="+mn-ea"/>
          <a:cs typeface="+mn-cs"/>
        </a:defRPr>
      </a:lvl3pPr>
      <a:lvl4pPr marL="1600200" indent="-228600" algn="l" defTabSz="914400" rtl="0" eaLnBrk="1" latinLnBrk="0" hangingPunct="1">
        <a:lnSpc>
          <a:spcPct val="90000"/>
        </a:lnSpc>
        <a:spcBef>
          <a:spcPct val="20000"/>
        </a:spcBef>
        <a:buClr>
          <a:srgbClr val="FFC000"/>
        </a:buClr>
        <a:buFont typeface="Wingdings 2"/>
        <a:buChar char=""/>
        <a:defRPr kumimoji="0" lang="es-ES" sz="2000" kern="1200" dirty="0" smtClean="0">
          <a:solidFill>
            <a:schemeClr val="accent2">
              <a:lumMod val="50000"/>
            </a:schemeClr>
          </a:solidFill>
          <a:latin typeface="+mj-lt"/>
          <a:ea typeface="+mn-ea"/>
          <a:cs typeface="+mn-cs"/>
        </a:defRPr>
      </a:lvl4pPr>
      <a:lvl5pPr marL="2057400" indent="-228600" algn="l" defTabSz="914400" rtl="0" eaLnBrk="1" latinLnBrk="0" hangingPunct="1">
        <a:lnSpc>
          <a:spcPct val="90000"/>
        </a:lnSpc>
        <a:spcBef>
          <a:spcPct val="20000"/>
        </a:spcBef>
        <a:buClr>
          <a:srgbClr val="FFC000"/>
        </a:buClr>
        <a:buFont typeface="Wingdings 2"/>
        <a:buChar char=""/>
        <a:defRPr kumimoji="0" lang="es-ES" sz="2000" kern="1200" dirty="0">
          <a:solidFill>
            <a:schemeClr val="accent2">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759488"/>
            <a:ext cx="10515600" cy="9312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838200" y="6356350"/>
            <a:ext cx="15501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DCCE4-01FD-4D2D-B997-EE6BBEF802CE}" type="datetime1">
              <a:rPr lang="es-ES" smtClean="0"/>
              <a:t>22/11/2019</a:t>
            </a:fld>
            <a:endParaRPr lang="es-ES"/>
          </a:p>
        </p:txBody>
      </p:sp>
      <p:sp>
        <p:nvSpPr>
          <p:cNvPr id="5" name="Marcador de pie de página 4"/>
          <p:cNvSpPr>
            <a:spLocks noGrp="1"/>
          </p:cNvSpPr>
          <p:nvPr>
            <p:ph type="ftr" sz="quarter" idx="3"/>
          </p:nvPr>
        </p:nvSpPr>
        <p:spPr>
          <a:xfrm>
            <a:off x="2538070" y="6356350"/>
            <a:ext cx="685159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CUENCA; FORO DE ECONOMÍA REGIONAL</a:t>
            </a:r>
            <a:endParaRPr lang="es-ES" dirty="0"/>
          </a:p>
        </p:txBody>
      </p:sp>
      <p:sp>
        <p:nvSpPr>
          <p:cNvPr id="6" name="Marcador de número de diapositiva 5"/>
          <p:cNvSpPr>
            <a:spLocks noGrp="1"/>
          </p:cNvSpPr>
          <p:nvPr>
            <p:ph type="sldNum" sz="quarter" idx="4"/>
          </p:nvPr>
        </p:nvSpPr>
        <p:spPr>
          <a:xfrm>
            <a:off x="9662614" y="6356350"/>
            <a:ext cx="169118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AE6B-017A-4299-96E6-0D1494D95E45}" type="slidenum">
              <a:rPr lang="es-ES" smtClean="0"/>
              <a:t>‹Nº›</a:t>
            </a:fld>
            <a:endParaRPr lang="es-ES"/>
          </a:p>
        </p:txBody>
      </p:sp>
      <p:pic>
        <p:nvPicPr>
          <p:cNvPr id="15" name="Imagen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503" y="6279187"/>
            <a:ext cx="580985" cy="564386"/>
          </a:xfrm>
          <a:prstGeom prst="rect">
            <a:avLst/>
          </a:prstGeom>
        </p:spPr>
      </p:pic>
      <p:sp>
        <p:nvSpPr>
          <p:cNvPr id="17" name="Freeform 6"/>
          <p:cNvSpPr>
            <a:spLocks/>
          </p:cNvSpPr>
          <p:nvPr userDrawn="1"/>
        </p:nvSpPr>
        <p:spPr bwMode="auto">
          <a:xfrm>
            <a:off x="-9526" y="-7144"/>
            <a:ext cx="12201525"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8" name="Freeform 7"/>
          <p:cNvSpPr>
            <a:spLocks/>
          </p:cNvSpPr>
          <p:nvPr userDrawn="1"/>
        </p:nvSpPr>
        <p:spPr bwMode="auto">
          <a:xfrm>
            <a:off x="6059606" y="-7144"/>
            <a:ext cx="613144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19" name="Group 1"/>
          <p:cNvGrpSpPr/>
          <p:nvPr userDrawn="1"/>
        </p:nvGrpSpPr>
        <p:grpSpPr>
          <a:xfrm>
            <a:off x="-19018" y="202408"/>
            <a:ext cx="12224825" cy="649224"/>
            <a:chOff x="-19045" y="216550"/>
            <a:chExt cx="9180548" cy="649224"/>
          </a:xfrm>
        </p:grpSpPr>
        <p:sp>
          <p:nvSpPr>
            <p:cNvPr id="20"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22" name="Picture 10" descr="EMBLEMAconNOMBR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124162" y="74603"/>
            <a:ext cx="97757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p:cNvPicPr>
            <a:picLocks noChangeAspect="1"/>
          </p:cNvPicPr>
          <p:nvPr userDrawn="1"/>
        </p:nvPicPr>
        <p:blipFill>
          <a:blip r:embed="rId17"/>
          <a:stretch>
            <a:fillRect/>
          </a:stretch>
        </p:blipFill>
        <p:spPr>
          <a:xfrm>
            <a:off x="101057" y="74603"/>
            <a:ext cx="2046398" cy="675697"/>
          </a:xfrm>
          <a:prstGeom prst="rect">
            <a:avLst/>
          </a:prstGeom>
        </p:spPr>
      </p:pic>
      <p:pic>
        <p:nvPicPr>
          <p:cNvPr id="25" name="2 Imagen"/>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450472" y="6281333"/>
            <a:ext cx="594917" cy="462113"/>
          </a:xfrm>
          <a:prstGeom prst="rect">
            <a:avLst/>
          </a:prstGeom>
          <a:effectLst>
            <a:glow rad="114300">
              <a:schemeClr val="bg1">
                <a:alpha val="81000"/>
              </a:schemeClr>
            </a:glow>
          </a:effectLst>
        </p:spPr>
      </p:pic>
    </p:spTree>
    <p:extLst>
      <p:ext uri="{BB962C8B-B14F-4D97-AF65-F5344CB8AC3E}">
        <p14:creationId xmlns:p14="http://schemas.microsoft.com/office/powerpoint/2010/main" val="1471223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5"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just" defTabSz="914400" rtl="0" eaLnBrk="1" latinLnBrk="0" hangingPunct="1">
        <a:lnSpc>
          <a:spcPct val="90000"/>
        </a:lnSpc>
        <a:spcBef>
          <a:spcPct val="0"/>
        </a:spcBef>
        <a:buNone/>
        <a:defRPr kumimoji="0" lang="es-ES" sz="2800" b="1" kern="1200" baseline="0" dirty="0">
          <a:ln>
            <a:noFill/>
          </a:ln>
          <a:solidFill>
            <a:srgbClr val="0985C3"/>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20000"/>
        </a:spcBef>
        <a:buClr>
          <a:srgbClr val="00B0F0"/>
        </a:buClr>
        <a:buFont typeface="Wingdings" panose="05000000000000000000" pitchFamily="2" charset="2"/>
        <a:buChar char="Ø"/>
        <a:defRPr kumimoji="0" lang="es-ES" sz="2600" kern="1200" dirty="0" smtClean="0">
          <a:solidFill>
            <a:schemeClr val="accent2">
              <a:lumMod val="50000"/>
            </a:schemeClr>
          </a:solidFill>
          <a:latin typeface="+mj-lt"/>
          <a:ea typeface="+mn-ea"/>
          <a:cs typeface="+mn-cs"/>
        </a:defRPr>
      </a:lvl1pPr>
      <a:lvl2pPr marL="685800" indent="-228600" algn="l" defTabSz="914400" rtl="0" eaLnBrk="1" latinLnBrk="0" hangingPunct="1">
        <a:lnSpc>
          <a:spcPct val="90000"/>
        </a:lnSpc>
        <a:spcBef>
          <a:spcPct val="20000"/>
        </a:spcBef>
        <a:buClr>
          <a:srgbClr val="002060"/>
        </a:buClr>
        <a:buFont typeface="Wingdings" panose="05000000000000000000" pitchFamily="2" charset="2"/>
        <a:buChar char="§"/>
        <a:defRPr kumimoji="0" lang="es-ES" sz="2400" kern="1200" dirty="0" smtClean="0">
          <a:solidFill>
            <a:schemeClr val="accent2">
              <a:lumMod val="50000"/>
            </a:schemeClr>
          </a:solidFill>
          <a:latin typeface="+mj-lt"/>
          <a:ea typeface="+mn-ea"/>
          <a:cs typeface="+mn-cs"/>
        </a:defRPr>
      </a:lvl2pPr>
      <a:lvl3pPr marL="1143000" indent="-228600" algn="l" defTabSz="914400" rtl="0" eaLnBrk="1" latinLnBrk="0" hangingPunct="1">
        <a:lnSpc>
          <a:spcPct val="90000"/>
        </a:lnSpc>
        <a:spcBef>
          <a:spcPct val="20000"/>
        </a:spcBef>
        <a:buClr>
          <a:srgbClr val="FFC000"/>
        </a:buClr>
        <a:buFont typeface="Wingdings 2"/>
        <a:buChar char=""/>
        <a:defRPr kumimoji="0" lang="es-ES" sz="2000" kern="1200" dirty="0" smtClean="0">
          <a:solidFill>
            <a:schemeClr val="accent2">
              <a:lumMod val="50000"/>
            </a:schemeClr>
          </a:solidFill>
          <a:latin typeface="+mj-lt"/>
          <a:ea typeface="+mn-ea"/>
          <a:cs typeface="+mn-cs"/>
        </a:defRPr>
      </a:lvl3pPr>
      <a:lvl4pPr marL="1600200" indent="-228600" algn="l" defTabSz="914400" rtl="0" eaLnBrk="1" latinLnBrk="0" hangingPunct="1">
        <a:lnSpc>
          <a:spcPct val="90000"/>
        </a:lnSpc>
        <a:spcBef>
          <a:spcPct val="20000"/>
        </a:spcBef>
        <a:buClr>
          <a:srgbClr val="FFC000"/>
        </a:buClr>
        <a:buFont typeface="Wingdings 2"/>
        <a:buChar char=""/>
        <a:defRPr kumimoji="0" lang="es-ES" sz="2000" kern="1200" dirty="0" smtClean="0">
          <a:solidFill>
            <a:schemeClr val="accent2">
              <a:lumMod val="50000"/>
            </a:schemeClr>
          </a:solidFill>
          <a:latin typeface="+mj-lt"/>
          <a:ea typeface="+mn-ea"/>
          <a:cs typeface="+mn-cs"/>
        </a:defRPr>
      </a:lvl4pPr>
      <a:lvl5pPr marL="2057400" indent="-228600" algn="l" defTabSz="914400" rtl="0" eaLnBrk="1" latinLnBrk="0" hangingPunct="1">
        <a:lnSpc>
          <a:spcPct val="90000"/>
        </a:lnSpc>
        <a:spcBef>
          <a:spcPct val="20000"/>
        </a:spcBef>
        <a:buClr>
          <a:srgbClr val="FFC000"/>
        </a:buClr>
        <a:buFont typeface="Wingdings 2"/>
        <a:buChar char=""/>
        <a:defRPr kumimoji="0" lang="es-ES" sz="2000" kern="1200" dirty="0">
          <a:solidFill>
            <a:schemeClr val="accent2">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2000" dirty="0" smtClean="0">
                <a:solidFill>
                  <a:schemeClr val="accent1">
                    <a:lumMod val="75000"/>
                  </a:schemeClr>
                </a:solidFill>
              </a:rPr>
              <a:t>FORO DE ECONOMÍA REGIONAL:</a:t>
            </a:r>
            <a:r>
              <a:rPr lang="es-ES" dirty="0">
                <a:solidFill>
                  <a:schemeClr val="accent1">
                    <a:lumMod val="75000"/>
                  </a:schemeClr>
                </a:solidFill>
              </a:rPr>
              <a:t/>
            </a:r>
            <a:br>
              <a:rPr lang="es-ES" dirty="0">
                <a:solidFill>
                  <a:schemeClr val="accent1">
                    <a:lumMod val="75000"/>
                  </a:schemeClr>
                </a:solidFill>
              </a:rPr>
            </a:br>
            <a:r>
              <a:rPr lang="es-ES" sz="3600" dirty="0" smtClean="0">
                <a:solidFill>
                  <a:schemeClr val="tx1"/>
                </a:solidFill>
              </a:rPr>
              <a:t>ASPECTOS GENERALES DE CONTROL</a:t>
            </a:r>
            <a:endParaRPr lang="es-ES" dirty="0"/>
          </a:p>
        </p:txBody>
      </p:sp>
      <p:sp>
        <p:nvSpPr>
          <p:cNvPr id="3" name="Subtítulo 2"/>
          <p:cNvSpPr>
            <a:spLocks noGrp="1"/>
          </p:cNvSpPr>
          <p:nvPr>
            <p:ph type="subTitle" idx="1"/>
          </p:nvPr>
        </p:nvSpPr>
        <p:spPr/>
        <p:txBody>
          <a:bodyPr>
            <a:normAutofit fontScale="70000" lnSpcReduction="20000"/>
          </a:bodyPr>
          <a:lstStyle/>
          <a:p>
            <a:r>
              <a:rPr lang="es-ES" sz="3400" b="1" dirty="0"/>
              <a:t>Dirección General de Fondos Europeos</a:t>
            </a:r>
          </a:p>
          <a:p>
            <a:r>
              <a:rPr lang="es-ES" b="1" dirty="0"/>
              <a:t>Subdirección General de Inspección y Control</a:t>
            </a:r>
          </a:p>
          <a:p>
            <a:r>
              <a:rPr lang="es-ES" b="1" i="1" dirty="0" smtClean="0">
                <a:solidFill>
                  <a:srgbClr val="C00000"/>
                </a:solidFill>
              </a:rPr>
              <a:t>CUENCA, NOVIEMBRE DE 2019</a:t>
            </a:r>
            <a:endParaRPr lang="es-ES" b="1" i="1" dirty="0">
              <a:solidFill>
                <a:srgbClr val="C00000"/>
              </a:solidFill>
            </a:endParaRPr>
          </a:p>
        </p:txBody>
      </p:sp>
    </p:spTree>
    <p:extLst>
      <p:ext uri="{BB962C8B-B14F-4D97-AF65-F5344CB8AC3E}">
        <p14:creationId xmlns:p14="http://schemas.microsoft.com/office/powerpoint/2010/main" val="885767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smtClean="0"/>
              <a:t>3. Ejecución de la Operación (2)</a:t>
            </a:r>
            <a:endParaRPr lang="es-ES" dirty="0"/>
          </a:p>
        </p:txBody>
      </p:sp>
      <p:sp>
        <p:nvSpPr>
          <p:cNvPr id="3" name="Marcador de contenido 2"/>
          <p:cNvSpPr>
            <a:spLocks noGrp="1"/>
          </p:cNvSpPr>
          <p:nvPr>
            <p:ph idx="1"/>
          </p:nvPr>
        </p:nvSpPr>
        <p:spPr/>
        <p:txBody>
          <a:bodyPr>
            <a:normAutofit/>
          </a:bodyPr>
          <a:lstStyle/>
          <a:p>
            <a:r>
              <a:rPr lang="es-ES" dirty="0" smtClean="0"/>
              <a:t>Que el </a:t>
            </a:r>
            <a:r>
              <a:rPr lang="es-ES" dirty="0"/>
              <a:t>beneficiario ha percibido la ayuda del fondo correspondiente dentro de los 90 días siguientes desde la fecha de presentación de la solicitud de pago por el beneficiario en los términos del artículo 132 del </a:t>
            </a:r>
            <a:r>
              <a:rPr lang="es-ES" dirty="0" smtClean="0"/>
              <a:t>RDC.</a:t>
            </a:r>
          </a:p>
          <a:p>
            <a:pPr lvl="1"/>
            <a:r>
              <a:rPr lang="es-ES" dirty="0" smtClean="0">
                <a:solidFill>
                  <a:srgbClr val="C00000"/>
                </a:solidFill>
              </a:rPr>
              <a:t>Recordar que el artículo se refiere al pago del gasto publico subvencionable </a:t>
            </a:r>
            <a:r>
              <a:rPr lang="es-ES" dirty="0" smtClean="0">
                <a:solidFill>
                  <a:srgbClr val="C00000"/>
                </a:solidFill>
              </a:rPr>
              <a:t>debido. Dificultades de interpretación pero las incidencias se concentran en este periodo en el pago de la ayud</a:t>
            </a:r>
            <a:r>
              <a:rPr lang="es-ES" dirty="0" smtClean="0">
                <a:solidFill>
                  <a:srgbClr val="C00000"/>
                </a:solidFill>
              </a:rPr>
              <a:t>a a beneficiarios de subvenciones.</a:t>
            </a:r>
            <a:endParaRPr lang="es-ES" dirty="0" smtClean="0">
              <a:solidFill>
                <a:srgbClr val="C00000"/>
              </a:solidFill>
            </a:endParaRPr>
          </a:p>
          <a:p>
            <a:pPr lvl="1"/>
            <a:r>
              <a:rPr lang="es-ES" dirty="0" smtClean="0">
                <a:solidFill>
                  <a:srgbClr val="C00000"/>
                </a:solidFill>
              </a:rPr>
              <a:t>Recordar que el artículo se condiciona a la disponibilidad presupuestaria (anticipos y pagos intermedios)</a:t>
            </a:r>
          </a:p>
          <a:p>
            <a:pPr lvl="1"/>
            <a:r>
              <a:rPr lang="es-ES" dirty="0" smtClean="0">
                <a:solidFill>
                  <a:srgbClr val="C00000"/>
                </a:solidFill>
              </a:rPr>
              <a:t>Recodar que el artículo se refiere a una obligación de “velar por…” y no </a:t>
            </a:r>
            <a:r>
              <a:rPr lang="es-ES" dirty="0" smtClean="0">
                <a:solidFill>
                  <a:srgbClr val="C00000"/>
                </a:solidFill>
              </a:rPr>
              <a:t>a </a:t>
            </a:r>
            <a:r>
              <a:rPr lang="es-ES" dirty="0" smtClean="0">
                <a:solidFill>
                  <a:srgbClr val="C00000"/>
                </a:solidFill>
              </a:rPr>
              <a:t>un requisito de elegibilidad de la operación. La consecuencia no puede afectar a </a:t>
            </a:r>
            <a:r>
              <a:rPr lang="es-ES" dirty="0" smtClean="0">
                <a:solidFill>
                  <a:srgbClr val="C00000"/>
                </a:solidFill>
              </a:rPr>
              <a:t>la tasa de error de la operación </a:t>
            </a:r>
            <a:r>
              <a:rPr lang="es-ES" dirty="0" smtClean="0">
                <a:solidFill>
                  <a:srgbClr val="C00000"/>
                </a:solidFill>
              </a:rPr>
              <a:t>sin perjuicio de la opinión sobre los sistemas de la AG/OI</a:t>
            </a:r>
            <a:endParaRPr lang="es-ES" dirty="0">
              <a:solidFill>
                <a:srgbClr val="C00000"/>
              </a:solidFill>
            </a:endParaRPr>
          </a:p>
        </p:txBody>
      </p:sp>
      <p:pic>
        <p:nvPicPr>
          <p:cNvPr id="4" name="Imagen 3"/>
          <p:cNvPicPr>
            <a:picLocks noChangeAspect="1"/>
          </p:cNvPicPr>
          <p:nvPr/>
        </p:nvPicPr>
        <p:blipFill>
          <a:blip r:embed="rId2"/>
          <a:stretch>
            <a:fillRect/>
          </a:stretch>
        </p:blipFill>
        <p:spPr>
          <a:xfrm>
            <a:off x="308672" y="3496206"/>
            <a:ext cx="1059055" cy="1010176"/>
          </a:xfrm>
          <a:prstGeom prst="rect">
            <a:avLst/>
          </a:prstGeom>
        </p:spPr>
      </p:pic>
      <p:sp>
        <p:nvSpPr>
          <p:cNvPr id="5" name="Marcador de fecha 4"/>
          <p:cNvSpPr>
            <a:spLocks noGrp="1"/>
          </p:cNvSpPr>
          <p:nvPr>
            <p:ph type="dt" sz="half" idx="10"/>
          </p:nvPr>
        </p:nvSpPr>
        <p:spPr/>
        <p:txBody>
          <a:bodyPr/>
          <a:lstStyle/>
          <a:p>
            <a:fld id="{8E056B8E-41A1-4A5C-9AA3-384169A5F6F5}"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10</a:t>
            </a:fld>
            <a:endParaRPr lang="es-ES"/>
          </a:p>
        </p:txBody>
      </p:sp>
    </p:spTree>
    <p:extLst>
      <p:ext uri="{BB962C8B-B14F-4D97-AF65-F5344CB8AC3E}">
        <p14:creationId xmlns:p14="http://schemas.microsoft.com/office/powerpoint/2010/main" val="141355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a:t>4ª Contratación y encargos medios propios</a:t>
            </a:r>
          </a:p>
        </p:txBody>
      </p:sp>
      <p:sp>
        <p:nvSpPr>
          <p:cNvPr id="3" name="Marcador de contenido 2"/>
          <p:cNvSpPr>
            <a:spLocks noGrp="1"/>
          </p:cNvSpPr>
          <p:nvPr>
            <p:ph idx="1"/>
          </p:nvPr>
        </p:nvSpPr>
        <p:spPr>
          <a:xfrm>
            <a:off x="838199" y="1825625"/>
            <a:ext cx="10645877" cy="4351338"/>
          </a:xfrm>
        </p:spPr>
        <p:txBody>
          <a:bodyPr>
            <a:normAutofit fontScale="92500" lnSpcReduction="10000"/>
          </a:bodyPr>
          <a:lstStyle/>
          <a:p>
            <a:r>
              <a:rPr lang="es-ES" dirty="0"/>
              <a:t>En contratos cuidado con la normativa de aplicación (antigua ley, directiva o nueva ley). Atención a novedades (lotes, subcontratación, contratos menores…)</a:t>
            </a:r>
          </a:p>
          <a:p>
            <a:r>
              <a:rPr lang="es-ES" dirty="0" smtClean="0"/>
              <a:t>Costes no elegibles en contratos (cuidado con las mejoras)</a:t>
            </a:r>
          </a:p>
          <a:p>
            <a:r>
              <a:rPr lang="es-ES" dirty="0" smtClean="0"/>
              <a:t>Incidencias detectadas:</a:t>
            </a:r>
          </a:p>
          <a:p>
            <a:pPr lvl="1"/>
            <a:r>
              <a:rPr lang="es-ES" dirty="0" smtClean="0"/>
              <a:t>Criterios de adjudicación ilegales o poco definidos: planes de seguridad y salud, mejoras poco definidas…</a:t>
            </a:r>
          </a:p>
          <a:p>
            <a:pPr lvl="1"/>
            <a:r>
              <a:rPr lang="es-ES" dirty="0" smtClean="0"/>
              <a:t>Problemas con la ponderación de criterios y </a:t>
            </a:r>
            <a:r>
              <a:rPr lang="es-ES" dirty="0" err="1" smtClean="0"/>
              <a:t>subcriterios</a:t>
            </a:r>
            <a:endParaRPr lang="es-ES" dirty="0" smtClean="0"/>
          </a:p>
          <a:p>
            <a:pPr lvl="1"/>
            <a:r>
              <a:rPr lang="es-ES" dirty="0" smtClean="0"/>
              <a:t>Comité de expertos aunque criterios no sometidos a juicio de valor no sean preponderantes.</a:t>
            </a:r>
          </a:p>
          <a:p>
            <a:pPr lvl="1"/>
            <a:r>
              <a:rPr lang="es-ES" dirty="0" smtClean="0"/>
              <a:t>Problemas con los plazos de presentación ofertas.</a:t>
            </a:r>
          </a:p>
          <a:p>
            <a:pPr lvl="1"/>
            <a:r>
              <a:rPr lang="es-ES" dirty="0" smtClean="0"/>
              <a:t>Incumplimiento de plazos de ejecución tanto imputables a la administración como al contratista</a:t>
            </a:r>
          </a:p>
          <a:p>
            <a:pPr lvl="1"/>
            <a:r>
              <a:rPr lang="es-ES" dirty="0" smtClean="0"/>
              <a:t>Reducciones del objeto del contrato que se consideran sustanciales</a:t>
            </a:r>
            <a:endParaRPr lang="es-ES" dirty="0" smtClean="0"/>
          </a:p>
          <a:p>
            <a:pPr lvl="1"/>
            <a:endParaRPr lang="es-ES" dirty="0" smtClean="0"/>
          </a:p>
          <a:p>
            <a:pPr lvl="1"/>
            <a:endParaRPr lang="es-ES" dirty="0"/>
          </a:p>
        </p:txBody>
      </p:sp>
      <p:pic>
        <p:nvPicPr>
          <p:cNvPr id="4" name="Imagen 3"/>
          <p:cNvPicPr>
            <a:picLocks noChangeAspect="1"/>
          </p:cNvPicPr>
          <p:nvPr/>
        </p:nvPicPr>
        <p:blipFill>
          <a:blip r:embed="rId2"/>
          <a:stretch>
            <a:fillRect/>
          </a:stretch>
        </p:blipFill>
        <p:spPr>
          <a:xfrm>
            <a:off x="407489" y="3000055"/>
            <a:ext cx="574282" cy="547777"/>
          </a:xfrm>
          <a:prstGeom prst="rect">
            <a:avLst/>
          </a:prstGeom>
        </p:spPr>
      </p:pic>
      <p:sp>
        <p:nvSpPr>
          <p:cNvPr id="5" name="Marcador de fecha 4"/>
          <p:cNvSpPr>
            <a:spLocks noGrp="1"/>
          </p:cNvSpPr>
          <p:nvPr>
            <p:ph type="dt" sz="half" idx="10"/>
          </p:nvPr>
        </p:nvSpPr>
        <p:spPr/>
        <p:txBody>
          <a:bodyPr/>
          <a:lstStyle/>
          <a:p>
            <a:fld id="{B6CADD31-719E-40AD-A7DE-208B3D921DC5}"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11</a:t>
            </a:fld>
            <a:endParaRPr lang="es-ES"/>
          </a:p>
        </p:txBody>
      </p:sp>
      <p:pic>
        <p:nvPicPr>
          <p:cNvPr id="8" name="Imagen 7"/>
          <p:cNvPicPr>
            <a:picLocks noChangeAspect="1"/>
          </p:cNvPicPr>
          <p:nvPr/>
        </p:nvPicPr>
        <p:blipFill>
          <a:blip r:embed="rId2"/>
          <a:stretch>
            <a:fillRect/>
          </a:stretch>
        </p:blipFill>
        <p:spPr>
          <a:xfrm>
            <a:off x="407489" y="1870076"/>
            <a:ext cx="574282" cy="547777"/>
          </a:xfrm>
          <a:prstGeom prst="rect">
            <a:avLst/>
          </a:prstGeom>
        </p:spPr>
      </p:pic>
    </p:spTree>
    <p:extLst>
      <p:ext uri="{BB962C8B-B14F-4D97-AF65-F5344CB8AC3E}">
        <p14:creationId xmlns:p14="http://schemas.microsoft.com/office/powerpoint/2010/main" val="10427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a:t>4ª Contratación y encargos medios propios</a:t>
            </a:r>
          </a:p>
        </p:txBody>
      </p:sp>
      <p:sp>
        <p:nvSpPr>
          <p:cNvPr id="3" name="Marcador de contenido 2"/>
          <p:cNvSpPr>
            <a:spLocks noGrp="1"/>
          </p:cNvSpPr>
          <p:nvPr>
            <p:ph idx="1"/>
          </p:nvPr>
        </p:nvSpPr>
        <p:spPr/>
        <p:txBody>
          <a:bodyPr>
            <a:normAutofit fontScale="92500"/>
          </a:bodyPr>
          <a:lstStyle/>
          <a:p>
            <a:r>
              <a:rPr lang="es-ES" dirty="0"/>
              <a:t>En contratos cuidado con la normativa de aplicación (antigua ley, directiva o nueva ley). Atención a novedades (lotes, subcontratación, contratos menores…)</a:t>
            </a:r>
          </a:p>
          <a:p>
            <a:r>
              <a:rPr lang="es-ES" dirty="0"/>
              <a:t>En encargos a medios propios atención a:</a:t>
            </a:r>
          </a:p>
          <a:p>
            <a:pPr lvl="1"/>
            <a:r>
              <a:rPr lang="es-ES" dirty="0"/>
              <a:t>Cumplimiento de los requisitos legales para ser medio propio personificado (control análogo; 80% su actividad para encargos; personalidad y capital 100% publico; autorización y medios;</a:t>
            </a:r>
          </a:p>
          <a:p>
            <a:pPr lvl="1"/>
            <a:r>
              <a:rPr lang="es-ES" dirty="0"/>
              <a:t>Previa formalización del encargo</a:t>
            </a:r>
          </a:p>
          <a:p>
            <a:pPr lvl="1"/>
            <a:r>
              <a:rPr lang="es-ES" dirty="0"/>
              <a:t>Subcontratación no supere 50% o límite legalmente establecido.</a:t>
            </a:r>
          </a:p>
          <a:p>
            <a:pPr lvl="1"/>
            <a:r>
              <a:rPr lang="es-ES" dirty="0"/>
              <a:t>Comprobar que el precio subcontratado no supere la tarifa aplicable en caso de contratación con terceros. (aplicar el menor de los dos)</a:t>
            </a:r>
          </a:p>
          <a:p>
            <a:pPr lvl="1"/>
            <a:r>
              <a:rPr lang="es-ES" dirty="0"/>
              <a:t>cuando </a:t>
            </a:r>
            <a:r>
              <a:rPr lang="es-ES" b="1" dirty="0"/>
              <a:t>el medio propio</a:t>
            </a:r>
            <a:r>
              <a:rPr lang="es-ES" dirty="0"/>
              <a:t> tenga la consideración de poder adjudicador y contrate con terceros, que </a:t>
            </a:r>
            <a:r>
              <a:rPr lang="es-ES" b="1" dirty="0"/>
              <a:t>cumple la Ley de Contratos</a:t>
            </a:r>
          </a:p>
          <a:p>
            <a:endParaRPr lang="es-ES" dirty="0"/>
          </a:p>
        </p:txBody>
      </p:sp>
      <p:pic>
        <p:nvPicPr>
          <p:cNvPr id="4" name="Imagen 3"/>
          <p:cNvPicPr>
            <a:picLocks noChangeAspect="1"/>
          </p:cNvPicPr>
          <p:nvPr/>
        </p:nvPicPr>
        <p:blipFill>
          <a:blip r:embed="rId2"/>
          <a:stretch>
            <a:fillRect/>
          </a:stretch>
        </p:blipFill>
        <p:spPr>
          <a:xfrm>
            <a:off x="683740" y="5334014"/>
            <a:ext cx="574282" cy="547777"/>
          </a:xfrm>
          <a:prstGeom prst="rect">
            <a:avLst/>
          </a:prstGeom>
        </p:spPr>
      </p:pic>
      <p:sp>
        <p:nvSpPr>
          <p:cNvPr id="5" name="Marcador de fecha 4"/>
          <p:cNvSpPr>
            <a:spLocks noGrp="1"/>
          </p:cNvSpPr>
          <p:nvPr>
            <p:ph type="dt" sz="half" idx="10"/>
          </p:nvPr>
        </p:nvSpPr>
        <p:spPr/>
        <p:txBody>
          <a:bodyPr/>
          <a:lstStyle/>
          <a:p>
            <a:fld id="{86405C3F-516C-4C56-9009-2C583F570C5D}"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12</a:t>
            </a:fld>
            <a:endParaRPr lang="es-ES"/>
          </a:p>
        </p:txBody>
      </p:sp>
      <p:pic>
        <p:nvPicPr>
          <p:cNvPr id="8" name="Imagen 7"/>
          <p:cNvPicPr>
            <a:picLocks noChangeAspect="1"/>
          </p:cNvPicPr>
          <p:nvPr/>
        </p:nvPicPr>
        <p:blipFill>
          <a:blip r:embed="rId2"/>
          <a:stretch>
            <a:fillRect/>
          </a:stretch>
        </p:blipFill>
        <p:spPr>
          <a:xfrm>
            <a:off x="551059" y="2094285"/>
            <a:ext cx="574282" cy="547777"/>
          </a:xfrm>
          <a:prstGeom prst="rect">
            <a:avLst/>
          </a:prstGeom>
        </p:spPr>
      </p:pic>
    </p:spTree>
    <p:extLst>
      <p:ext uri="{BB962C8B-B14F-4D97-AF65-F5344CB8AC3E}">
        <p14:creationId xmlns:p14="http://schemas.microsoft.com/office/powerpoint/2010/main" val="95085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smtClean="0"/>
              <a:t>4b) Ayudas de estado</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Se prevé mayor atención a estos aspectos en las auditorías de operaciones empezando por entrevista con OI/Beneficiario sobre la no consideración de ayuda de estado.</a:t>
            </a:r>
          </a:p>
          <a:p>
            <a:r>
              <a:rPr lang="es-ES" dirty="0" smtClean="0"/>
              <a:t>Ayudas de </a:t>
            </a:r>
            <a:r>
              <a:rPr lang="es-ES" dirty="0" err="1" smtClean="0"/>
              <a:t>minimis</a:t>
            </a:r>
            <a:r>
              <a:rPr lang="es-ES" dirty="0" smtClean="0"/>
              <a:t>:</a:t>
            </a:r>
          </a:p>
          <a:p>
            <a:pPr lvl="1"/>
            <a:r>
              <a:rPr lang="es-ES" dirty="0" smtClean="0"/>
              <a:t>No exceder límites para ayudas de </a:t>
            </a:r>
            <a:r>
              <a:rPr lang="es-ES" dirty="0" err="1" smtClean="0"/>
              <a:t>minimis</a:t>
            </a:r>
            <a:r>
              <a:rPr lang="es-ES" dirty="0" smtClean="0"/>
              <a:t> en últimos 3 </a:t>
            </a:r>
            <a:r>
              <a:rPr lang="es-ES" b="1" dirty="0" smtClean="0"/>
              <a:t>años (aplicados al grupo), </a:t>
            </a:r>
            <a:r>
              <a:rPr lang="es-ES" dirty="0" smtClean="0"/>
              <a:t>debiendo comprobarse declaración responsable y </a:t>
            </a:r>
            <a:r>
              <a:rPr lang="es-ES" b="1" dirty="0" smtClean="0"/>
              <a:t>otros registros disponibles.</a:t>
            </a:r>
          </a:p>
          <a:p>
            <a:pPr lvl="1"/>
            <a:r>
              <a:rPr lang="es-ES" b="1" dirty="0" smtClean="0"/>
              <a:t>Comunicar al beneficiario </a:t>
            </a:r>
            <a:r>
              <a:rPr lang="es-ES" dirty="0" smtClean="0"/>
              <a:t>que es ayuda de </a:t>
            </a:r>
            <a:r>
              <a:rPr lang="es-ES" dirty="0" err="1" smtClean="0"/>
              <a:t>minimis</a:t>
            </a:r>
            <a:r>
              <a:rPr lang="es-ES" dirty="0" smtClean="0"/>
              <a:t> e importe de la ayuda, en su caso.</a:t>
            </a:r>
          </a:p>
          <a:p>
            <a:pPr lvl="1"/>
            <a:r>
              <a:rPr lang="es-ES" dirty="0" smtClean="0"/>
              <a:t>No exceder limites para ayudas de estado acumuladas (intensidad para proyecto/mismos costes </a:t>
            </a:r>
            <a:r>
              <a:rPr lang="es-ES" dirty="0" err="1" smtClean="0"/>
              <a:t>subencionables</a:t>
            </a:r>
            <a:r>
              <a:rPr lang="es-ES" dirty="0" smtClean="0"/>
              <a:t>)</a:t>
            </a:r>
          </a:p>
          <a:p>
            <a:pPr lvl="1"/>
            <a:r>
              <a:rPr lang="es-ES" dirty="0" smtClean="0"/>
              <a:t>No empresa </a:t>
            </a:r>
            <a:r>
              <a:rPr lang="es-ES" dirty="0"/>
              <a:t>en crisis </a:t>
            </a:r>
            <a:r>
              <a:rPr lang="es-ES" dirty="0" smtClean="0"/>
              <a:t>/ No </a:t>
            </a:r>
            <a:r>
              <a:rPr lang="es-ES" dirty="0"/>
              <a:t>sectores </a:t>
            </a:r>
            <a:r>
              <a:rPr lang="es-ES" dirty="0" smtClean="0"/>
              <a:t>excluidos (</a:t>
            </a:r>
            <a:r>
              <a:rPr lang="es-ES" dirty="0"/>
              <a:t>no solo aplica a estas ayudas</a:t>
            </a:r>
            <a:r>
              <a:rPr lang="es-ES" dirty="0" smtClean="0"/>
              <a:t>)</a:t>
            </a:r>
          </a:p>
          <a:p>
            <a:pPr lvl="1"/>
            <a:r>
              <a:rPr lang="es-ES" dirty="0" smtClean="0"/>
              <a:t>Atención a si es o no ayuda trasparente (IIFF) y forma de calculo.</a:t>
            </a:r>
          </a:p>
          <a:p>
            <a:r>
              <a:rPr lang="es-ES" dirty="0" smtClean="0"/>
              <a:t>Exención por categorías</a:t>
            </a:r>
          </a:p>
          <a:p>
            <a:r>
              <a:rPr lang="es-ES" dirty="0" smtClean="0"/>
              <a:t>Ayudas notificadas</a:t>
            </a:r>
          </a:p>
          <a:p>
            <a:pPr lvl="1"/>
            <a:endParaRPr lang="es-ES" dirty="0" smtClean="0"/>
          </a:p>
        </p:txBody>
      </p:sp>
      <p:pic>
        <p:nvPicPr>
          <p:cNvPr id="4" name="Imagen 3"/>
          <p:cNvPicPr>
            <a:picLocks noChangeAspect="1"/>
          </p:cNvPicPr>
          <p:nvPr/>
        </p:nvPicPr>
        <p:blipFill>
          <a:blip r:embed="rId2"/>
          <a:stretch>
            <a:fillRect/>
          </a:stretch>
        </p:blipFill>
        <p:spPr>
          <a:xfrm>
            <a:off x="415838" y="2702523"/>
            <a:ext cx="574282" cy="547777"/>
          </a:xfrm>
          <a:prstGeom prst="rect">
            <a:avLst/>
          </a:prstGeom>
        </p:spPr>
      </p:pic>
      <p:sp>
        <p:nvSpPr>
          <p:cNvPr id="5" name="Marcador de fecha 4"/>
          <p:cNvSpPr>
            <a:spLocks noGrp="1"/>
          </p:cNvSpPr>
          <p:nvPr>
            <p:ph type="dt" sz="half" idx="10"/>
          </p:nvPr>
        </p:nvSpPr>
        <p:spPr/>
        <p:txBody>
          <a:bodyPr/>
          <a:lstStyle/>
          <a:p>
            <a:fld id="{300220E4-2088-4834-85F1-4AD8CD83CD3D}"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13</a:t>
            </a:fld>
            <a:endParaRPr lang="es-ES"/>
          </a:p>
        </p:txBody>
      </p:sp>
    </p:spTree>
    <p:extLst>
      <p:ext uri="{BB962C8B-B14F-4D97-AF65-F5344CB8AC3E}">
        <p14:creationId xmlns:p14="http://schemas.microsoft.com/office/powerpoint/2010/main" val="298096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smtClean="0"/>
              <a:t>4c) Información y Comunicación. Igualdad</a:t>
            </a:r>
            <a:endParaRPr lang="es-ES" dirty="0"/>
          </a:p>
        </p:txBody>
      </p:sp>
      <p:sp>
        <p:nvSpPr>
          <p:cNvPr id="3" name="Marcador de contenido 2"/>
          <p:cNvSpPr>
            <a:spLocks noGrp="1"/>
          </p:cNvSpPr>
          <p:nvPr>
            <p:ph idx="1"/>
          </p:nvPr>
        </p:nvSpPr>
        <p:spPr/>
        <p:txBody>
          <a:bodyPr/>
          <a:lstStyle/>
          <a:p>
            <a:r>
              <a:rPr lang="es-ES" dirty="0" smtClean="0"/>
              <a:t>Comunicación: Emblemas y carteles en inversiones y en documentación, así como referencia a la financiación FEDER.</a:t>
            </a:r>
          </a:p>
          <a:p>
            <a:r>
              <a:rPr lang="es-ES" dirty="0" smtClean="0"/>
              <a:t>Igualdad:</a:t>
            </a:r>
          </a:p>
          <a:p>
            <a:pPr lvl="1"/>
            <a:r>
              <a:rPr lang="es-ES" dirty="0" smtClean="0"/>
              <a:t>No hay medidas contrarias a igualdad de oportunidades y  no discriminación</a:t>
            </a:r>
          </a:p>
          <a:p>
            <a:pPr lvl="1"/>
            <a:r>
              <a:rPr lang="es-ES" dirty="0" smtClean="0"/>
              <a:t>No hay incumplimientos de la legislación sobre acceso para personas discapacitadas en relación con el expediente de la operación.</a:t>
            </a:r>
            <a:endParaRPr lang="es-ES" dirty="0"/>
          </a:p>
        </p:txBody>
      </p:sp>
      <p:sp>
        <p:nvSpPr>
          <p:cNvPr id="4" name="Marcador de fecha 3"/>
          <p:cNvSpPr>
            <a:spLocks noGrp="1"/>
          </p:cNvSpPr>
          <p:nvPr>
            <p:ph type="dt" sz="half" idx="10"/>
          </p:nvPr>
        </p:nvSpPr>
        <p:spPr/>
        <p:txBody>
          <a:bodyPr/>
          <a:lstStyle/>
          <a:p>
            <a:fld id="{FE8D5CF6-52F5-4EF7-A371-9B5E4E1E1738}"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14</a:t>
            </a:fld>
            <a:endParaRPr lang="es-ES"/>
          </a:p>
        </p:txBody>
      </p:sp>
    </p:spTree>
    <p:extLst>
      <p:ext uri="{BB962C8B-B14F-4D97-AF65-F5344CB8AC3E}">
        <p14:creationId xmlns:p14="http://schemas.microsoft.com/office/powerpoint/2010/main" val="367793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Propuesta modificación normas elegibilidad</a:t>
            </a:r>
            <a:endParaRPr lang="es-ES" dirty="0"/>
          </a:p>
        </p:txBody>
      </p:sp>
      <p:sp>
        <p:nvSpPr>
          <p:cNvPr id="8" name="Marcador de texto 7"/>
          <p:cNvSpPr>
            <a:spLocks noGrp="1"/>
          </p:cNvSpPr>
          <p:nvPr>
            <p:ph type="body" idx="1"/>
          </p:nvPr>
        </p:nvSpPr>
        <p:spPr/>
        <p:txBody>
          <a:bodyPr/>
          <a:lstStyle/>
          <a:p>
            <a:endParaRPr lang="es-ES"/>
          </a:p>
        </p:txBody>
      </p:sp>
      <p:sp>
        <p:nvSpPr>
          <p:cNvPr id="4" name="Marcador de fecha 3"/>
          <p:cNvSpPr>
            <a:spLocks noGrp="1"/>
          </p:cNvSpPr>
          <p:nvPr>
            <p:ph type="dt" sz="half" idx="10"/>
          </p:nvPr>
        </p:nvSpPr>
        <p:spPr/>
        <p:txBody>
          <a:bodyPr/>
          <a:lstStyle/>
          <a:p>
            <a:fld id="{3D570F97-0F56-4F53-BCC7-2CDC03671ED5}"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15</a:t>
            </a:fld>
            <a:endParaRPr lang="es-ES"/>
          </a:p>
        </p:txBody>
      </p:sp>
    </p:spTree>
    <p:extLst>
      <p:ext uri="{BB962C8B-B14F-4D97-AF65-F5344CB8AC3E}">
        <p14:creationId xmlns:p14="http://schemas.microsoft.com/office/powerpoint/2010/main" val="3519823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838200" y="1690688"/>
            <a:ext cx="10515600" cy="4277493"/>
          </a:xfrm>
        </p:spPr>
        <p:txBody>
          <a:bodyPr>
            <a:normAutofit lnSpcReduction="10000"/>
          </a:bodyPr>
          <a:lstStyle/>
          <a:p>
            <a:r>
              <a:rPr lang="es-ES" dirty="0"/>
              <a:t>5. No será necesario justificar el desembolso efectivo en los casos de contribuciones en especie, amortización de bienes inventariables</a:t>
            </a:r>
            <a:r>
              <a:rPr lang="es-ES" dirty="0"/>
              <a:t>, ayudas que revistan cualquiera de las formas de costes simplificados </a:t>
            </a:r>
            <a:r>
              <a:rPr lang="es-ES" b="1" dirty="0"/>
              <a:t>o </a:t>
            </a:r>
            <a:r>
              <a:rPr lang="es-ES" b="1" u="sng" dirty="0"/>
              <a:t>financiación no </a:t>
            </a:r>
            <a:r>
              <a:rPr lang="es-ES" b="1" u="sng" dirty="0" smtClean="0"/>
              <a:t>vinculada </a:t>
            </a:r>
            <a:r>
              <a:rPr lang="es-ES" b="1" u="sng" dirty="0"/>
              <a:t>a costes</a:t>
            </a:r>
            <a:r>
              <a:rPr lang="es-ES" u="sng" dirty="0"/>
              <a:t> </a:t>
            </a:r>
            <a:r>
              <a:rPr lang="es-ES" dirty="0"/>
              <a:t>a que se refiere </a:t>
            </a:r>
            <a:r>
              <a:rPr lang="es-ES" dirty="0" smtClean="0"/>
              <a:t>…</a:t>
            </a:r>
          </a:p>
          <a:p>
            <a:r>
              <a:rPr lang="es-ES" b="1" dirty="0"/>
              <a:t>7. En el caso de financiación no vinculada a costes a que se refiere el</a:t>
            </a:r>
            <a:r>
              <a:rPr lang="es-ES" dirty="0"/>
              <a:t> </a:t>
            </a:r>
            <a:r>
              <a:rPr lang="es-ES" b="1" dirty="0"/>
              <a:t>artículo 67, apartado 1, letra e) del Reglamento (UE) n.º 1303/2013 del Parlamento Europeo y del Consejo, serán subvencionables aquellas realizaciones respecto a las que se justifique que se han cumplido las condiciones de financiación exigidas para el reembolso de los gastos, incluidos los progresos en la ejecución o la consecución de los objetivos de los programas, según lo establecido en el acto delegado al que se refiere el apartado 5.bis del mencionado artículo 67.</a:t>
            </a:r>
          </a:p>
          <a:p>
            <a:endParaRPr lang="es-ES" dirty="0"/>
          </a:p>
        </p:txBody>
      </p:sp>
      <p:sp>
        <p:nvSpPr>
          <p:cNvPr id="7" name="Título 6"/>
          <p:cNvSpPr>
            <a:spLocks noGrp="1"/>
          </p:cNvSpPr>
          <p:nvPr>
            <p:ph type="title"/>
          </p:nvPr>
        </p:nvSpPr>
        <p:spPr/>
        <p:txBody>
          <a:bodyPr/>
          <a:lstStyle/>
          <a:p>
            <a:r>
              <a:rPr lang="es-ES" dirty="0"/>
              <a:t>1. Gastos subvencionables. Norma general</a:t>
            </a:r>
          </a:p>
        </p:txBody>
      </p:sp>
      <p:sp>
        <p:nvSpPr>
          <p:cNvPr id="4" name="Marcador de fecha 3"/>
          <p:cNvSpPr>
            <a:spLocks noGrp="1"/>
          </p:cNvSpPr>
          <p:nvPr>
            <p:ph type="dt" sz="half" idx="10"/>
          </p:nvPr>
        </p:nvSpPr>
        <p:spPr/>
        <p:txBody>
          <a:bodyPr/>
          <a:lstStyle/>
          <a:p>
            <a:fld id="{3164C08C-1A71-4D23-8B99-D8D5D63439AD}"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16</a:t>
            </a:fld>
            <a:endParaRPr lang="es-ES"/>
          </a:p>
        </p:txBody>
      </p:sp>
      <p:sp>
        <p:nvSpPr>
          <p:cNvPr id="9" name="CuadroTexto 8"/>
          <p:cNvSpPr txBox="1"/>
          <p:nvPr/>
        </p:nvSpPr>
        <p:spPr>
          <a:xfrm>
            <a:off x="974622" y="5506516"/>
            <a:ext cx="10242755" cy="923330"/>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70C0"/>
                </a:solidFill>
              </a:rPr>
              <a:t>artículo 67 del RDC, </a:t>
            </a:r>
            <a:r>
              <a:rPr lang="es-ES" dirty="0" smtClean="0">
                <a:solidFill>
                  <a:srgbClr val="0070C0"/>
                </a:solidFill>
              </a:rPr>
              <a:t>(OMNIBUS), </a:t>
            </a:r>
          </a:p>
          <a:p>
            <a:pPr marL="285750" indent="-285750">
              <a:buFont typeface="Arial" panose="020B0604020202020204" pitchFamily="34" charset="0"/>
              <a:buChar char="•"/>
            </a:pPr>
            <a:r>
              <a:rPr lang="es-ES" dirty="0" smtClean="0">
                <a:solidFill>
                  <a:srgbClr val="0070C0"/>
                </a:solidFill>
              </a:rPr>
              <a:t>actual </a:t>
            </a:r>
            <a:r>
              <a:rPr lang="es-ES" dirty="0">
                <a:solidFill>
                  <a:srgbClr val="0070C0"/>
                </a:solidFill>
              </a:rPr>
              <a:t>redacción del artículo 25, el apartado 1, párrafo primero, letra d) bis, del Reglamento 480/2014, introducida por el  REGLAMENTO DELEGADO (UE) 2019/886 DE LA COMISIÓN de 12 de febrero de 2019</a:t>
            </a:r>
          </a:p>
        </p:txBody>
      </p:sp>
    </p:spTree>
    <p:extLst>
      <p:ext uri="{BB962C8B-B14F-4D97-AF65-F5344CB8AC3E}">
        <p14:creationId xmlns:p14="http://schemas.microsoft.com/office/powerpoint/2010/main" val="2940674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a:t>3. Será elegible el gasto correspondiente a una operación que se ejecute fuera de la zona del programa conforme a lo establecido en el artículo 70 del Reglamento (UE) n.º 1303/2013. A estos efectos, el documento que establece las condiciones de la ayuda deberá recoger expresamente, cuando proceda:</a:t>
            </a:r>
          </a:p>
          <a:p>
            <a:pPr marL="457200" lvl="1" indent="0">
              <a:buNone/>
            </a:pPr>
            <a:r>
              <a:rPr lang="es-ES" dirty="0"/>
              <a:t>c) Referencia al consentimiento del comité de seguimiento a la operación o al tipo de operación en cuestión. </a:t>
            </a:r>
            <a:r>
              <a:rPr lang="es-ES" b="1" dirty="0"/>
              <a:t>Esta referencia no será necesaria en el caso de operaciones que afecten al objetivo temático “potenciar la investigación, el desarrollo tecnológico y la innovación”</a:t>
            </a:r>
            <a:endParaRPr lang="es-ES" dirty="0"/>
          </a:p>
          <a:p>
            <a:endParaRPr lang="es-ES" dirty="0"/>
          </a:p>
        </p:txBody>
      </p:sp>
      <p:sp>
        <p:nvSpPr>
          <p:cNvPr id="3" name="Título 2"/>
          <p:cNvSpPr>
            <a:spLocks noGrp="1"/>
          </p:cNvSpPr>
          <p:nvPr>
            <p:ph type="title"/>
          </p:nvPr>
        </p:nvSpPr>
        <p:spPr/>
        <p:txBody>
          <a:bodyPr/>
          <a:lstStyle/>
          <a:p>
            <a:r>
              <a:rPr lang="es-ES" dirty="0"/>
              <a:t>3. Gastos subvencionables en función de la ubicación</a:t>
            </a:r>
          </a:p>
        </p:txBody>
      </p:sp>
      <p:sp>
        <p:nvSpPr>
          <p:cNvPr id="4" name="Marcador de fecha 3"/>
          <p:cNvSpPr>
            <a:spLocks noGrp="1"/>
          </p:cNvSpPr>
          <p:nvPr>
            <p:ph type="dt" sz="half" idx="10"/>
          </p:nvPr>
        </p:nvSpPr>
        <p:spPr/>
        <p:txBody>
          <a:bodyPr/>
          <a:lstStyle/>
          <a:p>
            <a:fld id="{A9129EA2-9943-4302-8E7D-2E964E3A6634}"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17</a:t>
            </a:fld>
            <a:endParaRPr lang="es-ES"/>
          </a:p>
        </p:txBody>
      </p:sp>
      <p:sp>
        <p:nvSpPr>
          <p:cNvPr id="7" name="Rectángulo 6"/>
          <p:cNvSpPr/>
          <p:nvPr/>
        </p:nvSpPr>
        <p:spPr>
          <a:xfrm>
            <a:off x="1602658" y="5417263"/>
            <a:ext cx="9482937" cy="461665"/>
          </a:xfrm>
          <a:prstGeom prst="rect">
            <a:avLst/>
          </a:prstGeom>
        </p:spPr>
        <p:txBody>
          <a:bodyPr wrap="square">
            <a:spAutoFit/>
          </a:bodyPr>
          <a:lstStyle/>
          <a:p>
            <a:pPr marL="342900" indent="-342900">
              <a:buFont typeface="Arial" panose="020B0604020202020204" pitchFamily="34" charset="0"/>
              <a:buChar char="•"/>
            </a:pPr>
            <a:r>
              <a:rPr lang="es-ES" sz="2400" dirty="0">
                <a:solidFill>
                  <a:srgbClr val="0070C0"/>
                </a:solidFill>
                <a:latin typeface="Times New Roman" panose="02020603050405020304" pitchFamily="18" charset="0"/>
              </a:rPr>
              <a:t>Modificación conforme al artículo 70.2 RDC tras el OMNIBUS</a:t>
            </a:r>
          </a:p>
        </p:txBody>
      </p:sp>
    </p:spTree>
    <p:extLst>
      <p:ext uri="{BB962C8B-B14F-4D97-AF65-F5344CB8AC3E}">
        <p14:creationId xmlns:p14="http://schemas.microsoft.com/office/powerpoint/2010/main" val="201893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a:t>5. En el caso de operaciones relacionadas con asistencia técnica</a:t>
            </a:r>
            <a:r>
              <a:rPr lang="es-ES" b="1" dirty="0"/>
              <a:t> </a:t>
            </a:r>
            <a:r>
              <a:rPr lang="es-ES" strike="sngStrike" dirty="0"/>
              <a:t>o actividades promocionales</a:t>
            </a:r>
            <a:r>
              <a:rPr lang="es-ES" b="1" dirty="0"/>
              <a:t> o medidas de información, comunicación y visibilidad y a las actividades de promoción, así como en el caso de operaciones cuya finalidad sea potenciar la investigación, el desarrollo tecnológico y la innovación pertenecientes al objetivo temático mencionado en el artículo 9, párrafo primero, punto 1) del Reglamento (UE) n.º 1303/2013, </a:t>
            </a:r>
            <a:r>
              <a:rPr lang="es-ES" dirty="0"/>
              <a:t> </a:t>
            </a:r>
            <a:r>
              <a:rPr lang="es-ES" strike="sngStrike" dirty="0"/>
              <a:t>, podrá incurrirse en gastos fuera de la Unión, siempre que se cumplan las condiciones del artículo 70, apartado 2, letra a) del Reglamento (UE) n.º 1303/2013 y las obligaciones relativas a la gestión, el control y la auditoría de la operación</a:t>
            </a:r>
            <a:r>
              <a:rPr lang="es-ES" b="1" strike="sngStrike" dirty="0"/>
              <a:t> </a:t>
            </a:r>
            <a:r>
              <a:rPr lang="es-ES" b="1" dirty="0"/>
              <a:t>podrán efectuarse gastos fuera de la Unión siempre que los gastos sean necesarios para la ejecución satisfactoria de la operación.</a:t>
            </a:r>
          </a:p>
          <a:p>
            <a:endParaRPr lang="es-ES" dirty="0"/>
          </a:p>
        </p:txBody>
      </p:sp>
      <p:sp>
        <p:nvSpPr>
          <p:cNvPr id="3" name="Título 2"/>
          <p:cNvSpPr>
            <a:spLocks noGrp="1"/>
          </p:cNvSpPr>
          <p:nvPr>
            <p:ph type="title"/>
          </p:nvPr>
        </p:nvSpPr>
        <p:spPr/>
        <p:txBody>
          <a:bodyPr/>
          <a:lstStyle/>
          <a:p>
            <a:r>
              <a:rPr lang="es-ES" dirty="0"/>
              <a:t>3. Gastos subvencionables en función de la ubicación</a:t>
            </a:r>
          </a:p>
        </p:txBody>
      </p:sp>
      <p:sp>
        <p:nvSpPr>
          <p:cNvPr id="4" name="Marcador de fecha 3"/>
          <p:cNvSpPr>
            <a:spLocks noGrp="1"/>
          </p:cNvSpPr>
          <p:nvPr>
            <p:ph type="dt" sz="half" idx="10"/>
          </p:nvPr>
        </p:nvSpPr>
        <p:spPr/>
        <p:txBody>
          <a:bodyPr/>
          <a:lstStyle/>
          <a:p>
            <a:fld id="{AD56CE6D-F8FA-42F1-85F5-FF8CAD6EA986}"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18</a:t>
            </a:fld>
            <a:endParaRPr lang="es-ES"/>
          </a:p>
        </p:txBody>
      </p:sp>
      <p:sp>
        <p:nvSpPr>
          <p:cNvPr id="7" name="Rectángulo 6"/>
          <p:cNvSpPr/>
          <p:nvPr/>
        </p:nvSpPr>
        <p:spPr>
          <a:xfrm>
            <a:off x="1927123" y="5892581"/>
            <a:ext cx="7817377" cy="830997"/>
          </a:xfrm>
          <a:prstGeom prst="rect">
            <a:avLst/>
          </a:prstGeom>
        </p:spPr>
        <p:txBody>
          <a:bodyPr wrap="square">
            <a:spAutoFit/>
          </a:bodyPr>
          <a:lstStyle/>
          <a:p>
            <a:r>
              <a:rPr lang="es-ES" sz="2400" dirty="0">
                <a:solidFill>
                  <a:srgbClr val="0070C0"/>
                </a:solidFill>
                <a:latin typeface="Times New Roman" panose="02020603050405020304" pitchFamily="18" charset="0"/>
              </a:rPr>
              <a:t>La modificación recoge lo establecido en el artículo 70.3 </a:t>
            </a:r>
            <a:r>
              <a:rPr lang="es-ES" sz="2400" dirty="0" smtClean="0">
                <a:solidFill>
                  <a:srgbClr val="0070C0"/>
                </a:solidFill>
                <a:latin typeface="Times New Roman" panose="02020603050405020304" pitchFamily="18" charset="0"/>
              </a:rPr>
              <a:t>RDC tras </a:t>
            </a:r>
            <a:r>
              <a:rPr lang="es-ES" sz="2400" dirty="0">
                <a:solidFill>
                  <a:srgbClr val="0070C0"/>
                </a:solidFill>
                <a:latin typeface="Times New Roman" panose="02020603050405020304" pitchFamily="18" charset="0"/>
              </a:rPr>
              <a:t>el OMNIBUS.</a:t>
            </a:r>
          </a:p>
        </p:txBody>
      </p:sp>
    </p:spTree>
    <p:extLst>
      <p:ext uri="{BB962C8B-B14F-4D97-AF65-F5344CB8AC3E}">
        <p14:creationId xmlns:p14="http://schemas.microsoft.com/office/powerpoint/2010/main" val="224977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ES" dirty="0"/>
              <a:t>1. Los costes de personal serán subvencionables en la medida en que se haya incurrido en ellos efectivamente y se justifiquen mediante los correspondientes documentos acreditativos del gasto y del pago. </a:t>
            </a:r>
            <a:r>
              <a:rPr lang="es-ES" b="1" dirty="0"/>
              <a:t>Los costes de personal correspondientes a individuos que trabajan a tiempo parcial en la operación podrán calcularse como un porcentaje fijo de los costes salariales brutos reales, en consonancia con un porcentaje fijo de tiempo trabajado en la operación al mes, sin la obligación de establecer un sistema independiente de registro de tiempo de trabajo. En este caso el empleador emitirá un documento para los empleados en el que se establecerá este porcentaje fijo que debe dedicar el trabajador a la operación. </a:t>
            </a:r>
            <a:endParaRPr lang="es-ES" dirty="0"/>
          </a:p>
          <a:p>
            <a:endParaRPr lang="es-ES" dirty="0"/>
          </a:p>
        </p:txBody>
      </p:sp>
      <p:sp>
        <p:nvSpPr>
          <p:cNvPr id="3" name="Título 2"/>
          <p:cNvSpPr>
            <a:spLocks noGrp="1"/>
          </p:cNvSpPr>
          <p:nvPr>
            <p:ph type="title"/>
          </p:nvPr>
        </p:nvSpPr>
        <p:spPr/>
        <p:txBody>
          <a:bodyPr/>
          <a:lstStyle/>
          <a:p>
            <a:r>
              <a:rPr lang="es-ES" dirty="0"/>
              <a:t>6. Costes de personal y costes de servicios prestados por personal externo</a:t>
            </a:r>
          </a:p>
        </p:txBody>
      </p:sp>
      <p:sp>
        <p:nvSpPr>
          <p:cNvPr id="4" name="Marcador de fecha 3"/>
          <p:cNvSpPr>
            <a:spLocks noGrp="1"/>
          </p:cNvSpPr>
          <p:nvPr>
            <p:ph type="dt" sz="half" idx="10"/>
          </p:nvPr>
        </p:nvSpPr>
        <p:spPr/>
        <p:txBody>
          <a:bodyPr/>
          <a:lstStyle/>
          <a:p>
            <a:fld id="{1EE79926-5A58-4E94-8ACD-9D3CB0209220}" type="datetime1">
              <a:rPr lang="es-ES" smtClean="0"/>
              <a:t>22/11/2019</a:t>
            </a:fld>
            <a:endParaRPr lang="es-ES" dirty="0"/>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19</a:t>
            </a:fld>
            <a:endParaRPr lang="es-ES"/>
          </a:p>
        </p:txBody>
      </p:sp>
      <p:sp>
        <p:nvSpPr>
          <p:cNvPr id="7" name="Rectángulo 6"/>
          <p:cNvSpPr/>
          <p:nvPr/>
        </p:nvSpPr>
        <p:spPr>
          <a:xfrm>
            <a:off x="2015614" y="5807630"/>
            <a:ext cx="5902050" cy="461665"/>
          </a:xfrm>
          <a:prstGeom prst="rect">
            <a:avLst/>
          </a:prstGeom>
        </p:spPr>
        <p:txBody>
          <a:bodyPr wrap="square">
            <a:spAutoFit/>
          </a:bodyPr>
          <a:lstStyle/>
          <a:p>
            <a:pPr marL="342900" indent="-342900">
              <a:buFont typeface="Arial" panose="020B0604020202020204" pitchFamily="34" charset="0"/>
              <a:buChar char="•"/>
            </a:pPr>
            <a:r>
              <a:rPr lang="es-ES" sz="2400" dirty="0" smtClean="0">
                <a:solidFill>
                  <a:srgbClr val="0070C0"/>
                </a:solidFill>
                <a:latin typeface="Times New Roman" panose="02020603050405020304" pitchFamily="18" charset="0"/>
              </a:rPr>
              <a:t>Nuevo </a:t>
            </a:r>
            <a:r>
              <a:rPr lang="es-ES" sz="2400" dirty="0">
                <a:solidFill>
                  <a:srgbClr val="0070C0"/>
                </a:solidFill>
                <a:latin typeface="Times New Roman" panose="02020603050405020304" pitchFamily="18" charset="0"/>
              </a:rPr>
              <a:t>artículo 68bis.5 del RDC. </a:t>
            </a:r>
            <a:endParaRPr lang="es-ES" sz="2400" dirty="0">
              <a:solidFill>
                <a:srgbClr val="0070C0"/>
              </a:solidFill>
            </a:endParaRPr>
          </a:p>
        </p:txBody>
      </p:sp>
    </p:spTree>
    <p:extLst>
      <p:ext uri="{BB962C8B-B14F-4D97-AF65-F5344CB8AC3E}">
        <p14:creationId xmlns:p14="http://schemas.microsoft.com/office/powerpoint/2010/main" val="183465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AUDITORÍAS DE OPERACIONES</a:t>
            </a:r>
            <a:endParaRPr lang="es-ES" dirty="0"/>
          </a:p>
        </p:txBody>
      </p:sp>
      <p:sp>
        <p:nvSpPr>
          <p:cNvPr id="5" name="Marcador de texto 4"/>
          <p:cNvSpPr>
            <a:spLocks noGrp="1"/>
          </p:cNvSpPr>
          <p:nvPr>
            <p:ph type="body" idx="1"/>
          </p:nvPr>
        </p:nvSpPr>
        <p:spPr/>
        <p:txBody>
          <a:bodyPr/>
          <a:lstStyle/>
          <a:p>
            <a:endParaRPr lang="es-ES"/>
          </a:p>
        </p:txBody>
      </p:sp>
      <p:sp>
        <p:nvSpPr>
          <p:cNvPr id="2" name="Marcador de fecha 1"/>
          <p:cNvSpPr>
            <a:spLocks noGrp="1"/>
          </p:cNvSpPr>
          <p:nvPr>
            <p:ph type="dt" sz="half" idx="10"/>
          </p:nvPr>
        </p:nvSpPr>
        <p:spPr/>
        <p:txBody>
          <a:bodyPr/>
          <a:lstStyle/>
          <a:p>
            <a:fld id="{ACBC28AE-50D0-41F0-AD36-98426B1E73E8}" type="datetime1">
              <a:rPr lang="es-ES" smtClean="0"/>
              <a:t>22/11/2019</a:t>
            </a:fld>
            <a:endParaRPr lang="es-ES"/>
          </a:p>
        </p:txBody>
      </p:sp>
      <p:sp>
        <p:nvSpPr>
          <p:cNvPr id="3" name="Marcador de pie de página 2"/>
          <p:cNvSpPr>
            <a:spLocks noGrp="1"/>
          </p:cNvSpPr>
          <p:nvPr>
            <p:ph type="ftr" sz="quarter" idx="11"/>
          </p:nvPr>
        </p:nvSpPr>
        <p:spPr/>
        <p:txBody>
          <a:bodyPr/>
          <a:lstStyle/>
          <a:p>
            <a:r>
              <a:rPr lang="es-ES" dirty="0" smtClean="0"/>
              <a:t>CUENCA; FORO DE ECONOMÍA REGIONAL</a:t>
            </a:r>
            <a:endParaRPr lang="es-ES" dirty="0"/>
          </a:p>
        </p:txBody>
      </p:sp>
      <p:sp>
        <p:nvSpPr>
          <p:cNvPr id="6" name="Marcador de número de diapositiva 5"/>
          <p:cNvSpPr>
            <a:spLocks noGrp="1"/>
          </p:cNvSpPr>
          <p:nvPr>
            <p:ph type="sldNum" sz="quarter" idx="12"/>
          </p:nvPr>
        </p:nvSpPr>
        <p:spPr/>
        <p:txBody>
          <a:bodyPr/>
          <a:lstStyle/>
          <a:p>
            <a:fld id="{2C5BAE6B-017A-4299-96E6-0D1494D95E45}" type="slidenum">
              <a:rPr lang="es-ES" smtClean="0"/>
              <a:t>2</a:t>
            </a:fld>
            <a:endParaRPr lang="es-ES"/>
          </a:p>
        </p:txBody>
      </p:sp>
    </p:spTree>
    <p:extLst>
      <p:ext uri="{BB962C8B-B14F-4D97-AF65-F5344CB8AC3E}">
        <p14:creationId xmlns:p14="http://schemas.microsoft.com/office/powerpoint/2010/main" val="2223263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0" indent="0">
              <a:buNone/>
            </a:pPr>
            <a:r>
              <a:rPr lang="es-ES" dirty="0" smtClean="0"/>
              <a:t>En relación con la exigencia de autorización de ciertos métodos de costes simplificados:</a:t>
            </a:r>
          </a:p>
          <a:p>
            <a:pPr marL="0" indent="0">
              <a:buNone/>
            </a:pPr>
            <a:endParaRPr lang="es-ES" sz="1400" dirty="0" smtClean="0"/>
          </a:p>
          <a:p>
            <a:r>
              <a:rPr lang="es-ES" b="1" dirty="0" smtClean="0"/>
              <a:t>5</a:t>
            </a:r>
            <a:r>
              <a:rPr lang="es-ES" b="1" dirty="0"/>
              <a:t>. </a:t>
            </a:r>
            <a:r>
              <a:rPr lang="es-ES" b="1" dirty="0"/>
              <a:t>Sin perjuicio de las excepciones que se recogen en las normas siguientes, la autorización a que se refiere el apartado 1 de la presente norma no será necesaria cuando las opciones de costes simplificados se establezcan al objeto de cumplir</a:t>
            </a:r>
            <a:r>
              <a:rPr lang="es-ES" b="1" strike="sngStrike" dirty="0"/>
              <a:t> </a:t>
            </a:r>
            <a:r>
              <a:rPr lang="es-ES" b="1" dirty="0"/>
              <a:t>con la obligación del artículo 67, apartado 2.bis del Reglamento (UE) n.º 1303/2013 No se entenderá que los costes simplificados se establecen para cumplir con la mencionada obligación cuando su eficacia estuviera sujeta a disposiciones transitorias establecidas conforme al artículo 152, apartado 7 del Reglamento (UE) n.º 1303/2013.</a:t>
            </a:r>
          </a:p>
          <a:p>
            <a:endParaRPr lang="es-ES" dirty="0"/>
          </a:p>
        </p:txBody>
      </p:sp>
      <p:sp>
        <p:nvSpPr>
          <p:cNvPr id="3" name="Título 2"/>
          <p:cNvSpPr>
            <a:spLocks noGrp="1"/>
          </p:cNvSpPr>
          <p:nvPr>
            <p:ph type="title"/>
          </p:nvPr>
        </p:nvSpPr>
        <p:spPr/>
        <p:txBody>
          <a:bodyPr/>
          <a:lstStyle/>
          <a:p>
            <a:r>
              <a:rPr lang="es-ES" dirty="0"/>
              <a:t>12. Opciones de costes simplificados. Norma general</a:t>
            </a:r>
          </a:p>
        </p:txBody>
      </p:sp>
      <p:sp>
        <p:nvSpPr>
          <p:cNvPr id="4" name="Marcador de fecha 3"/>
          <p:cNvSpPr>
            <a:spLocks noGrp="1"/>
          </p:cNvSpPr>
          <p:nvPr>
            <p:ph type="dt" sz="half" idx="10"/>
          </p:nvPr>
        </p:nvSpPr>
        <p:spPr/>
        <p:txBody>
          <a:bodyPr/>
          <a:lstStyle/>
          <a:p>
            <a:fld id="{494CC3E5-224A-4E7A-AF36-CDDDF3B63585}"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dirty="0" smtClean="0"/>
              <a:t>CUENCA; FORO DE ECONOMÍA REGIONAL</a:t>
            </a:r>
            <a:endParaRPr lang="es-ES" dirty="0"/>
          </a:p>
        </p:txBody>
      </p:sp>
      <p:sp>
        <p:nvSpPr>
          <p:cNvPr id="6" name="Marcador de número de diapositiva 5"/>
          <p:cNvSpPr>
            <a:spLocks noGrp="1"/>
          </p:cNvSpPr>
          <p:nvPr>
            <p:ph type="sldNum" sz="quarter" idx="12"/>
          </p:nvPr>
        </p:nvSpPr>
        <p:spPr/>
        <p:txBody>
          <a:bodyPr/>
          <a:lstStyle/>
          <a:p>
            <a:fld id="{2C5BAE6B-017A-4299-96E6-0D1494D95E45}" type="slidenum">
              <a:rPr lang="es-ES" smtClean="0"/>
              <a:t>20</a:t>
            </a:fld>
            <a:endParaRPr lang="es-ES"/>
          </a:p>
        </p:txBody>
      </p:sp>
      <p:sp>
        <p:nvSpPr>
          <p:cNvPr id="7" name="CuadroTexto 6"/>
          <p:cNvSpPr txBox="1"/>
          <p:nvPr/>
        </p:nvSpPr>
        <p:spPr>
          <a:xfrm>
            <a:off x="2885767" y="5784971"/>
            <a:ext cx="6420465" cy="646331"/>
          </a:xfrm>
          <a:prstGeom prst="rect">
            <a:avLst/>
          </a:prstGeom>
          <a:noFill/>
        </p:spPr>
        <p:txBody>
          <a:bodyPr wrap="square" rtlCol="0">
            <a:spAutoFit/>
          </a:bodyPr>
          <a:lstStyle/>
          <a:p>
            <a:r>
              <a:rPr lang="es-ES" dirty="0" smtClean="0">
                <a:solidFill>
                  <a:srgbClr val="0070C0"/>
                </a:solidFill>
              </a:rPr>
              <a:t>FINALIDAD: Evitar que la necesidad de autorización impida certificar cuando si fiera obligatoria la utilización de simplificados.</a:t>
            </a:r>
            <a:endParaRPr lang="es-ES" dirty="0">
              <a:solidFill>
                <a:srgbClr val="0070C0"/>
              </a:solidFill>
            </a:endParaRPr>
          </a:p>
        </p:txBody>
      </p:sp>
    </p:spTree>
    <p:extLst>
      <p:ext uri="{BB962C8B-B14F-4D97-AF65-F5344CB8AC3E}">
        <p14:creationId xmlns:p14="http://schemas.microsoft.com/office/powerpoint/2010/main" val="1073622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20000"/>
          </a:bodyPr>
          <a:lstStyle/>
          <a:p>
            <a:r>
              <a:rPr lang="es-ES" dirty="0"/>
              <a:t>1. Los costes de personal subvencionables de una operación podrán determinarse mediante la aplicación de una tarifa sobre el número de horas efectivamente dedicadas a la ejecución de dicha operación, sin necesidad de autorización por parte de la autoridad de gestión, </a:t>
            </a:r>
            <a:r>
              <a:rPr lang="es-ES" b="1" dirty="0"/>
              <a:t>siempre que la</a:t>
            </a:r>
            <a:r>
              <a:rPr lang="es-ES" dirty="0"/>
              <a:t> tarifa por hora aplicable se </a:t>
            </a:r>
            <a:r>
              <a:rPr lang="es-ES" strike="sngStrike" dirty="0"/>
              <a:t>calculará</a:t>
            </a:r>
            <a:r>
              <a:rPr lang="es-ES" dirty="0"/>
              <a:t> </a:t>
            </a:r>
            <a:r>
              <a:rPr lang="es-ES" b="1" dirty="0"/>
              <a:t>calcule</a:t>
            </a:r>
            <a:r>
              <a:rPr lang="es-ES" dirty="0"/>
              <a:t> </a:t>
            </a:r>
            <a:r>
              <a:rPr lang="es-ES" b="1" dirty="0"/>
              <a:t>en base a los últimos costes salariales brutos anuales documentados y conforme a lo establecido en el artículo 68.bis, apartados 2, 3 y 4, del Reglamento (UE) n.º 1303/2013.</a:t>
            </a:r>
            <a:r>
              <a:rPr lang="es-ES" dirty="0"/>
              <a:t>  </a:t>
            </a:r>
            <a:r>
              <a:rPr lang="es-ES" strike="sngStrike" dirty="0"/>
              <a:t> dividiendo los costes brutos de empleo anuales justificados más recientes, correspondientes al periodo de referencia inmediato anterior de 12 meses consecutivos, por 1.720. El número de horas será considerado el tiempo anual de trabajo estándar y puede utilizase sin que sea necesario efectuar ningún cálculo.</a:t>
            </a:r>
          </a:p>
          <a:p>
            <a:r>
              <a:rPr lang="es-ES" dirty="0"/>
              <a:t>2. </a:t>
            </a:r>
            <a:r>
              <a:rPr lang="es-ES" dirty="0"/>
              <a:t>Para la determinación de los</a:t>
            </a:r>
            <a:r>
              <a:rPr lang="es-ES" b="1" dirty="0"/>
              <a:t> últimos costes salariales brutos anuales</a:t>
            </a:r>
            <a:r>
              <a:rPr lang="es-ES" dirty="0"/>
              <a:t> </a:t>
            </a:r>
            <a:r>
              <a:rPr lang="es-ES" strike="sngStrike" dirty="0"/>
              <a:t>costes brutos de empleo anuales en el periodo de 12 meses</a:t>
            </a:r>
            <a:r>
              <a:rPr lang="es-ES" dirty="0"/>
              <a:t> a que se refiere el apartado anterior, solo se incluirán aquellos costes relacionados con la persona o personas que trabajan </a:t>
            </a:r>
          </a:p>
        </p:txBody>
      </p:sp>
      <p:sp>
        <p:nvSpPr>
          <p:cNvPr id="3" name="Título 2"/>
          <p:cNvSpPr>
            <a:spLocks noGrp="1"/>
          </p:cNvSpPr>
          <p:nvPr>
            <p:ph type="title"/>
          </p:nvPr>
        </p:nvSpPr>
        <p:spPr/>
        <p:txBody>
          <a:bodyPr/>
          <a:lstStyle/>
          <a:p>
            <a:r>
              <a:rPr lang="es-ES" dirty="0"/>
              <a:t>14. Opciones de costes simplificados aplicables a los costes de personal relativos a subvenciones y asistencia reembolsable</a:t>
            </a:r>
          </a:p>
        </p:txBody>
      </p:sp>
      <p:sp>
        <p:nvSpPr>
          <p:cNvPr id="4" name="Marcador de fecha 3"/>
          <p:cNvSpPr>
            <a:spLocks noGrp="1"/>
          </p:cNvSpPr>
          <p:nvPr>
            <p:ph type="dt" sz="half" idx="10"/>
          </p:nvPr>
        </p:nvSpPr>
        <p:spPr/>
        <p:txBody>
          <a:bodyPr/>
          <a:lstStyle/>
          <a:p>
            <a:fld id="{20E30752-ED20-4182-A80E-0C6352F89628}"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21</a:t>
            </a:fld>
            <a:endParaRPr lang="es-ES"/>
          </a:p>
        </p:txBody>
      </p:sp>
    </p:spTree>
    <p:extLst>
      <p:ext uri="{BB962C8B-B14F-4D97-AF65-F5344CB8AC3E}">
        <p14:creationId xmlns:p14="http://schemas.microsoft.com/office/powerpoint/2010/main" val="3802492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lnSpcReduction="10000"/>
          </a:bodyPr>
          <a:lstStyle/>
          <a:p>
            <a:r>
              <a:rPr lang="es-ES" b="1" dirty="0"/>
              <a:t>4. </a:t>
            </a:r>
            <a:r>
              <a:rPr lang="es-ES" b="1" u="sng" dirty="0"/>
              <a:t>Los costes directos de personal de una operación podrán también calcularse a un tipo fijo de hasta el 20 % de los costes directos </a:t>
            </a:r>
            <a:r>
              <a:rPr lang="es-ES" b="1" dirty="0"/>
              <a:t>de dicha operación que no sean costes de personal, sin necesidad de efectuar cálculo alguno para determinar el tipo aplicable y </a:t>
            </a:r>
            <a:r>
              <a:rPr lang="es-ES" b="1" u="sng" dirty="0"/>
              <a:t>sin necesidad de autorización </a:t>
            </a:r>
            <a:r>
              <a:rPr lang="es-ES" b="1" dirty="0"/>
              <a:t>de la autoridad de gestión, siempre y cuando los costes directos de la operación no incluyan contratos de obras públicas que superen el umbral indicado en la letra a) del artículo 4 de la Directiva 2014/24/UE.</a:t>
            </a:r>
          </a:p>
          <a:p>
            <a:r>
              <a:rPr lang="es-ES" b="1" dirty="0"/>
              <a:t>5. Podrán igualmente calcularse los costes de personal subvencionables de una operación, previa autorización de la autoridad de gestión, utilizando las opciones de costes simplificados previstos en el artículo 67, párrafo 1, letras b), c) y d) del Reglamento (UE) n.º 1303/2013 siempre que se establezcan conforme alguno de los métodos a que se refiere el artículo 67, apartado 5 del mencionado Reglamento.</a:t>
            </a:r>
          </a:p>
        </p:txBody>
      </p:sp>
      <p:sp>
        <p:nvSpPr>
          <p:cNvPr id="3" name="Título 2"/>
          <p:cNvSpPr>
            <a:spLocks noGrp="1"/>
          </p:cNvSpPr>
          <p:nvPr>
            <p:ph type="title"/>
          </p:nvPr>
        </p:nvSpPr>
        <p:spPr/>
        <p:txBody>
          <a:bodyPr/>
          <a:lstStyle/>
          <a:p>
            <a:r>
              <a:rPr lang="es-ES" dirty="0"/>
              <a:t>14. Opciones de costes simplificados aplicables a los costes de personal relativos a subvenciones y asistencia reembolsable</a:t>
            </a:r>
          </a:p>
        </p:txBody>
      </p:sp>
      <p:sp>
        <p:nvSpPr>
          <p:cNvPr id="4" name="Marcador de fecha 3"/>
          <p:cNvSpPr>
            <a:spLocks noGrp="1"/>
          </p:cNvSpPr>
          <p:nvPr>
            <p:ph type="dt" sz="half" idx="10"/>
          </p:nvPr>
        </p:nvSpPr>
        <p:spPr/>
        <p:txBody>
          <a:bodyPr/>
          <a:lstStyle/>
          <a:p>
            <a:fld id="{B451F216-E631-45F2-AB17-6EE4F132D8EC}"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22</a:t>
            </a:fld>
            <a:endParaRPr lang="es-ES"/>
          </a:p>
        </p:txBody>
      </p:sp>
    </p:spTree>
    <p:extLst>
      <p:ext uri="{BB962C8B-B14F-4D97-AF65-F5344CB8AC3E}">
        <p14:creationId xmlns:p14="http://schemas.microsoft.com/office/powerpoint/2010/main" val="1106610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b="1" dirty="0"/>
              <a:t>1. Podrá emplearse un tipo fijo </a:t>
            </a:r>
            <a:r>
              <a:rPr lang="es-ES" b="1" u="sng" dirty="0"/>
              <a:t>de hasta el 40 % de los gastos directos de personal subvencionables </a:t>
            </a:r>
            <a:r>
              <a:rPr lang="es-ES" b="1" dirty="0"/>
              <a:t>para cubrir el resto de costes subvencionables de una operación en los términos del artículo 68.ter del Reglamento (UE) n.º 1303/2013, sin necesidad efectuar cálculo alguno para determinar el tipo aplicable y </a:t>
            </a:r>
            <a:r>
              <a:rPr lang="es-ES" b="1" u="sng" dirty="0"/>
              <a:t>sin que sea necesaria la autorización de la autoridad de gestión. </a:t>
            </a:r>
            <a:r>
              <a:rPr lang="es-ES" b="1" dirty="0"/>
              <a:t>Para aplicar esta opción, los costes directos de personal no podrán haber sido determinados mediante un tipo fijo.</a:t>
            </a:r>
          </a:p>
          <a:p>
            <a:r>
              <a:rPr lang="es-ES" b="1" dirty="0"/>
              <a:t>2. Podrán igualmente calcularse determinadas categorías de costes distintas de las de personal, previa autorización de la autoridad de gestión, a un tipo fijo establecido por alguno de los métodos a que se refiere el artículo 67, apartado 5 del Reglamento (UE) n.º 1303/2013.</a:t>
            </a:r>
          </a:p>
          <a:p>
            <a:endParaRPr lang="es-ES" dirty="0"/>
          </a:p>
        </p:txBody>
      </p:sp>
      <p:sp>
        <p:nvSpPr>
          <p:cNvPr id="3" name="Título 2"/>
          <p:cNvSpPr>
            <a:spLocks noGrp="1"/>
          </p:cNvSpPr>
          <p:nvPr>
            <p:ph type="title"/>
          </p:nvPr>
        </p:nvSpPr>
        <p:spPr/>
        <p:txBody>
          <a:bodyPr/>
          <a:lstStyle/>
          <a:p>
            <a:r>
              <a:rPr lang="es-ES" dirty="0"/>
              <a:t>14.bis. Financiación a tipo fijo de los costes que no sean costes de personal.</a:t>
            </a:r>
          </a:p>
        </p:txBody>
      </p:sp>
      <p:sp>
        <p:nvSpPr>
          <p:cNvPr id="4" name="Marcador de fecha 3"/>
          <p:cNvSpPr>
            <a:spLocks noGrp="1"/>
          </p:cNvSpPr>
          <p:nvPr>
            <p:ph type="dt" sz="half" idx="10"/>
          </p:nvPr>
        </p:nvSpPr>
        <p:spPr/>
        <p:txBody>
          <a:bodyPr/>
          <a:lstStyle/>
          <a:p>
            <a:fld id="{8C7B6603-73C6-407C-BA39-C11A4A996A6C}"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23</a:t>
            </a:fld>
            <a:endParaRPr lang="es-ES"/>
          </a:p>
        </p:txBody>
      </p:sp>
    </p:spTree>
    <p:extLst>
      <p:ext uri="{BB962C8B-B14F-4D97-AF65-F5344CB8AC3E}">
        <p14:creationId xmlns:p14="http://schemas.microsoft.com/office/powerpoint/2010/main" val="680415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lnSpcReduction="10000"/>
          </a:bodyPr>
          <a:lstStyle/>
          <a:p>
            <a:r>
              <a:rPr lang="es-ES" dirty="0"/>
              <a:t>2. Es igualmente subvencionable, siempre con los requisitos y dentro de los límites establecidos en el Reglamento (UE) 1303/2013 y su normativa de desarrollo, el importe de la contribución del programa pagado a los instrumentos financieros creados a nivel nacional, regional, transnacional o transfronterizo, gestionados por la autoridad de gestión o bajo su responsabilidad en los que:</a:t>
            </a:r>
          </a:p>
          <a:p>
            <a:pPr marL="457200" lvl="1" indent="0">
              <a:buNone/>
            </a:pPr>
            <a:r>
              <a:rPr lang="es-ES" dirty="0" smtClean="0"/>
              <a:t>b</a:t>
            </a:r>
            <a:r>
              <a:rPr lang="es-ES" dirty="0"/>
              <a:t>. </a:t>
            </a:r>
            <a:r>
              <a:rPr lang="es-ES" dirty="0"/>
              <a:t>Se confíen las tareas de ejecución al BEI; a instituciones financieras internacionales de las que un Estado miembro sea accionista, </a:t>
            </a:r>
            <a:r>
              <a:rPr lang="es-ES" strike="sngStrike" dirty="0"/>
              <a:t>o instituciones financieras establecidas en un Estado miembro con un fin de interés público y bajo el control de una autoridad pública  </a:t>
            </a:r>
            <a:r>
              <a:rPr lang="es-ES" b="1" dirty="0"/>
              <a:t>un banco o institución públicos, constituidos como entidad jurídica que desarrollen actividades financieras con carácter profesional que reúna las condiciones establecidas en el Reglamento (UE) 1303/2013;</a:t>
            </a:r>
            <a:r>
              <a:rPr lang="es-ES" dirty="0"/>
              <a:t> o a un organismo de Derecho público o privado.</a:t>
            </a:r>
          </a:p>
          <a:p>
            <a:endParaRPr lang="es-ES" dirty="0"/>
          </a:p>
        </p:txBody>
      </p:sp>
      <p:sp>
        <p:nvSpPr>
          <p:cNvPr id="3" name="Título 2"/>
          <p:cNvSpPr>
            <a:spLocks noGrp="1"/>
          </p:cNvSpPr>
          <p:nvPr>
            <p:ph type="title"/>
          </p:nvPr>
        </p:nvSpPr>
        <p:spPr/>
        <p:txBody>
          <a:bodyPr/>
          <a:lstStyle/>
          <a:p>
            <a:r>
              <a:rPr lang="es-ES" dirty="0"/>
              <a:t>15. Aportaciones efectuadas a los instrumentos financieros y gasto subvencionable al cierre</a:t>
            </a:r>
          </a:p>
        </p:txBody>
      </p:sp>
      <p:sp>
        <p:nvSpPr>
          <p:cNvPr id="4" name="Marcador de fecha 3"/>
          <p:cNvSpPr>
            <a:spLocks noGrp="1"/>
          </p:cNvSpPr>
          <p:nvPr>
            <p:ph type="dt" sz="half" idx="10"/>
          </p:nvPr>
        </p:nvSpPr>
        <p:spPr/>
        <p:txBody>
          <a:bodyPr/>
          <a:lstStyle/>
          <a:p>
            <a:fld id="{B4B8E65F-DAE7-4092-80E6-5BC0B837D39F}"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24</a:t>
            </a:fld>
            <a:endParaRPr lang="es-ES"/>
          </a:p>
        </p:txBody>
      </p:sp>
      <p:sp>
        <p:nvSpPr>
          <p:cNvPr id="7" name="Rectángulo 6"/>
          <p:cNvSpPr/>
          <p:nvPr/>
        </p:nvSpPr>
        <p:spPr>
          <a:xfrm>
            <a:off x="1946787" y="5987018"/>
            <a:ext cx="9153386" cy="461665"/>
          </a:xfrm>
          <a:prstGeom prst="rect">
            <a:avLst/>
          </a:prstGeom>
        </p:spPr>
        <p:txBody>
          <a:bodyPr wrap="square">
            <a:spAutoFit/>
          </a:bodyPr>
          <a:lstStyle/>
          <a:p>
            <a:r>
              <a:rPr lang="es-ES" sz="2400" dirty="0">
                <a:solidFill>
                  <a:srgbClr val="0070C0"/>
                </a:solidFill>
                <a:latin typeface="Times New Roman" panose="02020603050405020304" pitchFamily="18" charset="0"/>
              </a:rPr>
              <a:t>Modificación por art 38.4 b) iii RDC redacción del OMNIBUS</a:t>
            </a:r>
          </a:p>
        </p:txBody>
      </p:sp>
    </p:spTree>
    <p:extLst>
      <p:ext uri="{BB962C8B-B14F-4D97-AF65-F5344CB8AC3E}">
        <p14:creationId xmlns:p14="http://schemas.microsoft.com/office/powerpoint/2010/main" val="3451246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519879" y="2571615"/>
            <a:ext cx="3286899" cy="1017403"/>
          </a:xfrm>
        </p:spPr>
        <p:txBody>
          <a:bodyPr/>
          <a:lstStyle/>
          <a:p>
            <a:pPr algn="ctr"/>
            <a:r>
              <a:rPr lang="es-ES" sz="5400" dirty="0" smtClean="0"/>
              <a:t>Gracias por la atención</a:t>
            </a:r>
            <a:endParaRPr lang="es-ES" sz="5400" dirty="0"/>
          </a:p>
        </p:txBody>
      </p:sp>
      <p:sp>
        <p:nvSpPr>
          <p:cNvPr id="2" name="Marcador de fecha 1"/>
          <p:cNvSpPr>
            <a:spLocks noGrp="1"/>
          </p:cNvSpPr>
          <p:nvPr>
            <p:ph type="dt" sz="half" idx="10"/>
          </p:nvPr>
        </p:nvSpPr>
        <p:spPr/>
        <p:txBody>
          <a:bodyPr/>
          <a:lstStyle/>
          <a:p>
            <a:fld id="{98FECA99-6F81-4872-B9F9-F906161C9537}" type="datetime1">
              <a:rPr lang="es-ES" smtClean="0"/>
              <a:t>22/11/2019</a:t>
            </a:fld>
            <a:endParaRPr lang="es-ES"/>
          </a:p>
        </p:txBody>
      </p:sp>
      <p:sp>
        <p:nvSpPr>
          <p:cNvPr id="3" name="Marcador de pie de página 2"/>
          <p:cNvSpPr>
            <a:spLocks noGrp="1"/>
          </p:cNvSpPr>
          <p:nvPr>
            <p:ph type="ftr" sz="quarter" idx="11"/>
          </p:nvPr>
        </p:nvSpPr>
        <p:spPr/>
        <p:txBody>
          <a:bodyPr/>
          <a:lstStyle/>
          <a:p>
            <a:r>
              <a:rPr lang="es-ES" smtClean="0"/>
              <a:t>CUENCA; FORO DE ECONOMÍA REGIONAL</a:t>
            </a:r>
            <a:endParaRPr lang="es-ES" dirty="0"/>
          </a:p>
        </p:txBody>
      </p:sp>
      <p:sp>
        <p:nvSpPr>
          <p:cNvPr id="4" name="Marcador de número de diapositiva 3"/>
          <p:cNvSpPr>
            <a:spLocks noGrp="1"/>
          </p:cNvSpPr>
          <p:nvPr>
            <p:ph type="sldNum" sz="quarter" idx="12"/>
          </p:nvPr>
        </p:nvSpPr>
        <p:spPr/>
        <p:txBody>
          <a:bodyPr/>
          <a:lstStyle/>
          <a:p>
            <a:fld id="{2C5BAE6B-017A-4299-96E6-0D1494D95E45}" type="slidenum">
              <a:rPr lang="es-ES" smtClean="0"/>
              <a:t>25</a:t>
            </a:fld>
            <a:endParaRPr lang="es-ES"/>
          </a:p>
        </p:txBody>
      </p:sp>
    </p:spTree>
    <p:extLst>
      <p:ext uri="{BB962C8B-B14F-4D97-AF65-F5344CB8AC3E}">
        <p14:creationId xmlns:p14="http://schemas.microsoft.com/office/powerpoint/2010/main" val="376499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lstStyle/>
          <a:p>
            <a:r>
              <a:rPr lang="es-ES" dirty="0" smtClean="0"/>
              <a:t>Hay 573 informes de operaciones previstos</a:t>
            </a:r>
          </a:p>
          <a:p>
            <a:r>
              <a:rPr lang="es-ES" dirty="0" smtClean="0"/>
              <a:t>Hay 97 informes provisionales emitidos y sólo 15 definitivos </a:t>
            </a:r>
          </a:p>
          <a:p>
            <a:r>
              <a:rPr lang="es-ES" dirty="0" smtClean="0"/>
              <a:t>Hay 3 programas en que el % de informes emitiros (provisionales y definitivos) excede del 75%. Además, el tramo AGE de otro programa tiene el 100% de los borradores emitidos.</a:t>
            </a:r>
          </a:p>
          <a:p>
            <a:r>
              <a:rPr lang="es-ES" dirty="0" smtClean="0"/>
              <a:t>En 5 programas (y el tramo AGE de otro) el % de informes emitidos está ente el 12 y el 30%.</a:t>
            </a:r>
          </a:p>
          <a:p>
            <a:r>
              <a:rPr lang="es-ES" dirty="0" smtClean="0"/>
              <a:t>Del resto de programas no se dispone de información.</a:t>
            </a:r>
          </a:p>
          <a:p>
            <a:r>
              <a:rPr lang="es-ES" dirty="0" smtClean="0"/>
              <a:t>De los 8 programas y 2 tramos de los que se dispone de información, </a:t>
            </a:r>
            <a:r>
              <a:rPr lang="es-ES" dirty="0" smtClean="0">
                <a:solidFill>
                  <a:srgbClr val="C00000"/>
                </a:solidFill>
              </a:rPr>
              <a:t>hay 3 en riesgo de alta tasa de error.</a:t>
            </a:r>
            <a:endParaRPr lang="es-ES" dirty="0">
              <a:solidFill>
                <a:srgbClr val="C00000"/>
              </a:solidFill>
            </a:endParaRPr>
          </a:p>
        </p:txBody>
      </p:sp>
      <p:sp>
        <p:nvSpPr>
          <p:cNvPr id="7" name="Título 6"/>
          <p:cNvSpPr>
            <a:spLocks noGrp="1"/>
          </p:cNvSpPr>
          <p:nvPr>
            <p:ph type="title"/>
          </p:nvPr>
        </p:nvSpPr>
        <p:spPr/>
        <p:txBody>
          <a:bodyPr/>
          <a:lstStyle/>
          <a:p>
            <a:r>
              <a:rPr lang="es-ES" dirty="0" smtClean="0"/>
              <a:t>Situación general</a:t>
            </a:r>
            <a:endParaRPr lang="es-ES" dirty="0"/>
          </a:p>
        </p:txBody>
      </p:sp>
      <p:sp>
        <p:nvSpPr>
          <p:cNvPr id="4" name="Marcador de fecha 3"/>
          <p:cNvSpPr>
            <a:spLocks noGrp="1"/>
          </p:cNvSpPr>
          <p:nvPr>
            <p:ph type="dt" sz="half" idx="10"/>
          </p:nvPr>
        </p:nvSpPr>
        <p:spPr/>
        <p:txBody>
          <a:bodyPr/>
          <a:lstStyle/>
          <a:p>
            <a:fld id="{3DBCED46-3FD8-4E29-B407-164DF4D6AE19}"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3</a:t>
            </a:fld>
            <a:endParaRPr lang="es-ES"/>
          </a:p>
        </p:txBody>
      </p:sp>
    </p:spTree>
    <p:extLst>
      <p:ext uri="{BB962C8B-B14F-4D97-AF65-F5344CB8AC3E}">
        <p14:creationId xmlns:p14="http://schemas.microsoft.com/office/powerpoint/2010/main" val="318961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smtClean="0"/>
              <a:t>Finalidad y alcance de las auditorías </a:t>
            </a:r>
            <a:r>
              <a:rPr lang="es-ES" dirty="0"/>
              <a:t>de operaciones</a:t>
            </a:r>
          </a:p>
        </p:txBody>
      </p:sp>
      <p:sp>
        <p:nvSpPr>
          <p:cNvPr id="3" name="Marcador de contenido 2"/>
          <p:cNvSpPr>
            <a:spLocks noGrp="1"/>
          </p:cNvSpPr>
          <p:nvPr>
            <p:ph idx="1"/>
          </p:nvPr>
        </p:nvSpPr>
        <p:spPr/>
        <p:txBody>
          <a:bodyPr>
            <a:normAutofit fontScale="92500" lnSpcReduction="10000"/>
          </a:bodyPr>
          <a:lstStyle/>
          <a:p>
            <a:r>
              <a:rPr lang="es-ES" dirty="0"/>
              <a:t>Se analiza el cumplimiento en base a la revisión de </a:t>
            </a:r>
            <a:r>
              <a:rPr lang="es-ES" b="1" dirty="0"/>
              <a:t>5 objetivos</a:t>
            </a:r>
          </a:p>
          <a:p>
            <a:pPr lvl="1"/>
            <a:r>
              <a:rPr lang="es-ES" b="1" dirty="0"/>
              <a:t>Selección</a:t>
            </a:r>
            <a:r>
              <a:rPr lang="es-ES" dirty="0"/>
              <a:t> de la Operación: Que la operación está incluida en un ámbito de actuación y cumple los CPSO</a:t>
            </a:r>
          </a:p>
          <a:p>
            <a:pPr lvl="1"/>
            <a:r>
              <a:rPr lang="es-ES" dirty="0"/>
              <a:t>Cumplimiento de las normas de </a:t>
            </a:r>
            <a:r>
              <a:rPr lang="es-ES" b="1" dirty="0" err="1"/>
              <a:t>subvencionabilidad</a:t>
            </a:r>
            <a:endParaRPr lang="es-ES" b="1" dirty="0"/>
          </a:p>
          <a:p>
            <a:pPr lvl="1"/>
            <a:r>
              <a:rPr lang="es-ES" dirty="0"/>
              <a:t>Que la operación se ha </a:t>
            </a:r>
            <a:r>
              <a:rPr lang="es-ES" b="1" dirty="0"/>
              <a:t>ejecutado conforme al DECA </a:t>
            </a:r>
            <a:r>
              <a:rPr lang="es-ES" dirty="0"/>
              <a:t>y cumple todas las condiciones que justifiquen el pago de la contribución pública.</a:t>
            </a:r>
          </a:p>
          <a:p>
            <a:pPr lvl="1"/>
            <a:r>
              <a:rPr lang="es-ES" b="1" dirty="0"/>
              <a:t>Cumplimiento de normativa </a:t>
            </a:r>
            <a:r>
              <a:rPr lang="es-ES" dirty="0"/>
              <a:t>nacional y comunitaria </a:t>
            </a:r>
          </a:p>
          <a:p>
            <a:pPr lvl="2"/>
            <a:r>
              <a:rPr lang="es-ES" dirty="0"/>
              <a:t>Encargos a medios propios</a:t>
            </a:r>
          </a:p>
          <a:p>
            <a:pPr lvl="2"/>
            <a:r>
              <a:rPr lang="es-ES" dirty="0"/>
              <a:t>Contratación pública.</a:t>
            </a:r>
          </a:p>
          <a:p>
            <a:pPr lvl="2"/>
            <a:r>
              <a:rPr lang="es-ES" dirty="0"/>
              <a:t>Ayudas de Estado</a:t>
            </a:r>
          </a:p>
          <a:p>
            <a:pPr lvl="2"/>
            <a:r>
              <a:rPr lang="es-ES" dirty="0"/>
              <a:t>Desarrollo Sostenible</a:t>
            </a:r>
          </a:p>
          <a:p>
            <a:pPr lvl="2"/>
            <a:r>
              <a:rPr lang="es-ES" dirty="0"/>
              <a:t>Información y publicidad</a:t>
            </a:r>
          </a:p>
          <a:p>
            <a:pPr lvl="2"/>
            <a:r>
              <a:rPr lang="es-ES" dirty="0"/>
              <a:t>Igualdad</a:t>
            </a:r>
          </a:p>
          <a:p>
            <a:pPr lvl="1"/>
            <a:r>
              <a:rPr lang="es-ES" b="1" dirty="0"/>
              <a:t>Pista</a:t>
            </a:r>
            <a:r>
              <a:rPr lang="es-ES" dirty="0"/>
              <a:t> de auditoría.</a:t>
            </a:r>
          </a:p>
          <a:p>
            <a:endParaRPr lang="es-ES" dirty="0"/>
          </a:p>
        </p:txBody>
      </p:sp>
      <p:sp>
        <p:nvSpPr>
          <p:cNvPr id="4" name="Marcador de fecha 3"/>
          <p:cNvSpPr>
            <a:spLocks noGrp="1"/>
          </p:cNvSpPr>
          <p:nvPr>
            <p:ph type="dt" sz="half" idx="10"/>
          </p:nvPr>
        </p:nvSpPr>
        <p:spPr/>
        <p:txBody>
          <a:bodyPr/>
          <a:lstStyle/>
          <a:p>
            <a:fld id="{73EBE56B-4BEE-44E5-9AEE-A8B0AE0E1276}" type="datetime1">
              <a:rPr lang="es-ES" smtClean="0"/>
              <a:t>22/11/2019</a:t>
            </a:fld>
            <a:endParaRPr lang="es-ES"/>
          </a:p>
        </p:txBody>
      </p:sp>
      <p:sp>
        <p:nvSpPr>
          <p:cNvPr id="5" name="Marcador de pie de página 4"/>
          <p:cNvSpPr>
            <a:spLocks noGrp="1"/>
          </p:cNvSpPr>
          <p:nvPr>
            <p:ph type="ftr" sz="quarter" idx="11"/>
          </p:nvPr>
        </p:nvSpPr>
        <p:spPr/>
        <p:txBody>
          <a:bodyPr/>
          <a:lstStyle/>
          <a:p>
            <a:r>
              <a:rPr lang="es-ES" smtClean="0"/>
              <a:t>CUENCA; FORO DE ECONOMÍA REGIONAL</a:t>
            </a:r>
            <a:endParaRPr lang="es-ES"/>
          </a:p>
        </p:txBody>
      </p:sp>
      <p:sp>
        <p:nvSpPr>
          <p:cNvPr id="6" name="Marcador de número de diapositiva 5"/>
          <p:cNvSpPr>
            <a:spLocks noGrp="1"/>
          </p:cNvSpPr>
          <p:nvPr>
            <p:ph type="sldNum" sz="quarter" idx="12"/>
          </p:nvPr>
        </p:nvSpPr>
        <p:spPr/>
        <p:txBody>
          <a:bodyPr/>
          <a:lstStyle/>
          <a:p>
            <a:fld id="{2C5BAE6B-017A-4299-96E6-0D1494D95E45}" type="slidenum">
              <a:rPr lang="es-ES" smtClean="0"/>
              <a:t>4</a:t>
            </a:fld>
            <a:endParaRPr lang="es-ES"/>
          </a:p>
        </p:txBody>
      </p:sp>
    </p:spTree>
    <p:extLst>
      <p:ext uri="{BB962C8B-B14F-4D97-AF65-F5344CB8AC3E}">
        <p14:creationId xmlns:p14="http://schemas.microsoft.com/office/powerpoint/2010/main" val="2324052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a:t>1. Selección de la operación (1)</a:t>
            </a:r>
          </a:p>
        </p:txBody>
      </p:sp>
      <p:sp>
        <p:nvSpPr>
          <p:cNvPr id="3" name="Marcador de contenido 2"/>
          <p:cNvSpPr>
            <a:spLocks noGrp="1"/>
          </p:cNvSpPr>
          <p:nvPr>
            <p:ph idx="1"/>
          </p:nvPr>
        </p:nvSpPr>
        <p:spPr/>
        <p:txBody>
          <a:bodyPr>
            <a:normAutofit fontScale="92500" lnSpcReduction="20000"/>
          </a:bodyPr>
          <a:lstStyle/>
          <a:p>
            <a:r>
              <a:rPr lang="es-ES" dirty="0"/>
              <a:t>Determinar si la operación entra en el ámbito del FEDER y, se ha atribuido a una categoría de intervención adecuada (125.3.b RDC) </a:t>
            </a:r>
          </a:p>
          <a:p>
            <a:r>
              <a:rPr lang="es-ES" dirty="0"/>
              <a:t>y cumple con los procedimientos y criterios de selección aprobados por el Comité de Seguimiento (125.3.a RDC y 27.2.a RD) </a:t>
            </a:r>
            <a:endParaRPr lang="es-ES" dirty="0" smtClean="0"/>
          </a:p>
          <a:p>
            <a:pPr lvl="1"/>
            <a:r>
              <a:rPr lang="es-ES" dirty="0" smtClean="0">
                <a:solidFill>
                  <a:srgbClr val="C00000"/>
                </a:solidFill>
              </a:rPr>
              <a:t>Los criterios de selección no se trasladan a las convocatorias</a:t>
            </a:r>
          </a:p>
          <a:p>
            <a:pPr lvl="1"/>
            <a:r>
              <a:rPr lang="es-ES" dirty="0" smtClean="0">
                <a:solidFill>
                  <a:srgbClr val="C00000"/>
                </a:solidFill>
              </a:rPr>
              <a:t>Hay algún criterio de selección o priorización que no se aplica (plan estratégico, estudio coste beneficio…)</a:t>
            </a:r>
            <a:endParaRPr lang="es-ES" dirty="0">
              <a:solidFill>
                <a:srgbClr val="C00000"/>
              </a:solidFill>
            </a:endParaRPr>
          </a:p>
          <a:p>
            <a:r>
              <a:rPr lang="es-ES" dirty="0"/>
              <a:t>Procedimiento: transparencia y no discriminación (publicidad de la convocatoria, información clara y detallada sobre las condiciones que han de cumplirse para poder acceder a la financiación, los criterios de selección y evaluación y demás requisitos establecidos en la correspondiente convocatoria). </a:t>
            </a:r>
          </a:p>
          <a:p>
            <a:pPr lvl="1"/>
            <a:r>
              <a:rPr lang="es-ES" dirty="0">
                <a:solidFill>
                  <a:srgbClr val="C00000"/>
                </a:solidFill>
              </a:rPr>
              <a:t>Debe estarse en disposición de justificar el procedimiento, pero cualquier incidencia no debería afectar a la elegibilidad de la operación. En ocasiones reconducir a problemas en sistemas.</a:t>
            </a:r>
          </a:p>
          <a:p>
            <a:endParaRPr lang="es-ES" dirty="0"/>
          </a:p>
        </p:txBody>
      </p:sp>
      <p:pic>
        <p:nvPicPr>
          <p:cNvPr id="4" name="Imagen 3"/>
          <p:cNvPicPr>
            <a:picLocks noChangeAspect="1"/>
          </p:cNvPicPr>
          <p:nvPr/>
        </p:nvPicPr>
        <p:blipFill>
          <a:blip r:embed="rId2"/>
          <a:stretch>
            <a:fillRect/>
          </a:stretch>
        </p:blipFill>
        <p:spPr>
          <a:xfrm>
            <a:off x="707923" y="5269036"/>
            <a:ext cx="574282" cy="547777"/>
          </a:xfrm>
          <a:prstGeom prst="rect">
            <a:avLst/>
          </a:prstGeom>
        </p:spPr>
      </p:pic>
      <p:sp>
        <p:nvSpPr>
          <p:cNvPr id="6" name="Marcador de fecha 5"/>
          <p:cNvSpPr>
            <a:spLocks noGrp="1"/>
          </p:cNvSpPr>
          <p:nvPr>
            <p:ph type="dt" sz="half" idx="10"/>
          </p:nvPr>
        </p:nvSpPr>
        <p:spPr/>
        <p:txBody>
          <a:bodyPr/>
          <a:lstStyle/>
          <a:p>
            <a:fld id="{141C3188-109A-4C73-AA04-CC9D193A7CBF}" type="datetime1">
              <a:rPr lang="es-ES" smtClean="0"/>
              <a:t>22/11/2019</a:t>
            </a:fld>
            <a:endParaRPr lang="es-ES"/>
          </a:p>
        </p:txBody>
      </p:sp>
      <p:sp>
        <p:nvSpPr>
          <p:cNvPr id="7" name="Marcador de pie de página 6"/>
          <p:cNvSpPr>
            <a:spLocks noGrp="1"/>
          </p:cNvSpPr>
          <p:nvPr>
            <p:ph type="ftr" sz="quarter" idx="11"/>
          </p:nvPr>
        </p:nvSpPr>
        <p:spPr/>
        <p:txBody>
          <a:bodyPr/>
          <a:lstStyle/>
          <a:p>
            <a:r>
              <a:rPr lang="es-ES" smtClean="0"/>
              <a:t>CUENCA; FORO DE ECONOMÍA REGIONAL</a:t>
            </a:r>
            <a:endParaRPr lang="es-ES"/>
          </a:p>
        </p:txBody>
      </p:sp>
      <p:sp>
        <p:nvSpPr>
          <p:cNvPr id="8" name="Marcador de número de diapositiva 7"/>
          <p:cNvSpPr>
            <a:spLocks noGrp="1"/>
          </p:cNvSpPr>
          <p:nvPr>
            <p:ph type="sldNum" sz="quarter" idx="12"/>
          </p:nvPr>
        </p:nvSpPr>
        <p:spPr/>
        <p:txBody>
          <a:bodyPr/>
          <a:lstStyle/>
          <a:p>
            <a:fld id="{2C5BAE6B-017A-4299-96E6-0D1494D95E45}" type="slidenum">
              <a:rPr lang="es-ES" smtClean="0"/>
              <a:t>5</a:t>
            </a:fld>
            <a:endParaRPr lang="es-ES"/>
          </a:p>
        </p:txBody>
      </p:sp>
      <p:pic>
        <p:nvPicPr>
          <p:cNvPr id="9" name="Imagen 8"/>
          <p:cNvPicPr>
            <a:picLocks noChangeAspect="1"/>
          </p:cNvPicPr>
          <p:nvPr/>
        </p:nvPicPr>
        <p:blipFill>
          <a:blip r:embed="rId2"/>
          <a:stretch>
            <a:fillRect/>
          </a:stretch>
        </p:blipFill>
        <p:spPr>
          <a:xfrm>
            <a:off x="707923" y="3205974"/>
            <a:ext cx="574282" cy="547777"/>
          </a:xfrm>
          <a:prstGeom prst="rect">
            <a:avLst/>
          </a:prstGeom>
        </p:spPr>
      </p:pic>
    </p:spTree>
    <p:extLst>
      <p:ext uri="{BB962C8B-B14F-4D97-AF65-F5344CB8AC3E}">
        <p14:creationId xmlns:p14="http://schemas.microsoft.com/office/powerpoint/2010/main" val="3753860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smtClean="0"/>
              <a:t>1. Selección de la operación (2)</a:t>
            </a:r>
            <a:endParaRPr lang="es-ES" dirty="0"/>
          </a:p>
        </p:txBody>
      </p:sp>
      <p:sp>
        <p:nvSpPr>
          <p:cNvPr id="3" name="Marcador de contenido 2"/>
          <p:cNvSpPr>
            <a:spLocks noGrp="1"/>
          </p:cNvSpPr>
          <p:nvPr>
            <p:ph idx="1"/>
          </p:nvPr>
        </p:nvSpPr>
        <p:spPr/>
        <p:txBody>
          <a:bodyPr>
            <a:normAutofit fontScale="92500"/>
          </a:bodyPr>
          <a:lstStyle/>
          <a:p>
            <a:r>
              <a:rPr lang="es-ES" dirty="0"/>
              <a:t>Se piden declaraciones de ausencia de conflicto de interés. </a:t>
            </a:r>
          </a:p>
          <a:p>
            <a:pPr lvl="1"/>
            <a:r>
              <a:rPr lang="es-ES" dirty="0">
                <a:solidFill>
                  <a:srgbClr val="C00000"/>
                </a:solidFill>
              </a:rPr>
              <a:t>Aunque es buena práctica, no debe considerarse irregularidad que no se haya firmado si no lo exige la normativa. Hay causas de abstención y recusación y se aplican las normas del EBEP</a:t>
            </a:r>
            <a:r>
              <a:rPr lang="es-ES" dirty="0" smtClean="0">
                <a:solidFill>
                  <a:srgbClr val="C00000"/>
                </a:solidFill>
              </a:rPr>
              <a:t>.</a:t>
            </a:r>
            <a:endParaRPr lang="es-ES" dirty="0" smtClean="0"/>
          </a:p>
          <a:p>
            <a:r>
              <a:rPr lang="es-ES" dirty="0" smtClean="0"/>
              <a:t>Correcta </a:t>
            </a:r>
            <a:r>
              <a:rPr lang="es-ES" dirty="0" smtClean="0"/>
              <a:t>ubicación de la operación en la zona del programa (o que se cumplen los requisitos para estar ubicada fuera de la zona del </a:t>
            </a:r>
            <a:r>
              <a:rPr lang="es-ES" dirty="0"/>
              <a:t>programa: que beneficie la zona del programa y consentimiento del Comité de </a:t>
            </a:r>
            <a:r>
              <a:rPr lang="es-ES" dirty="0" smtClean="0"/>
              <a:t>seguimiento, figurar </a:t>
            </a:r>
            <a:r>
              <a:rPr lang="es-ES" dirty="0"/>
              <a:t>en el </a:t>
            </a:r>
            <a:r>
              <a:rPr lang="es-ES" dirty="0" smtClean="0"/>
              <a:t>DECA</a:t>
            </a:r>
            <a:r>
              <a:rPr lang="es-ES" dirty="0" smtClean="0"/>
              <a:t>, límites </a:t>
            </a:r>
            <a:r>
              <a:rPr lang="es-ES" dirty="0"/>
              <a:t>del 15% de la prioridad y requisitos de gestión y control</a:t>
            </a:r>
            <a:r>
              <a:rPr lang="es-ES" dirty="0" smtClean="0"/>
              <a:t>.)</a:t>
            </a:r>
            <a:endParaRPr lang="es-ES" dirty="0"/>
          </a:p>
          <a:p>
            <a:pPr lvl="1"/>
            <a:r>
              <a:rPr lang="es-ES" dirty="0" smtClean="0">
                <a:solidFill>
                  <a:srgbClr val="C00000"/>
                </a:solidFill>
              </a:rPr>
              <a:t>Esto </a:t>
            </a:r>
            <a:r>
              <a:rPr lang="es-ES" dirty="0">
                <a:solidFill>
                  <a:srgbClr val="C00000"/>
                </a:solidFill>
              </a:rPr>
              <a:t>últimos requisitos no afectan siempre y necesariamente a la elegibilidad de una operación </a:t>
            </a:r>
            <a:r>
              <a:rPr lang="es-ES" dirty="0" smtClean="0">
                <a:solidFill>
                  <a:srgbClr val="C00000"/>
                </a:solidFill>
              </a:rPr>
              <a:t>individualmente considerada.</a:t>
            </a:r>
          </a:p>
          <a:p>
            <a:r>
              <a:rPr lang="es-ES" dirty="0" smtClean="0"/>
              <a:t>Generación de ingresos: si se han identificado los posibles ingresos una vez finalizada la operación y si se han tenido en cuenta en el DECA.</a:t>
            </a:r>
            <a:endParaRPr lang="es-ES" dirty="0"/>
          </a:p>
        </p:txBody>
      </p:sp>
      <p:pic>
        <p:nvPicPr>
          <p:cNvPr id="4" name="Imagen 3"/>
          <p:cNvPicPr>
            <a:picLocks noChangeAspect="1"/>
          </p:cNvPicPr>
          <p:nvPr/>
        </p:nvPicPr>
        <p:blipFill>
          <a:blip r:embed="rId2"/>
          <a:stretch>
            <a:fillRect/>
          </a:stretch>
        </p:blipFill>
        <p:spPr>
          <a:xfrm>
            <a:off x="936523" y="2483019"/>
            <a:ext cx="574282" cy="547777"/>
          </a:xfrm>
          <a:prstGeom prst="rect">
            <a:avLst/>
          </a:prstGeom>
        </p:spPr>
      </p:pic>
      <p:sp>
        <p:nvSpPr>
          <p:cNvPr id="5" name="Marcador de fecha 4"/>
          <p:cNvSpPr>
            <a:spLocks noGrp="1"/>
          </p:cNvSpPr>
          <p:nvPr>
            <p:ph type="dt" sz="half" idx="10"/>
          </p:nvPr>
        </p:nvSpPr>
        <p:spPr/>
        <p:txBody>
          <a:bodyPr/>
          <a:lstStyle/>
          <a:p>
            <a:fld id="{CCB6C5EF-CB1B-4EA7-AE44-17EE2C1E4755}" type="datetime1">
              <a:rPr lang="es-ES" smtClean="0"/>
              <a:t>22/11/2019</a:t>
            </a:fld>
            <a:endParaRPr lang="es-ES"/>
          </a:p>
        </p:txBody>
      </p:sp>
      <p:sp>
        <p:nvSpPr>
          <p:cNvPr id="6" name="Marcador de pie de página 5"/>
          <p:cNvSpPr>
            <a:spLocks noGrp="1"/>
          </p:cNvSpPr>
          <p:nvPr>
            <p:ph type="ftr" sz="quarter" idx="11"/>
          </p:nvPr>
        </p:nvSpPr>
        <p:spPr/>
        <p:txBody>
          <a:bodyPr/>
          <a:lstStyle/>
          <a:p>
            <a:r>
              <a:rPr lang="es-ES" smtClean="0"/>
              <a:t>CUENCA; FORO DE ECONOMÍA REGIONAL</a:t>
            </a:r>
            <a:endParaRPr lang="es-ES"/>
          </a:p>
        </p:txBody>
      </p:sp>
      <p:sp>
        <p:nvSpPr>
          <p:cNvPr id="7" name="Marcador de número de diapositiva 6"/>
          <p:cNvSpPr>
            <a:spLocks noGrp="1"/>
          </p:cNvSpPr>
          <p:nvPr>
            <p:ph type="sldNum" sz="quarter" idx="12"/>
          </p:nvPr>
        </p:nvSpPr>
        <p:spPr/>
        <p:txBody>
          <a:bodyPr/>
          <a:lstStyle/>
          <a:p>
            <a:fld id="{2C5BAE6B-017A-4299-96E6-0D1494D95E45}" type="slidenum">
              <a:rPr lang="es-ES" smtClean="0"/>
              <a:t>6</a:t>
            </a:fld>
            <a:endParaRPr lang="es-ES"/>
          </a:p>
        </p:txBody>
      </p:sp>
      <p:pic>
        <p:nvPicPr>
          <p:cNvPr id="8" name="Imagen 7"/>
          <p:cNvPicPr>
            <a:picLocks noChangeAspect="1"/>
          </p:cNvPicPr>
          <p:nvPr/>
        </p:nvPicPr>
        <p:blipFill>
          <a:blip r:embed="rId2"/>
          <a:stretch>
            <a:fillRect/>
          </a:stretch>
        </p:blipFill>
        <p:spPr>
          <a:xfrm>
            <a:off x="838200" y="4783744"/>
            <a:ext cx="574282" cy="547777"/>
          </a:xfrm>
          <a:prstGeom prst="rect">
            <a:avLst/>
          </a:prstGeom>
        </p:spPr>
      </p:pic>
    </p:spTree>
    <p:extLst>
      <p:ext uri="{BB962C8B-B14F-4D97-AF65-F5344CB8AC3E}">
        <p14:creationId xmlns:p14="http://schemas.microsoft.com/office/powerpoint/2010/main" val="276275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a:t>2. Elegibilidad de las operaciones</a:t>
            </a:r>
          </a:p>
        </p:txBody>
      </p:sp>
      <p:sp>
        <p:nvSpPr>
          <p:cNvPr id="3" name="Marcador de contenido 2"/>
          <p:cNvSpPr>
            <a:spLocks noGrp="1"/>
          </p:cNvSpPr>
          <p:nvPr>
            <p:ph idx="1"/>
          </p:nvPr>
        </p:nvSpPr>
        <p:spPr/>
        <p:txBody>
          <a:bodyPr>
            <a:normAutofit lnSpcReduction="10000"/>
          </a:bodyPr>
          <a:lstStyle/>
          <a:p>
            <a:r>
              <a:rPr lang="es-ES" dirty="0"/>
              <a:t>Costes efectivamente incurridos y pagados en base a documentos acreditativos que figuren en contabilidad (evidencia en OI o en beneficiario</a:t>
            </a:r>
            <a:r>
              <a:rPr lang="es-ES" dirty="0" smtClean="0"/>
              <a:t>).</a:t>
            </a:r>
          </a:p>
          <a:p>
            <a:pPr lvl="1"/>
            <a:r>
              <a:rPr lang="es-ES" dirty="0" smtClean="0">
                <a:solidFill>
                  <a:srgbClr val="C00000"/>
                </a:solidFill>
              </a:rPr>
              <a:t>Varias incidencias detectadas consistentes en pista insuficiente</a:t>
            </a:r>
            <a:endParaRPr lang="es-ES" dirty="0">
              <a:solidFill>
                <a:srgbClr val="C00000"/>
              </a:solidFill>
            </a:endParaRPr>
          </a:p>
          <a:p>
            <a:r>
              <a:rPr lang="es-ES" dirty="0"/>
              <a:t>Que gasto declarado </a:t>
            </a:r>
            <a:r>
              <a:rPr lang="es-ES" dirty="0" smtClean="0"/>
              <a:t>no </a:t>
            </a:r>
            <a:r>
              <a:rPr lang="es-ES" dirty="0"/>
              <a:t>supera el coste subvencionable establecido en DECA</a:t>
            </a:r>
          </a:p>
          <a:p>
            <a:r>
              <a:rPr lang="es-ES" dirty="0"/>
              <a:t>Cumplen normas de elegibilidad y </a:t>
            </a:r>
            <a:r>
              <a:rPr lang="es-ES" b="1" dirty="0"/>
              <a:t>requisitos elegibilidad DECA</a:t>
            </a:r>
            <a:r>
              <a:rPr lang="es-ES" b="1" dirty="0" smtClean="0"/>
              <a:t>.</a:t>
            </a:r>
          </a:p>
          <a:p>
            <a:pPr lvl="1"/>
            <a:r>
              <a:rPr lang="es-ES" b="1" dirty="0" smtClean="0">
                <a:solidFill>
                  <a:srgbClr val="C00000"/>
                </a:solidFill>
              </a:rPr>
              <a:t>Problemas relacionados con la solicitud de 3 ofertas en ayudas (moderación de costes)</a:t>
            </a:r>
            <a:endParaRPr lang="es-ES" b="1" dirty="0">
              <a:solidFill>
                <a:srgbClr val="C00000"/>
              </a:solidFill>
            </a:endParaRPr>
          </a:p>
          <a:p>
            <a:r>
              <a:rPr lang="es-ES" dirty="0"/>
              <a:t>En caso de costes simplificados, </a:t>
            </a:r>
            <a:r>
              <a:rPr lang="es-ES" b="1" dirty="0" smtClean="0"/>
              <a:t>tanto la </a:t>
            </a:r>
            <a:r>
              <a:rPr lang="es-ES" b="1" dirty="0"/>
              <a:t>definición del método como su </a:t>
            </a:r>
            <a:r>
              <a:rPr lang="es-ES" b="1" dirty="0" smtClean="0"/>
              <a:t>aplicación. </a:t>
            </a:r>
          </a:p>
          <a:p>
            <a:r>
              <a:rPr lang="es-ES" b="1" dirty="0" smtClean="0"/>
              <a:t>IVA no elegible</a:t>
            </a:r>
            <a:endParaRPr lang="es-ES" b="1" dirty="0" smtClean="0"/>
          </a:p>
          <a:p>
            <a:pPr lvl="1"/>
            <a:endParaRPr lang="es-ES" dirty="0">
              <a:solidFill>
                <a:srgbClr val="C00000"/>
              </a:solidFill>
            </a:endParaRPr>
          </a:p>
          <a:p>
            <a:pPr marL="457200" lvl="1" indent="0">
              <a:buNone/>
            </a:pPr>
            <a:endParaRPr lang="es-ES" dirty="0">
              <a:solidFill>
                <a:srgbClr val="C00000"/>
              </a:solidFill>
            </a:endParaRPr>
          </a:p>
          <a:p>
            <a:pPr lvl="1"/>
            <a:endParaRPr lang="es-ES" dirty="0"/>
          </a:p>
          <a:p>
            <a:endParaRPr lang="es-ES" dirty="0"/>
          </a:p>
        </p:txBody>
      </p:sp>
      <p:pic>
        <p:nvPicPr>
          <p:cNvPr id="5" name="Imagen 4"/>
          <p:cNvPicPr>
            <a:picLocks noChangeAspect="1"/>
          </p:cNvPicPr>
          <p:nvPr/>
        </p:nvPicPr>
        <p:blipFill>
          <a:blip r:embed="rId2"/>
          <a:stretch>
            <a:fillRect/>
          </a:stretch>
        </p:blipFill>
        <p:spPr>
          <a:xfrm>
            <a:off x="838200" y="4137200"/>
            <a:ext cx="574282" cy="547777"/>
          </a:xfrm>
          <a:prstGeom prst="rect">
            <a:avLst/>
          </a:prstGeom>
        </p:spPr>
      </p:pic>
      <p:sp>
        <p:nvSpPr>
          <p:cNvPr id="4" name="Marcador de fecha 3"/>
          <p:cNvSpPr>
            <a:spLocks noGrp="1"/>
          </p:cNvSpPr>
          <p:nvPr>
            <p:ph type="dt" sz="half" idx="10"/>
          </p:nvPr>
        </p:nvSpPr>
        <p:spPr/>
        <p:txBody>
          <a:bodyPr/>
          <a:lstStyle/>
          <a:p>
            <a:fld id="{6F9E1CBE-87B3-4AC5-9575-69E638506345}" type="datetime1">
              <a:rPr lang="es-ES" smtClean="0"/>
              <a:t>22/11/2019</a:t>
            </a:fld>
            <a:endParaRPr lang="es-ES"/>
          </a:p>
        </p:txBody>
      </p:sp>
      <p:sp>
        <p:nvSpPr>
          <p:cNvPr id="7" name="Marcador de pie de página 6"/>
          <p:cNvSpPr>
            <a:spLocks noGrp="1"/>
          </p:cNvSpPr>
          <p:nvPr>
            <p:ph type="ftr" sz="quarter" idx="11"/>
          </p:nvPr>
        </p:nvSpPr>
        <p:spPr/>
        <p:txBody>
          <a:bodyPr/>
          <a:lstStyle/>
          <a:p>
            <a:r>
              <a:rPr lang="es-ES" smtClean="0"/>
              <a:t>CUENCA; FORO DE ECONOMÍA REGIONAL</a:t>
            </a:r>
            <a:endParaRPr lang="es-ES"/>
          </a:p>
        </p:txBody>
      </p:sp>
      <p:sp>
        <p:nvSpPr>
          <p:cNvPr id="8" name="Marcador de número de diapositiva 7"/>
          <p:cNvSpPr>
            <a:spLocks noGrp="1"/>
          </p:cNvSpPr>
          <p:nvPr>
            <p:ph type="sldNum" sz="quarter" idx="12"/>
          </p:nvPr>
        </p:nvSpPr>
        <p:spPr/>
        <p:txBody>
          <a:bodyPr/>
          <a:lstStyle/>
          <a:p>
            <a:fld id="{2C5BAE6B-017A-4299-96E6-0D1494D95E45}" type="slidenum">
              <a:rPr lang="es-ES" smtClean="0"/>
              <a:t>7</a:t>
            </a:fld>
            <a:endParaRPr lang="es-ES"/>
          </a:p>
        </p:txBody>
      </p:sp>
      <p:pic>
        <p:nvPicPr>
          <p:cNvPr id="9" name="Imagen 8"/>
          <p:cNvPicPr>
            <a:picLocks noChangeAspect="1"/>
          </p:cNvPicPr>
          <p:nvPr/>
        </p:nvPicPr>
        <p:blipFill>
          <a:blip r:embed="rId2"/>
          <a:stretch>
            <a:fillRect/>
          </a:stretch>
        </p:blipFill>
        <p:spPr>
          <a:xfrm>
            <a:off x="771832" y="2433635"/>
            <a:ext cx="574282" cy="547777"/>
          </a:xfrm>
          <a:prstGeom prst="rect">
            <a:avLst/>
          </a:prstGeom>
        </p:spPr>
      </p:pic>
    </p:spTree>
    <p:extLst>
      <p:ext uri="{BB962C8B-B14F-4D97-AF65-F5344CB8AC3E}">
        <p14:creationId xmlns:p14="http://schemas.microsoft.com/office/powerpoint/2010/main" val="3198444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a:t>2. Elegibilidad de las operaciones</a:t>
            </a:r>
          </a:p>
        </p:txBody>
      </p:sp>
      <p:sp>
        <p:nvSpPr>
          <p:cNvPr id="3" name="Marcador de contenido 2"/>
          <p:cNvSpPr>
            <a:spLocks noGrp="1"/>
          </p:cNvSpPr>
          <p:nvPr>
            <p:ph idx="1"/>
          </p:nvPr>
        </p:nvSpPr>
        <p:spPr/>
        <p:txBody>
          <a:bodyPr>
            <a:normAutofit/>
          </a:bodyPr>
          <a:lstStyle/>
          <a:p>
            <a:r>
              <a:rPr lang="es-ES" b="1" dirty="0" smtClean="0"/>
              <a:t>Operación no finalizada antes de solicitud de financiación</a:t>
            </a:r>
            <a:endParaRPr lang="es-ES" b="1" dirty="0"/>
          </a:p>
          <a:p>
            <a:r>
              <a:rPr lang="es-ES" dirty="0"/>
              <a:t>En operaciones generadoras de ingresos, que se han deducido ingresos netos (concluida la operación o durante la misma). </a:t>
            </a:r>
          </a:p>
          <a:p>
            <a:pPr lvl="1"/>
            <a:r>
              <a:rPr lang="es-ES" dirty="0">
                <a:solidFill>
                  <a:srgbClr val="C00000"/>
                </a:solidFill>
              </a:rPr>
              <a:t>Hay cuestiones que no podrán analizarse a la fecha del control pero deben estar previstas (deducción en la última solicitud de pago o tres años siguientes)</a:t>
            </a:r>
          </a:p>
          <a:p>
            <a:r>
              <a:rPr lang="es-ES" dirty="0"/>
              <a:t>Sobrefinanciación: contrastar declaraciones responsables con BDN, lista 115.2 RDC u otras. Análisis por “transacciones” o partidas de gasto.</a:t>
            </a:r>
          </a:p>
          <a:p>
            <a:pPr lvl="1"/>
            <a:r>
              <a:rPr lang="es-ES" dirty="0">
                <a:solidFill>
                  <a:srgbClr val="C00000"/>
                </a:solidFill>
              </a:rPr>
              <a:t>Insuficiente confiar exclusivamente en declaraciones responsables</a:t>
            </a:r>
          </a:p>
          <a:p>
            <a:pPr lvl="1"/>
            <a:endParaRPr lang="es-ES" dirty="0"/>
          </a:p>
          <a:p>
            <a:endParaRPr lang="es-ES" dirty="0"/>
          </a:p>
        </p:txBody>
      </p:sp>
      <p:pic>
        <p:nvPicPr>
          <p:cNvPr id="5" name="Imagen 4"/>
          <p:cNvPicPr>
            <a:picLocks noChangeAspect="1"/>
          </p:cNvPicPr>
          <p:nvPr/>
        </p:nvPicPr>
        <p:blipFill>
          <a:blip r:embed="rId2"/>
          <a:stretch>
            <a:fillRect/>
          </a:stretch>
        </p:blipFill>
        <p:spPr>
          <a:xfrm>
            <a:off x="838200" y="4480985"/>
            <a:ext cx="574282" cy="547777"/>
          </a:xfrm>
          <a:prstGeom prst="rect">
            <a:avLst/>
          </a:prstGeom>
        </p:spPr>
      </p:pic>
      <p:sp>
        <p:nvSpPr>
          <p:cNvPr id="4" name="Marcador de fecha 3"/>
          <p:cNvSpPr>
            <a:spLocks noGrp="1"/>
          </p:cNvSpPr>
          <p:nvPr>
            <p:ph type="dt" sz="half" idx="10"/>
          </p:nvPr>
        </p:nvSpPr>
        <p:spPr/>
        <p:txBody>
          <a:bodyPr/>
          <a:lstStyle/>
          <a:p>
            <a:fld id="{04B51FD6-8C16-4A7C-BDE1-4209E2D45A85}" type="datetime1">
              <a:rPr lang="es-ES" smtClean="0"/>
              <a:t>22/11/2019</a:t>
            </a:fld>
            <a:endParaRPr lang="es-ES"/>
          </a:p>
        </p:txBody>
      </p:sp>
      <p:sp>
        <p:nvSpPr>
          <p:cNvPr id="7" name="Marcador de pie de página 6"/>
          <p:cNvSpPr>
            <a:spLocks noGrp="1"/>
          </p:cNvSpPr>
          <p:nvPr>
            <p:ph type="ftr" sz="quarter" idx="11"/>
          </p:nvPr>
        </p:nvSpPr>
        <p:spPr/>
        <p:txBody>
          <a:bodyPr/>
          <a:lstStyle/>
          <a:p>
            <a:r>
              <a:rPr lang="es-ES" smtClean="0"/>
              <a:t>CUENCA; FORO DE ECONOMÍA REGIONAL</a:t>
            </a:r>
            <a:endParaRPr lang="es-ES"/>
          </a:p>
        </p:txBody>
      </p:sp>
      <p:sp>
        <p:nvSpPr>
          <p:cNvPr id="8" name="Marcador de número de diapositiva 7"/>
          <p:cNvSpPr>
            <a:spLocks noGrp="1"/>
          </p:cNvSpPr>
          <p:nvPr>
            <p:ph type="sldNum" sz="quarter" idx="12"/>
          </p:nvPr>
        </p:nvSpPr>
        <p:spPr/>
        <p:txBody>
          <a:bodyPr/>
          <a:lstStyle/>
          <a:p>
            <a:fld id="{2C5BAE6B-017A-4299-96E6-0D1494D95E45}" type="slidenum">
              <a:rPr lang="es-ES" smtClean="0"/>
              <a:t>8</a:t>
            </a:fld>
            <a:endParaRPr lang="es-ES"/>
          </a:p>
        </p:txBody>
      </p:sp>
      <p:pic>
        <p:nvPicPr>
          <p:cNvPr id="9" name="Imagen 8"/>
          <p:cNvPicPr>
            <a:picLocks noChangeAspect="1"/>
          </p:cNvPicPr>
          <p:nvPr/>
        </p:nvPicPr>
        <p:blipFill>
          <a:blip r:embed="rId2"/>
          <a:stretch>
            <a:fillRect/>
          </a:stretch>
        </p:blipFill>
        <p:spPr>
          <a:xfrm>
            <a:off x="715297" y="3153399"/>
            <a:ext cx="574282" cy="547777"/>
          </a:xfrm>
          <a:prstGeom prst="rect">
            <a:avLst/>
          </a:prstGeom>
        </p:spPr>
      </p:pic>
    </p:spTree>
    <p:extLst>
      <p:ext uri="{BB962C8B-B14F-4D97-AF65-F5344CB8AC3E}">
        <p14:creationId xmlns:p14="http://schemas.microsoft.com/office/powerpoint/2010/main" val="1520290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0627"/>
            <a:ext cx="10515600" cy="940062"/>
          </a:xfrm>
        </p:spPr>
        <p:txBody>
          <a:bodyPr/>
          <a:lstStyle/>
          <a:p>
            <a:r>
              <a:rPr lang="es-ES" dirty="0" smtClean="0"/>
              <a:t>3. Ejecución de la Operación (1)</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Que se han cumplido condiciones del DECA y demás documentación definitoria de su objeto</a:t>
            </a:r>
            <a:r>
              <a:rPr lang="es-ES" dirty="0"/>
              <a:t>, </a:t>
            </a:r>
            <a:r>
              <a:rPr lang="es-ES" dirty="0" smtClean="0"/>
              <a:t>incluida ubicación </a:t>
            </a:r>
            <a:r>
              <a:rPr lang="es-ES" dirty="0"/>
              <a:t>física, funcionalidad, uso, objetivos específicos, realización física y resultados que deben </a:t>
            </a:r>
            <a:r>
              <a:rPr lang="es-ES" dirty="0" smtClean="0"/>
              <a:t>alcanzarse</a:t>
            </a:r>
            <a:r>
              <a:rPr lang="es-ES" dirty="0" smtClean="0"/>
              <a:t>.</a:t>
            </a:r>
          </a:p>
          <a:p>
            <a:pPr lvl="1"/>
            <a:r>
              <a:rPr lang="es-ES" dirty="0" smtClean="0">
                <a:solidFill>
                  <a:srgbClr val="C00000"/>
                </a:solidFill>
              </a:rPr>
              <a:t>Irregularidades detectadas por modificaciones en DECA no admisibles (ayudas)</a:t>
            </a:r>
            <a:endParaRPr lang="es-ES" dirty="0" smtClean="0">
              <a:solidFill>
                <a:srgbClr val="C00000"/>
              </a:solidFill>
            </a:endParaRPr>
          </a:p>
          <a:p>
            <a:r>
              <a:rPr lang="es-ES" dirty="0" smtClean="0"/>
              <a:t>Realidad física de la inversión, cuando proceda, mediante verificación in situ.</a:t>
            </a:r>
          </a:p>
          <a:p>
            <a:pPr lvl="1"/>
            <a:r>
              <a:rPr lang="es-ES" dirty="0" smtClean="0">
                <a:solidFill>
                  <a:srgbClr val="C00000"/>
                </a:solidFill>
              </a:rPr>
              <a:t>Revisión de cumplimiento y resultados de plan de control in situ del OI para la operación en cuestión.</a:t>
            </a:r>
          </a:p>
          <a:p>
            <a:r>
              <a:rPr lang="es-ES" dirty="0" smtClean="0"/>
              <a:t>Cuando </a:t>
            </a:r>
            <a:r>
              <a:rPr lang="es-ES" dirty="0"/>
              <a:t>una operación comprenda infraestructuras o inversiones productivas</a:t>
            </a:r>
            <a:r>
              <a:rPr lang="es-ES" dirty="0" smtClean="0"/>
              <a:t>, o en caso de ayudas de estado si procede, verificar </a:t>
            </a:r>
            <a:r>
              <a:rPr lang="es-ES" dirty="0"/>
              <a:t>que </a:t>
            </a:r>
            <a:r>
              <a:rPr lang="es-ES" dirty="0" smtClean="0"/>
              <a:t>se ha cumplido con los requisitos del artículo </a:t>
            </a:r>
            <a:r>
              <a:rPr lang="es-ES" dirty="0"/>
              <a:t>71 del </a:t>
            </a:r>
            <a:r>
              <a:rPr lang="es-ES" dirty="0" smtClean="0"/>
              <a:t>RDC sobre durabilidad. </a:t>
            </a:r>
          </a:p>
          <a:p>
            <a:pPr lvl="1"/>
            <a:r>
              <a:rPr lang="es-ES" dirty="0" smtClean="0">
                <a:solidFill>
                  <a:srgbClr val="C00000"/>
                </a:solidFill>
              </a:rPr>
              <a:t>La declaración del gasto suele hacerse previa verificación de la realización de la inversión. El control de la AA se posterior pero anterior al plazo de durabilidad y a su comprobación por </a:t>
            </a:r>
            <a:r>
              <a:rPr lang="es-ES" dirty="0" err="1" smtClean="0">
                <a:solidFill>
                  <a:srgbClr val="C00000"/>
                </a:solidFill>
              </a:rPr>
              <a:t>Ois</a:t>
            </a:r>
            <a:r>
              <a:rPr lang="es-ES" dirty="0" smtClean="0">
                <a:solidFill>
                  <a:srgbClr val="C00000"/>
                </a:solidFill>
              </a:rPr>
              <a:t>. Si se acreditan sistemas adecuados no debería afectar a tasa de error</a:t>
            </a:r>
            <a:r>
              <a:rPr lang="es-ES" dirty="0" smtClean="0">
                <a:solidFill>
                  <a:srgbClr val="C00000"/>
                </a:solidFill>
              </a:rPr>
              <a:t>.</a:t>
            </a:r>
          </a:p>
          <a:p>
            <a:r>
              <a:rPr lang="es-ES" u="sng" dirty="0" smtClean="0">
                <a:solidFill>
                  <a:srgbClr val="0070C0"/>
                </a:solidFill>
              </a:rPr>
              <a:t>No justificación de anticipos en plazo</a:t>
            </a:r>
            <a:endParaRPr lang="es-ES" u="sng" dirty="0" smtClean="0">
              <a:solidFill>
                <a:srgbClr val="0070C0"/>
              </a:solidFill>
            </a:endParaRPr>
          </a:p>
        </p:txBody>
      </p:sp>
      <p:pic>
        <p:nvPicPr>
          <p:cNvPr id="4" name="Imagen 3"/>
          <p:cNvPicPr>
            <a:picLocks noChangeAspect="1"/>
          </p:cNvPicPr>
          <p:nvPr/>
        </p:nvPicPr>
        <p:blipFill>
          <a:blip r:embed="rId2"/>
          <a:stretch>
            <a:fillRect/>
          </a:stretch>
        </p:blipFill>
        <p:spPr>
          <a:xfrm>
            <a:off x="662974" y="3172074"/>
            <a:ext cx="574282" cy="547777"/>
          </a:xfrm>
          <a:prstGeom prst="rect">
            <a:avLst/>
          </a:prstGeom>
        </p:spPr>
      </p:pic>
      <p:pic>
        <p:nvPicPr>
          <p:cNvPr id="5" name="Imagen 4"/>
          <p:cNvPicPr>
            <a:picLocks noChangeAspect="1"/>
          </p:cNvPicPr>
          <p:nvPr/>
        </p:nvPicPr>
        <p:blipFill>
          <a:blip r:embed="rId2"/>
          <a:stretch>
            <a:fillRect/>
          </a:stretch>
        </p:blipFill>
        <p:spPr>
          <a:xfrm>
            <a:off x="662974" y="4674518"/>
            <a:ext cx="574282" cy="547777"/>
          </a:xfrm>
          <a:prstGeom prst="rect">
            <a:avLst/>
          </a:prstGeom>
        </p:spPr>
      </p:pic>
      <p:sp>
        <p:nvSpPr>
          <p:cNvPr id="6" name="Marcador de fecha 5"/>
          <p:cNvSpPr>
            <a:spLocks noGrp="1"/>
          </p:cNvSpPr>
          <p:nvPr>
            <p:ph type="dt" sz="half" idx="10"/>
          </p:nvPr>
        </p:nvSpPr>
        <p:spPr/>
        <p:txBody>
          <a:bodyPr/>
          <a:lstStyle/>
          <a:p>
            <a:fld id="{FD586B03-A151-41F4-B497-7B085795E59F}" type="datetime1">
              <a:rPr lang="es-ES" smtClean="0"/>
              <a:t>22/11/2019</a:t>
            </a:fld>
            <a:endParaRPr lang="es-ES"/>
          </a:p>
        </p:txBody>
      </p:sp>
      <p:sp>
        <p:nvSpPr>
          <p:cNvPr id="7" name="Marcador de pie de página 6"/>
          <p:cNvSpPr>
            <a:spLocks noGrp="1"/>
          </p:cNvSpPr>
          <p:nvPr>
            <p:ph type="ftr" sz="quarter" idx="11"/>
          </p:nvPr>
        </p:nvSpPr>
        <p:spPr/>
        <p:txBody>
          <a:bodyPr/>
          <a:lstStyle/>
          <a:p>
            <a:r>
              <a:rPr lang="es-ES" smtClean="0"/>
              <a:t>CUENCA; FORO DE ECONOMÍA REGIONAL</a:t>
            </a:r>
            <a:endParaRPr lang="es-ES"/>
          </a:p>
        </p:txBody>
      </p:sp>
      <p:sp>
        <p:nvSpPr>
          <p:cNvPr id="8" name="Marcador de número de diapositiva 7"/>
          <p:cNvSpPr>
            <a:spLocks noGrp="1"/>
          </p:cNvSpPr>
          <p:nvPr>
            <p:ph type="sldNum" sz="quarter" idx="12"/>
          </p:nvPr>
        </p:nvSpPr>
        <p:spPr/>
        <p:txBody>
          <a:bodyPr/>
          <a:lstStyle/>
          <a:p>
            <a:fld id="{2C5BAE6B-017A-4299-96E6-0D1494D95E45}" type="slidenum">
              <a:rPr lang="es-ES" smtClean="0"/>
              <a:t>9</a:t>
            </a:fld>
            <a:endParaRPr lang="es-ES"/>
          </a:p>
        </p:txBody>
      </p:sp>
      <p:pic>
        <p:nvPicPr>
          <p:cNvPr id="9" name="Imagen 8"/>
          <p:cNvPicPr>
            <a:picLocks noChangeAspect="1"/>
          </p:cNvPicPr>
          <p:nvPr/>
        </p:nvPicPr>
        <p:blipFill>
          <a:blip r:embed="rId2"/>
          <a:stretch>
            <a:fillRect/>
          </a:stretch>
        </p:blipFill>
        <p:spPr>
          <a:xfrm>
            <a:off x="662974" y="2489361"/>
            <a:ext cx="574282" cy="547777"/>
          </a:xfrm>
          <a:prstGeom prst="rect">
            <a:avLst/>
          </a:prstGeom>
        </p:spPr>
      </p:pic>
    </p:spTree>
    <p:extLst>
      <p:ext uri="{BB962C8B-B14F-4D97-AF65-F5344CB8AC3E}">
        <p14:creationId xmlns:p14="http://schemas.microsoft.com/office/powerpoint/2010/main" val="29893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AC6ADC74A8C2F45A4DA3244830DBBF0" ma:contentTypeVersion="1" ma:contentTypeDescription="Crear nuevo documento." ma:contentTypeScope="" ma:versionID="74b372d6387b91a0fe5383f83963156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431A8B4-1D80-4815-974B-FBAA0082A8D4}"/>
</file>

<file path=customXml/itemProps2.xml><?xml version="1.0" encoding="utf-8"?>
<ds:datastoreItem xmlns:ds="http://schemas.openxmlformats.org/officeDocument/2006/customXml" ds:itemID="{B7F659AA-A84D-4853-94B7-4882D682871F}"/>
</file>

<file path=customXml/itemProps3.xml><?xml version="1.0" encoding="utf-8"?>
<ds:datastoreItem xmlns:ds="http://schemas.openxmlformats.org/officeDocument/2006/customXml" ds:itemID="{57C25726-746F-4C95-A453-7B1875FDC735}"/>
</file>

<file path=docProps/app.xml><?xml version="1.0" encoding="utf-8"?>
<Properties xmlns="http://schemas.openxmlformats.org/officeDocument/2006/extended-properties" xmlns:vt="http://schemas.openxmlformats.org/officeDocument/2006/docPropsVTypes">
  <TotalTime>371</TotalTime>
  <Words>3170</Words>
  <Application>Microsoft Office PowerPoint</Application>
  <PresentationFormat>Panorámica</PresentationFormat>
  <Paragraphs>208</Paragraphs>
  <Slides>25</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Arial</vt:lpstr>
      <vt:lpstr>Calibri</vt:lpstr>
      <vt:lpstr>Calibri Light</vt:lpstr>
      <vt:lpstr>Times New Roman</vt:lpstr>
      <vt:lpstr>Wingdings</vt:lpstr>
      <vt:lpstr>Wingdings 2</vt:lpstr>
      <vt:lpstr>Tema de Office</vt:lpstr>
      <vt:lpstr>1_Tema de Office</vt:lpstr>
      <vt:lpstr>FORO DE ECONOMÍA REGIONAL: ASPECTOS GENERALES DE CONTROL</vt:lpstr>
      <vt:lpstr>AUDITORÍAS DE OPERACIONES</vt:lpstr>
      <vt:lpstr>Situación general</vt:lpstr>
      <vt:lpstr>Finalidad y alcance de las auditorías de operaciones</vt:lpstr>
      <vt:lpstr>1. Selección de la operación (1)</vt:lpstr>
      <vt:lpstr>1. Selección de la operación (2)</vt:lpstr>
      <vt:lpstr>2. Elegibilidad de las operaciones</vt:lpstr>
      <vt:lpstr>2. Elegibilidad de las operaciones</vt:lpstr>
      <vt:lpstr>3. Ejecución de la Operación (1)</vt:lpstr>
      <vt:lpstr>3. Ejecución de la Operación (2)</vt:lpstr>
      <vt:lpstr>4ª Contratación y encargos medios propios</vt:lpstr>
      <vt:lpstr>4ª Contratación y encargos medios propios</vt:lpstr>
      <vt:lpstr>4b) Ayudas de estado</vt:lpstr>
      <vt:lpstr>4c) Información y Comunicación. Igualdad</vt:lpstr>
      <vt:lpstr>Propuesta modificación normas elegibilidad</vt:lpstr>
      <vt:lpstr>1. Gastos subvencionables. Norma general</vt:lpstr>
      <vt:lpstr>3. Gastos subvencionables en función de la ubicación</vt:lpstr>
      <vt:lpstr>3. Gastos subvencionables en función de la ubicación</vt:lpstr>
      <vt:lpstr>6. Costes de personal y costes de servicios prestados por personal externo</vt:lpstr>
      <vt:lpstr>12. Opciones de costes simplificados. Norma general</vt:lpstr>
      <vt:lpstr>14. Opciones de costes simplificados aplicables a los costes de personal relativos a subvenciones y asistencia reembolsable</vt:lpstr>
      <vt:lpstr>14. Opciones de costes simplificados aplicables a los costes de personal relativos a subvenciones y asistencia reembolsable</vt:lpstr>
      <vt:lpstr>14.bis. Financiación a tipo fijo de los costes que no sean costes de personal.</vt:lpstr>
      <vt:lpstr>15. Aportaciones efectuadas a los instrumentos financieros y gasto subvencionable al cierre</vt:lpstr>
      <vt:lpstr>Gracias por la atención</vt:lpstr>
    </vt:vector>
  </TitlesOfParts>
  <Company>IGAE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López Carrión, Blas Javier</dc:creator>
  <cp:lastModifiedBy>López Carrión, Blas Javier</cp:lastModifiedBy>
  <cp:revision>42</cp:revision>
  <cp:lastPrinted>2019-03-11T11:50:11Z</cp:lastPrinted>
  <dcterms:created xsi:type="dcterms:W3CDTF">2018-07-18T08:28:24Z</dcterms:created>
  <dcterms:modified xsi:type="dcterms:W3CDTF">2019-11-22T08:17:35Z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0x010100AAC6ADC74A8C2F45A4DA3244830DBBF0</vt:lpwstr>
  </property>
</Properties>
</file>