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62" r:id="rId3"/>
    <p:sldId id="743" r:id="rId4"/>
    <p:sldId id="727" r:id="rId5"/>
    <p:sldId id="750" r:id="rId6"/>
    <p:sldId id="748" r:id="rId7"/>
    <p:sldId id="749" r:id="rId8"/>
    <p:sldId id="753" r:id="rId9"/>
    <p:sldId id="754" r:id="rId10"/>
    <p:sldId id="752" r:id="rId11"/>
    <p:sldId id="703" r:id="rId12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F6600"/>
    <a:srgbClr val="990099"/>
    <a:srgbClr val="FF99FF"/>
    <a:srgbClr val="FF3300"/>
    <a:srgbClr val="008000"/>
    <a:srgbClr val="0000FF"/>
    <a:srgbClr val="CC3399"/>
    <a:srgbClr val="30DC3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28" autoAdjust="0"/>
  </p:normalViewPr>
  <p:slideViewPr>
    <p:cSldViewPr>
      <p:cViewPr varScale="1">
        <p:scale>
          <a:sx n="70" d="100"/>
          <a:sy n="70" d="100"/>
        </p:scale>
        <p:origin x="1206" y="42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-per-ccdd.central.sepg.minhac.age\ER3_AppData$\KG000306\AppData\Roaming\Microsoft\Excel\20191115%20PO%20PE%20repro%20ejes%20mu&#241;oz%20(version%20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s-ES" sz="20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Ayuda por Eje (EUR) antes y </a:t>
            </a:r>
            <a:r>
              <a:rPr lang="es-ES" sz="2000" b="1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endParaRPr lang="es-ES" sz="2000" b="1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s-ES" sz="20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10.120 MEUR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'detalle ay total'!$D$6:$K$6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12</c:v>
                </c:pt>
                <c:pt idx="7">
                  <c:v>13</c:v>
                </c:pt>
              </c:numCache>
            </c:numRef>
          </c:cat>
          <c:val>
            <c:numRef>
              <c:f>'detalle ay total'!$D$29:$K$29</c:f>
              <c:numCache>
                <c:formatCode>#,##0_ ;[Red]\-#,##0\ </c:formatCode>
                <c:ptCount val="8"/>
                <c:pt idx="0">
                  <c:v>2963021249</c:v>
                </c:pt>
                <c:pt idx="1">
                  <c:v>1067073957</c:v>
                </c:pt>
                <c:pt idx="2">
                  <c:v>268992521</c:v>
                </c:pt>
                <c:pt idx="3">
                  <c:v>2107682954</c:v>
                </c:pt>
                <c:pt idx="4">
                  <c:v>577442971</c:v>
                </c:pt>
                <c:pt idx="5">
                  <c:v>1672485622</c:v>
                </c:pt>
                <c:pt idx="6">
                  <c:v>1362221335</c:v>
                </c:pt>
                <c:pt idx="7">
                  <c:v>101645407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3-4D36-8103-C964D701173E}"/>
            </c:ext>
          </c:extLst>
        </c:ser>
        <c:ser>
          <c:idx val="1"/>
          <c:order val="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'detalle ay total'!$D$6:$K$6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12</c:v>
                </c:pt>
                <c:pt idx="7">
                  <c:v>13</c:v>
                </c:pt>
              </c:numCache>
            </c:numRef>
          </c:cat>
          <c:val>
            <c:numRef>
              <c:f>'detalle ay total'!$D$104:$K$104</c:f>
              <c:numCache>
                <c:formatCode>#,##0_ ;[Red]\-#,##0\ </c:formatCode>
                <c:ptCount val="8"/>
                <c:pt idx="0">
                  <c:v>3141093068</c:v>
                </c:pt>
                <c:pt idx="1">
                  <c:v>1098111862</c:v>
                </c:pt>
                <c:pt idx="2">
                  <c:v>209752045</c:v>
                </c:pt>
                <c:pt idx="3">
                  <c:v>1986649800</c:v>
                </c:pt>
                <c:pt idx="4">
                  <c:v>546797076</c:v>
                </c:pt>
                <c:pt idx="5">
                  <c:v>1674427888</c:v>
                </c:pt>
                <c:pt idx="6">
                  <c:v>1310474592</c:v>
                </c:pt>
                <c:pt idx="7">
                  <c:v>153259684.90000001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3-4D36-8103-C964D7011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030968"/>
        <c:axId val="630032936"/>
      </c:barChart>
      <c:catAx>
        <c:axId val="63003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630032936"/>
        <c:crosses val="autoZero"/>
        <c:auto val="1"/>
        <c:lblAlgn val="ctr"/>
        <c:lblOffset val="100"/>
        <c:noMultiLvlLbl val="0"/>
      </c:catAx>
      <c:valAx>
        <c:axId val="63003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003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E315-1C6A-45E8-84BF-25ADCA071AA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9377367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7367"/>
            <a:ext cx="2946400" cy="4952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E4E0-6BE4-43C8-BAAF-8B909FBC5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0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4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C24FC-1681-4097-9216-745A874E0804}" type="slidenum">
              <a:rPr lang="fr-FR" sz="1200" smtClean="0">
                <a:solidFill>
                  <a:prstClr val="black"/>
                </a:solidFill>
              </a:rPr>
              <a:pPr eaLnBrk="1" hangingPunct="1"/>
              <a:t>10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49911" y="9378482"/>
            <a:ext cx="2946144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4" tIns="47772" rIns="95544" bIns="47772" anchor="b"/>
          <a:lstStyle>
            <a:lvl1pPr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47BD84-37A2-4F9A-9775-45F63E530D24}" type="slidenum">
              <a:rPr lang="fr-FR" sz="1300" b="1">
                <a:solidFill>
                  <a:prstClr val="black"/>
                </a:solidFill>
                <a:ea typeface="Geneva" charset="-128"/>
              </a:rPr>
              <a:pPr eaLnBrk="1" hangingPunct="1"/>
              <a:t>10</a:t>
            </a:fld>
            <a:endParaRPr lang="fr-FR" sz="1300" b="1">
              <a:solidFill>
                <a:prstClr val="black"/>
              </a:solidFill>
              <a:ea typeface="Geneva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0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84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3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4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1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4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3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7" y="6255855"/>
            <a:ext cx="669070" cy="519713"/>
          </a:xfrm>
          <a:prstGeom prst="rect">
            <a:avLst/>
          </a:prstGeom>
          <a:effectLst>
            <a:glow rad="114300">
              <a:schemeClr val="bg1">
                <a:alpha val="81000"/>
              </a:schemeClr>
            </a:glow>
          </a:effectLst>
        </p:spPr>
      </p:pic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272" y="99041"/>
            <a:ext cx="2019300" cy="666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E3A-010E-4BE0-B264-B20C6A1BAA36}" type="datetimeFigureOut">
              <a:rPr lang="es-ES" smtClean="0"/>
              <a:t>22/nov.2019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782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467544" y="4221088"/>
            <a:ext cx="813690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EXAMEN DE RENDIMIENTO Y REPROGRAMACIONES</a:t>
            </a:r>
            <a:endParaRPr lang="es-E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pic>
        <p:nvPicPr>
          <p:cNvPr id="1028" name="Picture 4" descr="\\BLANCO\fc-progt\kg000141\01TRABAJOS OFI CON PHOTOSHOP\LOGOS  Y  LEMAS\LEMA UnaManeraDeHacerEuropa\Lema aprobado Angeles Gayoso\una manera trans p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877"/>
            <a:ext cx="3456384" cy="548996"/>
          </a:xfrm>
          <a:prstGeom prst="rect">
            <a:avLst/>
          </a:prstGeom>
          <a:noFill/>
          <a:effectLst>
            <a:glow rad="63500">
              <a:schemeClr val="bg1">
                <a:alpha val="8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5838384"/>
            <a:ext cx="3672408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Fondos Europeos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de Estado de Presupuestos y Gastos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Ministerio de Hacienda</a:t>
            </a:r>
            <a:endParaRPr lang="es-ES" sz="1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251520" y="501317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 de Economía y Política </a:t>
            </a:r>
            <a:r>
              <a:rPr lang="es-E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</a:p>
          <a:p>
            <a:pPr algn="ctr"/>
            <a:r>
              <a:rPr lang="es-E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s-ES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noviembre de 2019. Cuenca.</a:t>
            </a:r>
            <a:endParaRPr lang="es-ES" sz="1600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01" y="5733876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dirty="0" smtClean="0">
                <a:solidFill>
                  <a:prstClr val="black"/>
                </a:solidFill>
              </a:rPr>
              <a:t> </a:t>
            </a:r>
            <a:fld id="{05BD6FCB-7BA5-48B5-A34D-E98797273259}" type="slidenum">
              <a:rPr lang="fr-FR" sz="1200" baseline="30000">
                <a:solidFill>
                  <a:prstClr val="black"/>
                </a:solidFill>
              </a:rPr>
              <a:pPr eaLnBrk="1" hangingPunct="1"/>
              <a:t>10</a:t>
            </a:fld>
            <a:endParaRPr lang="fr-FR" sz="1200" baseline="30000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536" y="3212976"/>
            <a:ext cx="4643437" cy="929903"/>
          </a:xfrm>
          <a:prstGeom prst="rect">
            <a:avLst/>
          </a:prstGeom>
          <a:noFill/>
          <a:ln>
            <a:noFill/>
          </a:ln>
          <a:effectLst>
            <a:prstShdw prst="shdw17" dist="99190" dir="8411666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2400" b="1" dirty="0" smtClean="0">
                <a:solidFill>
                  <a:srgbClr val="009DD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¡Gracias!</a:t>
            </a:r>
            <a:endParaRPr lang="es-ES" sz="2400" b="1" dirty="0">
              <a:solidFill>
                <a:srgbClr val="009DD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rgbClr val="009DD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rgbClr val="009DD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921" name="Picture 9" descr="C:\Users\KG000141\Desktop\mapas y logo nuevo periodo\ESPAÑA 2014-2020RelieveSinFondoNiLeyen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46" y="1221668"/>
            <a:ext cx="5486400" cy="42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94189"/>
            <a:ext cx="3663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26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38552"/>
            <a:ext cx="8568952" cy="469470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896544" cy="776934"/>
          </a:xfrm>
        </p:spPr>
        <p:txBody>
          <a:bodyPr/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EXAMEN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RENDIMIENTO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593069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FF33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 PO de los 19 (PV, GA y CN)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cumplen en todos los ejes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 no reprograman su reserva</a:t>
            </a:r>
          </a:p>
          <a:p>
            <a:pPr marL="176213" indent="-176213">
              <a:buClr>
                <a:srgbClr val="FF33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 PO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incumplen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un 50% o más de sus ejes</a:t>
            </a:r>
          </a:p>
          <a:p>
            <a:pPr marL="176213" indent="-176213">
              <a:buClr>
                <a:srgbClr val="FF3300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3 PO (MU, AR, CT)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cumplen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únicamente en 1 eje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377184" y="6381328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2324955" y="371245"/>
            <a:ext cx="4968552" cy="6366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RESERVA TOTAL </a:t>
            </a:r>
            <a:r>
              <a:rPr lang="es-ES" dirty="0" smtClean="0">
                <a:solidFill>
                  <a:srgbClr val="FF0000"/>
                </a:solidFill>
              </a:rPr>
              <a:t>1.240 MEUR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107" t="2233" r="26344" b="-4145"/>
          <a:stretch/>
        </p:blipFill>
        <p:spPr>
          <a:xfrm>
            <a:off x="573658" y="1210621"/>
            <a:ext cx="3727482" cy="50128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843" t="1242" r="29321" b="2072"/>
          <a:stretch/>
        </p:blipFill>
        <p:spPr>
          <a:xfrm>
            <a:off x="6271159" y="1052736"/>
            <a:ext cx="1808027" cy="2572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0143" r="27449"/>
          <a:stretch/>
        </p:blipFill>
        <p:spPr>
          <a:xfrm>
            <a:off x="6364633" y="3717032"/>
            <a:ext cx="1879775" cy="266429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43986" y="154324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  <a:latin typeface="+mj-lt"/>
              </a:rPr>
              <a:t>160 M€</a:t>
            </a:r>
            <a:endParaRPr lang="es-ES" sz="105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66452" y="4409159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  <a:latin typeface="+mj-lt"/>
              </a:rPr>
              <a:t>254 M€</a:t>
            </a:r>
            <a:endParaRPr lang="es-ES" sz="105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66317" y="6453336"/>
            <a:ext cx="432047" cy="288031"/>
          </a:xfrm>
        </p:spPr>
        <p:txBody>
          <a:bodyPr/>
          <a:lstStyle/>
          <a:p>
            <a:pPr algn="ctr"/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algn="ctr"/>
              <a:t>4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2314088" y="188640"/>
            <a:ext cx="4968552" cy="6366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PO Regionales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70480" t="44099" r="8257" b="46101"/>
          <a:stretch/>
        </p:blipFill>
        <p:spPr>
          <a:xfrm>
            <a:off x="179512" y="6107964"/>
            <a:ext cx="2664296" cy="6907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32" y="859236"/>
            <a:ext cx="5867950" cy="49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66317" y="6453336"/>
            <a:ext cx="432047" cy="288031"/>
          </a:xfrm>
        </p:spPr>
        <p:txBody>
          <a:bodyPr/>
          <a:lstStyle/>
          <a:p>
            <a:pPr algn="ctr"/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algn="ctr"/>
              <a:t>5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267744" y="200032"/>
            <a:ext cx="4968552" cy="6366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PO Regionales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36712"/>
            <a:ext cx="6555545" cy="54258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9137" t="42555" r="52751" b="50644"/>
          <a:stretch/>
        </p:blipFill>
        <p:spPr>
          <a:xfrm>
            <a:off x="179512" y="6355226"/>
            <a:ext cx="2736304" cy="5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66317" y="6453336"/>
            <a:ext cx="432047" cy="288031"/>
          </a:xfrm>
        </p:spPr>
        <p:txBody>
          <a:bodyPr/>
          <a:lstStyle/>
          <a:p>
            <a:pPr algn="ctr"/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 algn="ctr"/>
              <a:t>6</a:t>
            </a:fld>
            <a:endParaRPr lang="es-E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2324955" y="371245"/>
            <a:ext cx="4968552" cy="6366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PO REGIONALES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81" y="1371019"/>
            <a:ext cx="8304751" cy="50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7</a:t>
            </a:fld>
            <a:endParaRPr lang="es-ES"/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2314088" y="188640"/>
            <a:ext cx="4968552" cy="6366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POPE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19"/>
            <a:ext cx="5794603" cy="51385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70480" t="44099" r="8257" b="46101"/>
          <a:stretch/>
        </p:blipFill>
        <p:spPr>
          <a:xfrm>
            <a:off x="179512" y="6107964"/>
            <a:ext cx="2664296" cy="6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2314088" y="188640"/>
            <a:ext cx="4968552" cy="6366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POPE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9137" t="42555" r="52751" b="50644"/>
          <a:stretch/>
        </p:blipFill>
        <p:spPr>
          <a:xfrm>
            <a:off x="179512" y="6165304"/>
            <a:ext cx="2736304" cy="5779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95" y="980728"/>
            <a:ext cx="572354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140384"/>
              </p:ext>
            </p:extLst>
          </p:nvPr>
        </p:nvGraphicFramePr>
        <p:xfrm>
          <a:off x="517029" y="1052736"/>
          <a:ext cx="82539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2324955" y="371245"/>
            <a:ext cx="4968552" cy="636680"/>
          </a:xfrm>
        </p:spPr>
        <p:txBody>
          <a:bodyPr/>
          <a:lstStyle/>
          <a:p>
            <a:pPr algn="ctr"/>
            <a:r>
              <a:rPr lang="es-ES" smtClean="0">
                <a:solidFill>
                  <a:srgbClr val="FF0000"/>
                </a:solidFill>
              </a:rPr>
              <a:t>POPE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4EF1A0-7F3C-43AD-B513-71AEF6EB782D}"/>
</file>

<file path=customXml/itemProps2.xml><?xml version="1.0" encoding="utf-8"?>
<ds:datastoreItem xmlns:ds="http://schemas.openxmlformats.org/officeDocument/2006/customXml" ds:itemID="{9573A284-F770-4A5B-AFB3-C9515ED65E9B}"/>
</file>

<file path=customXml/itemProps3.xml><?xml version="1.0" encoding="utf-8"?>
<ds:datastoreItem xmlns:ds="http://schemas.openxmlformats.org/officeDocument/2006/customXml" ds:itemID="{2A3AA2B5-A8A8-450E-B542-B22558E9EE6D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8769</TotalTime>
  <Words>133</Words>
  <Application>Microsoft Office PowerPoint</Application>
  <PresentationFormat>Presentación en pantalla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Geneva</vt:lpstr>
      <vt:lpstr>Times New Roman</vt:lpstr>
      <vt:lpstr>Wingdings</vt:lpstr>
      <vt:lpstr>Wingdings 2</vt:lpstr>
      <vt:lpstr>Presentación1</vt:lpstr>
      <vt:lpstr>Diseño personalizado</vt:lpstr>
      <vt:lpstr>Presentación de PowerPoint</vt:lpstr>
      <vt:lpstr>EXAMEN DE RENDIMIENTO</vt:lpstr>
      <vt:lpstr>RESERVA TOTAL 1.240 MEUR</vt:lpstr>
      <vt:lpstr>PO Regionales</vt:lpstr>
      <vt:lpstr>PO Regionales</vt:lpstr>
      <vt:lpstr>PO REGIONALES</vt:lpstr>
      <vt:lpstr>POPE</vt:lpstr>
      <vt:lpstr>POPE</vt:lpstr>
      <vt:lpstr>POPE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SGPE</cp:lastModifiedBy>
  <cp:revision>515</cp:revision>
  <cp:lastPrinted>2019-03-04T18:21:38Z</cp:lastPrinted>
  <dcterms:created xsi:type="dcterms:W3CDTF">2012-05-17T08:07:55Z</dcterms:created>
  <dcterms:modified xsi:type="dcterms:W3CDTF">2019-11-22T09:31:26Z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