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8"/>
  </p:notesMasterIdLst>
  <p:handoutMasterIdLst>
    <p:handoutMasterId r:id="rId9"/>
  </p:handoutMasterIdLst>
  <p:sldIdLst>
    <p:sldId id="718" r:id="rId2"/>
    <p:sldId id="724" r:id="rId3"/>
    <p:sldId id="733" r:id="rId4"/>
    <p:sldId id="731" r:id="rId5"/>
    <p:sldId id="732" r:id="rId6"/>
    <p:sldId id="583" r:id="rId7"/>
  </p:sldIdLst>
  <p:sldSz cx="9144000" cy="6858000" type="screen4x3"/>
  <p:notesSz cx="6797675" cy="9926638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CCCC"/>
    <a:srgbClr val="CCFFCC"/>
    <a:srgbClr val="E1FFE1"/>
    <a:srgbClr val="FF9900"/>
    <a:srgbClr val="000000"/>
    <a:srgbClr val="00CC99"/>
    <a:srgbClr val="FF99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3" autoAdjust="0"/>
    <p:restoredTop sz="94724" autoAdjust="0"/>
  </p:normalViewPr>
  <p:slideViewPr>
    <p:cSldViewPr snapToGrid="0">
      <p:cViewPr varScale="1">
        <p:scale>
          <a:sx n="109" d="100"/>
          <a:sy n="109" d="100"/>
        </p:scale>
        <p:origin x="8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4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54" y="102"/>
      </p:cViewPr>
      <p:guideLst>
        <p:guide orient="horz" pos="312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4813" cy="46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84" tIns="46091" rIns="92184" bIns="46091" numCol="1" anchor="t" anchorCtr="0" compatLnSpc="1">
            <a:prstTxWarp prst="textNoShape">
              <a:avLst/>
            </a:prstTxWarp>
          </a:bodyPr>
          <a:lstStyle>
            <a:lvl1pPr algn="l" defTabSz="921979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6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84" tIns="46091" rIns="92184" bIns="46091" numCol="1" anchor="t" anchorCtr="0" compatLnSpc="1">
            <a:prstTxWarp prst="textNoShape">
              <a:avLst/>
            </a:prstTxWarp>
          </a:bodyPr>
          <a:lstStyle>
            <a:lvl1pPr algn="r" defTabSz="921979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7BE4BC9-91FF-4EEB-A2C6-85876460B1E4}" type="datetime1">
              <a:rPr lang="es-ES"/>
              <a:pPr>
                <a:defRPr/>
              </a:pPr>
              <a:t>20/11/2019</a:t>
            </a:fld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19054"/>
            <a:ext cx="2944813" cy="544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84" tIns="46091" rIns="92184" bIns="46091" numCol="1" anchor="b" anchorCtr="0" compatLnSpc="1">
            <a:prstTxWarp prst="textNoShape">
              <a:avLst/>
            </a:prstTxWarp>
          </a:bodyPr>
          <a:lstStyle>
            <a:lvl1pPr algn="l" defTabSz="921979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19054"/>
            <a:ext cx="2944812" cy="544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84" tIns="46091" rIns="92184" bIns="46091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A4C630D-AF10-4CEC-9437-E19571EBCE88}" type="slidenum">
              <a:rPr lang="en-GB" altLang="es-ES"/>
              <a:pPr>
                <a:defRPr/>
              </a:pPr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3421243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74975" cy="45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0" rIns="91380" bIns="45690" numCol="1" anchor="t" anchorCtr="0" compatLnSpc="1">
            <a:prstTxWarp prst="textNoShape">
              <a:avLst/>
            </a:prstTxWarp>
          </a:bodyPr>
          <a:lstStyle>
            <a:lvl1pPr algn="l" defTabSz="914004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8" y="0"/>
            <a:ext cx="2974975" cy="45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0" rIns="91380" bIns="45690" numCol="1" anchor="t" anchorCtr="0" compatLnSpc="1">
            <a:prstTxWarp prst="textNoShape">
              <a:avLst/>
            </a:prstTxWarp>
          </a:bodyPr>
          <a:lstStyle>
            <a:lvl1pPr algn="r" defTabSz="914004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E509AEB-2D49-4706-84CE-377542F94299}" type="datetime1">
              <a:rPr lang="es-ES"/>
              <a:pPr>
                <a:defRPr/>
              </a:pPr>
              <a:t>20/11/2019</a:t>
            </a:fld>
            <a:endParaRPr lang="es-E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71525"/>
            <a:ext cx="4900612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91" y="4679999"/>
            <a:ext cx="4962525" cy="4525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0" rIns="91380" bIns="456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dirty="0" smtClean="0"/>
              <a:t>Haga clic para modificar el estilo de texto del patrón</a:t>
            </a:r>
          </a:p>
          <a:p>
            <a:pPr lvl="1"/>
            <a:r>
              <a:rPr lang="es-ES" noProof="0" dirty="0" smtClean="0"/>
              <a:t>Segundo nivel</a:t>
            </a:r>
          </a:p>
          <a:p>
            <a:pPr lvl="2"/>
            <a:r>
              <a:rPr lang="es-ES" noProof="0" dirty="0" smtClean="0"/>
              <a:t>Tercer nivel</a:t>
            </a:r>
          </a:p>
          <a:p>
            <a:pPr lvl="3"/>
            <a:r>
              <a:rPr lang="es-ES" noProof="0" dirty="0" smtClean="0"/>
              <a:t>Cuarto nivel</a:t>
            </a:r>
          </a:p>
          <a:p>
            <a:pPr lvl="4"/>
            <a:r>
              <a:rPr lang="es-ES" noProof="0" dirty="0" smtClean="0"/>
              <a:t>Quinto nivel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39803"/>
            <a:ext cx="2974975" cy="45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0" rIns="91380" bIns="45690" numCol="1" anchor="b" anchorCtr="0" compatLnSpc="1">
            <a:prstTxWarp prst="textNoShape">
              <a:avLst/>
            </a:prstTxWarp>
          </a:bodyPr>
          <a:lstStyle>
            <a:lvl1pPr algn="l" defTabSz="914004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8" y="9439803"/>
            <a:ext cx="2974975" cy="45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0" rIns="91380" bIns="45690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30D967F-EA38-450B-820A-36D0AF49C23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4165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6125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7763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655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66925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24125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81325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38525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95725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9E32A7-9F6C-41CA-BEA2-990C06830262}" type="slidenum">
              <a:rPr lang="es-ES" altLang="es-ES" smtClean="0"/>
              <a:pPr>
                <a:spcBef>
                  <a:spcPct val="0"/>
                </a:spcBef>
              </a:pPr>
              <a:t>1</a:t>
            </a:fld>
            <a:endParaRPr lang="es-ES" altLang="es-ES" smtClean="0"/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19528" y="9439803"/>
            <a:ext cx="2974975" cy="45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0" tIns="45690" rIns="91380" bIns="45690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103803B-7A66-43AE-B167-3C540E229930}" type="slidenum">
              <a:rPr lang="es-ES" altLang="es-ES"/>
              <a:pPr algn="r" eaLnBrk="1" hangingPunct="1">
                <a:spcBef>
                  <a:spcPct val="0"/>
                </a:spcBef>
              </a:pPr>
              <a:t>1</a:t>
            </a:fld>
            <a:endParaRPr lang="es-ES" altLang="es-ES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051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cs typeface="Arial" panose="020B0604020202020204" pitchFamily="34" charset="0"/>
            </a:endParaRPr>
          </a:p>
        </p:txBody>
      </p:sp>
      <p:sp>
        <p:nvSpPr>
          <p:cNvPr id="10244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C6FBC00-5B20-49C9-8AE7-153AA8F4F648}" type="slidenum">
              <a:rPr lang="es-ES" altLang="es-ES" smtClean="0">
                <a:latin typeface="Times New Roman" panose="02020603050405020304" pitchFamily="18" charset="0"/>
              </a:rPr>
              <a:pPr/>
              <a:t>2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337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cs typeface="Arial" panose="020B0604020202020204" pitchFamily="34" charset="0"/>
            </a:endParaRPr>
          </a:p>
        </p:txBody>
      </p:sp>
      <p:sp>
        <p:nvSpPr>
          <p:cNvPr id="10244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C6FBC00-5B20-49C9-8AE7-153AA8F4F648}" type="slidenum">
              <a:rPr lang="es-ES" altLang="es-ES" smtClean="0">
                <a:latin typeface="Times New Roman" panose="02020603050405020304" pitchFamily="18" charset="0"/>
              </a:rPr>
              <a:pPr/>
              <a:t>3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514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cs typeface="Arial" panose="020B0604020202020204" pitchFamily="34" charset="0"/>
            </a:endParaRPr>
          </a:p>
        </p:txBody>
      </p:sp>
      <p:sp>
        <p:nvSpPr>
          <p:cNvPr id="20484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DCEC1D6-2F26-49DB-A4A8-1804EE4B74B2}" type="slidenum">
              <a:rPr lang="es-ES" altLang="es-ES" smtClean="0">
                <a:latin typeface="Times New Roman" panose="02020603050405020304" pitchFamily="18" charset="0"/>
              </a:rPr>
              <a:pPr/>
              <a:t>4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094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cs typeface="Arial" panose="020B0604020202020204" pitchFamily="34" charset="0"/>
            </a:endParaRPr>
          </a:p>
        </p:txBody>
      </p:sp>
      <p:sp>
        <p:nvSpPr>
          <p:cNvPr id="20484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DCEC1D6-2F26-49DB-A4A8-1804EE4B74B2}" type="slidenum">
              <a:rPr lang="es-ES" altLang="es-ES" smtClean="0">
                <a:latin typeface="Times New Roman" panose="02020603050405020304" pitchFamily="18" charset="0"/>
              </a:rPr>
              <a:pPr/>
              <a:t>5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242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6125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7763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655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66925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24125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81325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38525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95725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9A78F6-5816-4795-9B12-03FD5EB77F43}" type="slidenum">
              <a:rPr lang="es-ES" altLang="es-ES" smtClean="0"/>
              <a:pPr>
                <a:spcBef>
                  <a:spcPct val="0"/>
                </a:spcBef>
              </a:pPr>
              <a:t>6</a:t>
            </a:fld>
            <a:endParaRPr lang="es-ES" altLang="es-E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51413" cy="371475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5113"/>
            <a:ext cx="5441950" cy="4464513"/>
          </a:xfrm>
          <a:noFill/>
        </p:spPr>
        <p:txBody>
          <a:bodyPr/>
          <a:lstStyle/>
          <a:p>
            <a:pPr eaLnBrk="1" hangingPunct="1"/>
            <a:endParaRPr lang="es-ES" altLang="es-E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671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 userDrawn="1"/>
        </p:nvGrpSpPr>
        <p:grpSpPr bwMode="auto">
          <a:xfrm>
            <a:off x="363538" y="6524625"/>
            <a:ext cx="8780462" cy="115888"/>
            <a:chOff x="260" y="4080"/>
            <a:chExt cx="5472" cy="144"/>
          </a:xfrm>
        </p:grpSpPr>
        <p:sp>
          <p:nvSpPr>
            <p:cNvPr id="3" name="Rectangle 5"/>
            <p:cNvSpPr>
              <a:spLocks noChangeArrowheads="1"/>
            </p:cNvSpPr>
            <p:nvPr userDrawn="1"/>
          </p:nvSpPr>
          <p:spPr bwMode="auto">
            <a:xfrm rot="5400000" flipV="1">
              <a:off x="2972" y="1368"/>
              <a:ext cx="47" cy="5472"/>
            </a:xfrm>
            <a:prstGeom prst="rect">
              <a:avLst/>
            </a:prstGeom>
            <a:gradFill rotWithShape="0">
              <a:gsLst>
                <a:gs pos="0">
                  <a:srgbClr val="008BD0"/>
                </a:gs>
                <a:gs pos="100000">
                  <a:srgbClr val="000066"/>
                </a:gs>
              </a:gsLst>
              <a:lin ang="0" scaled="1"/>
            </a:gradFill>
            <a:ln>
              <a:noFill/>
            </a:ln>
            <a:effectLst>
              <a:outerShdw dist="40161" dir="1106097" algn="ctr" rotWithShape="0">
                <a:srgbClr val="006699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defRPr/>
              </a:pPr>
              <a:endParaRPr lang="es-ES" altLang="es-ES" smtClean="0">
                <a:solidFill>
                  <a:srgbClr val="003366"/>
                </a:solidFill>
              </a:endParaRPr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 rot="5400000" flipV="1">
              <a:off x="2914" y="1523"/>
              <a:ext cx="47" cy="5355"/>
            </a:xfrm>
            <a:prstGeom prst="rect">
              <a:avLst/>
            </a:prstGeom>
            <a:gradFill rotWithShape="0">
              <a:gsLst>
                <a:gs pos="0">
                  <a:srgbClr val="008BD0"/>
                </a:gs>
                <a:gs pos="100000">
                  <a:srgbClr val="000066"/>
                </a:gs>
              </a:gsLst>
              <a:lin ang="0" scaled="1"/>
            </a:gradFill>
            <a:ln>
              <a:noFill/>
            </a:ln>
            <a:effectLst>
              <a:outerShdw dist="40161" dir="1106097" algn="ctr" rotWithShape="0">
                <a:srgbClr val="006699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defRPr/>
              </a:pPr>
              <a:endParaRPr lang="es-ES" altLang="es-ES" smtClean="0">
                <a:solidFill>
                  <a:srgbClr val="003366"/>
                </a:solidFill>
              </a:endParaRPr>
            </a:p>
          </p:txBody>
        </p:sp>
      </p:grpSp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8789988" y="620713"/>
            <a:ext cx="103187" cy="6237287"/>
            <a:chOff x="5537" y="39"/>
            <a:chExt cx="74" cy="4281"/>
          </a:xfrm>
        </p:grpSpPr>
        <p:sp>
          <p:nvSpPr>
            <p:cNvPr id="6" name="Rectangle 8"/>
            <p:cNvSpPr>
              <a:spLocks noChangeArrowheads="1"/>
            </p:cNvSpPr>
            <p:nvPr userDrawn="1"/>
          </p:nvSpPr>
          <p:spPr bwMode="auto">
            <a:xfrm flipV="1">
              <a:off x="5537" y="68"/>
              <a:ext cx="27" cy="4252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defRPr/>
              </a:pPr>
              <a:endParaRPr lang="es-ES" altLang="es-ES" smtClean="0">
                <a:solidFill>
                  <a:srgbClr val="003366"/>
                </a:solidFill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 flipV="1">
              <a:off x="5584" y="39"/>
              <a:ext cx="27" cy="4161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defRPr/>
              </a:pPr>
              <a:endParaRPr lang="es-ES" altLang="es-ES" smtClean="0">
                <a:solidFill>
                  <a:srgbClr val="003366"/>
                </a:solidFill>
              </a:endParaRPr>
            </a:p>
          </p:txBody>
        </p:sp>
      </p:grpSp>
      <p:pic>
        <p:nvPicPr>
          <p:cNvPr id="8" name="2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787" y="6255855"/>
            <a:ext cx="669070" cy="519713"/>
          </a:xfrm>
          <a:prstGeom prst="rect">
            <a:avLst/>
          </a:prstGeom>
          <a:effectLst>
            <a:glow rad="114300">
              <a:schemeClr val="bg1">
                <a:alpha val="81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5775537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67882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56400" y="128588"/>
            <a:ext cx="2190750" cy="634523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79388" y="128588"/>
            <a:ext cx="6424612" cy="63452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45090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755509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3257742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79388" y="1125538"/>
            <a:ext cx="4306887" cy="5348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38675" y="1125538"/>
            <a:ext cx="4308475" cy="5348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90694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256490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562272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200468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8920497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5457223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128588"/>
            <a:ext cx="6643688" cy="7254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AFD7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25088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25538"/>
            <a:ext cx="8767762" cy="534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</a:p>
        </p:txBody>
      </p:sp>
      <p:sp>
        <p:nvSpPr>
          <p:cNvPr id="250891" name="Text Box 11"/>
          <p:cNvSpPr txBox="1">
            <a:spLocks noChangeArrowheads="1"/>
          </p:cNvSpPr>
          <p:nvPr userDrawn="1"/>
        </p:nvSpPr>
        <p:spPr bwMode="auto">
          <a:xfrm>
            <a:off x="2051050" y="417513"/>
            <a:ext cx="67691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r" eaLnBrk="1" hangingPunct="1">
              <a:lnSpc>
                <a:spcPct val="80000"/>
              </a:lnSpc>
              <a:spcBef>
                <a:spcPct val="50000"/>
              </a:spcBef>
              <a:defRPr/>
            </a:pPr>
            <a:endParaRPr lang="es-ES" sz="1400" u="sng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 userDrawn="1"/>
        </p:nvSpPr>
        <p:spPr bwMode="auto">
          <a:xfrm>
            <a:off x="2051050" y="417513"/>
            <a:ext cx="67691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  <a:defRPr/>
            </a:pPr>
            <a:endParaRPr lang="es-ES" sz="1400" u="sng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2051050" y="417513"/>
            <a:ext cx="67691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  <a:defRPr/>
            </a:pPr>
            <a:endParaRPr lang="es-ES" sz="1400" u="sng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13" name="Freeform 6"/>
          <p:cNvSpPr>
            <a:spLocks/>
          </p:cNvSpPr>
          <p:nvPr userDrawn="1"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reeform 7"/>
          <p:cNvSpPr>
            <a:spLocks/>
          </p:cNvSpPr>
          <p:nvPr userDrawn="1"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1033" name="Group 1"/>
          <p:cNvGrpSpPr>
            <a:grpSpLocks/>
          </p:cNvGrpSpPr>
          <p:nvPr userDrawn="1"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6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pic>
        <p:nvPicPr>
          <p:cNvPr id="1034" name="Picture 10" descr="EMBLEMAconNOMBR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925" y="73025"/>
            <a:ext cx="6604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25413"/>
            <a:ext cx="220186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24" r:id="rId1"/>
    <p:sldLayoutId id="2147485014" r:id="rId2"/>
    <p:sldLayoutId id="2147485015" r:id="rId3"/>
    <p:sldLayoutId id="2147485016" r:id="rId4"/>
    <p:sldLayoutId id="2147485017" r:id="rId5"/>
    <p:sldLayoutId id="2147485018" r:id="rId6"/>
    <p:sldLayoutId id="2147485019" r:id="rId7"/>
    <p:sldLayoutId id="2147485020" r:id="rId8"/>
    <p:sldLayoutId id="2147485021" r:id="rId9"/>
    <p:sldLayoutId id="2147485022" r:id="rId10"/>
    <p:sldLayoutId id="2147485023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anose="05000000000000000000" pitchFamily="2" charset="2"/>
        <a:buChar char="Ø"/>
        <a:defRPr sz="2400" b="1">
          <a:solidFill>
            <a:srgbClr val="002A54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–"/>
        <a:defRPr sz="2000" b="1">
          <a:solidFill>
            <a:srgbClr val="002A54"/>
          </a:solidFill>
          <a:latin typeface="+mn-lt"/>
          <a:cs typeface="+mn-cs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A54"/>
          </a:solidFill>
          <a:latin typeface="+mn-lt"/>
          <a:cs typeface="+mn-cs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–"/>
        <a:defRPr>
          <a:solidFill>
            <a:srgbClr val="002A54"/>
          </a:solidFill>
          <a:latin typeface="+mn-lt"/>
          <a:cs typeface="+mn-cs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»"/>
        <a:defRPr sz="1600">
          <a:solidFill>
            <a:srgbClr val="002A54"/>
          </a:solidFill>
          <a:latin typeface="+mn-lt"/>
          <a:cs typeface="+mn-cs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lr>
          <a:srgbClr val="800000"/>
        </a:buClr>
        <a:buChar char="»"/>
        <a:defRPr sz="1600">
          <a:solidFill>
            <a:srgbClr val="002A54"/>
          </a:solidFill>
          <a:latin typeface="+mn-lt"/>
          <a:cs typeface="+mn-cs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lr>
          <a:srgbClr val="800000"/>
        </a:buClr>
        <a:buChar char="»"/>
        <a:defRPr sz="1600">
          <a:solidFill>
            <a:srgbClr val="002A54"/>
          </a:solidFill>
          <a:latin typeface="+mn-lt"/>
          <a:cs typeface="+mn-cs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lr>
          <a:srgbClr val="800000"/>
        </a:buClr>
        <a:buChar char="»"/>
        <a:defRPr sz="1600">
          <a:solidFill>
            <a:srgbClr val="002A54"/>
          </a:solidFill>
          <a:latin typeface="+mn-lt"/>
          <a:cs typeface="+mn-cs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lr>
          <a:srgbClr val="800000"/>
        </a:buClr>
        <a:buChar char="»"/>
        <a:defRPr sz="1600">
          <a:solidFill>
            <a:srgbClr val="002A54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rogramacionterritorial@sepg.minhap.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lfernandezt\Desktop\CARTEL FACHADA ALCALÁ\Fachada Alcalá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5313" y="542925"/>
            <a:ext cx="2520950" cy="9175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051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523194" y="1633865"/>
            <a:ext cx="7888287" cy="2723823"/>
          </a:xfrm>
          <a:solidFill>
            <a:srgbClr val="CCFFCC"/>
          </a:solidFill>
          <a:effectLst>
            <a:outerShdw dist="89803" dir="81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es-ES" sz="2600" dirty="0" smtClean="0"/>
              <a:t>P. O.  Regionales FEDER 2014-2020</a:t>
            </a:r>
            <a:br>
              <a:rPr lang="es-ES" sz="2600" dirty="0" smtClean="0"/>
            </a:br>
            <a:r>
              <a:rPr lang="es-ES" sz="2900"/>
              <a:t/>
            </a:r>
            <a:br>
              <a:rPr lang="es-ES" sz="2900"/>
            </a:br>
            <a:r>
              <a:rPr lang="es-ES" sz="2900" smtClean="0"/>
              <a:t>Selección </a:t>
            </a:r>
            <a:r>
              <a:rPr lang="es-ES" sz="2900" dirty="0" smtClean="0"/>
              <a:t>de operaciones, ejecución y previsiones</a:t>
            </a:r>
            <a:r>
              <a:rPr lang="es-ES" sz="2900" dirty="0"/>
              <a:t/>
            </a:r>
            <a:br>
              <a:rPr lang="es-ES" sz="2900" dirty="0"/>
            </a:br>
            <a:r>
              <a:rPr lang="es-ES" sz="2900" dirty="0" smtClean="0"/>
              <a:t/>
            </a:r>
            <a:br>
              <a:rPr lang="es-ES" sz="2900" dirty="0" smtClean="0"/>
            </a:br>
            <a:r>
              <a:rPr lang="es-ES" sz="2900" dirty="0" smtClean="0"/>
              <a:t>Situación @ 15-Noviembre-2019</a:t>
            </a:r>
            <a:endParaRPr lang="es-ES" sz="2900" dirty="0"/>
          </a:p>
        </p:txBody>
      </p:sp>
      <p:sp>
        <p:nvSpPr>
          <p:cNvPr id="2" name="Rectángulo 1"/>
          <p:cNvSpPr/>
          <p:nvPr/>
        </p:nvSpPr>
        <p:spPr bwMode="auto">
          <a:xfrm>
            <a:off x="4329113" y="5902325"/>
            <a:ext cx="3873500" cy="646113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noFill/>
          </a:ln>
          <a:effectLst>
            <a:outerShdw dist="89803" dir="8100000" algn="ctr" rotWithShape="0">
              <a:schemeClr val="bg2">
                <a:alpha val="50000"/>
              </a:schemeClr>
            </a:outerShdw>
          </a:effectLst>
          <a:extLst/>
        </p:spPr>
        <p:txBody>
          <a:bodyPr anchor="b">
            <a:spAutoFit/>
          </a:bodyPr>
          <a:lstStyle/>
          <a:p>
            <a:pPr algn="ctr" eaLnBrk="1" hangingPunct="1">
              <a:defRPr/>
            </a:pPr>
            <a:r>
              <a:rPr lang="es-ES" sz="1200" b="1" i="1" kern="0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Dirección General de Fondos Europeos</a:t>
            </a:r>
          </a:p>
          <a:p>
            <a:pPr algn="ctr" eaLnBrk="1" hangingPunct="1">
              <a:defRPr/>
            </a:pPr>
            <a:r>
              <a:rPr lang="es-ES" sz="1200" b="1" i="1" kern="0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Secretaría de Estado de Presupuestos y Gastos</a:t>
            </a:r>
          </a:p>
          <a:p>
            <a:pPr algn="ctr" eaLnBrk="1" hangingPunct="1">
              <a:defRPr/>
            </a:pPr>
            <a:r>
              <a:rPr lang="es-ES" sz="1200" b="1" i="1" kern="0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Ministerio de Hacienda 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491639" y="5080643"/>
            <a:ext cx="5181600" cy="646331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dist="89803" dir="81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s-ES" sz="1800" b="0" kern="0" dirty="0" smtClean="0"/>
              <a:t>Foro de Economía Regional </a:t>
            </a:r>
          </a:p>
          <a:p>
            <a:pPr eaLnBrk="1" hangingPunct="1">
              <a:defRPr/>
            </a:pPr>
            <a:r>
              <a:rPr lang="es-ES" sz="1800" b="0" kern="0" dirty="0" smtClean="0"/>
              <a:t>Cuenca, 21-22 de noviembre de 2019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6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1688369" y="291522"/>
            <a:ext cx="6689952" cy="594368"/>
          </a:xfrm>
        </p:spPr>
        <p:txBody>
          <a:bodyPr/>
          <a:lstStyle/>
          <a:p>
            <a:pPr>
              <a:defRPr/>
            </a:pPr>
            <a:r>
              <a:rPr lang="es-ES" sz="2300" dirty="0" smtClean="0"/>
              <a:t> </a:t>
            </a:r>
            <a:r>
              <a:rPr lang="es-ES" sz="2400" dirty="0"/>
              <a:t>PO Regionales </a:t>
            </a:r>
            <a:r>
              <a:rPr lang="es-ES" sz="2400" dirty="0" smtClean="0"/>
              <a:t>FEDER</a:t>
            </a:r>
            <a:br>
              <a:rPr lang="es-ES" sz="2400" dirty="0" smtClean="0"/>
            </a:br>
            <a:r>
              <a:rPr lang="es-ES" sz="2300" dirty="0" smtClean="0"/>
              <a:t>Selección </a:t>
            </a:r>
            <a:r>
              <a:rPr lang="es-ES" sz="2300" dirty="0"/>
              <a:t>de </a:t>
            </a:r>
            <a:r>
              <a:rPr lang="es-ES" sz="2300" dirty="0" smtClean="0"/>
              <a:t>operaciones – Datos a 15/11/2019</a:t>
            </a:r>
            <a:endParaRPr lang="es-ES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087236"/>
              </p:ext>
            </p:extLst>
          </p:nvPr>
        </p:nvGraphicFramePr>
        <p:xfrm>
          <a:off x="1484394" y="1142953"/>
          <a:ext cx="7097903" cy="5451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8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4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6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94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84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3168">
                <a:tc rowSpan="2"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Tipo Región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PO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Financiación Total</a:t>
                      </a:r>
                      <a:r>
                        <a:rPr lang="es-ES" sz="10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(A)</a:t>
                      </a:r>
                      <a:endParaRPr lang="es-ES" sz="1000" b="1" dirty="0" smtClean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Dadas de alta</a:t>
                      </a: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0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Aprobadas</a:t>
                      </a: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b="1" dirty="0" smtClean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%</a:t>
                      </a:r>
                      <a:r>
                        <a:rPr lang="es-ES" sz="10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sobre PF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0" marB="457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3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effectLst/>
                          <a:latin typeface="Arial" panose="020B0604020202020204" pitchFamily="34" charset="0"/>
                        </a:rPr>
                        <a:t>Coste Total Sub [41] (B)</a:t>
                      </a:r>
                    </a:p>
                  </a:txBody>
                  <a:tcPr marL="9524" marR="9524" marT="9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effectLst/>
                          <a:latin typeface="Arial" panose="020B0604020202020204" pitchFamily="34" charset="0"/>
                        </a:rPr>
                        <a:t>Nº </a:t>
                      </a:r>
                      <a:r>
                        <a:rPr lang="es-ES" sz="10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op</a:t>
                      </a:r>
                      <a:r>
                        <a:rPr lang="es-ES" sz="1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s-E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effectLst/>
                          <a:latin typeface="Arial" panose="020B0604020202020204" pitchFamily="34" charset="0"/>
                        </a:rPr>
                        <a:t>Coste Total Sub [41] ( C)</a:t>
                      </a:r>
                    </a:p>
                  </a:txBody>
                  <a:tcPr marL="9524" marR="9524" marT="9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effectLst/>
                          <a:latin typeface="Arial" panose="020B0604020202020204" pitchFamily="34" charset="0"/>
                        </a:rPr>
                        <a:t>Nº </a:t>
                      </a:r>
                      <a:r>
                        <a:rPr lang="es-ES" sz="10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op</a:t>
                      </a:r>
                      <a:r>
                        <a:rPr lang="es-ES" sz="1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s-E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effectLst/>
                          <a:latin typeface="Arial" panose="020B0604020202020204" pitchFamily="34" charset="0"/>
                        </a:rPr>
                        <a:t>Todas </a:t>
                      </a:r>
                      <a:r>
                        <a:rPr lang="es-ES" sz="10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op</a:t>
                      </a:r>
                      <a:r>
                        <a:rPr lang="es-ES" sz="1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es-ES" sz="1000" b="1" i="0" u="none" strike="noStrike" dirty="0">
                          <a:effectLst/>
                          <a:latin typeface="Arial" panose="020B0604020202020204" pitchFamily="34" charset="0"/>
                        </a:rPr>
                        <a:t>(B/A)</a:t>
                      </a:r>
                    </a:p>
                  </a:txBody>
                  <a:tcPr marL="9524" marR="9524" marT="9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Selec</a:t>
                      </a:r>
                      <a:r>
                        <a:rPr lang="es-E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0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op</a:t>
                      </a:r>
                      <a:r>
                        <a:rPr lang="es-ES" sz="1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es-ES" sz="1000" b="1" i="0" u="none" strike="noStrike" dirty="0">
                          <a:effectLst/>
                          <a:latin typeface="Arial" panose="020B0604020202020204" pitchFamily="34" charset="0"/>
                        </a:rPr>
                        <a:t>(C/A)</a:t>
                      </a:r>
                    </a:p>
                  </a:txBody>
                  <a:tcPr marL="9524" marR="9524" marT="9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168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Menos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EX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925,74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595,76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3.037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595,76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3.037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64,36%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64,36%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168">
                <a:tc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 dirty="0">
                          <a:effectLst/>
                          <a:latin typeface="Arial" panose="020B0604020202020204" pitchFamily="34" charset="0"/>
                        </a:rPr>
                        <a:t>925,74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>
                          <a:effectLst/>
                          <a:latin typeface="Arial" panose="020B0604020202020204" pitchFamily="34" charset="0"/>
                        </a:rPr>
                        <a:t>595,76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>
                          <a:effectLst/>
                          <a:latin typeface="Arial" panose="020B0604020202020204" pitchFamily="34" charset="0"/>
                        </a:rPr>
                        <a:t>3.037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>
                          <a:effectLst/>
                          <a:latin typeface="Arial" panose="020B0604020202020204" pitchFamily="34" charset="0"/>
                        </a:rPr>
                        <a:t>595,76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>
                          <a:effectLst/>
                          <a:latin typeface="Arial" panose="020B0604020202020204" pitchFamily="34" charset="0"/>
                        </a:rPr>
                        <a:t>3.037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>
                          <a:effectLst/>
                          <a:latin typeface="Arial" panose="020B0604020202020204" pitchFamily="34" charset="0"/>
                        </a:rPr>
                        <a:t>64,36%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>
                          <a:effectLst/>
                          <a:latin typeface="Arial" panose="020B0604020202020204" pitchFamily="34" charset="0"/>
                        </a:rPr>
                        <a:t>64,36%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168">
                <a:tc rowSpan="5"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Transición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AN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3.968,69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2.372,50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2.390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2.371,14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2.382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59,78%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59,75%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168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CM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741,93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320,16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1.258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315,94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1.239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43,15%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42,58%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168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IC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1.220,04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974,90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973,45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966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79,91%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79,79%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168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ME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65,83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24,42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24,42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37,09%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37,09%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168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MU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416,86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174,69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2.310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173,36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2.303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41,91%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41,59%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168">
                <a:tc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 dirty="0">
                          <a:effectLst/>
                          <a:latin typeface="Arial" panose="020B0604020202020204" pitchFamily="34" charset="0"/>
                        </a:rPr>
                        <a:t>6.413,35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>
                          <a:effectLst/>
                          <a:latin typeface="Arial" panose="020B0604020202020204" pitchFamily="34" charset="0"/>
                        </a:rPr>
                        <a:t>3.866,68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>
                          <a:effectLst/>
                          <a:latin typeface="Arial" panose="020B0604020202020204" pitchFamily="34" charset="0"/>
                        </a:rPr>
                        <a:t>7.073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 dirty="0">
                          <a:effectLst/>
                          <a:latin typeface="Arial" panose="020B0604020202020204" pitchFamily="34" charset="0"/>
                        </a:rPr>
                        <a:t>3.858,30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>
                          <a:effectLst/>
                          <a:latin typeface="Arial" panose="020B0604020202020204" pitchFamily="34" charset="0"/>
                        </a:rPr>
                        <a:t>7.031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>
                          <a:effectLst/>
                          <a:latin typeface="Arial" panose="020B0604020202020204" pitchFamily="34" charset="0"/>
                        </a:rPr>
                        <a:t>60,29%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>
                          <a:effectLst/>
                          <a:latin typeface="Arial" panose="020B0604020202020204" pitchFamily="34" charset="0"/>
                        </a:rPr>
                        <a:t>60,16%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168">
                <a:tc rowSpan="13"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Más des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AR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234,33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141,50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141,50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60,38%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60,38%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168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AS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329,72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128,17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128,12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38,87%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38,86%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168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BB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267,39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101,21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101,20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37,85%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37,85%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3168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CE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56,72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17,46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17,45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30,77%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30,77%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168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CL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669,88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229,57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520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225,29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509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34,27%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33,63%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3168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CN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112,60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84,34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84,34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74,90%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74,90%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3168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CT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1.671,23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1.160,90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1.116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1.138,55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1.113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69,46%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68,13%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3168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CV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1.180,51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633,29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1.216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633,29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1.216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53,65%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53,65%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3168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EU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358,26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142,25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2.502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142,25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2.502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39,71%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39,71%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3168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GA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1.142,11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870,35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3.324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870,28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3.322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76,21%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76,20%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3168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LR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67,61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43,86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43,86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64,87%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64,87%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3168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MD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474,69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123,58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122,86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387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26,03%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25,88%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3168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NA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89,02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29,47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29,47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33,11%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33,11%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3168">
                <a:tc>
                  <a:txBody>
                    <a:bodyPr/>
                    <a:lstStyle/>
                    <a:p>
                      <a:pPr algn="l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>
                          <a:effectLst/>
                          <a:latin typeface="Arial" panose="020B0604020202020204" pitchFamily="34" charset="0"/>
                        </a:rPr>
                        <a:t>6.654,07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>
                          <a:effectLst/>
                          <a:latin typeface="Arial" panose="020B0604020202020204" pitchFamily="34" charset="0"/>
                        </a:rPr>
                        <a:t>3.705,96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>
                          <a:effectLst/>
                          <a:latin typeface="Arial" panose="020B0604020202020204" pitchFamily="34" charset="0"/>
                        </a:rPr>
                        <a:t>11.127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>
                          <a:effectLst/>
                          <a:latin typeface="Arial" panose="020B0604020202020204" pitchFamily="34" charset="0"/>
                        </a:rPr>
                        <a:t>3.678,48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>
                          <a:effectLst/>
                          <a:latin typeface="Arial" panose="020B0604020202020204" pitchFamily="34" charset="0"/>
                        </a:rPr>
                        <a:t>11.106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 dirty="0">
                          <a:effectLst/>
                          <a:latin typeface="Arial" panose="020B0604020202020204" pitchFamily="34" charset="0"/>
                        </a:rPr>
                        <a:t>55,69%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 dirty="0">
                          <a:effectLst/>
                          <a:latin typeface="Arial" panose="020B0604020202020204" pitchFamily="34" charset="0"/>
                        </a:rPr>
                        <a:t>55,28%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3168">
                <a:tc>
                  <a:txBody>
                    <a:bodyPr/>
                    <a:lstStyle/>
                    <a:p>
                      <a:pPr algn="l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03168">
                <a:tc>
                  <a:txBody>
                    <a:bodyPr/>
                    <a:lstStyle/>
                    <a:p>
                      <a:pPr algn="l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 dirty="0">
                          <a:effectLst/>
                          <a:latin typeface="Arial" panose="020B0604020202020204" pitchFamily="34" charset="0"/>
                        </a:rPr>
                        <a:t>13.993,17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>
                          <a:effectLst/>
                          <a:latin typeface="Arial" panose="020B0604020202020204" pitchFamily="34" charset="0"/>
                        </a:rPr>
                        <a:t>8.168,40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>
                          <a:effectLst/>
                          <a:latin typeface="Arial" panose="020B0604020202020204" pitchFamily="34" charset="0"/>
                        </a:rPr>
                        <a:t>21.237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>
                          <a:effectLst/>
                          <a:latin typeface="Arial" panose="020B0604020202020204" pitchFamily="34" charset="0"/>
                        </a:rPr>
                        <a:t>8.132,54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21.174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58,37%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58,12%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2298" y="2083777"/>
            <a:ext cx="194420" cy="17497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2297" y="4325815"/>
            <a:ext cx="204740" cy="184266"/>
          </a:xfrm>
          <a:prstGeom prst="rect">
            <a:avLst/>
          </a:prstGeom>
        </p:spPr>
      </p:pic>
      <p:sp>
        <p:nvSpPr>
          <p:cNvPr id="2" name="Más 1"/>
          <p:cNvSpPr/>
          <p:nvPr/>
        </p:nvSpPr>
        <p:spPr bwMode="auto">
          <a:xfrm>
            <a:off x="8853854" y="2057183"/>
            <a:ext cx="211015" cy="228166"/>
          </a:xfrm>
          <a:prstGeom prst="mathPlus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Menos 2"/>
          <p:cNvSpPr/>
          <p:nvPr/>
        </p:nvSpPr>
        <p:spPr bwMode="auto">
          <a:xfrm>
            <a:off x="8813413" y="4651131"/>
            <a:ext cx="200228" cy="351691"/>
          </a:xfrm>
          <a:prstGeom prst="mathMinus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4656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1538654" y="291522"/>
            <a:ext cx="6945923" cy="594368"/>
          </a:xfrm>
        </p:spPr>
        <p:txBody>
          <a:bodyPr/>
          <a:lstStyle/>
          <a:p>
            <a:pPr>
              <a:defRPr/>
            </a:pPr>
            <a:r>
              <a:rPr lang="es-ES" sz="2300" dirty="0" smtClean="0"/>
              <a:t> </a:t>
            </a:r>
            <a:r>
              <a:rPr lang="es-ES" sz="2400" dirty="0"/>
              <a:t>PO Regionales </a:t>
            </a:r>
            <a:r>
              <a:rPr lang="es-ES" sz="2400" dirty="0" smtClean="0"/>
              <a:t>FEDER</a:t>
            </a:r>
            <a:br>
              <a:rPr lang="es-ES" sz="2400" dirty="0" smtClean="0"/>
            </a:br>
            <a:r>
              <a:rPr lang="es-ES" sz="2300" dirty="0" smtClean="0"/>
              <a:t>Selección </a:t>
            </a:r>
            <a:r>
              <a:rPr lang="es-ES" sz="2300" dirty="0"/>
              <a:t>de </a:t>
            </a:r>
            <a:r>
              <a:rPr lang="es-ES" sz="2300" dirty="0" smtClean="0"/>
              <a:t>operaciones – Evolución año 2019</a:t>
            </a:r>
            <a:endParaRPr lang="es-ES" sz="2000" dirty="0">
              <a:solidFill>
                <a:srgbClr val="FF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484" y="1468582"/>
            <a:ext cx="8413032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3267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350905" y="-78920"/>
            <a:ext cx="5786098" cy="1120160"/>
          </a:xfrm>
        </p:spPr>
        <p:txBody>
          <a:bodyPr/>
          <a:lstStyle/>
          <a:p>
            <a:pPr>
              <a:defRPr/>
            </a:pPr>
            <a:r>
              <a:rPr lang="es-ES" sz="1800" dirty="0"/>
              <a:t>PO </a:t>
            </a:r>
            <a:r>
              <a:rPr lang="es-ES" sz="1800" dirty="0" smtClean="0"/>
              <a:t>Regionales FEDER </a:t>
            </a:r>
            <a:r>
              <a:rPr lang="es-ES" sz="1800" dirty="0"/>
              <a:t/>
            </a:r>
            <a:br>
              <a:rPr lang="es-ES" sz="1800" dirty="0"/>
            </a:br>
            <a:r>
              <a:rPr lang="es-ES" sz="1800" dirty="0" smtClean="0"/>
              <a:t> Cumplimiento Regla N+3 2019 – 20/11/2019 </a:t>
            </a:r>
            <a:endParaRPr lang="es-ES" sz="1800" dirty="0"/>
          </a:p>
        </p:txBody>
      </p:sp>
      <p:sp>
        <p:nvSpPr>
          <p:cNvPr id="8" name="Título 3"/>
          <p:cNvSpPr txBox="1">
            <a:spLocks/>
          </p:cNvSpPr>
          <p:nvPr/>
        </p:nvSpPr>
        <p:spPr bwMode="auto">
          <a:xfrm>
            <a:off x="348175" y="6366440"/>
            <a:ext cx="8653226" cy="31261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AFD7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 algn="l">
              <a:defRPr/>
            </a:pPr>
            <a:r>
              <a:rPr lang="es-ES" sz="1100" i="1" dirty="0" smtClean="0"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(*) Con previsiones tanto CN como LR, ambas en el eje 3, presentan una ejecución superior al 100% de lo programado. El exceso no devenga para N+3. En ejecución </a:t>
            </a:r>
            <a:r>
              <a:rPr lang="es-ES" sz="1100" i="1" dirty="0" smtClean="0"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actual</a:t>
            </a:r>
            <a:r>
              <a:rPr lang="es-ES" sz="1100" i="1" dirty="0" smtClean="0"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s-ES" sz="1100" i="1" dirty="0" smtClean="0"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de momento sólo LR se encuentra en esta situación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580393"/>
              </p:ext>
            </p:extLst>
          </p:nvPr>
        </p:nvGraphicFramePr>
        <p:xfrm>
          <a:off x="1002595" y="909942"/>
          <a:ext cx="7375756" cy="5343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1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6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5946">
                  <a:extLst>
                    <a:ext uri="{9D8B030D-6E8A-4147-A177-3AD203B41FA5}">
                      <a16:colId xmlns:a16="http://schemas.microsoft.com/office/drawing/2014/main" val="3800700039"/>
                    </a:ext>
                  </a:extLst>
                </a:gridCol>
                <a:gridCol w="8988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1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9309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Tipo Región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PO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s-ES" sz="10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Ayuda Principal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Total Ayuda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Objetivo N+3 2019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</a:t>
                      </a:r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</a:t>
                      </a:r>
                      <a:r>
                        <a:rPr lang="es-E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Gasto * Tasa)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Todas fases</a:t>
                      </a:r>
                      <a:endParaRPr lang="es-E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Ayuda</a:t>
                      </a:r>
                      <a:r>
                        <a:rPr lang="es-ES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Devengada Prevista</a:t>
                      </a:r>
                      <a:endParaRPr lang="es-E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Pérdida </a:t>
                      </a:r>
                      <a:r>
                        <a:rPr lang="es-E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N+3</a:t>
                      </a:r>
                      <a:r>
                        <a:rPr lang="es-ES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Actual</a:t>
                      </a:r>
                      <a:endParaRPr lang="es-E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Pérdida o margen N+3 prevista</a:t>
                      </a: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096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Menos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EX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691,66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740,59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129,45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155,79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smtClean="0">
                          <a:effectLst/>
                          <a:latin typeface="Arial" panose="020B0604020202020204" pitchFamily="34" charset="0"/>
                        </a:rPr>
                        <a:t>177,94 </a:t>
                      </a:r>
                      <a:endParaRPr lang="es-E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48,49</a:t>
                      </a:r>
                      <a:endParaRPr lang="es-E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407">
                <a:tc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effectLst/>
                          <a:latin typeface="Arial" panose="020B0604020202020204" pitchFamily="34" charset="0"/>
                        </a:rPr>
                        <a:t>691,66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effectLst/>
                          <a:latin typeface="Arial" panose="020B0604020202020204" pitchFamily="34" charset="0"/>
                        </a:rPr>
                        <a:t>740,59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effectLst/>
                          <a:latin typeface="Arial" panose="020B0604020202020204" pitchFamily="34" charset="0"/>
                        </a:rPr>
                        <a:t>129,45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effectLst/>
                          <a:latin typeface="Arial" panose="020B0604020202020204" pitchFamily="34" charset="0"/>
                        </a:rPr>
                        <a:t>155,79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smtClean="0">
                          <a:effectLst/>
                          <a:latin typeface="Arial" panose="020B0604020202020204" pitchFamily="34" charset="0"/>
                        </a:rPr>
                        <a:t>177,94 </a:t>
                      </a:r>
                      <a:endParaRPr lang="es-E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407">
                <a:tc rowSpan="5">
                  <a:txBody>
                    <a:bodyPr/>
                    <a:lstStyle/>
                    <a:p>
                      <a:pPr algn="ctr"/>
                      <a:r>
                        <a:rPr lang="es-ES" sz="1000" b="1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Trans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AN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3.005,88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3.200,91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705,56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562,43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smtClean="0">
                          <a:effectLst/>
                          <a:latin typeface="Arial" panose="020B0604020202020204" pitchFamily="34" charset="0"/>
                        </a:rPr>
                        <a:t>730,75 </a:t>
                      </a:r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-143,13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25,19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CM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560,58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597,96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120,55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83,96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smtClean="0">
                          <a:effectLst/>
                          <a:latin typeface="Arial" panose="020B0604020202020204" pitchFamily="34" charset="0"/>
                        </a:rPr>
                        <a:t>122,95 </a:t>
                      </a:r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-36,58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2,40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IC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973,63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1.037,04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243,64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234,61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smtClean="0">
                          <a:effectLst/>
                          <a:latin typeface="Arial" panose="020B0604020202020204" pitchFamily="34" charset="0"/>
                        </a:rPr>
                        <a:t>332,65 </a:t>
                      </a:r>
                      <a:endParaRPr lang="es-E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-9,03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89,01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ME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49,50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52,66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12,41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12,60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smtClean="0">
                          <a:effectLst/>
                          <a:latin typeface="Arial" panose="020B0604020202020204" pitchFamily="34" charset="0"/>
                        </a:rPr>
                        <a:t>17,13 </a:t>
                      </a:r>
                      <a:endParaRPr lang="es-E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4,73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MU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313,18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333,48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71,58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57,19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74,89 </a:t>
                      </a:r>
                      <a:endParaRPr lang="es-E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-14,39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3,31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07">
                <a:tc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effectLst/>
                          <a:latin typeface="Arial" panose="020B0604020202020204" pitchFamily="34" charset="0"/>
                        </a:rPr>
                        <a:t>4.902,77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5.222,05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1.153,73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950,79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1.278,37 </a:t>
                      </a:r>
                      <a:endParaRPr lang="es-E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-203,14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407">
                <a:tc rowSpan="13"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Más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AR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109,34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117,16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19,73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24,38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38,00 </a:t>
                      </a:r>
                      <a:endParaRPr lang="es-E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18,27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AS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247,95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263,78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64,80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67,06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79,42 </a:t>
                      </a:r>
                      <a:endParaRPr lang="es-E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14,62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BB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124,53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133,70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20,82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25,24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31,14 </a:t>
                      </a:r>
                      <a:endParaRPr lang="es-E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10,32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CE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42,58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45,38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9,77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5,34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10,83 </a:t>
                      </a:r>
                      <a:endParaRPr lang="es-E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-4,43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1,05 </a:t>
                      </a:r>
                      <a:endParaRPr lang="es-ES" sz="11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CL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313,94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332,83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69,31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48,83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smtClean="0">
                          <a:effectLst/>
                          <a:latin typeface="Arial" panose="020B0604020202020204" pitchFamily="34" charset="0"/>
                        </a:rPr>
                        <a:t>56,33 </a:t>
                      </a:r>
                      <a:endParaRPr lang="es-E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-20,48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-12,98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CN (*)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52,46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56,30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2,29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30,20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smtClean="0">
                          <a:effectLst/>
                          <a:latin typeface="Arial" panose="020B0604020202020204" pitchFamily="34" charset="0"/>
                        </a:rPr>
                        <a:t>39,30 </a:t>
                      </a:r>
                      <a:endParaRPr lang="es-E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37,01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CT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781,88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835,62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172,88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106,83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smtClean="0">
                          <a:effectLst/>
                          <a:latin typeface="Arial" panose="020B0604020202020204" pitchFamily="34" charset="0"/>
                        </a:rPr>
                        <a:t>172,88 </a:t>
                      </a:r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-66,06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CV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551,29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590,26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111,26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113,59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smtClean="0">
                          <a:effectLst/>
                          <a:latin typeface="Arial" panose="020B0604020202020204" pitchFamily="34" charset="0"/>
                        </a:rPr>
                        <a:t>140,43 </a:t>
                      </a:r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29,17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EU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167,78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179,13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39,73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44,91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smtClean="0">
                          <a:effectLst/>
                          <a:latin typeface="Arial" panose="020B0604020202020204" pitchFamily="34" charset="0"/>
                        </a:rPr>
                        <a:t>53,73 </a:t>
                      </a:r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14,00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GA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857,97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913,69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217,51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245,45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smtClean="0">
                          <a:effectLst/>
                          <a:latin typeface="Arial" panose="020B0604020202020204" pitchFamily="34" charset="0"/>
                        </a:rPr>
                        <a:t>266,47 </a:t>
                      </a:r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48,96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LR (*)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31,49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33,81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5,89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12,94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smtClean="0">
                          <a:effectLst/>
                          <a:latin typeface="Arial" panose="020B0604020202020204" pitchFamily="34" charset="0"/>
                        </a:rPr>
                        <a:t>12,85 </a:t>
                      </a:r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6,96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MD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232,52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249,84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11,97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smtClean="0">
                          <a:effectLst/>
                          <a:latin typeface="Arial" panose="020B0604020202020204" pitchFamily="34" charset="0"/>
                        </a:rPr>
                        <a:t>16,55 </a:t>
                      </a:r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16,55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2407">
                <a:tc vMerge="1">
                  <a:txBody>
                    <a:bodyPr/>
                    <a:lstStyle/>
                    <a:p>
                      <a:pPr algn="l"/>
                      <a:endParaRPr lang="es-E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NA</a:t>
                      </a:r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41,84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effectLst/>
                          <a:latin typeface="Arial" panose="020B0604020202020204" pitchFamily="34" charset="0"/>
                        </a:rPr>
                        <a:t>44,51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11,12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11,11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smtClean="0">
                          <a:effectLst/>
                          <a:latin typeface="Arial" panose="020B0604020202020204" pitchFamily="34" charset="0"/>
                        </a:rPr>
                        <a:t>17,86 </a:t>
                      </a:r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-0,01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 panose="020B0604020202020204" pitchFamily="34" charset="0"/>
                        </a:rPr>
                        <a:t>6,74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2407">
                <a:tc>
                  <a:txBody>
                    <a:bodyPr/>
                    <a:lstStyle/>
                    <a:p>
                      <a:pPr algn="l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3.555,57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3.795,99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effectLst/>
                          <a:latin typeface="Arial" panose="020B0604020202020204" pitchFamily="34" charset="0"/>
                        </a:rPr>
                        <a:t>745,10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effectLst/>
                          <a:latin typeface="Arial" panose="020B0604020202020204" pitchFamily="34" charset="0"/>
                        </a:rPr>
                        <a:t>747,84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935,78 </a:t>
                      </a:r>
                      <a:endParaRPr lang="es-E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-90,97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es-E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12,98</a:t>
                      </a:r>
                      <a:endParaRPr lang="es-ES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90562">
                <a:tc>
                  <a:txBody>
                    <a:bodyPr/>
                    <a:lstStyle/>
                    <a:p>
                      <a:pPr algn="l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5505">
                <a:tc>
                  <a:txBody>
                    <a:bodyPr/>
                    <a:lstStyle/>
                    <a:p>
                      <a:pPr algn="l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6" marR="91436" marT="0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9.150,00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9.758,64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effectLst/>
                          <a:latin typeface="Arial" panose="020B0604020202020204" pitchFamily="34" charset="0"/>
                        </a:rPr>
                        <a:t>2.028,28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effectLst/>
                          <a:latin typeface="Arial" panose="020B0604020202020204" pitchFamily="34" charset="0"/>
                        </a:rPr>
                        <a:t>1.854,42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2.392,09</a:t>
                      </a:r>
                      <a:r>
                        <a:rPr lang="es-ES" sz="11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s-E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-294,11</a:t>
                      </a:r>
                      <a:r>
                        <a:rPr lang="es-ES" sz="16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es-E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12,98</a:t>
                      </a:r>
                      <a:endParaRPr lang="es-E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6" name="Flecha abajo 5"/>
          <p:cNvSpPr/>
          <p:nvPr/>
        </p:nvSpPr>
        <p:spPr bwMode="auto">
          <a:xfrm rot="5400000">
            <a:off x="8535258" y="3696021"/>
            <a:ext cx="284287" cy="471221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7926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350905" y="-78920"/>
            <a:ext cx="5786098" cy="1120160"/>
          </a:xfrm>
        </p:spPr>
        <p:txBody>
          <a:bodyPr/>
          <a:lstStyle/>
          <a:p>
            <a:pPr>
              <a:defRPr/>
            </a:pPr>
            <a:r>
              <a:rPr lang="es-ES" sz="1800" dirty="0"/>
              <a:t>PO </a:t>
            </a:r>
            <a:r>
              <a:rPr lang="es-ES" sz="1800" dirty="0" smtClean="0"/>
              <a:t>Regionales FEDER </a:t>
            </a:r>
            <a:r>
              <a:rPr lang="es-ES" sz="1800" dirty="0"/>
              <a:t/>
            </a:r>
            <a:br>
              <a:rPr lang="es-ES" sz="1800" dirty="0"/>
            </a:br>
            <a:r>
              <a:rPr lang="es-ES" sz="1800" dirty="0" smtClean="0"/>
              <a:t>Selección de operaciones y ejecución prevista</a:t>
            </a:r>
            <a:br>
              <a:rPr lang="es-ES" sz="1800" dirty="0" smtClean="0"/>
            </a:br>
            <a:r>
              <a:rPr lang="es-ES" sz="1800" dirty="0" smtClean="0"/>
              <a:t>% sobre gasto programado</a:t>
            </a:r>
            <a:endParaRPr lang="es-ES" sz="2400" dirty="0">
              <a:solidFill>
                <a:srgbClr val="FF000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919" y="1160585"/>
            <a:ext cx="7606576" cy="515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0302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9 Rectángulo"/>
          <p:cNvSpPr>
            <a:spLocks noChangeArrowheads="1"/>
          </p:cNvSpPr>
          <p:nvPr/>
        </p:nvSpPr>
        <p:spPr bwMode="auto">
          <a:xfrm>
            <a:off x="8316913" y="5732463"/>
            <a:ext cx="827087" cy="1125537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just">
              <a:spcBef>
                <a:spcPct val="20000"/>
              </a:spcBef>
              <a:buClr>
                <a:srgbClr val="800000"/>
              </a:buClr>
              <a:buFont typeface="Wingdings" panose="05000000000000000000" pitchFamily="2" charset="2"/>
              <a:buChar char="Ø"/>
              <a:defRPr sz="2400" b="1">
                <a:solidFill>
                  <a:srgbClr val="002A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800000"/>
              </a:buClr>
              <a:buChar char="–"/>
              <a:defRPr sz="2000" b="1">
                <a:solidFill>
                  <a:srgbClr val="002A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800000"/>
              </a:buClr>
              <a:buChar char="•"/>
              <a:defRPr sz="2000">
                <a:solidFill>
                  <a:srgbClr val="002A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800000"/>
              </a:buClr>
              <a:buChar char="–"/>
              <a:defRPr>
                <a:solidFill>
                  <a:srgbClr val="002A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800000"/>
              </a:buClr>
              <a:buChar char="»"/>
              <a:defRPr sz="1600">
                <a:solidFill>
                  <a:srgbClr val="002A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»"/>
              <a:defRPr sz="1600">
                <a:solidFill>
                  <a:srgbClr val="002A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»"/>
              <a:defRPr sz="1600">
                <a:solidFill>
                  <a:srgbClr val="002A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»"/>
              <a:defRPr sz="1600">
                <a:solidFill>
                  <a:srgbClr val="002A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»"/>
              <a:defRPr sz="1600">
                <a:solidFill>
                  <a:srgbClr val="002A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s-ES" altLang="es-ES" sz="1800" b="0">
              <a:solidFill>
                <a:schemeClr val="tx1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324350" y="5980261"/>
            <a:ext cx="4421188" cy="46166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rgbClr val="CCECFF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>
            <a:outerShdw dist="107763" dir="8100000" algn="ctr" rotWithShape="0">
              <a:srgbClr val="0244A6">
                <a:alpha val="50000"/>
              </a:srgbClr>
            </a:outerShdw>
          </a:effectLst>
          <a:extLst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www.dgfc.sepg.hacienda.gob.es</a:t>
            </a:r>
            <a:endParaRPr lang="es-ES" sz="2400" b="1" dirty="0">
              <a:solidFill>
                <a:srgbClr val="000066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6324" name="Picture 9" descr="C:\Users\KG000141\Desktop\mapas y logo nuevo periodo\ESPAÑA 2014-2020RelieveSinFondoNiLeyend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222375"/>
            <a:ext cx="5486400" cy="425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07950" y="2708275"/>
            <a:ext cx="5543550" cy="930275"/>
          </a:xfrm>
          <a:prstGeom prst="rect">
            <a:avLst/>
          </a:prstGeom>
          <a:noFill/>
          <a:ln>
            <a:noFill/>
          </a:ln>
          <a:effectLst>
            <a:prstShdw prst="shdw17" dist="99190" dir="8411666">
              <a:schemeClr val="bg2"/>
            </a:prstShdw>
          </a:effectLst>
          <a:extLst/>
        </p:spPr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r>
              <a:rPr lang="es-ES" sz="36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¡Gracias!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r>
              <a:rPr lang="es-E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  <a:hlinkClick r:id="rId4"/>
              </a:rPr>
              <a:t>sgfeder@sepg.hacienda.gob.es</a:t>
            </a:r>
            <a:endParaRPr lang="es-ES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endParaRPr lang="es-ES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342900" indent="-342900" algn="ctr" fontAlgn="auto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endParaRPr lang="es-ES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lta tensión">
  <a:themeElements>
    <a:clrScheme name="">
      <a:dk1>
        <a:srgbClr val="003366"/>
      </a:dk1>
      <a:lt1>
        <a:srgbClr val="99CCFF"/>
      </a:lt1>
      <a:dk2>
        <a:srgbClr val="FFFFFF"/>
      </a:dk2>
      <a:lt2>
        <a:srgbClr val="006699"/>
      </a:lt2>
      <a:accent1>
        <a:srgbClr val="FFFF99"/>
      </a:accent1>
      <a:accent2>
        <a:srgbClr val="01B0FF"/>
      </a:accent2>
      <a:accent3>
        <a:srgbClr val="CAE2FF"/>
      </a:accent3>
      <a:accent4>
        <a:srgbClr val="002A56"/>
      </a:accent4>
      <a:accent5>
        <a:srgbClr val="FFFFCA"/>
      </a:accent5>
      <a:accent6>
        <a:srgbClr val="019FE7"/>
      </a:accent6>
      <a:hlink>
        <a:srgbClr val="6666FF"/>
      </a:hlink>
      <a:folHlink>
        <a:srgbClr val="1C6D9A"/>
      </a:folHlink>
    </a:clrScheme>
    <a:fontScheme name="1_Alta tensió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Alta tensión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ta tensión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ta tensión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8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FF9966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FFCAB8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ta tensión 9">
        <a:dk1>
          <a:srgbClr val="000099"/>
        </a:dk1>
        <a:lt1>
          <a:srgbClr val="2181B7"/>
        </a:lt1>
        <a:dk2>
          <a:srgbClr val="FFFFFF"/>
        </a:dk2>
        <a:lt2>
          <a:srgbClr val="001932"/>
        </a:lt2>
        <a:accent1>
          <a:srgbClr val="FF9966"/>
        </a:accent1>
        <a:accent2>
          <a:srgbClr val="01B0FF"/>
        </a:accent2>
        <a:accent3>
          <a:srgbClr val="ABC1D8"/>
        </a:accent3>
        <a:accent4>
          <a:srgbClr val="000082"/>
        </a:accent4>
        <a:accent5>
          <a:srgbClr val="FFCAB8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10">
        <a:dk1>
          <a:srgbClr val="000099"/>
        </a:dk1>
        <a:lt1>
          <a:srgbClr val="2181B7"/>
        </a:lt1>
        <a:dk2>
          <a:srgbClr val="FFFFFF"/>
        </a:dk2>
        <a:lt2>
          <a:srgbClr val="001932"/>
        </a:lt2>
        <a:accent1>
          <a:srgbClr val="FFFF99"/>
        </a:accent1>
        <a:accent2>
          <a:srgbClr val="01B0FF"/>
        </a:accent2>
        <a:accent3>
          <a:srgbClr val="ABC1D8"/>
        </a:accent3>
        <a:accent4>
          <a:srgbClr val="000082"/>
        </a:accent4>
        <a:accent5>
          <a:srgbClr val="FFFFCA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11">
        <a:dk1>
          <a:srgbClr val="000099"/>
        </a:dk1>
        <a:lt1>
          <a:srgbClr val="800000"/>
        </a:lt1>
        <a:dk2>
          <a:srgbClr val="FFFFFF"/>
        </a:dk2>
        <a:lt2>
          <a:srgbClr val="001932"/>
        </a:lt2>
        <a:accent1>
          <a:srgbClr val="FFFF99"/>
        </a:accent1>
        <a:accent2>
          <a:srgbClr val="01B0FF"/>
        </a:accent2>
        <a:accent3>
          <a:srgbClr val="C0AAAA"/>
        </a:accent3>
        <a:accent4>
          <a:srgbClr val="000082"/>
        </a:accent4>
        <a:accent5>
          <a:srgbClr val="FFFFCA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12">
        <a:dk1>
          <a:srgbClr val="4C0000"/>
        </a:dk1>
        <a:lt1>
          <a:srgbClr val="99CCFF"/>
        </a:lt1>
        <a:dk2>
          <a:srgbClr val="FFFFFF"/>
        </a:dk2>
        <a:lt2>
          <a:srgbClr val="001932"/>
        </a:lt2>
        <a:accent1>
          <a:srgbClr val="FFFF99"/>
        </a:accent1>
        <a:accent2>
          <a:srgbClr val="01B0FF"/>
        </a:accent2>
        <a:accent3>
          <a:srgbClr val="CAE2FF"/>
        </a:accent3>
        <a:accent4>
          <a:srgbClr val="400000"/>
        </a:accent4>
        <a:accent5>
          <a:srgbClr val="FFFFCA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13">
        <a:dk1>
          <a:srgbClr val="7A0000"/>
        </a:dk1>
        <a:lt1>
          <a:srgbClr val="99CCFF"/>
        </a:lt1>
        <a:dk2>
          <a:srgbClr val="FFFFFF"/>
        </a:dk2>
        <a:lt2>
          <a:srgbClr val="15468F"/>
        </a:lt2>
        <a:accent1>
          <a:srgbClr val="FFFF99"/>
        </a:accent1>
        <a:accent2>
          <a:srgbClr val="01B0FF"/>
        </a:accent2>
        <a:accent3>
          <a:srgbClr val="CAE2FF"/>
        </a:accent3>
        <a:accent4>
          <a:srgbClr val="670000"/>
        </a:accent4>
        <a:accent5>
          <a:srgbClr val="FFFFCA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14">
        <a:dk1>
          <a:srgbClr val="760000"/>
        </a:dk1>
        <a:lt1>
          <a:srgbClr val="99CCFF"/>
        </a:lt1>
        <a:dk2>
          <a:srgbClr val="FFFFFF"/>
        </a:dk2>
        <a:lt2>
          <a:srgbClr val="15468F"/>
        </a:lt2>
        <a:accent1>
          <a:srgbClr val="FFFF99"/>
        </a:accent1>
        <a:accent2>
          <a:srgbClr val="01B0FF"/>
        </a:accent2>
        <a:accent3>
          <a:srgbClr val="CAE2FF"/>
        </a:accent3>
        <a:accent4>
          <a:srgbClr val="640000"/>
        </a:accent4>
        <a:accent5>
          <a:srgbClr val="FFFFCA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15">
        <a:dk1>
          <a:srgbClr val="760000"/>
        </a:dk1>
        <a:lt1>
          <a:srgbClr val="99CCFF"/>
        </a:lt1>
        <a:dk2>
          <a:srgbClr val="FFFFFF"/>
        </a:dk2>
        <a:lt2>
          <a:srgbClr val="A8C6F2"/>
        </a:lt2>
        <a:accent1>
          <a:srgbClr val="FFFF99"/>
        </a:accent1>
        <a:accent2>
          <a:srgbClr val="01B0FF"/>
        </a:accent2>
        <a:accent3>
          <a:srgbClr val="CAE2FF"/>
        </a:accent3>
        <a:accent4>
          <a:srgbClr val="640000"/>
        </a:accent4>
        <a:accent5>
          <a:srgbClr val="FFFFCA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16">
        <a:dk1>
          <a:srgbClr val="760000"/>
        </a:dk1>
        <a:lt1>
          <a:srgbClr val="99CCFF"/>
        </a:lt1>
        <a:dk2>
          <a:srgbClr val="FFFFFF"/>
        </a:dk2>
        <a:lt2>
          <a:srgbClr val="1964B7"/>
        </a:lt2>
        <a:accent1>
          <a:srgbClr val="FFFF99"/>
        </a:accent1>
        <a:accent2>
          <a:srgbClr val="01B0FF"/>
        </a:accent2>
        <a:accent3>
          <a:srgbClr val="CAE2FF"/>
        </a:accent3>
        <a:accent4>
          <a:srgbClr val="640000"/>
        </a:accent4>
        <a:accent5>
          <a:srgbClr val="FFFFCA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AC6ADC74A8C2F45A4DA3244830DBBF0" ma:contentTypeVersion="1" ma:contentTypeDescription="Crear nuevo documento." ma:contentTypeScope="" ma:versionID="74b372d6387b91a0fe5383f83963156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b5f0d48ff83a005300e43886532853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8914F28-AAA6-4AC3-ADB8-9B9706C7C127}"/>
</file>

<file path=customXml/itemProps2.xml><?xml version="1.0" encoding="utf-8"?>
<ds:datastoreItem xmlns:ds="http://schemas.openxmlformats.org/officeDocument/2006/customXml" ds:itemID="{89D961DF-379B-4133-85A0-B5FAB5146086}"/>
</file>

<file path=customXml/itemProps3.xml><?xml version="1.0" encoding="utf-8"?>
<ds:datastoreItem xmlns:ds="http://schemas.openxmlformats.org/officeDocument/2006/customXml" ds:itemID="{D0F3357A-2848-4B36-9796-37330B0C2D9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15332</TotalTime>
  <Words>611</Words>
  <Application>Microsoft Office PowerPoint</Application>
  <PresentationFormat>Presentación en pantalla (4:3)</PresentationFormat>
  <Paragraphs>407</Paragraphs>
  <Slides>6</Slides>
  <Notes>6</Notes>
  <HiddenSlides>2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Times New Roman</vt:lpstr>
      <vt:lpstr>Wingdings</vt:lpstr>
      <vt:lpstr>1_Alta tensión</vt:lpstr>
      <vt:lpstr>P. O.  Regionales FEDER 2014-2020  Selección de operaciones, ejecución y previsiones  Situación @ 15-Noviembre-2019</vt:lpstr>
      <vt:lpstr> PO Regionales FEDER Selección de operaciones – Datos a 15/11/2019</vt:lpstr>
      <vt:lpstr> PO Regionales FEDER Selección de operaciones – Evolución año 2019</vt:lpstr>
      <vt:lpstr>PO Regionales FEDER   Cumplimiento Regla N+3 2019 – 20/11/2019 </vt:lpstr>
      <vt:lpstr>PO Regionales FEDER  Selección de operaciones y ejecución prevista % sobre gasto programado</vt:lpstr>
      <vt:lpstr>Presentación de PowerPoint</vt:lpstr>
    </vt:vector>
  </TitlesOfParts>
  <Company>IGAE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Reparto Fondos y Administraciones</dc:title>
  <dc:creator>KG000141</dc:creator>
  <cp:lastModifiedBy>Alonso Pardo, Anatolio</cp:lastModifiedBy>
  <cp:revision>976</cp:revision>
  <cp:lastPrinted>2018-11-14T18:06:32Z</cp:lastPrinted>
  <dcterms:created xsi:type="dcterms:W3CDTF">2001-05-24T16:39:34Z</dcterms:created>
  <dcterms:modified xsi:type="dcterms:W3CDTF">2019-11-20T17:55:08Z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0x010100AAC6ADC74A8C2F45A4DA3244830DBBF0</vt:lpwstr>
  </property>
</Properties>
</file>