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1" r:id="rId2"/>
    <p:sldId id="261" r:id="rId3"/>
    <p:sldId id="273" r:id="rId4"/>
    <p:sldId id="276" r:id="rId5"/>
    <p:sldId id="275" r:id="rId6"/>
    <p:sldId id="277" r:id="rId7"/>
    <p:sldId id="278" r:id="rId8"/>
    <p:sldId id="279" r:id="rId9"/>
    <p:sldId id="280" r:id="rId10"/>
    <p:sldId id="281" r:id="rId11"/>
    <p:sldId id="274" r:id="rId12"/>
  </p:sldIdLst>
  <p:sldSz cx="9144000" cy="6858000" type="screen4x3"/>
  <p:notesSz cx="666908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3636"/>
    <a:srgbClr val="FF9900"/>
    <a:srgbClr val="33CC33"/>
    <a:srgbClr val="FF0066"/>
    <a:srgbClr val="410F26"/>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3163" autoAdjust="0"/>
    <p:restoredTop sz="94660"/>
  </p:normalViewPr>
  <p:slideViewPr>
    <p:cSldViewPr>
      <p:cViewPr>
        <p:scale>
          <a:sx n="100" d="100"/>
          <a:sy n="100" d="100"/>
        </p:scale>
        <p:origin x="-1068" y="72"/>
      </p:cViewPr>
      <p:guideLst>
        <p:guide orient="horz" pos="2160"/>
        <p:guide pos="2880"/>
      </p:guideLst>
    </p:cSldViewPr>
  </p:slideViewPr>
  <p:notesTextViewPr>
    <p:cViewPr>
      <p:scale>
        <a:sx n="1" d="1"/>
        <a:sy n="1" d="1"/>
      </p:scale>
      <p:origin x="0" y="0"/>
    </p:cViewPr>
  </p:notesTextViewPr>
  <p:sorterViewPr>
    <p:cViewPr>
      <p:scale>
        <a:sx n="100" d="100"/>
        <a:sy n="100" d="100"/>
      </p:scale>
      <p:origin x="0" y="4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33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777607" y="0"/>
            <a:ext cx="2889938" cy="496333"/>
          </a:xfrm>
          <a:prstGeom prst="rect">
            <a:avLst/>
          </a:prstGeom>
        </p:spPr>
        <p:txBody>
          <a:bodyPr vert="horz" lIns="91440" tIns="45720" rIns="91440" bIns="45720" rtlCol="0"/>
          <a:lstStyle>
            <a:lvl1pPr algn="r">
              <a:defRPr sz="1200"/>
            </a:lvl1pPr>
          </a:lstStyle>
          <a:p>
            <a:fld id="{D3251920-5ECF-49F7-A8EC-A23EAFC3DDBB}" type="datetimeFigureOut">
              <a:rPr lang="es-ES" smtClean="0"/>
              <a:t>11/06/2015</a:t>
            </a:fld>
            <a:endParaRPr lang="es-ES"/>
          </a:p>
        </p:txBody>
      </p:sp>
      <p:sp>
        <p:nvSpPr>
          <p:cNvPr id="4" name="3 Marcador de pie de página"/>
          <p:cNvSpPr>
            <a:spLocks noGrp="1"/>
          </p:cNvSpPr>
          <p:nvPr>
            <p:ph type="ftr" sz="quarter" idx="2"/>
          </p:nvPr>
        </p:nvSpPr>
        <p:spPr>
          <a:xfrm>
            <a:off x="0" y="9428584"/>
            <a:ext cx="2889938" cy="496333"/>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777607" y="9428584"/>
            <a:ext cx="2889938" cy="496333"/>
          </a:xfrm>
          <a:prstGeom prst="rect">
            <a:avLst/>
          </a:prstGeom>
        </p:spPr>
        <p:txBody>
          <a:bodyPr vert="horz" lIns="91440" tIns="45720" rIns="91440" bIns="45720" rtlCol="0" anchor="b"/>
          <a:lstStyle>
            <a:lvl1pPr algn="r">
              <a:defRPr sz="1200"/>
            </a:lvl1pPr>
          </a:lstStyle>
          <a:p>
            <a:fld id="{BF1A0C20-B9EE-4228-999E-512016F8382F}" type="slidenum">
              <a:rPr lang="es-ES" smtClean="0"/>
              <a:t>‹Nº›</a:t>
            </a:fld>
            <a:endParaRPr lang="es-ES"/>
          </a:p>
        </p:txBody>
      </p:sp>
    </p:spTree>
    <p:extLst>
      <p:ext uri="{BB962C8B-B14F-4D97-AF65-F5344CB8AC3E}">
        <p14:creationId xmlns:p14="http://schemas.microsoft.com/office/powerpoint/2010/main" val="1000283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2"/>
            <a:ext cx="2890046" cy="4961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777971" y="2"/>
            <a:ext cx="2890045" cy="496100"/>
          </a:xfrm>
          <a:prstGeom prst="rect">
            <a:avLst/>
          </a:prstGeom>
        </p:spPr>
        <p:txBody>
          <a:bodyPr vert="horz" lIns="91440" tIns="45720" rIns="91440" bIns="45720" rtlCol="0"/>
          <a:lstStyle>
            <a:lvl1pPr algn="r">
              <a:defRPr sz="1200"/>
            </a:lvl1pPr>
          </a:lstStyle>
          <a:p>
            <a:fld id="{739D74DF-E691-4CC7-A79A-E1AEBB09851E}" type="datetimeFigureOut">
              <a:rPr lang="es-ES" smtClean="0"/>
              <a:t>11/06/2015</a:t>
            </a:fld>
            <a:endParaRPr lang="es-ES"/>
          </a:p>
        </p:txBody>
      </p:sp>
      <p:sp>
        <p:nvSpPr>
          <p:cNvPr id="4" name="3 Marcador de imagen de diapositiva"/>
          <p:cNvSpPr>
            <a:spLocks noGrp="1" noRot="1" noChangeAspect="1"/>
          </p:cNvSpPr>
          <p:nvPr>
            <p:ph type="sldImg" idx="2"/>
          </p:nvPr>
        </p:nvSpPr>
        <p:spPr>
          <a:xfrm>
            <a:off x="8540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67016" y="4715270"/>
            <a:ext cx="5335056" cy="446722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222"/>
            <a:ext cx="2890046" cy="4961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777971" y="9428222"/>
            <a:ext cx="2890045" cy="496100"/>
          </a:xfrm>
          <a:prstGeom prst="rect">
            <a:avLst/>
          </a:prstGeom>
        </p:spPr>
        <p:txBody>
          <a:bodyPr vert="horz" lIns="91440" tIns="45720" rIns="91440" bIns="45720" rtlCol="0" anchor="b"/>
          <a:lstStyle>
            <a:lvl1pPr algn="r">
              <a:defRPr sz="1200"/>
            </a:lvl1pPr>
          </a:lstStyle>
          <a:p>
            <a:fld id="{74ABE945-D327-4B20-BAA5-88967651E1C2}" type="slidenum">
              <a:rPr lang="es-ES" smtClean="0"/>
              <a:t>‹Nº›</a:t>
            </a:fld>
            <a:endParaRPr lang="es-ES"/>
          </a:p>
        </p:txBody>
      </p:sp>
    </p:spTree>
    <p:extLst>
      <p:ext uri="{BB962C8B-B14F-4D97-AF65-F5344CB8AC3E}">
        <p14:creationId xmlns:p14="http://schemas.microsoft.com/office/powerpoint/2010/main" val="420438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1</a:t>
            </a:fld>
            <a:endParaRPr lang="es-ES"/>
          </a:p>
        </p:txBody>
      </p:sp>
    </p:spTree>
    <p:extLst>
      <p:ext uri="{BB962C8B-B14F-4D97-AF65-F5344CB8AC3E}">
        <p14:creationId xmlns:p14="http://schemas.microsoft.com/office/powerpoint/2010/main" val="19309124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10</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11</a:t>
            </a:fld>
            <a:endParaRPr lang="es-ES"/>
          </a:p>
        </p:txBody>
      </p:sp>
    </p:spTree>
    <p:extLst>
      <p:ext uri="{BB962C8B-B14F-4D97-AF65-F5344CB8AC3E}">
        <p14:creationId xmlns:p14="http://schemas.microsoft.com/office/powerpoint/2010/main" val="15594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2</a:t>
            </a:fld>
            <a:endParaRPr lang="es-ES"/>
          </a:p>
        </p:txBody>
      </p:sp>
    </p:spTree>
    <p:extLst>
      <p:ext uri="{BB962C8B-B14F-4D97-AF65-F5344CB8AC3E}">
        <p14:creationId xmlns:p14="http://schemas.microsoft.com/office/powerpoint/2010/main" val="895265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3</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4</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5</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6</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7</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8</a:t>
            </a:fld>
            <a:endParaRPr lang="es-ES"/>
          </a:p>
        </p:txBody>
      </p:sp>
    </p:spTree>
    <p:extLst>
      <p:ext uri="{BB962C8B-B14F-4D97-AF65-F5344CB8AC3E}">
        <p14:creationId xmlns:p14="http://schemas.microsoft.com/office/powerpoint/2010/main" val="3094409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74ABE945-D327-4B20-BAA5-88967651E1C2}" type="slidenum">
              <a:rPr lang="es-ES" smtClean="0"/>
              <a:t>9</a:t>
            </a:fld>
            <a:endParaRPr lang="es-ES"/>
          </a:p>
        </p:txBody>
      </p:sp>
    </p:spTree>
    <p:extLst>
      <p:ext uri="{BB962C8B-B14F-4D97-AF65-F5344CB8AC3E}">
        <p14:creationId xmlns:p14="http://schemas.microsoft.com/office/powerpoint/2010/main" val="309440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83162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315633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22312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72365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254728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282360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44276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276561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417472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75238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30047D4-3BC1-42A8-8AD2-21BF1779F676}" type="datetimeFigureOut">
              <a:rPr lang="es-ES" smtClean="0"/>
              <a:t>11/06/2015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95536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047D4-3BC1-42A8-8AD2-21BF1779F676}" type="datetimeFigureOut">
              <a:rPr lang="es-ES" smtClean="0"/>
              <a:t>11/06/2015</a:t>
            </a:fld>
            <a:endParaRPr lang="es-ES"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00A2A-9580-4BF0-97BA-60966CA3D876}" type="slidenum">
              <a:rPr lang="es-ES" smtClean="0"/>
              <a:t>‹Nº›</a:t>
            </a:fld>
            <a:endParaRPr lang="es-ES" dirty="0"/>
          </a:p>
        </p:txBody>
      </p:sp>
    </p:spTree>
    <p:extLst>
      <p:ext uri="{BB962C8B-B14F-4D97-AF65-F5344CB8AC3E}">
        <p14:creationId xmlns:p14="http://schemas.microsoft.com/office/powerpoint/2010/main" val="1604401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4.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5141167"/>
          </a:xfrm>
        </p:spPr>
        <p:txBody>
          <a:bodyPr>
            <a:normAutofit/>
          </a:bodyPr>
          <a:lstStyle/>
          <a:p>
            <a:r>
              <a:rPr lang="es-ES" b="1" i="1" dirty="0" smtClean="0"/>
              <a:t>Autoridad de Certificación</a:t>
            </a:r>
          </a:p>
          <a:p>
            <a:pPr marL="0" indent="0">
              <a:buNone/>
            </a:pPr>
            <a:endParaRPr lang="es-ES" b="1" i="1" dirty="0" smtClean="0"/>
          </a:p>
          <a:p>
            <a:pPr lvl="1">
              <a:buClr>
                <a:schemeClr val="accent3">
                  <a:lumMod val="75000"/>
                </a:schemeClr>
              </a:buClr>
              <a:buFont typeface="Wingdings" panose="05000000000000000000" pitchFamily="2" charset="2"/>
              <a:buChar char="§"/>
            </a:pPr>
            <a:r>
              <a:rPr lang="es-ES" dirty="0"/>
              <a:t>Retiradas y </a:t>
            </a:r>
            <a:r>
              <a:rPr lang="es-ES" dirty="0" smtClean="0"/>
              <a:t>Recuperaciones</a:t>
            </a:r>
            <a:endParaRPr lang="es-ES" dirty="0" smtClean="0"/>
          </a:p>
          <a:p>
            <a:pPr lvl="1">
              <a:buClr>
                <a:schemeClr val="accent3">
                  <a:lumMod val="75000"/>
                </a:schemeClr>
              </a:buClr>
              <a:buFont typeface="Wingdings" panose="05000000000000000000" pitchFamily="2" charset="2"/>
              <a:buChar char="§"/>
            </a:pPr>
            <a:r>
              <a:rPr lang="es-ES"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Novedades </a:t>
            </a:r>
            <a:r>
              <a:rPr lang="es-ES"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en la Gestión 2014-2020</a:t>
            </a:r>
          </a:p>
          <a:p>
            <a:pPr lvl="1"/>
            <a:endParaRPr lang="es-ES" dirty="0"/>
          </a:p>
          <a:p>
            <a:pPr lvl="1"/>
            <a:endParaRPr lang="es-ES" dirty="0" smtClean="0"/>
          </a:p>
          <a:p>
            <a:pPr lvl="1"/>
            <a:endParaRPr lang="es-ES" dirty="0"/>
          </a:p>
          <a:p>
            <a:pPr lvl="1"/>
            <a:endParaRPr lang="es-ES" dirty="0" smtClean="0"/>
          </a:p>
          <a:p>
            <a:pPr lvl="1"/>
            <a:endParaRPr lang="es-ES" dirty="0"/>
          </a:p>
          <a:p>
            <a:pPr marL="457200" lvl="1" indent="0">
              <a:buNone/>
            </a:pPr>
            <a:r>
              <a:rPr lang="es-ES" sz="1900" dirty="0" smtClean="0">
                <a:solidFill>
                  <a:schemeClr val="tx1">
                    <a:lumMod val="65000"/>
                    <a:lumOff val="35000"/>
                  </a:schemeClr>
                </a:solidFill>
              </a:rPr>
              <a:t>Foro de Economía, Montserrat-Barcelona; 11 y 12 de junio de 2015</a:t>
            </a:r>
            <a:endParaRPr lang="es-ES" sz="1900" dirty="0">
              <a:solidFill>
                <a:schemeClr val="tx1">
                  <a:lumMod val="65000"/>
                  <a:lumOff val="35000"/>
                </a:schemeClr>
              </a:solidFill>
            </a:endParaRPr>
          </a:p>
        </p:txBody>
      </p:sp>
      <p:grpSp>
        <p:nvGrpSpPr>
          <p:cNvPr id="4" name="3 Grupo"/>
          <p:cNvGrpSpPr/>
          <p:nvPr/>
        </p:nvGrpSpPr>
        <p:grpSpPr>
          <a:xfrm>
            <a:off x="57150" y="23815"/>
            <a:ext cx="8961438" cy="716480"/>
            <a:chOff x="57150" y="23814"/>
            <a:chExt cx="8961437" cy="716480"/>
          </a:xfrm>
        </p:grpSpPr>
        <p:pic>
          <p:nvPicPr>
            <p:cNvPr id="5"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24559952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2" name="11 Rectángulo"/>
          <p:cNvSpPr/>
          <p:nvPr/>
        </p:nvSpPr>
        <p:spPr>
          <a:xfrm>
            <a:off x="57150" y="1268760"/>
            <a:ext cx="8961438" cy="5339923"/>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REGISTRO DE RIESGOS</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lvl="1" algn="just">
              <a:buClr>
                <a:schemeClr val="accent5">
                  <a:lumMod val="75000"/>
                </a:schemeClr>
              </a:buClr>
            </a:pPr>
            <a:endParaRPr lang="es-ES" dirty="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El Registro de Riesgos es una base de datos que se compone de una calificación (“rating”) que valora un organismo en función de sus riesgos, tanto en su gestión como en sus operaciones.</a:t>
            </a:r>
          </a:p>
          <a:p>
            <a:pPr marL="742950" lvl="1" indent="-285750" algn="just">
              <a:buClr>
                <a:schemeClr val="accent5">
                  <a:lumMod val="75000"/>
                </a:schemeClr>
              </a:buClr>
              <a:buFont typeface="Wingdings" panose="05000000000000000000" pitchFamily="2" charset="2"/>
              <a:buChar char="v"/>
            </a:pPr>
            <a:endParaRPr lang="es-ES"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Las variables se califican objetivamente y se ponderan para establecer un índice de riesgo que es dinámico con el tiempo.</a:t>
            </a:r>
          </a:p>
          <a:p>
            <a:pPr marL="742950" lvl="1" indent="-285750" algn="just">
              <a:buClr>
                <a:schemeClr val="accent5">
                  <a:lumMod val="75000"/>
                </a:schemeClr>
              </a:buClr>
              <a:buFont typeface="Wingdings" panose="05000000000000000000" pitchFamily="2" charset="2"/>
              <a:buChar char="v"/>
            </a:pPr>
            <a:endParaRPr lang="es-ES"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En función de este índice de riesgo, las verificaciones previas que se hayan de hacer al gasto que se certifica deben ser más o menos profundas.</a:t>
            </a:r>
          </a:p>
          <a:p>
            <a:pPr marL="742950" lvl="1" indent="-285750" algn="just">
              <a:buClr>
                <a:schemeClr val="accent5">
                  <a:lumMod val="75000"/>
                </a:schemeClr>
              </a:buClr>
              <a:buFont typeface="Wingdings" panose="05000000000000000000" pitchFamily="2" charset="2"/>
              <a:buChar char="v"/>
            </a:pPr>
            <a:endParaRPr lang="es-ES"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Tendrá dos niveles: uno relativo al Organismo Intermedio, donde se incluirán calificaciones relativas a su gestión y los resultados de auditorías de sistemas, los índices de error en irregularidades detectadas en controles. Y otro nivel relativo a las operaciones que gestiona (Instrumentos Financieros, Ayudas de Estado, Contratación, Adelantos,….).</a:t>
            </a:r>
          </a:p>
          <a:p>
            <a:pPr marL="742950" lvl="1" indent="-285750" algn="just">
              <a:buClr>
                <a:schemeClr val="accent5">
                  <a:lumMod val="75000"/>
                </a:schemeClr>
              </a:buClr>
              <a:buFont typeface="Wingdings" panose="05000000000000000000" pitchFamily="2" charset="2"/>
              <a:buChar char="v"/>
            </a:pPr>
            <a:endParaRPr lang="es-E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0445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57150" y="23815"/>
            <a:ext cx="8961438" cy="716480"/>
            <a:chOff x="57150" y="23814"/>
            <a:chExt cx="8961437" cy="716480"/>
          </a:xfrm>
        </p:grpSpPr>
        <p:pic>
          <p:nvPicPr>
            <p:cNvPr id="4"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7" name="6 CuadroTexto"/>
          <p:cNvSpPr txBox="1"/>
          <p:nvPr/>
        </p:nvSpPr>
        <p:spPr>
          <a:xfrm>
            <a:off x="2339752" y="1988840"/>
            <a:ext cx="4680520" cy="646331"/>
          </a:xfrm>
          <a:prstGeom prst="rect">
            <a:avLst/>
          </a:prstGeom>
          <a:noFill/>
        </p:spPr>
        <p:txBody>
          <a:bodyPr wrap="square" rtlCol="0">
            <a:spAutoFit/>
          </a:bodyPr>
          <a:lstStyle/>
          <a:p>
            <a:r>
              <a:rPr lang="es-ES" sz="3600" dirty="0">
                <a:latin typeface="Britannic Bold" panose="020B0903060703020204" pitchFamily="34" charset="0"/>
              </a:rPr>
              <a:t>¡</a:t>
            </a:r>
            <a:r>
              <a:rPr lang="es-ES" sz="3600" dirty="0" smtClean="0">
                <a:latin typeface="Britannic Bold" panose="020B0903060703020204" pitchFamily="34" charset="0"/>
              </a:rPr>
              <a:t>MUCHAS GRACIAS¡</a:t>
            </a:r>
            <a:endParaRPr lang="es-ES" sz="3600" dirty="0">
              <a:latin typeface="Britannic Bold" panose="020B0903060703020204" pitchFamily="34" charset="0"/>
            </a:endParaRPr>
          </a:p>
        </p:txBody>
      </p:sp>
    </p:spTree>
    <p:extLst>
      <p:ext uri="{BB962C8B-B14F-4D97-AF65-F5344CB8AC3E}">
        <p14:creationId xmlns:p14="http://schemas.microsoft.com/office/powerpoint/2010/main" val="4362082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83568" y="1916832"/>
            <a:ext cx="2016224" cy="36004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Rectángulo"/>
          <p:cNvSpPr/>
          <p:nvPr/>
        </p:nvSpPr>
        <p:spPr>
          <a:xfrm>
            <a:off x="769613" y="3947255"/>
            <a:ext cx="1412088" cy="36004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3 Rectángulo"/>
          <p:cNvSpPr/>
          <p:nvPr/>
        </p:nvSpPr>
        <p:spPr>
          <a:xfrm>
            <a:off x="1475657" y="1268760"/>
            <a:ext cx="5976664" cy="3600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Marcador de contenido"/>
          <p:cNvSpPr>
            <a:spLocks noGrp="1"/>
          </p:cNvSpPr>
          <p:nvPr>
            <p:ph idx="1"/>
          </p:nvPr>
        </p:nvSpPr>
        <p:spPr>
          <a:xfrm>
            <a:off x="395536" y="1268760"/>
            <a:ext cx="8229600" cy="5400600"/>
          </a:xfrm>
          <a:prstGeom prst="round1Rect">
            <a:avLst/>
          </a:prstGeom>
        </p:spPr>
        <p:txBody>
          <a:bodyPr>
            <a:noAutofit/>
          </a:bodyPr>
          <a:lstStyle/>
          <a:p>
            <a:pPr marL="0" indent="0" algn="ctr">
              <a:buNone/>
            </a:pPr>
            <a:r>
              <a:rPr lang="es-ES" sz="1800" b="1" dirty="0" smtClean="0">
                <a:latin typeface="Times New Roman" panose="02020603050405020304" pitchFamily="18" charset="0"/>
                <a:cs typeface="Times New Roman" panose="02020603050405020304" pitchFamily="18" charset="0"/>
              </a:rPr>
              <a:t>SISTEMAS DE GESTÍON Y CONTROL. CONCEPTOS</a:t>
            </a:r>
          </a:p>
          <a:p>
            <a:pPr marL="0" indent="0" algn="ctr">
              <a:buNone/>
            </a:pPr>
            <a:endParaRPr lang="es-ES" sz="1800" b="1" dirty="0" smtClean="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s-ES" sz="1800" b="1" dirty="0" smtClean="0">
                <a:latin typeface="Times New Roman" panose="02020603050405020304" pitchFamily="18" charset="0"/>
                <a:cs typeface="Times New Roman" panose="02020603050405020304" pitchFamily="18" charset="0"/>
              </a:rPr>
              <a:t>VERIFICACIÓN</a:t>
            </a:r>
            <a:r>
              <a:rPr lang="es-ES" sz="1800" dirty="0" smtClean="0">
                <a:latin typeface="Times New Roman" panose="02020603050405020304" pitchFamily="18" charset="0"/>
                <a:cs typeface="Times New Roman" panose="02020603050405020304" pitchFamily="18" charset="0"/>
              </a:rPr>
              <a:t>:   Cualquier examen de documentación concerniente a las operaciones susceptibles de ser elegibles para la cofinanciación, que se hace </a:t>
            </a:r>
            <a:r>
              <a:rPr lang="es-ES" sz="1800" b="1" dirty="0" smtClean="0">
                <a:solidFill>
                  <a:srgbClr val="FF0000"/>
                </a:solidFill>
                <a:latin typeface="Times New Roman" panose="02020603050405020304" pitchFamily="18" charset="0"/>
                <a:cs typeface="Times New Roman" panose="02020603050405020304" pitchFamily="18" charset="0"/>
              </a:rPr>
              <a:t>previamente</a:t>
            </a:r>
            <a:r>
              <a:rPr lang="es-ES" sz="1800" dirty="0" smtClean="0">
                <a:latin typeface="Times New Roman" panose="02020603050405020304" pitchFamily="18" charset="0"/>
                <a:cs typeface="Times New Roman" panose="02020603050405020304" pitchFamily="18" charset="0"/>
              </a:rPr>
              <a:t> a la </a:t>
            </a:r>
            <a:r>
              <a:rPr lang="es-ES" sz="1800" u="sng" dirty="0" smtClean="0">
                <a:latin typeface="Times New Roman" panose="02020603050405020304" pitchFamily="18" charset="0"/>
                <a:cs typeface="Times New Roman" panose="02020603050405020304" pitchFamily="18" charset="0"/>
              </a:rPr>
              <a:t>decisión</a:t>
            </a:r>
            <a:r>
              <a:rPr lang="es-ES" sz="1800" dirty="0" smtClean="0">
                <a:latin typeface="Times New Roman" panose="02020603050405020304" pitchFamily="18" charset="0"/>
                <a:cs typeface="Times New Roman" panose="02020603050405020304" pitchFamily="18" charset="0"/>
              </a:rPr>
              <a:t> sobre su elegibilidad para el Programa, incluyéndola en un certificado de gastos. La verificación (suele ser siempre administrativa) supone desagregar el gasto total entre gasto elegible y gasto no elegible, que es rechazado (que no significa gasto irregular).</a:t>
            </a:r>
          </a:p>
          <a:p>
            <a:pPr algn="just">
              <a:buFont typeface="Courier New" panose="02070309020205020404" pitchFamily="49" charset="0"/>
              <a:buChar char="o"/>
            </a:pPr>
            <a:endParaRPr lang="es-ES" sz="1800" dirty="0" smtClean="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s-ES" sz="1800" b="1" dirty="0" smtClean="0">
                <a:latin typeface="Times New Roman" panose="02020603050405020304" pitchFamily="18" charset="0"/>
                <a:cs typeface="Times New Roman" panose="02020603050405020304" pitchFamily="18" charset="0"/>
              </a:rPr>
              <a:t>CONTROL:  </a:t>
            </a:r>
            <a:r>
              <a:rPr lang="es-ES" sz="1800" dirty="0" smtClean="0">
                <a:latin typeface="Times New Roman" panose="02020603050405020304" pitchFamily="18" charset="0"/>
                <a:cs typeface="Times New Roman" panose="02020603050405020304" pitchFamily="18" charset="0"/>
              </a:rPr>
              <a:t>Cualquier </a:t>
            </a:r>
            <a:r>
              <a:rPr lang="es-ES" sz="1800" dirty="0">
                <a:latin typeface="Times New Roman" panose="02020603050405020304" pitchFamily="18" charset="0"/>
                <a:cs typeface="Times New Roman" panose="02020603050405020304" pitchFamily="18" charset="0"/>
              </a:rPr>
              <a:t>examen de documentación concerniente a las operaciones </a:t>
            </a:r>
            <a:r>
              <a:rPr lang="es-ES" sz="1800" dirty="0" smtClean="0">
                <a:latin typeface="Times New Roman" panose="02020603050405020304" pitchFamily="18" charset="0"/>
                <a:cs typeface="Times New Roman" panose="02020603050405020304" pitchFamily="18" charset="0"/>
              </a:rPr>
              <a:t>que se realiza </a:t>
            </a:r>
            <a:r>
              <a:rPr lang="es-ES" sz="1800" b="1" dirty="0" smtClean="0">
                <a:solidFill>
                  <a:srgbClr val="FF0000"/>
                </a:solidFill>
                <a:latin typeface="Times New Roman" panose="02020603050405020304" pitchFamily="18" charset="0"/>
                <a:cs typeface="Times New Roman" panose="02020603050405020304" pitchFamily="18" charset="0"/>
              </a:rPr>
              <a:t>con posterioridad </a:t>
            </a:r>
            <a:r>
              <a:rPr lang="es-ES" sz="1800" dirty="0" smtClean="0">
                <a:latin typeface="Times New Roman" panose="02020603050405020304" pitchFamily="18" charset="0"/>
                <a:cs typeface="Times New Roman" panose="02020603050405020304" pitchFamily="18" charset="0"/>
              </a:rPr>
              <a:t>a que el gasto asociado a dicha documentación haya sido Declarado como elegible. El control (suele ser administrativo, pero también “sobre el terreno”) puede suponer la detección de gasto no elegible (que significa siempre gasto irregular).</a:t>
            </a:r>
          </a:p>
          <a:p>
            <a:pPr lvl="1" algn="just">
              <a:buFont typeface="Courier New" panose="02070309020205020404" pitchFamily="49" charset="0"/>
              <a:buChar char="o"/>
            </a:pPr>
            <a:r>
              <a:rPr lang="es-ES" sz="1400" dirty="0" smtClean="0">
                <a:latin typeface="Times New Roman" panose="02020603050405020304" pitchFamily="18" charset="0"/>
                <a:cs typeface="Times New Roman" panose="02020603050405020304" pitchFamily="18" charset="0"/>
              </a:rPr>
              <a:t>Controles de sistemas…pueden suponer interrupción en la certificación de cualquier gasto.</a:t>
            </a:r>
          </a:p>
          <a:p>
            <a:pPr lvl="1" algn="just">
              <a:buFont typeface="Courier New" panose="02070309020205020404" pitchFamily="49" charset="0"/>
              <a:buChar char="o"/>
            </a:pPr>
            <a:r>
              <a:rPr lang="es-ES" sz="1400" dirty="0" smtClean="0">
                <a:latin typeface="Times New Roman" panose="02020603050405020304" pitchFamily="18" charset="0"/>
                <a:cs typeface="Times New Roman" panose="02020603050405020304" pitchFamily="18" charset="0"/>
              </a:rPr>
              <a:t>Controles de operaciones….pueden suponer irregularidades concretas, pero también desvelar debilidades en los sistemas. Altas tasas de error suponen interrupción.</a:t>
            </a:r>
          </a:p>
          <a:p>
            <a:pPr lvl="2" algn="just">
              <a:buFont typeface="Courier New" panose="02070309020205020404" pitchFamily="49" charset="0"/>
              <a:buChar char="o"/>
            </a:pPr>
            <a:r>
              <a:rPr lang="es-ES" sz="1000" dirty="0" smtClean="0">
                <a:latin typeface="Times New Roman" panose="02020603050405020304" pitchFamily="18" charset="0"/>
                <a:cs typeface="Times New Roman" panose="02020603050405020304" pitchFamily="18" charset="0"/>
              </a:rPr>
              <a:t>Controles AA, controles DGREGIO, controles Tribunal Cuentas y controles AC……descertificación consecuente y mediata.</a:t>
            </a:r>
          </a:p>
          <a:p>
            <a:pPr lvl="2" algn="just">
              <a:buFont typeface="Courier New" panose="02070309020205020404" pitchFamily="49" charset="0"/>
              <a:buChar char="o"/>
            </a:pPr>
            <a:r>
              <a:rPr lang="es-ES" sz="1000" dirty="0" smtClean="0">
                <a:latin typeface="Times New Roman" panose="02020603050405020304" pitchFamily="18" charset="0"/>
                <a:cs typeface="Times New Roman" panose="02020603050405020304" pitchFamily="18" charset="0"/>
              </a:rPr>
              <a:t>Controles OI, derivados de controles de sistemas, Planes de Acción, o altas tasas de error en controles de operaciones</a:t>
            </a:r>
          </a:p>
          <a:p>
            <a:pPr lvl="2" algn="just">
              <a:buFont typeface="Courier New" panose="02070309020205020404" pitchFamily="49" charset="0"/>
              <a:buChar char="o"/>
            </a:pPr>
            <a:r>
              <a:rPr lang="es-ES" sz="1000" dirty="0" smtClean="0">
                <a:latin typeface="Times New Roman" panose="02020603050405020304" pitchFamily="18" charset="0"/>
                <a:cs typeface="Times New Roman" panose="02020603050405020304" pitchFamily="18" charset="0"/>
              </a:rPr>
              <a:t>Controles OI, derivados de su propio plan de control (in situ-sobre el terreno, sistemas propios de gestión,….)</a:t>
            </a:r>
          </a:p>
          <a:p>
            <a:pPr marL="0" indent="0" algn="just">
              <a:buNone/>
            </a:pPr>
            <a:endParaRPr lang="es-ES" sz="1800" b="1" dirty="0" smtClean="0">
              <a:latin typeface="Times New Roman" panose="02020603050405020304" pitchFamily="18" charset="0"/>
              <a:cs typeface="Times New Roman" panose="02020603050405020304" pitchFamily="18" charset="0"/>
            </a:endParaRPr>
          </a:p>
          <a:p>
            <a:pPr marL="0" indent="0" algn="just">
              <a:lnSpc>
                <a:spcPts val="1500"/>
              </a:lnSpc>
              <a:buNone/>
            </a:pPr>
            <a:endParaRPr lang="es-ES" sz="1800" b="1" dirty="0">
              <a:latin typeface="Times New Roman" panose="02020603050405020304" pitchFamily="18" charset="0"/>
              <a:cs typeface="Times New Roman" panose="02020603050405020304" pitchFamily="18" charset="0"/>
            </a:endParaRPr>
          </a:p>
        </p:txBody>
      </p:sp>
      <p:sp>
        <p:nvSpPr>
          <p:cNvPr id="8" name="7 CuadroTexto"/>
          <p:cNvSpPr txBox="1"/>
          <p:nvPr/>
        </p:nvSpPr>
        <p:spPr>
          <a:xfrm>
            <a:off x="1590675" y="718623"/>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grpSp>
        <p:nvGrpSpPr>
          <p:cNvPr id="9" name="8 Grupo"/>
          <p:cNvGrpSpPr/>
          <p:nvPr/>
        </p:nvGrpSpPr>
        <p:grpSpPr>
          <a:xfrm>
            <a:off x="57150" y="23815"/>
            <a:ext cx="8961438" cy="716480"/>
            <a:chOff x="57150" y="23814"/>
            <a:chExt cx="8961437" cy="716480"/>
          </a:xfrm>
        </p:grpSpPr>
        <p:pic>
          <p:nvPicPr>
            <p:cNvPr id="10"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Tree>
    <p:extLst>
      <p:ext uri="{BB962C8B-B14F-4D97-AF65-F5344CB8AC3E}">
        <p14:creationId xmlns:p14="http://schemas.microsoft.com/office/powerpoint/2010/main" val="32523193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Retos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7" name="6 Rectángulo"/>
          <p:cNvSpPr/>
          <p:nvPr/>
        </p:nvSpPr>
        <p:spPr>
          <a:xfrm>
            <a:off x="57150" y="1071295"/>
            <a:ext cx="8961438" cy="3508653"/>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VERIFICACIÓN</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buFont typeface="Courier New" panose="02070309020205020404" pitchFamily="49" charset="0"/>
              <a:buChar char="o"/>
            </a:pPr>
            <a:r>
              <a:rPr lang="es-ES" sz="1700" dirty="0">
                <a:latin typeface="Times New Roman" panose="02020603050405020304" pitchFamily="18" charset="0"/>
                <a:cs typeface="Times New Roman" panose="02020603050405020304" pitchFamily="18" charset="0"/>
              </a:rPr>
              <a:t> </a:t>
            </a:r>
            <a:r>
              <a:rPr lang="es-ES" sz="1700" dirty="0" smtClean="0">
                <a:latin typeface="Times New Roman" panose="02020603050405020304" pitchFamily="18" charset="0"/>
                <a:cs typeface="Times New Roman" panose="02020603050405020304" pitchFamily="18" charset="0"/>
              </a:rPr>
              <a:t>La intensidad y cobertura de las labores de verificación administrativa dependerán del nivel de riesgo asociado al gasto.</a:t>
            </a:r>
          </a:p>
          <a:p>
            <a:pPr lvl="1" algn="just">
              <a:buClr>
                <a:srgbClr val="7030A0"/>
              </a:buClr>
              <a:buFont typeface="Courier New" panose="02070309020205020404" pitchFamily="49" charset="0"/>
              <a:buChar char="o"/>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buFont typeface="Courier New" panose="02070309020205020404" pitchFamily="49" charset="0"/>
              <a:buChar char="o"/>
            </a:pPr>
            <a:r>
              <a:rPr lang="es-ES" sz="1700" dirty="0">
                <a:latin typeface="Times New Roman" panose="02020603050405020304" pitchFamily="18" charset="0"/>
                <a:cs typeface="Times New Roman" panose="02020603050405020304" pitchFamily="18" charset="0"/>
              </a:rPr>
              <a:t> </a:t>
            </a:r>
            <a:r>
              <a:rPr lang="es-ES" sz="1700" dirty="0" smtClean="0">
                <a:latin typeface="Times New Roman" panose="02020603050405020304" pitchFamily="18" charset="0"/>
                <a:cs typeface="Times New Roman" panose="02020603050405020304" pitchFamily="18" charset="0"/>
              </a:rPr>
              <a:t>Posibilidades de muestreos, siempre y cuando el nivel de error (gasto rechazado) sea &lt; al 2%.</a:t>
            </a:r>
          </a:p>
          <a:p>
            <a:pPr lvl="1" algn="just">
              <a:buClr>
                <a:srgbClr val="7030A0"/>
              </a:buClr>
              <a:buFont typeface="Courier New" panose="02070309020205020404" pitchFamily="49" charset="0"/>
              <a:buChar char="o"/>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buFont typeface="Courier New" panose="02070309020205020404" pitchFamily="49" charset="0"/>
              <a:buChar char="o"/>
            </a:pPr>
            <a:r>
              <a:rPr lang="es-ES" sz="1700" dirty="0">
                <a:latin typeface="Times New Roman" panose="02020603050405020304" pitchFamily="18" charset="0"/>
                <a:cs typeface="Times New Roman" panose="02020603050405020304" pitchFamily="18" charset="0"/>
              </a:rPr>
              <a:t> </a:t>
            </a:r>
            <a:r>
              <a:rPr lang="es-ES" sz="1700" dirty="0" smtClean="0">
                <a:latin typeface="Times New Roman" panose="02020603050405020304" pitchFamily="18" charset="0"/>
                <a:cs typeface="Times New Roman" panose="02020603050405020304" pitchFamily="18" charset="0"/>
              </a:rPr>
              <a:t>Análisis de los puntos clave de riesgo (contratación pública, tipo de operación, costes simplificados, generación de ingresos,….).</a:t>
            </a:r>
          </a:p>
          <a:p>
            <a:pPr lvl="1" algn="just">
              <a:buClr>
                <a:srgbClr val="7030A0"/>
              </a:buClr>
              <a:buFont typeface="Courier New" panose="02070309020205020404" pitchFamily="49" charset="0"/>
              <a:buChar char="o"/>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buFont typeface="Courier New" panose="02070309020205020404" pitchFamily="49" charset="0"/>
              <a:buChar char="o"/>
            </a:pPr>
            <a:r>
              <a:rPr lang="es-ES" sz="1700" dirty="0">
                <a:latin typeface="Times New Roman" panose="02020603050405020304" pitchFamily="18" charset="0"/>
                <a:cs typeface="Times New Roman" panose="02020603050405020304" pitchFamily="18" charset="0"/>
              </a:rPr>
              <a:t> </a:t>
            </a:r>
            <a:r>
              <a:rPr lang="es-ES" sz="1700" dirty="0" smtClean="0">
                <a:latin typeface="Times New Roman" panose="02020603050405020304" pitchFamily="18" charset="0"/>
                <a:cs typeface="Times New Roman" panose="02020603050405020304" pitchFamily="18" charset="0"/>
              </a:rPr>
              <a:t>Es importante prever un adecuado equipo para poder verificar lo que se aprueba para cofinanciación.</a:t>
            </a:r>
          </a:p>
          <a:p>
            <a:pPr lvl="1" algn="just">
              <a:buClr>
                <a:srgbClr val="7030A0"/>
              </a:buClr>
            </a:pPr>
            <a:endParaRPr lang="es-ES" sz="1700" dirty="0">
              <a:latin typeface="Times New Roman" panose="02020603050405020304" pitchFamily="18" charset="0"/>
              <a:cs typeface="Times New Roman" panose="02020603050405020304" pitchFamily="18" charset="0"/>
            </a:endParaRPr>
          </a:p>
        </p:txBody>
      </p:sp>
      <p:sp>
        <p:nvSpPr>
          <p:cNvPr id="8" name="7 Rectángulo"/>
          <p:cNvSpPr/>
          <p:nvPr/>
        </p:nvSpPr>
        <p:spPr>
          <a:xfrm>
            <a:off x="59131" y="4437112"/>
            <a:ext cx="8961438" cy="2462213"/>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CONTROL</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buFont typeface="Courier New" panose="02070309020205020404" pitchFamily="49" charset="0"/>
              <a:buChar char="o"/>
            </a:pPr>
            <a:r>
              <a:rPr lang="es-ES" sz="1700" dirty="0">
                <a:latin typeface="Times New Roman" panose="02020603050405020304" pitchFamily="18" charset="0"/>
                <a:cs typeface="Times New Roman" panose="02020603050405020304" pitchFamily="18" charset="0"/>
              </a:rPr>
              <a:t> </a:t>
            </a:r>
            <a:r>
              <a:rPr lang="es-ES" sz="1700" dirty="0" smtClean="0">
                <a:latin typeface="Times New Roman" panose="02020603050405020304" pitchFamily="18" charset="0"/>
                <a:cs typeface="Times New Roman" panose="02020603050405020304" pitchFamily="18" charset="0"/>
              </a:rPr>
              <a:t>Los controles de sistemas validarán o no la fiabilidad de las labores de verificación, fundamentalmente, y de la suficiente pista de auditoría.</a:t>
            </a:r>
          </a:p>
          <a:p>
            <a:pPr lvl="1" algn="just">
              <a:buClr>
                <a:srgbClr val="7030A0"/>
              </a:buClr>
              <a:buFont typeface="Courier New" panose="02070309020205020404" pitchFamily="49" charset="0"/>
              <a:buChar char="o"/>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buFont typeface="Courier New" panose="02070309020205020404" pitchFamily="49" charset="0"/>
              <a:buChar char="o"/>
            </a:pPr>
            <a:r>
              <a:rPr lang="es-ES" sz="1700" dirty="0">
                <a:latin typeface="Times New Roman" panose="02020603050405020304" pitchFamily="18" charset="0"/>
                <a:cs typeface="Times New Roman" panose="02020603050405020304" pitchFamily="18" charset="0"/>
              </a:rPr>
              <a:t> </a:t>
            </a:r>
            <a:r>
              <a:rPr lang="es-ES" sz="1700" dirty="0" smtClean="0">
                <a:latin typeface="Times New Roman" panose="02020603050405020304" pitchFamily="18" charset="0"/>
                <a:cs typeface="Times New Roman" panose="02020603050405020304" pitchFamily="18" charset="0"/>
              </a:rPr>
              <a:t>Ante el riesgo de interrupción y/o suspensión de todo el Programa, la Autoridad de Gestión y el Organismo Intermedio deben realizar una continua tarea de supervisión, formación y seguimiento en los sistemas de gestión.</a:t>
            </a:r>
          </a:p>
          <a:p>
            <a:pPr lvl="1" algn="just">
              <a:buClr>
                <a:srgbClr val="7030A0"/>
              </a:buClr>
              <a:buFont typeface="Courier New" panose="02070309020205020404" pitchFamily="49" charset="0"/>
              <a:buChar char="o"/>
            </a:pPr>
            <a:endParaRPr lang="es-ES" sz="17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3355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7" name="6 Rectángulo"/>
          <p:cNvSpPr/>
          <p:nvPr/>
        </p:nvSpPr>
        <p:spPr>
          <a:xfrm>
            <a:off x="57150" y="1071295"/>
            <a:ext cx="8961438" cy="6340197"/>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TRANSACCIÓN</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marL="742950" lvl="1" indent="-285750" algn="just">
              <a:buClr>
                <a:schemeClr val="tx2">
                  <a:lumMod val="75000"/>
                </a:schemeClr>
              </a:buClr>
              <a:buFont typeface="Wingdings" panose="05000000000000000000" pitchFamily="2" charset="2"/>
              <a:buChar char="Ø"/>
            </a:pPr>
            <a:r>
              <a:rPr lang="es-ES" sz="17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Unidad económica como intersección entre Factura/Documento probatorio valor y Pago efectivo.</a:t>
            </a:r>
          </a:p>
          <a:p>
            <a:pPr lvl="1" algn="just">
              <a:buClr>
                <a:srgbClr val="7030A0"/>
              </a:buClr>
            </a:pPr>
            <a:endParaRPr lang="es-ES" sz="1600" dirty="0" smtClean="0">
              <a:latin typeface="Times New Roman" panose="02020603050405020304" pitchFamily="18" charset="0"/>
              <a:cs typeface="Times New Roman" panose="02020603050405020304" pitchFamily="18" charset="0"/>
            </a:endParaRPr>
          </a:p>
          <a:p>
            <a:pPr marL="742950" lvl="1" indent="-285750" algn="just">
              <a:buClr>
                <a:srgbClr val="7030A0"/>
              </a:buClr>
              <a:buFont typeface="Wingdings" panose="05000000000000000000" pitchFamily="2" charset="2"/>
              <a:buChar char="Ø"/>
            </a:pPr>
            <a:r>
              <a:rPr lang="es-ES" sz="1600" dirty="0">
                <a:latin typeface="Times New Roman" panose="02020603050405020304" pitchFamily="18" charset="0"/>
                <a:cs typeface="Times New Roman" panose="02020603050405020304" pitchFamily="18" charset="0"/>
              </a:rPr>
              <a:t> Las variables asociadas a la transacción se definen a este nivel</a:t>
            </a:r>
            <a:r>
              <a:rPr lang="es-ES" sz="1600" dirty="0" smtClean="0">
                <a:latin typeface="Times New Roman" panose="02020603050405020304" pitchFamily="18" charset="0"/>
                <a:cs typeface="Times New Roman" panose="02020603050405020304" pitchFamily="18" charset="0"/>
              </a:rPr>
              <a:t>:</a:t>
            </a:r>
          </a:p>
          <a:p>
            <a:pPr marL="1200150" lvl="2" indent="-285750" algn="just">
              <a:buClr>
                <a:schemeClr val="accent2">
                  <a:lumMod val="75000"/>
                </a:schemeClr>
              </a:buClr>
              <a:buFont typeface="Wingdings" panose="05000000000000000000" pitchFamily="2" charset="2"/>
              <a:buChar char="§"/>
            </a:pPr>
            <a:r>
              <a:rPr lang="es-ES" sz="1600" dirty="0" smtClean="0">
                <a:latin typeface="Times New Roman" panose="02020603050405020304" pitchFamily="18" charset="0"/>
                <a:cs typeface="Times New Roman" panose="02020603050405020304" pitchFamily="18" charset="0"/>
              </a:rPr>
              <a:t> Naturaleza: pública/ privada.</a:t>
            </a:r>
          </a:p>
          <a:p>
            <a:pPr marL="1200150" lvl="2" indent="-285750" algn="just">
              <a:buClr>
                <a:schemeClr val="accent2">
                  <a:lumMod val="75000"/>
                </a:schemeClr>
              </a:buClr>
              <a:buFont typeface="Wingdings" panose="05000000000000000000" pitchFamily="2" charset="2"/>
              <a:buChar char="§"/>
            </a:pPr>
            <a:r>
              <a:rPr lang="es-ES" sz="1600" dirty="0" smtClean="0">
                <a:latin typeface="Times New Roman" panose="02020603050405020304" pitchFamily="18" charset="0"/>
                <a:cs typeface="Times New Roman" panose="02020603050405020304" pitchFamily="18" charset="0"/>
              </a:rPr>
              <a:t> Tipología: gasto incurrido; adelantos de ayuda; justificación de adelantos; constitución instrumento financiero, implementación instrumento financiero; ejecución Instrumento financiero; correcciones financieras; anticipos; …….</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Ejecución: gasto positivo; gasto negativo.</a:t>
            </a:r>
          </a:p>
          <a:p>
            <a:pPr lvl="1" algn="just">
              <a:buClr>
                <a:srgbClr val="7030A0"/>
              </a:buClr>
            </a:pPr>
            <a:endParaRPr lang="es-ES" sz="1600" dirty="0" smtClean="0">
              <a:latin typeface="Times New Roman" panose="02020603050405020304" pitchFamily="18" charset="0"/>
              <a:cs typeface="Times New Roman" panose="02020603050405020304" pitchFamily="18" charset="0"/>
            </a:endParaRPr>
          </a:p>
          <a:p>
            <a:pPr marL="742950" lvl="1" indent="-285750" algn="just">
              <a:buClr>
                <a:srgbClr val="7030A0"/>
              </a:buClr>
              <a:buFont typeface="Wingdings" panose="05000000000000000000" pitchFamily="2" charset="2"/>
              <a:buChar char="Ø"/>
            </a:pP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Las solicitudes de reembolso o certificados de gasto se formarán con cada tipología de transacciones, nunca mezclando dos tipologías, de cara a la pista de auditoría en las </a:t>
            </a:r>
            <a:r>
              <a:rPr lang="es-ES" sz="1600" dirty="0" err="1" smtClean="0">
                <a:latin typeface="Times New Roman" panose="02020603050405020304" pitchFamily="18" charset="0"/>
                <a:cs typeface="Times New Roman" panose="02020603050405020304" pitchFamily="18" charset="0"/>
              </a:rPr>
              <a:t>Ctas</a:t>
            </a:r>
            <a:r>
              <a:rPr lang="es-ES" sz="1600" dirty="0" smtClean="0">
                <a:latin typeface="Times New Roman" panose="02020603050405020304" pitchFamily="18" charset="0"/>
                <a:cs typeface="Times New Roman" panose="02020603050405020304" pitchFamily="18" charset="0"/>
              </a:rPr>
              <a:t>. Anuales.</a:t>
            </a:r>
          </a:p>
          <a:p>
            <a:pPr marL="742950" lvl="1" indent="-285750" algn="just">
              <a:buClr>
                <a:srgbClr val="7030A0"/>
              </a:buClr>
              <a:buFont typeface="Wingdings" panose="05000000000000000000" pitchFamily="2" charset="2"/>
              <a:buChar char="Ø"/>
            </a:pPr>
            <a:endParaRPr lang="es-ES" sz="1600" dirty="0" smtClean="0">
              <a:latin typeface="Times New Roman" panose="02020603050405020304" pitchFamily="18" charset="0"/>
              <a:cs typeface="Times New Roman" panose="02020603050405020304" pitchFamily="18" charset="0"/>
            </a:endParaRPr>
          </a:p>
          <a:p>
            <a:pPr marL="742950" lvl="1" indent="-285750" algn="just">
              <a:buClr>
                <a:srgbClr val="7030A0"/>
              </a:buClr>
              <a:buFont typeface="Wingdings" panose="05000000000000000000" pitchFamily="2" charset="2"/>
              <a:buChar char="Ø"/>
            </a:pPr>
            <a:r>
              <a:rPr lang="es-ES" sz="1600" dirty="0">
                <a:latin typeface="Times New Roman" panose="02020603050405020304" pitchFamily="18" charset="0"/>
                <a:cs typeface="Times New Roman" panose="02020603050405020304" pitchFamily="18" charset="0"/>
              </a:rPr>
              <a:t> </a:t>
            </a:r>
            <a:r>
              <a:rPr lang="es-ES" sz="1600" dirty="0" smtClean="0">
                <a:latin typeface="Times New Roman" panose="02020603050405020304" pitchFamily="18" charset="0"/>
                <a:cs typeface="Times New Roman" panose="02020603050405020304" pitchFamily="18" charset="0"/>
              </a:rPr>
              <a:t>Se intentará codificar las solicitudes de reembolso con objeto de su rápida identificación.</a:t>
            </a:r>
          </a:p>
          <a:p>
            <a:pPr marL="742950" lvl="1" indent="-285750" algn="just">
              <a:buClr>
                <a:srgbClr val="7030A0"/>
              </a:buClr>
              <a:buFont typeface="Wingdings" panose="05000000000000000000" pitchFamily="2" charset="2"/>
              <a:buChar char="Ø"/>
            </a:pPr>
            <a:endParaRPr lang="es-ES" sz="1600" dirty="0">
              <a:latin typeface="Times New Roman" panose="02020603050405020304" pitchFamily="18" charset="0"/>
              <a:cs typeface="Times New Roman" panose="02020603050405020304" pitchFamily="18" charset="0"/>
            </a:endParaRPr>
          </a:p>
          <a:p>
            <a:pPr marL="742950" lvl="1" indent="-285750" algn="just">
              <a:buClr>
                <a:srgbClr val="7030A0"/>
              </a:buClr>
              <a:buFont typeface="Wingdings" panose="05000000000000000000" pitchFamily="2" charset="2"/>
              <a:buChar char="Ø"/>
            </a:pPr>
            <a:r>
              <a:rPr lang="es-ES" sz="1600" dirty="0" smtClean="0">
                <a:latin typeface="Times New Roman" panose="02020603050405020304" pitchFamily="18" charset="0"/>
                <a:cs typeface="Times New Roman" panose="02020603050405020304" pitchFamily="18" charset="0"/>
              </a:rPr>
              <a:t>Las Solicitudes de Reembolso tendrán las siguientes fases o etapas:</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en estudio</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verificada</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rechazada</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a compensar</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control</a:t>
            </a:r>
          </a:p>
          <a:p>
            <a:pPr marL="1200150" lvl="2" indent="-285750" algn="just">
              <a:buClr>
                <a:schemeClr val="accent2">
                  <a:lumMod val="75000"/>
                </a:schemeClr>
              </a:buClr>
              <a:buFont typeface="Wingdings" panose="05000000000000000000" pitchFamily="2" charset="2"/>
              <a:buChar char="§"/>
            </a:pPr>
            <a:r>
              <a:rPr lang="es-ES" sz="1600" dirty="0">
                <a:latin typeface="Times New Roman" panose="02020603050405020304" pitchFamily="18" charset="0"/>
                <a:cs typeface="Times New Roman" panose="02020603050405020304" pitchFamily="18" charset="0"/>
              </a:rPr>
              <a:t>bloqueada</a:t>
            </a:r>
          </a:p>
          <a:p>
            <a:pPr marL="1200150" lvl="2" indent="-285750" algn="just">
              <a:buClr>
                <a:srgbClr val="7030A0"/>
              </a:buClr>
              <a:buFont typeface="Wingdings" panose="05000000000000000000" pitchFamily="2" charset="2"/>
              <a:buChar char="Ø"/>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pPr>
            <a:endParaRPr lang="es-E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0881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10" name="9 Objeto"/>
          <p:cNvGraphicFramePr>
            <a:graphicFrameLocks noChangeAspect="1"/>
          </p:cNvGraphicFramePr>
          <p:nvPr>
            <p:extLst>
              <p:ext uri="{D42A27DB-BD31-4B8C-83A1-F6EECF244321}">
                <p14:modId xmlns:p14="http://schemas.microsoft.com/office/powerpoint/2010/main" val="3916473882"/>
              </p:ext>
            </p:extLst>
          </p:nvPr>
        </p:nvGraphicFramePr>
        <p:xfrm>
          <a:off x="95798" y="1196752"/>
          <a:ext cx="8936612" cy="5651502"/>
        </p:xfrm>
        <a:graphic>
          <a:graphicData uri="http://schemas.openxmlformats.org/presentationml/2006/ole">
            <mc:AlternateContent xmlns:mc="http://schemas.openxmlformats.org/markup-compatibility/2006">
              <mc:Choice xmlns:v="urn:schemas-microsoft-com:vml" Requires="v">
                <p:oleObj spid="_x0000_s1041" r:id="rId6" imgW="7613257" imgH="4817610" progId="Visio.Drawing.11">
                  <p:embed/>
                </p:oleObj>
              </mc:Choice>
              <mc:Fallback>
                <p:oleObj r:id="rId6" imgW="7613257" imgH="4817610" progId="Visio.Drawing.11">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798" y="1196752"/>
                        <a:ext cx="8936612" cy="5651502"/>
                      </a:xfrm>
                      <a:prstGeom prst="rect">
                        <a:avLst/>
                      </a:prstGeom>
                      <a:noFill/>
                    </p:spPr>
                  </p:pic>
                </p:oleObj>
              </mc:Fallback>
            </mc:AlternateContent>
          </a:graphicData>
        </a:graphic>
      </p:graphicFrame>
      <p:sp>
        <p:nvSpPr>
          <p:cNvPr id="11" name="10 CuadroTexto"/>
          <p:cNvSpPr txBox="1"/>
          <p:nvPr/>
        </p:nvSpPr>
        <p:spPr>
          <a:xfrm>
            <a:off x="1511770" y="3954007"/>
            <a:ext cx="1656184" cy="276999"/>
          </a:xfrm>
          <a:prstGeom prst="rect">
            <a:avLst/>
          </a:prstGeom>
          <a:noFill/>
        </p:spPr>
        <p:txBody>
          <a:bodyPr wrap="square" rtlCol="0">
            <a:spAutoFit/>
          </a:bodyPr>
          <a:lstStyle/>
          <a:p>
            <a:r>
              <a:rPr lang="es-ES" sz="1200" b="1" dirty="0" smtClean="0">
                <a:solidFill>
                  <a:srgbClr val="0070C0"/>
                </a:solidFill>
              </a:rPr>
              <a:t>Gasto irregular</a:t>
            </a:r>
            <a:endParaRPr lang="es-ES" sz="1200" b="1" dirty="0">
              <a:solidFill>
                <a:srgbClr val="0070C0"/>
              </a:solidFill>
            </a:endParaRPr>
          </a:p>
        </p:txBody>
      </p:sp>
      <p:sp>
        <p:nvSpPr>
          <p:cNvPr id="12" name="11 CuadroTexto"/>
          <p:cNvSpPr txBox="1"/>
          <p:nvPr/>
        </p:nvSpPr>
        <p:spPr>
          <a:xfrm rot="5400000">
            <a:off x="3088690" y="2677465"/>
            <a:ext cx="446341" cy="792088"/>
          </a:xfrm>
          <a:prstGeom prst="rect">
            <a:avLst/>
          </a:prstGeom>
          <a:noFill/>
        </p:spPr>
        <p:txBody>
          <a:bodyPr vert="vert270" wrap="square" rtlCol="0">
            <a:spAutoFit/>
          </a:bodyPr>
          <a:lstStyle/>
          <a:p>
            <a:pPr>
              <a:lnSpc>
                <a:spcPts val="1000"/>
              </a:lnSpc>
            </a:pPr>
            <a:r>
              <a:rPr lang="es-ES" sz="1100" b="1" dirty="0" smtClean="0">
                <a:solidFill>
                  <a:srgbClr val="0070C0"/>
                </a:solidFill>
              </a:rPr>
              <a:t>Organismo irregular</a:t>
            </a:r>
            <a:endParaRPr lang="es-ES" sz="1100" b="1" dirty="0">
              <a:solidFill>
                <a:srgbClr val="0070C0"/>
              </a:solidFill>
            </a:endParaRPr>
          </a:p>
        </p:txBody>
      </p:sp>
    </p:spTree>
    <p:extLst>
      <p:ext uri="{BB962C8B-B14F-4D97-AF65-F5344CB8AC3E}">
        <p14:creationId xmlns:p14="http://schemas.microsoft.com/office/powerpoint/2010/main" val="9224248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3" name="12 Rectángulo"/>
          <p:cNvSpPr/>
          <p:nvPr/>
        </p:nvSpPr>
        <p:spPr>
          <a:xfrm>
            <a:off x="57150" y="1071295"/>
            <a:ext cx="8961438" cy="5155257"/>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REGISTRO DE DEUDORES</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La fuente que alimenta el Registro de Controles son las irregularidades de operaciones de cualquier control (Autoridad de Auditoría, Autoridad de Gestión, Organismo Intermedio, Comisión,…).</a:t>
            </a:r>
          </a:p>
          <a:p>
            <a:pPr lvl="1" algn="just">
              <a:buClr>
                <a:schemeClr val="accent5">
                  <a:lumMod val="75000"/>
                </a:schemeClr>
              </a:buClr>
            </a:pPr>
            <a:endParaRPr lang="es-ES" sz="1700"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La información se vuelca en una Tabla constituida por las irregularidades validadas por control y su descertificación (pendiente/no pendiente).</a:t>
            </a:r>
          </a:p>
          <a:p>
            <a:pPr marL="742950" lvl="1" indent="-285750" algn="just">
              <a:buClr>
                <a:schemeClr val="accent5">
                  <a:lumMod val="75000"/>
                </a:schemeClr>
              </a:buClr>
              <a:buFont typeface="Wingdings" panose="05000000000000000000" pitchFamily="2" charset="2"/>
              <a:buChar char="v"/>
            </a:pPr>
            <a:endParaRPr lang="es-ES"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Sirve para verificar la retirada/recuperación del gasto irregular, y el posible bloqueo de Solicitudes de Reembolso y su no inclusión en una Declaración de Gasto, si los importes no están descertificados.</a:t>
            </a:r>
          </a:p>
          <a:p>
            <a:pPr lvl="1" algn="just">
              <a:buClr>
                <a:schemeClr val="accent5">
                  <a:lumMod val="75000"/>
                </a:schemeClr>
              </a:buClr>
            </a:pPr>
            <a:endParaRPr lang="es-ES" dirty="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El Registro de Deudores se consulta previamente a la Declaración de Gastos.</a:t>
            </a:r>
          </a:p>
          <a:p>
            <a:pPr marL="742950" lvl="1" indent="-285750" algn="just">
              <a:buClr>
                <a:schemeClr val="tx2">
                  <a:lumMod val="75000"/>
                </a:schemeClr>
              </a:buClr>
              <a:buFont typeface="Wingdings" panose="05000000000000000000" pitchFamily="2" charset="2"/>
              <a:buChar char="Ø"/>
            </a:pPr>
            <a:endParaRPr lang="es-ES" sz="1600" dirty="0">
              <a:latin typeface="Times New Roman" panose="02020603050405020304" pitchFamily="18" charset="0"/>
              <a:cs typeface="Times New Roman" panose="02020603050405020304" pitchFamily="18" charset="0"/>
            </a:endParaRPr>
          </a:p>
          <a:p>
            <a:pPr marL="742950" lvl="1" indent="-285750" algn="just">
              <a:buClr>
                <a:schemeClr val="tx2">
                  <a:lumMod val="75000"/>
                </a:schemeClr>
              </a:buClr>
              <a:buFont typeface="Wingdings" panose="05000000000000000000" pitchFamily="2" charset="2"/>
              <a:buChar char="Ø"/>
            </a:pPr>
            <a:endParaRPr lang="es-ES" sz="1600" dirty="0" smtClean="0">
              <a:latin typeface="Times New Roman" panose="02020603050405020304" pitchFamily="18" charset="0"/>
              <a:cs typeface="Times New Roman" panose="02020603050405020304" pitchFamily="18" charset="0"/>
            </a:endParaRPr>
          </a:p>
          <a:p>
            <a:pPr marL="742950" lvl="1" indent="-285750" algn="just">
              <a:buClr>
                <a:schemeClr val="tx2">
                  <a:lumMod val="75000"/>
                </a:schemeClr>
              </a:buClr>
              <a:buFont typeface="Wingdings" panose="05000000000000000000" pitchFamily="2" charset="2"/>
              <a:buChar char="Ø"/>
            </a:pPr>
            <a:endParaRPr lang="es-ES" sz="1600" dirty="0">
              <a:latin typeface="Times New Roman" panose="02020603050405020304" pitchFamily="18" charset="0"/>
              <a:cs typeface="Times New Roman" panose="02020603050405020304" pitchFamily="18" charset="0"/>
            </a:endParaRPr>
          </a:p>
          <a:p>
            <a:pPr marL="742950" lvl="1" indent="-285750" algn="just">
              <a:buClr>
                <a:schemeClr val="tx2">
                  <a:lumMod val="75000"/>
                </a:schemeClr>
              </a:buClr>
              <a:buFont typeface="Wingdings" panose="05000000000000000000" pitchFamily="2" charset="2"/>
              <a:buChar char="Ø"/>
            </a:pPr>
            <a:endParaRPr lang="es-ES" sz="1700" dirty="0" smtClean="0">
              <a:latin typeface="Times New Roman" panose="02020603050405020304" pitchFamily="18" charset="0"/>
              <a:cs typeface="Times New Roman" panose="02020603050405020304" pitchFamily="18" charset="0"/>
            </a:endParaRPr>
          </a:p>
          <a:p>
            <a:pPr lvl="1" algn="just">
              <a:buClr>
                <a:srgbClr val="7030A0"/>
              </a:buClr>
            </a:pPr>
            <a:endParaRPr lang="es-ES" sz="1700" dirty="0">
              <a:latin typeface="Times New Roman" panose="02020603050405020304" pitchFamily="18" charset="0"/>
              <a:cs typeface="Times New Roman" panose="02020603050405020304" pitchFamily="18" charset="0"/>
            </a:endParaRPr>
          </a:p>
        </p:txBody>
      </p:sp>
      <p:graphicFrame>
        <p:nvGraphicFramePr>
          <p:cNvPr id="7" name="6 Tabla"/>
          <p:cNvGraphicFramePr>
            <a:graphicFrameLocks noGrp="1"/>
          </p:cNvGraphicFramePr>
          <p:nvPr>
            <p:extLst>
              <p:ext uri="{D42A27DB-BD31-4B8C-83A1-F6EECF244321}">
                <p14:modId xmlns:p14="http://schemas.microsoft.com/office/powerpoint/2010/main" val="2443954756"/>
              </p:ext>
            </p:extLst>
          </p:nvPr>
        </p:nvGraphicFramePr>
        <p:xfrm>
          <a:off x="57150" y="5013176"/>
          <a:ext cx="8961438" cy="1656182"/>
        </p:xfrm>
        <a:graphic>
          <a:graphicData uri="http://schemas.openxmlformats.org/drawingml/2006/table">
            <a:tbl>
              <a:tblPr firstRow="1" firstCol="1" bandRow="1">
                <a:tableStyleId>{5C22544A-7EE6-4342-B048-85BDC9FD1C3A}</a:tableStyleId>
              </a:tblPr>
              <a:tblGrid>
                <a:gridCol w="514776"/>
                <a:gridCol w="547814"/>
                <a:gridCol w="475732"/>
                <a:gridCol w="721408"/>
                <a:gridCol w="723812"/>
                <a:gridCol w="717805"/>
                <a:gridCol w="640318"/>
                <a:gridCol w="649928"/>
                <a:gridCol w="767058"/>
                <a:gridCol w="577847"/>
                <a:gridCol w="577847"/>
                <a:gridCol w="748438"/>
                <a:gridCol w="644522"/>
                <a:gridCol w="654133"/>
              </a:tblGrid>
              <a:tr h="673042">
                <a:tc>
                  <a:txBody>
                    <a:bodyPr/>
                    <a:lstStyle/>
                    <a:p>
                      <a:pPr algn="ctr">
                        <a:spcBef>
                          <a:spcPts val="600"/>
                        </a:spcBef>
                        <a:spcAft>
                          <a:spcPts val="0"/>
                        </a:spcAft>
                      </a:pPr>
                      <a:r>
                        <a:rPr lang="es-ES" sz="900" dirty="0">
                          <a:solidFill>
                            <a:srgbClr val="FF0000"/>
                          </a:solidFill>
                          <a:effectLst/>
                        </a:rPr>
                        <a:t>Programa operativo</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Código Control</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Tipo Control</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Órgano controlador</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Beneficiario</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Organismo Intermedio</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Código Operación</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Fecha irregularidad</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retirada / compensación/recuperación</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Gasto irregular</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Ayuda irregular</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Importe descertificado</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Rectificación gastos</a:t>
                      </a:r>
                      <a:endParaRPr lang="es-ES" sz="900" dirty="0">
                        <a:solidFill>
                          <a:srgbClr val="FF0000"/>
                        </a:solidFill>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900" dirty="0">
                          <a:solidFill>
                            <a:srgbClr val="FF0000"/>
                          </a:solidFill>
                          <a:effectLst/>
                        </a:rPr>
                        <a:t>Declaración</a:t>
                      </a:r>
                      <a:endParaRPr lang="es-ES" sz="900" dirty="0">
                        <a:solidFill>
                          <a:srgbClr val="FF0000"/>
                        </a:solidFill>
                        <a:effectLst/>
                        <a:latin typeface="Arial Narrow"/>
                        <a:ea typeface="Times New Roman"/>
                        <a:cs typeface="Times New Roman"/>
                      </a:endParaRPr>
                    </a:p>
                  </a:txBody>
                  <a:tcPr marL="8029" marR="8029" marT="8029" marB="8029" anchor="ctr"/>
                </a:tc>
              </a:tr>
              <a:tr h="245785">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dirty="0">
                          <a:effectLst/>
                        </a:rPr>
                        <a:t> </a:t>
                      </a:r>
                      <a:endParaRPr lang="es-ES" sz="900" dirty="0">
                        <a:effectLst/>
                        <a:latin typeface="Arial Narrow"/>
                        <a:ea typeface="Times New Roman"/>
                        <a:cs typeface="Times New Roman"/>
                      </a:endParaRPr>
                    </a:p>
                  </a:txBody>
                  <a:tcPr marL="8029" marR="8029" marT="8029" marB="8029" anchor="ctr"/>
                </a:tc>
              </a:tr>
              <a:tr h="245785">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dirty="0">
                          <a:effectLst/>
                        </a:rPr>
                        <a:t> </a:t>
                      </a:r>
                      <a:endParaRPr lang="es-ES" sz="900" dirty="0">
                        <a:effectLst/>
                        <a:latin typeface="Arial Narrow"/>
                        <a:ea typeface="Times New Roman"/>
                        <a:cs typeface="Times New Roman"/>
                      </a:endParaRPr>
                    </a:p>
                  </a:txBody>
                  <a:tcPr marL="8029" marR="8029" marT="8029" marB="8029" anchor="ctr"/>
                </a:tc>
              </a:tr>
              <a:tr h="245785">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dirty="0">
                          <a:effectLst/>
                        </a:rPr>
                        <a:t> </a:t>
                      </a:r>
                      <a:endParaRPr lang="es-ES" sz="900" dirty="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r>
              <a:tr h="245785">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dirty="0">
                          <a:effectLst/>
                        </a:rPr>
                        <a:t> </a:t>
                      </a:r>
                      <a:endParaRPr lang="es-ES" sz="900" dirty="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dirty="0">
                          <a:effectLst/>
                        </a:rPr>
                        <a:t> </a:t>
                      </a:r>
                      <a:endParaRPr lang="es-ES" sz="900" dirty="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a:effectLst/>
                        </a:rPr>
                        <a:t> </a:t>
                      </a:r>
                      <a:endParaRPr lang="es-ES" sz="900">
                        <a:effectLst/>
                        <a:latin typeface="Arial Narrow"/>
                        <a:ea typeface="Times New Roman"/>
                        <a:cs typeface="Times New Roman"/>
                      </a:endParaRPr>
                    </a:p>
                  </a:txBody>
                  <a:tcPr marL="8029" marR="8029" marT="8029" marB="8029" anchor="ctr"/>
                </a:tc>
                <a:tc>
                  <a:txBody>
                    <a:bodyPr/>
                    <a:lstStyle/>
                    <a:p>
                      <a:pPr algn="ctr">
                        <a:spcBef>
                          <a:spcPts val="600"/>
                        </a:spcBef>
                        <a:spcAft>
                          <a:spcPts val="0"/>
                        </a:spcAft>
                      </a:pPr>
                      <a:r>
                        <a:rPr lang="es-ES" sz="700" dirty="0">
                          <a:effectLst/>
                        </a:rPr>
                        <a:t> </a:t>
                      </a:r>
                      <a:endParaRPr lang="es-ES" sz="900" dirty="0">
                        <a:effectLst/>
                        <a:latin typeface="Arial Narrow"/>
                        <a:ea typeface="Times New Roman"/>
                        <a:cs typeface="Times New Roman"/>
                      </a:endParaRPr>
                    </a:p>
                  </a:txBody>
                  <a:tcPr marL="8029" marR="8029" marT="8029" marB="8029" anchor="ctr"/>
                </a:tc>
              </a:tr>
            </a:tbl>
          </a:graphicData>
        </a:graphic>
      </p:graphicFrame>
    </p:spTree>
    <p:extLst>
      <p:ext uri="{BB962C8B-B14F-4D97-AF65-F5344CB8AC3E}">
        <p14:creationId xmlns:p14="http://schemas.microsoft.com/office/powerpoint/2010/main" val="33259757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3" name="12 Rectángulo"/>
          <p:cNvSpPr/>
          <p:nvPr/>
        </p:nvSpPr>
        <p:spPr>
          <a:xfrm>
            <a:off x="57150" y="1071295"/>
            <a:ext cx="8961438" cy="4508927"/>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REGISTRO DE INTERRUPCIONES</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La fuente que alimenta el Registro de Interrupciones son las irregularidades de los sistemas de gestión y control (Autoridad de Auditoría, Autoridad de Gestión, Organismo Intermedio, </a:t>
            </a:r>
            <a:r>
              <a:rPr lang="es-ES" dirty="0">
                <a:latin typeface="Times New Roman" panose="02020603050405020304" pitchFamily="18" charset="0"/>
                <a:cs typeface="Times New Roman" panose="02020603050405020304" pitchFamily="18" charset="0"/>
              </a:rPr>
              <a:t>Comisión</a:t>
            </a:r>
            <a:r>
              <a:rPr lang="es-ES" dirty="0" smtClean="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y los Informas Anuales de </a:t>
            </a:r>
            <a:r>
              <a:rPr lang="es-ES" dirty="0" smtClean="0">
                <a:latin typeface="Times New Roman" panose="02020603050405020304" pitchFamily="18" charset="0"/>
                <a:cs typeface="Times New Roman" panose="02020603050405020304" pitchFamily="18" charset="0"/>
              </a:rPr>
              <a:t>Auditoría. </a:t>
            </a:r>
          </a:p>
          <a:p>
            <a:pPr lvl="1" algn="just">
              <a:buClr>
                <a:schemeClr val="accent5">
                  <a:lumMod val="75000"/>
                </a:schemeClr>
              </a:buClr>
            </a:pPr>
            <a:endParaRPr lang="es-ES"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La información se vuelca en una Tabla constituida por las debilidades detectadas, el Plan de Acción a seguir, la validación y confirmación de la aplicación de dicho Plan. También se incluirá toda la documentación asociada a cualquier proceso (carta e interrupción, levantamiento de la interrupción, suspensión, Plan de Acción,….)</a:t>
            </a:r>
          </a:p>
          <a:p>
            <a:pPr lvl="1" algn="just">
              <a:buClr>
                <a:schemeClr val="accent5">
                  <a:lumMod val="75000"/>
                </a:schemeClr>
              </a:buClr>
            </a:pPr>
            <a:endParaRPr lang="es-ES"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Sirve para verificar la inclusión en una Declaración de Gasto, de solicitudes de reembolso de Organismos no interrumpidos o suspendidos, e incluso de Organismos con controles de sistemas abiertos.</a:t>
            </a:r>
          </a:p>
          <a:p>
            <a:pPr lvl="1" algn="just">
              <a:buClr>
                <a:schemeClr val="accent5">
                  <a:lumMod val="75000"/>
                </a:schemeClr>
              </a:buClr>
            </a:pPr>
            <a:endParaRPr lang="es-ES" dirty="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dirty="0" smtClean="0">
                <a:latin typeface="Times New Roman" panose="02020603050405020304" pitchFamily="18" charset="0"/>
                <a:cs typeface="Times New Roman" panose="02020603050405020304" pitchFamily="18" charset="0"/>
              </a:rPr>
              <a:t>El Registro de Interrupciones se consulta previamente a cada Solicitud de Reembolso.</a:t>
            </a:r>
          </a:p>
        </p:txBody>
      </p:sp>
      <p:sp>
        <p:nvSpPr>
          <p:cNvPr id="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3449396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8" name="7 Objeto"/>
          <p:cNvGraphicFramePr>
            <a:graphicFrameLocks noChangeAspect="1"/>
          </p:cNvGraphicFramePr>
          <p:nvPr>
            <p:extLst>
              <p:ext uri="{D42A27DB-BD31-4B8C-83A1-F6EECF244321}">
                <p14:modId xmlns:p14="http://schemas.microsoft.com/office/powerpoint/2010/main" val="2042509092"/>
              </p:ext>
            </p:extLst>
          </p:nvPr>
        </p:nvGraphicFramePr>
        <p:xfrm>
          <a:off x="1619672" y="1744894"/>
          <a:ext cx="5646736" cy="5023806"/>
        </p:xfrm>
        <a:graphic>
          <a:graphicData uri="http://schemas.openxmlformats.org/presentationml/2006/ole">
            <mc:AlternateContent xmlns:mc="http://schemas.openxmlformats.org/markup-compatibility/2006">
              <mc:Choice xmlns:v="urn:schemas-microsoft-com:vml" Requires="v">
                <p:oleObj spid="_x0000_s4109" r:id="rId6" imgW="4424725" imgH="6044760" progId="Visio.Drawing.11">
                  <p:embed/>
                </p:oleObj>
              </mc:Choice>
              <mc:Fallback>
                <p:oleObj r:id="rId6" imgW="4424725" imgH="6044760"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672" y="1744894"/>
                        <a:ext cx="5646736" cy="5023806"/>
                      </a:xfrm>
                      <a:prstGeom prst="rect">
                        <a:avLst/>
                      </a:prstGeom>
                      <a:noFill/>
                    </p:spPr>
                  </p:pic>
                </p:oleObj>
              </mc:Fallback>
            </mc:AlternateContent>
          </a:graphicData>
        </a:graphic>
      </p:graphicFrame>
      <p:sp>
        <p:nvSpPr>
          <p:cNvPr id="10" name="9 Rectángulo"/>
          <p:cNvSpPr/>
          <p:nvPr/>
        </p:nvSpPr>
        <p:spPr>
          <a:xfrm>
            <a:off x="179512" y="1052736"/>
            <a:ext cx="3929281" cy="369332"/>
          </a:xfrm>
          <a:prstGeom prst="rect">
            <a:avLst/>
          </a:prstGeom>
        </p:spPr>
        <p:txBody>
          <a:bodyPr wrap="none">
            <a:spAutoFit/>
          </a:bodyPr>
          <a:lstStyle/>
          <a:p>
            <a:r>
              <a:rPr lang="es-ES" b="1" dirty="0">
                <a:solidFill>
                  <a:srgbClr val="7030A0"/>
                </a:solidFill>
                <a:latin typeface="Times New Roman" panose="02020603050405020304" pitchFamily="18" charset="0"/>
                <a:cs typeface="Times New Roman" panose="02020603050405020304" pitchFamily="18" charset="0"/>
              </a:rPr>
              <a:t>REGISTRO DE INTERRUPCIONES</a:t>
            </a:r>
            <a:endParaRPr lang="es-ES" dirty="0"/>
          </a:p>
        </p:txBody>
      </p:sp>
    </p:spTree>
    <p:extLst>
      <p:ext uri="{BB962C8B-B14F-4D97-AF65-F5344CB8AC3E}">
        <p14:creationId xmlns:p14="http://schemas.microsoft.com/office/powerpoint/2010/main" val="276891718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57150" y="23815"/>
            <a:ext cx="8961438" cy="716480"/>
            <a:chOff x="57150" y="23814"/>
            <a:chExt cx="8961437" cy="716480"/>
          </a:xfrm>
        </p:grpSpPr>
        <p:pic>
          <p:nvPicPr>
            <p:cNvPr id="3" name="2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23814"/>
              <a:ext cx="2498626" cy="71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lag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2" y="106363"/>
              <a:ext cx="630165" cy="41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7"/>
            <p:cNvSpPr txBox="1">
              <a:spLocks noChangeArrowheads="1"/>
            </p:cNvSpPr>
            <p:nvPr/>
          </p:nvSpPr>
          <p:spPr bwMode="auto">
            <a:xfrm>
              <a:off x="3154312" y="252968"/>
              <a:ext cx="41120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rgbClr val="FFFF99"/>
                  </a:solidFill>
                  <a:latin typeface="Times New Roman" pitchFamily="18" charset="0"/>
                </a:defRPr>
              </a:lvl1pPr>
              <a:lvl2pPr marL="742950" indent="-285750">
                <a:defRPr sz="2400" b="1">
                  <a:solidFill>
                    <a:srgbClr val="FFFF99"/>
                  </a:solidFill>
                  <a:latin typeface="Times New Roman" pitchFamily="18" charset="0"/>
                </a:defRPr>
              </a:lvl2pPr>
              <a:lvl3pPr marL="1143000" indent="-228600">
                <a:defRPr sz="2400" b="1">
                  <a:solidFill>
                    <a:srgbClr val="FFFF99"/>
                  </a:solidFill>
                  <a:latin typeface="Times New Roman" pitchFamily="18" charset="0"/>
                </a:defRPr>
              </a:lvl3pPr>
              <a:lvl4pPr marL="1600200" indent="-228600">
                <a:defRPr sz="2400" b="1">
                  <a:solidFill>
                    <a:srgbClr val="FFFF99"/>
                  </a:solidFill>
                  <a:latin typeface="Times New Roman" pitchFamily="18" charset="0"/>
                </a:defRPr>
              </a:lvl4pPr>
              <a:lvl5pPr marL="2057400" indent="-228600">
                <a:defRPr sz="2400" b="1">
                  <a:solidFill>
                    <a:srgbClr val="FFFF99"/>
                  </a:solidFill>
                  <a:latin typeface="Times New Roman" pitchFamily="18" charset="0"/>
                </a:defRPr>
              </a:lvl5pPr>
              <a:lvl6pPr marL="2514600" indent="-228600" eaLnBrk="0" fontAlgn="base" hangingPunct="0">
                <a:spcBef>
                  <a:spcPct val="0"/>
                </a:spcBef>
                <a:spcAft>
                  <a:spcPct val="0"/>
                </a:spcAft>
                <a:defRPr sz="2400" b="1">
                  <a:solidFill>
                    <a:srgbClr val="FFFF99"/>
                  </a:solidFill>
                  <a:latin typeface="Times New Roman" pitchFamily="18" charset="0"/>
                </a:defRPr>
              </a:lvl6pPr>
              <a:lvl7pPr marL="2971800" indent="-228600" eaLnBrk="0" fontAlgn="base" hangingPunct="0">
                <a:spcBef>
                  <a:spcPct val="0"/>
                </a:spcBef>
                <a:spcAft>
                  <a:spcPct val="0"/>
                </a:spcAft>
                <a:defRPr sz="2400" b="1">
                  <a:solidFill>
                    <a:srgbClr val="FFFF99"/>
                  </a:solidFill>
                  <a:latin typeface="Times New Roman" pitchFamily="18" charset="0"/>
                </a:defRPr>
              </a:lvl7pPr>
              <a:lvl8pPr marL="3429000" indent="-228600" eaLnBrk="0" fontAlgn="base" hangingPunct="0">
                <a:spcBef>
                  <a:spcPct val="0"/>
                </a:spcBef>
                <a:spcAft>
                  <a:spcPct val="0"/>
                </a:spcAft>
                <a:defRPr sz="2400" b="1">
                  <a:solidFill>
                    <a:srgbClr val="FFFF99"/>
                  </a:solidFill>
                  <a:latin typeface="Times New Roman" pitchFamily="18" charset="0"/>
                </a:defRPr>
              </a:lvl8pPr>
              <a:lvl9pPr marL="3886200" indent="-228600" eaLnBrk="0" fontAlgn="base" hangingPunct="0">
                <a:spcBef>
                  <a:spcPct val="0"/>
                </a:spcBef>
                <a:spcAft>
                  <a:spcPct val="0"/>
                </a:spcAft>
                <a:defRPr sz="2400" b="1">
                  <a:solidFill>
                    <a:srgbClr val="FFFF99"/>
                  </a:solidFill>
                  <a:latin typeface="Times New Roman" pitchFamily="18" charset="0"/>
                </a:defRPr>
              </a:lvl9pPr>
            </a:lstStyle>
            <a:p>
              <a:pPr eaLnBrk="1" hangingPunct="1">
                <a:spcBef>
                  <a:spcPct val="50000"/>
                </a:spcBef>
              </a:pPr>
              <a:r>
                <a:rPr lang="es-ES" altLang="es-ES" sz="1800" dirty="0">
                  <a:solidFill>
                    <a:schemeClr val="tx2">
                      <a:lumMod val="75000"/>
                    </a:schemeClr>
                  </a:solidFill>
                  <a:latin typeface="Arial Narrow" pitchFamily="34" charset="0"/>
                </a:rPr>
                <a:t>Dirección General </a:t>
              </a:r>
              <a:r>
                <a:rPr lang="es-ES" altLang="es-ES" sz="1800" dirty="0" smtClean="0">
                  <a:solidFill>
                    <a:schemeClr val="tx2">
                      <a:lumMod val="75000"/>
                    </a:schemeClr>
                  </a:solidFill>
                  <a:latin typeface="Arial Narrow" pitchFamily="34" charset="0"/>
                </a:rPr>
                <a:t>de Fondos </a:t>
              </a:r>
              <a:r>
                <a:rPr lang="es-ES" altLang="es-ES" sz="1800" dirty="0">
                  <a:solidFill>
                    <a:schemeClr val="tx2">
                      <a:lumMod val="75000"/>
                    </a:schemeClr>
                  </a:solidFill>
                  <a:latin typeface="Arial Narrow" pitchFamily="34" charset="0"/>
                </a:rPr>
                <a:t>Comunitarios</a:t>
              </a:r>
            </a:p>
          </p:txBody>
        </p:sp>
      </p:grpSp>
      <p:sp>
        <p:nvSpPr>
          <p:cNvPr id="6" name="5 CuadroTexto"/>
          <p:cNvSpPr txBox="1"/>
          <p:nvPr/>
        </p:nvSpPr>
        <p:spPr>
          <a:xfrm>
            <a:off x="1752202" y="622301"/>
            <a:ext cx="6636221" cy="338554"/>
          </a:xfrm>
          <a:prstGeom prst="rect">
            <a:avLst/>
          </a:prstGeom>
          <a:noFill/>
        </p:spPr>
        <p:txBody>
          <a:bodyPr wrap="square" rtlCol="0">
            <a:spAutoFit/>
          </a:bodyPr>
          <a:lstStyle/>
          <a:p>
            <a:r>
              <a:rPr lang="es-ES" sz="1600" b="1" u="sng" dirty="0" smtClean="0">
                <a:solidFill>
                  <a:schemeClr val="tx2"/>
                </a:solidFill>
                <a:effectLst>
                  <a:outerShdw blurRad="38100" dist="38100" dir="2700000" algn="tl">
                    <a:srgbClr val="000000">
                      <a:alpha val="43137"/>
                    </a:srgbClr>
                  </a:outerShdw>
                </a:effectLst>
                <a:latin typeface="Nyala" panose="02000504070300020003" pitchFamily="2" charset="0"/>
              </a:rPr>
              <a:t>Autoridad de Certificación 2014-2020. Novedades en la Gestión</a:t>
            </a:r>
            <a:endParaRPr lang="es-ES" sz="1600" b="1" u="sng" dirty="0">
              <a:solidFill>
                <a:schemeClr val="tx2"/>
              </a:solidFill>
              <a:effectLst>
                <a:outerShdw blurRad="38100" dist="38100" dir="2700000" algn="tl">
                  <a:srgbClr val="000000">
                    <a:alpha val="43137"/>
                  </a:srgbClr>
                </a:outerShdw>
              </a:effectLst>
              <a:latin typeface="Nyala" panose="02000504070300020003" pitchFamily="2"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12" name="11 Rectángulo"/>
          <p:cNvSpPr/>
          <p:nvPr/>
        </p:nvSpPr>
        <p:spPr>
          <a:xfrm>
            <a:off x="57150" y="1071295"/>
            <a:ext cx="8961438" cy="3908762"/>
          </a:xfrm>
          <a:prstGeom prst="rect">
            <a:avLst/>
          </a:prstGeom>
        </p:spPr>
        <p:txBody>
          <a:bodyPr wrap="square">
            <a:spAutoFit/>
          </a:bodyPr>
          <a:lstStyle/>
          <a:p>
            <a:pPr algn="just">
              <a:buClr>
                <a:srgbClr val="7030A0"/>
              </a:buClr>
              <a:buFont typeface="Courier New" panose="02070309020205020404" pitchFamily="49" charset="0"/>
              <a:buChar char="o"/>
            </a:pPr>
            <a:r>
              <a:rPr lang="es-ES" sz="1700" b="1" dirty="0" smtClean="0">
                <a:solidFill>
                  <a:schemeClr val="tx2">
                    <a:lumMod val="60000"/>
                    <a:lumOff val="40000"/>
                  </a:schemeClr>
                </a:solidFill>
                <a:latin typeface="Times New Roman" panose="02020603050405020304" pitchFamily="18" charset="0"/>
                <a:cs typeface="Times New Roman" panose="02020603050405020304" pitchFamily="18" charset="0"/>
              </a:rPr>
              <a:t> </a:t>
            </a:r>
            <a:r>
              <a:rPr lang="es-ES" b="1" dirty="0" smtClean="0">
                <a:solidFill>
                  <a:srgbClr val="7030A0"/>
                </a:solidFill>
                <a:latin typeface="Times New Roman" panose="02020603050405020304" pitchFamily="18" charset="0"/>
                <a:cs typeface="Times New Roman" panose="02020603050405020304" pitchFamily="18" charset="0"/>
              </a:rPr>
              <a:t>REGISTRO DE REINTEGROS</a:t>
            </a:r>
            <a:r>
              <a:rPr lang="es-ES" sz="1700" dirty="0" smtClean="0">
                <a:latin typeface="Times New Roman" panose="02020603050405020304" pitchFamily="18" charset="0"/>
                <a:cs typeface="Times New Roman" panose="02020603050405020304" pitchFamily="18" charset="0"/>
              </a:rPr>
              <a:t>:</a:t>
            </a:r>
          </a:p>
          <a:p>
            <a:pPr algn="just">
              <a:buClr>
                <a:srgbClr val="7030A0"/>
              </a:buClr>
            </a:pPr>
            <a:endParaRPr lang="es-ES" sz="1700"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sz="1600" dirty="0" smtClean="0">
                <a:latin typeface="Times New Roman" panose="02020603050405020304" pitchFamily="18" charset="0"/>
                <a:cs typeface="Times New Roman" panose="02020603050405020304" pitchFamily="18" charset="0"/>
              </a:rPr>
              <a:t>La </a:t>
            </a:r>
            <a:r>
              <a:rPr lang="es-ES" sz="1600" dirty="0">
                <a:latin typeface="Times New Roman" panose="02020603050405020304" pitchFamily="18" charset="0"/>
                <a:cs typeface="Times New Roman" panose="02020603050405020304" pitchFamily="18" charset="0"/>
              </a:rPr>
              <a:t>fuente que alimenta el Registro de </a:t>
            </a:r>
            <a:r>
              <a:rPr lang="es-ES" sz="1600" dirty="0" smtClean="0">
                <a:latin typeface="Times New Roman" panose="02020603050405020304" pitchFamily="18" charset="0"/>
                <a:cs typeface="Times New Roman" panose="02020603050405020304" pitchFamily="18" charset="0"/>
              </a:rPr>
              <a:t>Reintegros </a:t>
            </a:r>
            <a:r>
              <a:rPr lang="es-ES" sz="1600" dirty="0">
                <a:latin typeface="Times New Roman" panose="02020603050405020304" pitchFamily="18" charset="0"/>
                <a:cs typeface="Times New Roman" panose="02020603050405020304" pitchFamily="18" charset="0"/>
              </a:rPr>
              <a:t>son las irregularidades de operaciones de cualquier control (Autoridad de Auditoría, Autoridad de Gestión, Organismo Intermedio, Comisión</a:t>
            </a:r>
            <a:r>
              <a:rPr lang="es-ES" sz="1600" dirty="0" smtClean="0">
                <a:latin typeface="Times New Roman" panose="02020603050405020304" pitchFamily="18" charset="0"/>
                <a:cs typeface="Times New Roman" panose="02020603050405020304" pitchFamily="18" charset="0"/>
              </a:rPr>
              <a:t>,…) que son calificadas como recuperación, por no haber suficiente importe positivo a certificar en compensación.</a:t>
            </a:r>
            <a:endParaRPr lang="es-ES" sz="1600" dirty="0">
              <a:latin typeface="Times New Roman" panose="02020603050405020304" pitchFamily="18" charset="0"/>
              <a:cs typeface="Times New Roman" panose="02020603050405020304" pitchFamily="18" charset="0"/>
            </a:endParaRPr>
          </a:p>
          <a:p>
            <a:pPr lvl="1" algn="just">
              <a:buClr>
                <a:schemeClr val="accent5">
                  <a:lumMod val="75000"/>
                </a:schemeClr>
              </a:buClr>
            </a:pPr>
            <a:endParaRPr lang="es-ES" sz="1600"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sz="1600" dirty="0" smtClean="0">
                <a:latin typeface="Times New Roman" panose="02020603050405020304" pitchFamily="18" charset="0"/>
                <a:cs typeface="Times New Roman" panose="02020603050405020304" pitchFamily="18" charset="0"/>
              </a:rPr>
              <a:t>El reintegro de un importe irregular implica la apertura de un procedimiento administrativo reglado que ha de registrarse para no perder la información.</a:t>
            </a:r>
          </a:p>
          <a:p>
            <a:pPr lvl="1" algn="just">
              <a:buClr>
                <a:schemeClr val="accent5">
                  <a:lumMod val="75000"/>
                </a:schemeClr>
              </a:buClr>
            </a:pPr>
            <a:endParaRPr lang="es-ES" sz="1600" dirty="0" smtClean="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sz="1600" dirty="0" smtClean="0">
                <a:latin typeface="Times New Roman" panose="02020603050405020304" pitchFamily="18" charset="0"/>
                <a:cs typeface="Times New Roman" panose="02020603050405020304" pitchFamily="18" charset="0"/>
              </a:rPr>
              <a:t>Sirve para realizar el seguimiento administrativo/judicial/recaudatorio de los importes a devolver al Programa.</a:t>
            </a:r>
          </a:p>
          <a:p>
            <a:pPr lvl="1" algn="just">
              <a:buClr>
                <a:schemeClr val="accent5">
                  <a:lumMod val="75000"/>
                </a:schemeClr>
              </a:buClr>
            </a:pPr>
            <a:endParaRPr lang="es-ES" sz="1600" dirty="0">
              <a:latin typeface="Times New Roman" panose="02020603050405020304" pitchFamily="18" charset="0"/>
              <a:cs typeface="Times New Roman" panose="02020603050405020304" pitchFamily="18" charset="0"/>
            </a:endParaRPr>
          </a:p>
          <a:p>
            <a:pPr marL="742950" lvl="1" indent="-285750" algn="just">
              <a:buClr>
                <a:schemeClr val="accent5">
                  <a:lumMod val="75000"/>
                </a:schemeClr>
              </a:buClr>
              <a:buFont typeface="Wingdings" panose="05000000000000000000" pitchFamily="2" charset="2"/>
              <a:buChar char="v"/>
            </a:pPr>
            <a:r>
              <a:rPr lang="es-ES" sz="1600" dirty="0" smtClean="0">
                <a:latin typeface="Times New Roman" panose="02020603050405020304" pitchFamily="18" charset="0"/>
                <a:cs typeface="Times New Roman" panose="02020603050405020304" pitchFamily="18" charset="0"/>
              </a:rPr>
              <a:t>El Registro de Reintegros se consulta continuamente para realizar el seguimiento administrativo y contable de los importes a recuperar.</a:t>
            </a:r>
          </a:p>
        </p:txBody>
      </p:sp>
      <p:cxnSp>
        <p:nvCxnSpPr>
          <p:cNvPr id="34" name="33 Conector angular"/>
          <p:cNvCxnSpPr>
            <a:stCxn id="15" idx="3"/>
            <a:endCxn id="19" idx="3"/>
          </p:cNvCxnSpPr>
          <p:nvPr/>
        </p:nvCxnSpPr>
        <p:spPr>
          <a:xfrm rot="5400000" flipH="1" flipV="1">
            <a:off x="5760132" y="4177181"/>
            <a:ext cx="12700" cy="1944216"/>
          </a:xfrm>
          <a:prstGeom prst="bentConnector3">
            <a:avLst>
              <a:gd name="adj1" fmla="val 280392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9" name="58 Conector angular"/>
          <p:cNvCxnSpPr>
            <a:endCxn id="20" idx="6"/>
          </p:cNvCxnSpPr>
          <p:nvPr/>
        </p:nvCxnSpPr>
        <p:spPr>
          <a:xfrm>
            <a:off x="6738590" y="4805054"/>
            <a:ext cx="1703586" cy="660369"/>
          </a:xfrm>
          <a:prstGeom prst="bentConnector2">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grpSp>
        <p:nvGrpSpPr>
          <p:cNvPr id="73" name="72 Grupo"/>
          <p:cNvGrpSpPr/>
          <p:nvPr/>
        </p:nvGrpSpPr>
        <p:grpSpPr>
          <a:xfrm>
            <a:off x="179512" y="5069379"/>
            <a:ext cx="8964488" cy="1671989"/>
            <a:chOff x="179512" y="5069379"/>
            <a:chExt cx="8964488" cy="1671989"/>
          </a:xfrm>
        </p:grpSpPr>
        <p:sp>
          <p:nvSpPr>
            <p:cNvPr id="13" name="12 Rectángulo"/>
            <p:cNvSpPr/>
            <p:nvPr/>
          </p:nvSpPr>
          <p:spPr>
            <a:xfrm>
              <a:off x="179512" y="5625244"/>
              <a:ext cx="1440160" cy="648072"/>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smtClean="0">
                  <a:ln w="3175">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Irregularidad a recuperar</a:t>
              </a:r>
              <a:endParaRPr lang="es-ES" b="1" dirty="0">
                <a:ln w="3175">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4" name="13 Elipse"/>
            <p:cNvSpPr/>
            <p:nvPr/>
          </p:nvSpPr>
          <p:spPr>
            <a:xfrm>
              <a:off x="1787109" y="5069379"/>
              <a:ext cx="1838077" cy="792088"/>
            </a:xfrm>
            <a:prstGeom prst="ellipse">
              <a:avLst/>
            </a:prstGeom>
            <a:solidFill>
              <a:schemeClr val="bg1"/>
            </a:solid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b="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Recuperación por  compensación</a:t>
              </a:r>
              <a:endParaRPr lang="es-ES" sz="1400" b="1" dirty="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endParaRPr>
            </a:p>
          </p:txBody>
        </p:sp>
        <p:sp>
          <p:nvSpPr>
            <p:cNvPr id="15" name="14 Recortar rectángulo de esquina diagonal"/>
            <p:cNvSpPr/>
            <p:nvPr/>
          </p:nvSpPr>
          <p:spPr>
            <a:xfrm>
              <a:off x="3923928" y="5149289"/>
              <a:ext cx="1728192" cy="632267"/>
            </a:xfrm>
            <a:prstGeom prst="snip2DiagRect">
              <a:avLst/>
            </a:prstGeom>
            <a:ln w="38100">
              <a:solidFill>
                <a:srgbClr val="002060"/>
              </a:solid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Procedimiento</a:t>
              </a:r>
              <a:r>
                <a:rPr lang="es-E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administrativo</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6" name="15 Elipse"/>
            <p:cNvSpPr/>
            <p:nvPr/>
          </p:nvSpPr>
          <p:spPr>
            <a:xfrm>
              <a:off x="1792684" y="5949280"/>
              <a:ext cx="1838077" cy="792088"/>
            </a:xfrm>
            <a:prstGeom prst="ellipse">
              <a:avLst/>
            </a:prstGeom>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Recuperación por  reintegro</a:t>
              </a:r>
              <a:endParaRPr lang="es-ES" sz="1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16 Recortar rectángulo de esquina diagonal"/>
            <p:cNvSpPr/>
            <p:nvPr/>
          </p:nvSpPr>
          <p:spPr>
            <a:xfrm>
              <a:off x="3923928" y="6093296"/>
              <a:ext cx="1728192" cy="648072"/>
            </a:xfrm>
            <a:prstGeom prst="snip2DiagRect">
              <a:avLst/>
            </a:prstGeom>
            <a:ln w="38100">
              <a:solidFill>
                <a:srgbClr val="002060"/>
              </a:solid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Procedimiento administrativo</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 name="17 Recortar rectángulo de esquina diagonal"/>
            <p:cNvSpPr/>
            <p:nvPr/>
          </p:nvSpPr>
          <p:spPr>
            <a:xfrm>
              <a:off x="5869022" y="6093295"/>
              <a:ext cx="1728192" cy="648073"/>
            </a:xfrm>
            <a:prstGeom prst="snip2DiagRect">
              <a:avLst/>
            </a:prstGeom>
            <a:ln w="38100">
              <a:solidFill>
                <a:srgbClr val="002060"/>
              </a:solid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Procedimiento</a:t>
              </a:r>
              <a:r>
                <a:rPr lang="es-E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judicial</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18 Recortar rectángulo de esquina diagonal"/>
            <p:cNvSpPr/>
            <p:nvPr/>
          </p:nvSpPr>
          <p:spPr>
            <a:xfrm>
              <a:off x="5868144" y="5149289"/>
              <a:ext cx="1728192" cy="632267"/>
            </a:xfrm>
            <a:prstGeom prst="snip2DiagRect">
              <a:avLst/>
            </a:prstGeom>
            <a:ln w="38100">
              <a:solidFill>
                <a:srgbClr val="002060"/>
              </a:solidFill>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Procedimiento</a:t>
              </a:r>
              <a:r>
                <a:rPr lang="es-E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judicial</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19 Bisel"/>
            <p:cNvSpPr/>
            <p:nvPr/>
          </p:nvSpPr>
          <p:spPr>
            <a:xfrm>
              <a:off x="7740352" y="5465423"/>
              <a:ext cx="1403648" cy="951908"/>
            </a:xfrm>
            <a:prstGeom prst="bevel">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1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Recaudación</a:t>
              </a:r>
              <a:endParaRPr lang="es-ES" sz="1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22" name="21 Conector recto de flecha"/>
            <p:cNvCxnSpPr>
              <a:stCxn id="13" idx="0"/>
            </p:cNvCxnSpPr>
            <p:nvPr/>
          </p:nvCxnSpPr>
          <p:spPr>
            <a:xfrm flipV="1">
              <a:off x="899592" y="5373216"/>
              <a:ext cx="887517"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3625186" y="5401317"/>
              <a:ext cx="298742" cy="22392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857576" y="6273316"/>
              <a:ext cx="929533" cy="2520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a:stCxn id="16" idx="6"/>
            </p:cNvCxnSpPr>
            <p:nvPr/>
          </p:nvCxnSpPr>
          <p:spPr>
            <a:xfrm flipV="1">
              <a:off x="3630761" y="6137968"/>
              <a:ext cx="298153" cy="2073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35 Conector angular"/>
            <p:cNvCxnSpPr>
              <a:stCxn id="17" idx="3"/>
              <a:endCxn id="18" idx="3"/>
            </p:cNvCxnSpPr>
            <p:nvPr/>
          </p:nvCxnSpPr>
          <p:spPr>
            <a:xfrm rot="5400000" flipH="1" flipV="1">
              <a:off x="5760571" y="5120749"/>
              <a:ext cx="1" cy="1945094"/>
            </a:xfrm>
            <a:prstGeom prst="bentConnector3">
              <a:avLst>
                <a:gd name="adj1" fmla="val 22860100000"/>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0" name="39 Conector angular"/>
            <p:cNvCxnSpPr/>
            <p:nvPr/>
          </p:nvCxnSpPr>
          <p:spPr>
            <a:xfrm>
              <a:off x="7524328" y="5135238"/>
              <a:ext cx="864095" cy="1"/>
            </a:xfrm>
            <a:prstGeom prst="bentConnector3">
              <a:avLst>
                <a:gd name="adj1" fmla="val 50000"/>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7" name="46 Conector angular"/>
            <p:cNvCxnSpPr>
              <a:endCxn id="20" idx="2"/>
            </p:cNvCxnSpPr>
            <p:nvPr/>
          </p:nvCxnSpPr>
          <p:spPr>
            <a:xfrm flipV="1">
              <a:off x="7596336" y="6417331"/>
              <a:ext cx="845840" cy="190131"/>
            </a:xfrm>
            <a:prstGeom prst="bentConnector2">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1" name="70 Conector angular"/>
            <p:cNvCxnSpPr>
              <a:endCxn id="20" idx="4"/>
            </p:cNvCxnSpPr>
            <p:nvPr/>
          </p:nvCxnSpPr>
          <p:spPr>
            <a:xfrm>
              <a:off x="6747191" y="5861467"/>
              <a:ext cx="993161" cy="79910"/>
            </a:xfrm>
            <a:prstGeom prst="bentConnector3">
              <a:avLst>
                <a:gd name="adj1" fmla="val 50000"/>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24766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AC6ADC74A8C2F45A4DA3244830DBBF0" ma:contentTypeVersion="1" ma:contentTypeDescription="Crear nuevo documento." ma:contentTypeScope="" ma:versionID="74b372d6387b91a0fe5383f83963156c">
  <xsd:schema xmlns:xsd="http://www.w3.org/2001/XMLSchema" xmlns:xs="http://www.w3.org/2001/XMLSchema" xmlns:p="http://schemas.microsoft.com/office/2006/metadata/properties" xmlns:ns1="http://schemas.microsoft.com/sharepoint/v3" targetNamespace="http://schemas.microsoft.com/office/2006/metadata/properties" ma:root="true" ma:fieldsID="0b5f0d48ff83a005300e4388653285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44029CC-B0C8-4F43-AB67-6AF315EA677E}"/>
</file>

<file path=customXml/itemProps2.xml><?xml version="1.0" encoding="utf-8"?>
<ds:datastoreItem xmlns:ds="http://schemas.openxmlformats.org/officeDocument/2006/customXml" ds:itemID="{B7A48578-3804-43B2-A3CB-9E9EADC26834}"/>
</file>

<file path=customXml/itemProps3.xml><?xml version="1.0" encoding="utf-8"?>
<ds:datastoreItem xmlns:ds="http://schemas.openxmlformats.org/officeDocument/2006/customXml" ds:itemID="{E6241D5F-5BBA-44C4-9488-FE87F75244DF}"/>
</file>

<file path=docProps/app.xml><?xml version="1.0" encoding="utf-8"?>
<Properties xmlns="http://schemas.openxmlformats.org/officeDocument/2006/extended-properties" xmlns:vt="http://schemas.openxmlformats.org/officeDocument/2006/docPropsVTypes">
  <Template>Solstice</Template>
  <TotalTime>1298</TotalTime>
  <Words>1263</Words>
  <Application>Microsoft Office PowerPoint</Application>
  <PresentationFormat>Presentación en pantalla (4:3)</PresentationFormat>
  <Paragraphs>207</Paragraphs>
  <Slides>11</Slides>
  <Notes>11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3" baseType="lpstr">
      <vt:lpstr>Tema de Office</vt:lpstr>
      <vt:lpstr>Visio.Drawing.11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IGAE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Rios Boeta, Jerónimo</dc:creator>
  <cp:lastModifiedBy>Rios Boeta, Jerónimo</cp:lastModifiedBy>
  <cp:revision>192</cp:revision>
  <cp:lastPrinted>2015-03-04T16:06:56Z</cp:lastPrinted>
  <dcterms:created xsi:type="dcterms:W3CDTF">2013-11-10T09:18:27Z</dcterms:created>
  <dcterms:modified xsi:type="dcterms:W3CDTF">2015-06-11T05:51:15Z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0x010100AAC6ADC74A8C2F45A4DA3244830DBBF0</vt:lpwstr>
  </property>
</Properties>
</file>