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8.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ink/ink2.xml" ContentType="application/inkml+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749" r:id="rId2"/>
    <p:sldId id="3770" r:id="rId3"/>
    <p:sldId id="3707" r:id="rId4"/>
    <p:sldId id="3708" r:id="rId5"/>
    <p:sldId id="3771" r:id="rId6"/>
    <p:sldId id="3359" r:id="rId7"/>
    <p:sldId id="3747" r:id="rId8"/>
    <p:sldId id="3682" r:id="rId9"/>
    <p:sldId id="3751" r:id="rId10"/>
    <p:sldId id="3750" r:id="rId11"/>
    <p:sldId id="3683" r:id="rId12"/>
    <p:sldId id="3752" r:id="rId13"/>
    <p:sldId id="3315" r:id="rId14"/>
    <p:sldId id="3753" r:id="rId15"/>
    <p:sldId id="3754" r:id="rId16"/>
    <p:sldId id="3755" r:id="rId17"/>
    <p:sldId id="3756" r:id="rId18"/>
    <p:sldId id="3757" r:id="rId19"/>
    <p:sldId id="3758" r:id="rId20"/>
    <p:sldId id="3759" r:id="rId21"/>
    <p:sldId id="3760" r:id="rId22"/>
    <p:sldId id="3761" r:id="rId23"/>
    <p:sldId id="3762" r:id="rId24"/>
    <p:sldId id="3763" r:id="rId25"/>
    <p:sldId id="3764" r:id="rId26"/>
    <p:sldId id="3765" r:id="rId27"/>
    <p:sldId id="3360" r:id="rId28"/>
    <p:sldId id="3766" r:id="rId29"/>
    <p:sldId id="3767" r:id="rId30"/>
    <p:sldId id="3772" r:id="rId31"/>
    <p:sldId id="3768" r:id="rId32"/>
    <p:sldId id="3773" r:id="rId33"/>
    <p:sldId id="3774" r:id="rId34"/>
    <p:sldId id="37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15151C-1996-A26A-6985-BD563E67F3F8}" name="SCARVELIS Sophie" initials="SS" userId="S::sscarvelis@maregionsud.fr::26040e8f-a692-48ac-851a-05ab311f24a8" providerId="AD"/>
  <p188:author id="{F79B4C1E-5353-7A4D-E906-1B19CC4EDCE4}" name="CERVELLI Curzio" initials="CC" userId="S::ccervelli@maregionsud.fr::21c88835-079f-4a78-a692-1c56ff95d574" providerId="AD"/>
  <p188:author id="{DAAECCB1-4E23-0EBB-4C4E-8BE158854502}" name="Pascale FAUVEAU-LAGAYE" initials="PF" userId="Pascale FAUVEAU-LAGAY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1DE"/>
    <a:srgbClr val="003399"/>
    <a:srgbClr val="81C1D3"/>
    <a:srgbClr val="66B598"/>
    <a:srgbClr val="EDBA42"/>
    <a:srgbClr val="D60000"/>
    <a:srgbClr val="595959"/>
    <a:srgbClr val="164194"/>
    <a:srgbClr val="F3B2A0"/>
    <a:srgbClr val="CC9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9627" autoAdjust="0"/>
  </p:normalViewPr>
  <p:slideViewPr>
    <p:cSldViewPr snapToGrid="0">
      <p:cViewPr varScale="1">
        <p:scale>
          <a:sx n="88" d="100"/>
          <a:sy n="88" d="100"/>
        </p:scale>
        <p:origin x="1398" y="7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16"/>
    </p:cViewPr>
  </p:sorterViewPr>
  <p:notesViewPr>
    <p:cSldViewPr snapToGrid="0">
      <p:cViewPr varScale="1">
        <p:scale>
          <a:sx n="63" d="100"/>
          <a:sy n="63" d="100"/>
        </p:scale>
        <p:origin x="2216"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F6E519-DE0E-4B8D-8B47-62CD02E5EB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0191E3F8-A283-4CEE-9BA0-F9BD220A96AC}">
      <dgm:prSet phldrT="[Texte]"/>
      <dgm:spPr>
        <a:solidFill>
          <a:schemeClr val="accent1">
            <a:hueOff val="0"/>
            <a:satOff val="0"/>
            <a:lumOff val="0"/>
          </a:schemeClr>
        </a:solidFill>
      </dgm:spPr>
      <dgm:t>
        <a:bodyPr/>
        <a:lstStyle/>
        <a:p>
          <a:r>
            <a:rPr lang="fr-FR"/>
            <a:t>OUTPUT INDICATORS</a:t>
          </a:r>
        </a:p>
      </dgm:t>
    </dgm:pt>
    <dgm:pt modelId="{1ECD26F0-0292-49BC-89E0-F8C380992040}" type="parTrans" cxnId="{90451335-FEA3-43AB-9EAA-31E2F1929502}">
      <dgm:prSet/>
      <dgm:spPr/>
      <dgm:t>
        <a:bodyPr/>
        <a:lstStyle/>
        <a:p>
          <a:endParaRPr lang="fr-FR"/>
        </a:p>
      </dgm:t>
    </dgm:pt>
    <dgm:pt modelId="{1599BA97-02F3-43FD-847D-3B6ABC72DA5F}" type="sibTrans" cxnId="{90451335-FEA3-43AB-9EAA-31E2F1929502}">
      <dgm:prSet/>
      <dgm:spPr/>
      <dgm:t>
        <a:bodyPr/>
        <a:lstStyle/>
        <a:p>
          <a:endParaRPr lang="fr-FR"/>
        </a:p>
      </dgm:t>
    </dgm:pt>
    <dgm:pt modelId="{714CA81A-C160-4AD2-BD5B-EC809B558B0C}">
      <dgm:prSet phldrT="[Texte]"/>
      <dgm:spPr>
        <a:solidFill>
          <a:srgbClr val="002060"/>
        </a:solidFill>
      </dgm:spPr>
      <dgm:t>
        <a:bodyPr/>
        <a:lstStyle/>
        <a:p>
          <a:r>
            <a:rPr lang="fr-FR"/>
            <a:t>RCO83 – Strategies and action plans jointly developed</a:t>
          </a:r>
        </a:p>
      </dgm:t>
    </dgm:pt>
    <dgm:pt modelId="{F2806BAD-FB9F-4FB8-BFCF-492831A416ED}" type="parTrans" cxnId="{BC2EE993-C0CC-43F1-B4BD-E7A08D8DDB65}">
      <dgm:prSet/>
      <dgm:spPr/>
      <dgm:t>
        <a:bodyPr/>
        <a:lstStyle/>
        <a:p>
          <a:endParaRPr lang="fr-FR"/>
        </a:p>
      </dgm:t>
    </dgm:pt>
    <dgm:pt modelId="{E4318F24-2356-4A01-94FB-A42BF14ACFDB}" type="sibTrans" cxnId="{BC2EE993-C0CC-43F1-B4BD-E7A08D8DDB65}">
      <dgm:prSet/>
      <dgm:spPr/>
      <dgm:t>
        <a:bodyPr/>
        <a:lstStyle/>
        <a:p>
          <a:endParaRPr lang="fr-FR"/>
        </a:p>
      </dgm:t>
    </dgm:pt>
    <dgm:pt modelId="{8E8F13B5-39B8-4CF1-B494-E4D84C4E10CE}">
      <dgm:prSet phldrT="[Texte]"/>
      <dgm:spPr>
        <a:solidFill>
          <a:srgbClr val="002060"/>
        </a:solidFill>
      </dgm:spPr>
      <dgm:t>
        <a:bodyPr/>
        <a:lstStyle/>
        <a:p>
          <a:r>
            <a:rPr lang="fr-FR"/>
            <a:t>RCO116 – Jointly developed solutions</a:t>
          </a:r>
        </a:p>
      </dgm:t>
    </dgm:pt>
    <dgm:pt modelId="{FD36AC1F-078F-4358-92AE-246F825DBF87}" type="parTrans" cxnId="{7C46DFA4-B26E-4EC8-815D-E60DDF9419A8}">
      <dgm:prSet/>
      <dgm:spPr/>
      <dgm:t>
        <a:bodyPr/>
        <a:lstStyle/>
        <a:p>
          <a:endParaRPr lang="fr-FR"/>
        </a:p>
      </dgm:t>
    </dgm:pt>
    <dgm:pt modelId="{4E0AA57F-8DE4-4E71-AE65-FA15710EA409}" type="sibTrans" cxnId="{7C46DFA4-B26E-4EC8-815D-E60DDF9419A8}">
      <dgm:prSet/>
      <dgm:spPr/>
      <dgm:t>
        <a:bodyPr/>
        <a:lstStyle/>
        <a:p>
          <a:endParaRPr lang="fr-FR"/>
        </a:p>
      </dgm:t>
    </dgm:pt>
    <dgm:pt modelId="{DBB41CD8-34C0-4E86-AFBD-1AE525C1C4EA}">
      <dgm:prSet phldrT="[Texte]"/>
      <dgm:spPr>
        <a:solidFill>
          <a:srgbClr val="002060"/>
        </a:solidFill>
      </dgm:spPr>
      <dgm:t>
        <a:bodyPr/>
        <a:lstStyle/>
        <a:p>
          <a:r>
            <a:rPr lang="fr-FR"/>
            <a:t>RCO87 – Organisations cooperating across borders</a:t>
          </a:r>
        </a:p>
      </dgm:t>
    </dgm:pt>
    <dgm:pt modelId="{16413612-8959-4975-96C3-90FF7052F817}" type="parTrans" cxnId="{6B151325-39B9-4D9F-8866-69CBF9AEC308}">
      <dgm:prSet/>
      <dgm:spPr/>
      <dgm:t>
        <a:bodyPr/>
        <a:lstStyle/>
        <a:p>
          <a:endParaRPr lang="fr-FR"/>
        </a:p>
      </dgm:t>
    </dgm:pt>
    <dgm:pt modelId="{64F2BD36-7313-42A3-A878-D79C3C8E679A}" type="sibTrans" cxnId="{6B151325-39B9-4D9F-8866-69CBF9AEC308}">
      <dgm:prSet/>
      <dgm:spPr/>
      <dgm:t>
        <a:bodyPr/>
        <a:lstStyle/>
        <a:p>
          <a:endParaRPr lang="fr-FR"/>
        </a:p>
      </dgm:t>
    </dgm:pt>
    <dgm:pt modelId="{4AA160AE-8C0E-4995-896C-622BF76A3DAE}" type="pres">
      <dgm:prSet presAssocID="{0AF6E519-DE0E-4B8D-8B47-62CD02E5EB2B}" presName="Name0" presStyleCnt="0">
        <dgm:presLayoutVars>
          <dgm:dir/>
          <dgm:animLvl val="lvl"/>
          <dgm:resizeHandles val="exact"/>
        </dgm:presLayoutVars>
      </dgm:prSet>
      <dgm:spPr/>
      <dgm:t>
        <a:bodyPr/>
        <a:lstStyle/>
        <a:p>
          <a:endParaRPr lang="es-ES"/>
        </a:p>
      </dgm:t>
    </dgm:pt>
    <dgm:pt modelId="{FEAE066D-752C-4AB2-8B4F-D55677A58B41}" type="pres">
      <dgm:prSet presAssocID="{0191E3F8-A283-4CEE-9BA0-F9BD220A96AC}" presName="linNode" presStyleCnt="0"/>
      <dgm:spPr/>
    </dgm:pt>
    <dgm:pt modelId="{C3189850-0230-4A7E-8122-4D7816DD1A0E}" type="pres">
      <dgm:prSet presAssocID="{0191E3F8-A283-4CEE-9BA0-F9BD220A96AC}" presName="parentText" presStyleLbl="node1" presStyleIdx="0" presStyleCnt="4" custScaleX="144249" custScaleY="20651" custLinFactNeighborX="-2705" custLinFactNeighborY="6541">
        <dgm:presLayoutVars>
          <dgm:chMax val="1"/>
          <dgm:bulletEnabled val="1"/>
        </dgm:presLayoutVars>
      </dgm:prSet>
      <dgm:spPr/>
      <dgm:t>
        <a:bodyPr/>
        <a:lstStyle/>
        <a:p>
          <a:endParaRPr lang="es-ES"/>
        </a:p>
      </dgm:t>
    </dgm:pt>
    <dgm:pt modelId="{7FC63C81-A0AC-4AA8-8005-DA41F00E1CE4}" type="pres">
      <dgm:prSet presAssocID="{1599BA97-02F3-43FD-847D-3B6ABC72DA5F}" presName="sp" presStyleCnt="0"/>
      <dgm:spPr/>
    </dgm:pt>
    <dgm:pt modelId="{CBF3DF58-E09A-4BB4-BD84-41E9A3DC7E0D}" type="pres">
      <dgm:prSet presAssocID="{714CA81A-C160-4AD2-BD5B-EC809B558B0C}" presName="linNode" presStyleCnt="0"/>
      <dgm:spPr/>
    </dgm:pt>
    <dgm:pt modelId="{3369478F-8811-4D36-AA77-1658BB19399A}" type="pres">
      <dgm:prSet presAssocID="{714CA81A-C160-4AD2-BD5B-EC809B558B0C}" presName="parentText" presStyleLbl="node1" presStyleIdx="1" presStyleCnt="4" custScaleX="144249" custScaleY="20651" custLinFactNeighborX="855" custLinFactNeighborY="6142">
        <dgm:presLayoutVars>
          <dgm:chMax val="1"/>
          <dgm:bulletEnabled val="1"/>
        </dgm:presLayoutVars>
      </dgm:prSet>
      <dgm:spPr/>
      <dgm:t>
        <a:bodyPr/>
        <a:lstStyle/>
        <a:p>
          <a:endParaRPr lang="es-ES"/>
        </a:p>
      </dgm:t>
    </dgm:pt>
    <dgm:pt modelId="{682163AC-454B-4BDC-BB91-E77E1126187C}" type="pres">
      <dgm:prSet presAssocID="{E4318F24-2356-4A01-94FB-A42BF14ACFDB}" presName="sp" presStyleCnt="0"/>
      <dgm:spPr/>
    </dgm:pt>
    <dgm:pt modelId="{9442B0C0-FE8B-4F4F-B3DB-44E1E2855223}" type="pres">
      <dgm:prSet presAssocID="{8E8F13B5-39B8-4CF1-B494-E4D84C4E10CE}" presName="linNode" presStyleCnt="0"/>
      <dgm:spPr/>
    </dgm:pt>
    <dgm:pt modelId="{27088CED-4ADC-4795-9344-40C4F0C836E6}" type="pres">
      <dgm:prSet presAssocID="{8E8F13B5-39B8-4CF1-B494-E4D84C4E10CE}" presName="parentText" presStyleLbl="node1" presStyleIdx="2" presStyleCnt="4" custScaleX="144249" custScaleY="20651" custLinFactNeighborX="855" custLinFactNeighborY="3128">
        <dgm:presLayoutVars>
          <dgm:chMax val="1"/>
          <dgm:bulletEnabled val="1"/>
        </dgm:presLayoutVars>
      </dgm:prSet>
      <dgm:spPr/>
      <dgm:t>
        <a:bodyPr/>
        <a:lstStyle/>
        <a:p>
          <a:endParaRPr lang="es-ES"/>
        </a:p>
      </dgm:t>
    </dgm:pt>
    <dgm:pt modelId="{8F12EAAD-4436-410C-97DC-27343DB3C787}" type="pres">
      <dgm:prSet presAssocID="{4E0AA57F-8DE4-4E71-AE65-FA15710EA409}" presName="sp" presStyleCnt="0"/>
      <dgm:spPr/>
    </dgm:pt>
    <dgm:pt modelId="{4BD84129-D210-427E-A2C7-1AEDE75418B3}" type="pres">
      <dgm:prSet presAssocID="{DBB41CD8-34C0-4E86-AFBD-1AE525C1C4EA}" presName="linNode" presStyleCnt="0"/>
      <dgm:spPr/>
    </dgm:pt>
    <dgm:pt modelId="{60746B91-09B5-424D-8A05-CCCEB17AAD37}" type="pres">
      <dgm:prSet presAssocID="{DBB41CD8-34C0-4E86-AFBD-1AE525C1C4EA}" presName="parentText" presStyleLbl="node1" presStyleIdx="3" presStyleCnt="4" custScaleX="144249" custScaleY="20651">
        <dgm:presLayoutVars>
          <dgm:chMax val="1"/>
          <dgm:bulletEnabled val="1"/>
        </dgm:presLayoutVars>
      </dgm:prSet>
      <dgm:spPr/>
      <dgm:t>
        <a:bodyPr/>
        <a:lstStyle/>
        <a:p>
          <a:endParaRPr lang="es-ES"/>
        </a:p>
      </dgm:t>
    </dgm:pt>
  </dgm:ptLst>
  <dgm:cxnLst>
    <dgm:cxn modelId="{6B151325-39B9-4D9F-8866-69CBF9AEC308}" srcId="{0AF6E519-DE0E-4B8D-8B47-62CD02E5EB2B}" destId="{DBB41CD8-34C0-4E86-AFBD-1AE525C1C4EA}" srcOrd="3" destOrd="0" parTransId="{16413612-8959-4975-96C3-90FF7052F817}" sibTransId="{64F2BD36-7313-42A3-A878-D79C3C8E679A}"/>
    <dgm:cxn modelId="{7B1B21AF-3A75-4655-A31A-05D7F562F431}" type="presOf" srcId="{0191E3F8-A283-4CEE-9BA0-F9BD220A96AC}" destId="{C3189850-0230-4A7E-8122-4D7816DD1A0E}" srcOrd="0" destOrd="0" presId="urn:microsoft.com/office/officeart/2005/8/layout/vList5"/>
    <dgm:cxn modelId="{6CF4E63C-FB5D-49DB-86BA-DAB2E0D9CC40}" type="presOf" srcId="{DBB41CD8-34C0-4E86-AFBD-1AE525C1C4EA}" destId="{60746B91-09B5-424D-8A05-CCCEB17AAD37}" srcOrd="0" destOrd="0" presId="urn:microsoft.com/office/officeart/2005/8/layout/vList5"/>
    <dgm:cxn modelId="{42CB01FD-1900-47C2-9CFD-3F2441AE7087}" type="presOf" srcId="{8E8F13B5-39B8-4CF1-B494-E4D84C4E10CE}" destId="{27088CED-4ADC-4795-9344-40C4F0C836E6}" srcOrd="0" destOrd="0" presId="urn:microsoft.com/office/officeart/2005/8/layout/vList5"/>
    <dgm:cxn modelId="{B7A97FA1-BF6A-488E-BEE8-C296B33BA9DB}" type="presOf" srcId="{714CA81A-C160-4AD2-BD5B-EC809B558B0C}" destId="{3369478F-8811-4D36-AA77-1658BB19399A}" srcOrd="0" destOrd="0" presId="urn:microsoft.com/office/officeart/2005/8/layout/vList5"/>
    <dgm:cxn modelId="{BBB21125-B2DE-448D-B5FD-C41ADA87C029}" type="presOf" srcId="{0AF6E519-DE0E-4B8D-8B47-62CD02E5EB2B}" destId="{4AA160AE-8C0E-4995-896C-622BF76A3DAE}" srcOrd="0" destOrd="0" presId="urn:microsoft.com/office/officeart/2005/8/layout/vList5"/>
    <dgm:cxn modelId="{7C46DFA4-B26E-4EC8-815D-E60DDF9419A8}" srcId="{0AF6E519-DE0E-4B8D-8B47-62CD02E5EB2B}" destId="{8E8F13B5-39B8-4CF1-B494-E4D84C4E10CE}" srcOrd="2" destOrd="0" parTransId="{FD36AC1F-078F-4358-92AE-246F825DBF87}" sibTransId="{4E0AA57F-8DE4-4E71-AE65-FA15710EA409}"/>
    <dgm:cxn modelId="{BC2EE993-C0CC-43F1-B4BD-E7A08D8DDB65}" srcId="{0AF6E519-DE0E-4B8D-8B47-62CD02E5EB2B}" destId="{714CA81A-C160-4AD2-BD5B-EC809B558B0C}" srcOrd="1" destOrd="0" parTransId="{F2806BAD-FB9F-4FB8-BFCF-492831A416ED}" sibTransId="{E4318F24-2356-4A01-94FB-A42BF14ACFDB}"/>
    <dgm:cxn modelId="{90451335-FEA3-43AB-9EAA-31E2F1929502}" srcId="{0AF6E519-DE0E-4B8D-8B47-62CD02E5EB2B}" destId="{0191E3F8-A283-4CEE-9BA0-F9BD220A96AC}" srcOrd="0" destOrd="0" parTransId="{1ECD26F0-0292-49BC-89E0-F8C380992040}" sibTransId="{1599BA97-02F3-43FD-847D-3B6ABC72DA5F}"/>
    <dgm:cxn modelId="{97032D43-03A8-43EC-94D9-A21254F1996B}" type="presParOf" srcId="{4AA160AE-8C0E-4995-896C-622BF76A3DAE}" destId="{FEAE066D-752C-4AB2-8B4F-D55677A58B41}" srcOrd="0" destOrd="0" presId="urn:microsoft.com/office/officeart/2005/8/layout/vList5"/>
    <dgm:cxn modelId="{C21AB73F-5348-4FFE-8D93-6BCD2FBB8F8B}" type="presParOf" srcId="{FEAE066D-752C-4AB2-8B4F-D55677A58B41}" destId="{C3189850-0230-4A7E-8122-4D7816DD1A0E}" srcOrd="0" destOrd="0" presId="urn:microsoft.com/office/officeart/2005/8/layout/vList5"/>
    <dgm:cxn modelId="{D6C6DBFB-6B16-4DB1-8F1A-4E9D588499B1}" type="presParOf" srcId="{4AA160AE-8C0E-4995-896C-622BF76A3DAE}" destId="{7FC63C81-A0AC-4AA8-8005-DA41F00E1CE4}" srcOrd="1" destOrd="0" presId="urn:microsoft.com/office/officeart/2005/8/layout/vList5"/>
    <dgm:cxn modelId="{561E59BF-D594-4AA4-8767-2EF1A5CEE28A}" type="presParOf" srcId="{4AA160AE-8C0E-4995-896C-622BF76A3DAE}" destId="{CBF3DF58-E09A-4BB4-BD84-41E9A3DC7E0D}" srcOrd="2" destOrd="0" presId="urn:microsoft.com/office/officeart/2005/8/layout/vList5"/>
    <dgm:cxn modelId="{284E568A-73E7-494B-9A46-328E248CA03E}" type="presParOf" srcId="{CBF3DF58-E09A-4BB4-BD84-41E9A3DC7E0D}" destId="{3369478F-8811-4D36-AA77-1658BB19399A}" srcOrd="0" destOrd="0" presId="urn:microsoft.com/office/officeart/2005/8/layout/vList5"/>
    <dgm:cxn modelId="{839958C4-71EF-4281-BC4C-D5F57970A12D}" type="presParOf" srcId="{4AA160AE-8C0E-4995-896C-622BF76A3DAE}" destId="{682163AC-454B-4BDC-BB91-E77E1126187C}" srcOrd="3" destOrd="0" presId="urn:microsoft.com/office/officeart/2005/8/layout/vList5"/>
    <dgm:cxn modelId="{63794E19-DAE8-4EC0-9402-6827C7C0EC1B}" type="presParOf" srcId="{4AA160AE-8C0E-4995-896C-622BF76A3DAE}" destId="{9442B0C0-FE8B-4F4F-B3DB-44E1E2855223}" srcOrd="4" destOrd="0" presId="urn:microsoft.com/office/officeart/2005/8/layout/vList5"/>
    <dgm:cxn modelId="{E898C6AA-195E-4ED4-8ABA-56A4C8B523A7}" type="presParOf" srcId="{9442B0C0-FE8B-4F4F-B3DB-44E1E2855223}" destId="{27088CED-4ADC-4795-9344-40C4F0C836E6}" srcOrd="0" destOrd="0" presId="urn:microsoft.com/office/officeart/2005/8/layout/vList5"/>
    <dgm:cxn modelId="{6B4C1340-7CF8-4E52-AEF4-712CAEA46AD5}" type="presParOf" srcId="{4AA160AE-8C0E-4995-896C-622BF76A3DAE}" destId="{8F12EAAD-4436-410C-97DC-27343DB3C787}" srcOrd="5" destOrd="0" presId="urn:microsoft.com/office/officeart/2005/8/layout/vList5"/>
    <dgm:cxn modelId="{39D24106-AB65-401B-852E-F19B6F7AABC0}" type="presParOf" srcId="{4AA160AE-8C0E-4995-896C-622BF76A3DAE}" destId="{4BD84129-D210-427E-A2C7-1AEDE75418B3}" srcOrd="6" destOrd="0" presId="urn:microsoft.com/office/officeart/2005/8/layout/vList5"/>
    <dgm:cxn modelId="{0EAAD7F7-F7AB-44D7-AC10-28529581682A}" type="presParOf" srcId="{4BD84129-D210-427E-A2C7-1AEDE75418B3}" destId="{60746B91-09B5-424D-8A05-CCCEB17AAD3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F6E519-DE0E-4B8D-8B47-62CD02E5EB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0191E3F8-A283-4CEE-9BA0-F9BD220A96AC}">
      <dgm:prSet phldrT="[Texte]" custT="1"/>
      <dgm:spPr>
        <a:solidFill>
          <a:schemeClr val="accent1">
            <a:hueOff val="0"/>
            <a:satOff val="0"/>
            <a:lumOff val="0"/>
          </a:schemeClr>
        </a:solidFill>
      </dgm:spPr>
      <dgm:t>
        <a:bodyPr/>
        <a:lstStyle/>
        <a:p>
          <a:r>
            <a:rPr lang="fr-FR" sz="1600"/>
            <a:t>RESULT INDICATORS</a:t>
          </a:r>
        </a:p>
      </dgm:t>
    </dgm:pt>
    <dgm:pt modelId="{1ECD26F0-0292-49BC-89E0-F8C380992040}" type="parTrans" cxnId="{90451335-FEA3-43AB-9EAA-31E2F1929502}">
      <dgm:prSet/>
      <dgm:spPr/>
      <dgm:t>
        <a:bodyPr/>
        <a:lstStyle/>
        <a:p>
          <a:endParaRPr lang="fr-FR"/>
        </a:p>
      </dgm:t>
    </dgm:pt>
    <dgm:pt modelId="{1599BA97-02F3-43FD-847D-3B6ABC72DA5F}" type="sibTrans" cxnId="{90451335-FEA3-43AB-9EAA-31E2F1929502}">
      <dgm:prSet/>
      <dgm:spPr/>
      <dgm:t>
        <a:bodyPr/>
        <a:lstStyle/>
        <a:p>
          <a:endParaRPr lang="fr-FR"/>
        </a:p>
      </dgm:t>
    </dgm:pt>
    <dgm:pt modelId="{714CA81A-C160-4AD2-BD5B-EC809B558B0C}">
      <dgm:prSet phldrT="[Texte]" custT="1"/>
      <dgm:spPr>
        <a:solidFill>
          <a:srgbClr val="002060"/>
        </a:solidFill>
      </dgm:spPr>
      <dgm:t>
        <a:bodyPr/>
        <a:lstStyle/>
        <a:p>
          <a:r>
            <a:rPr lang="fr-FR" sz="1600"/>
            <a:t>RCR79 – Joint strategies and action plans taken up by organisations</a:t>
          </a:r>
        </a:p>
      </dgm:t>
    </dgm:pt>
    <dgm:pt modelId="{F2806BAD-FB9F-4FB8-BFCF-492831A416ED}" type="parTrans" cxnId="{BC2EE993-C0CC-43F1-B4BD-E7A08D8DDB65}">
      <dgm:prSet/>
      <dgm:spPr/>
      <dgm:t>
        <a:bodyPr/>
        <a:lstStyle/>
        <a:p>
          <a:endParaRPr lang="fr-FR"/>
        </a:p>
      </dgm:t>
    </dgm:pt>
    <dgm:pt modelId="{E4318F24-2356-4A01-94FB-A42BF14ACFDB}" type="sibTrans" cxnId="{BC2EE993-C0CC-43F1-B4BD-E7A08D8DDB65}">
      <dgm:prSet/>
      <dgm:spPr/>
      <dgm:t>
        <a:bodyPr/>
        <a:lstStyle/>
        <a:p>
          <a:endParaRPr lang="fr-FR"/>
        </a:p>
      </dgm:t>
    </dgm:pt>
    <dgm:pt modelId="{8E8F13B5-39B8-4CF1-B494-E4D84C4E10CE}">
      <dgm:prSet phldrT="[Texte]" custT="1"/>
      <dgm:spPr>
        <a:solidFill>
          <a:srgbClr val="002060"/>
        </a:solidFill>
      </dgm:spPr>
      <dgm:t>
        <a:bodyPr/>
        <a:lstStyle/>
        <a:p>
          <a:r>
            <a:rPr lang="fr-FR" sz="1600"/>
            <a:t>RCR104 – Solutions taken-up or up-scaled by organisations</a:t>
          </a:r>
        </a:p>
      </dgm:t>
    </dgm:pt>
    <dgm:pt modelId="{FD36AC1F-078F-4358-92AE-246F825DBF87}" type="parTrans" cxnId="{7C46DFA4-B26E-4EC8-815D-E60DDF9419A8}">
      <dgm:prSet/>
      <dgm:spPr/>
      <dgm:t>
        <a:bodyPr/>
        <a:lstStyle/>
        <a:p>
          <a:endParaRPr lang="fr-FR"/>
        </a:p>
      </dgm:t>
    </dgm:pt>
    <dgm:pt modelId="{4E0AA57F-8DE4-4E71-AE65-FA15710EA409}" type="sibTrans" cxnId="{7C46DFA4-B26E-4EC8-815D-E60DDF9419A8}">
      <dgm:prSet/>
      <dgm:spPr/>
      <dgm:t>
        <a:bodyPr/>
        <a:lstStyle/>
        <a:p>
          <a:endParaRPr lang="fr-FR"/>
        </a:p>
      </dgm:t>
    </dgm:pt>
    <dgm:pt modelId="{DBB41CD8-34C0-4E86-AFBD-1AE525C1C4EA}">
      <dgm:prSet phldrT="[Texte]" custT="1"/>
      <dgm:spPr>
        <a:solidFill>
          <a:srgbClr val="002060"/>
        </a:solidFill>
      </dgm:spPr>
      <dgm:t>
        <a:bodyPr/>
        <a:lstStyle/>
        <a:p>
          <a:r>
            <a:rPr lang="fr-FR" sz="1600"/>
            <a:t>PSI1 – Organisations with increased institutional capacity due to their participation in cooperation activities across borders</a:t>
          </a:r>
        </a:p>
      </dgm:t>
    </dgm:pt>
    <dgm:pt modelId="{16413612-8959-4975-96C3-90FF7052F817}" type="parTrans" cxnId="{6B151325-39B9-4D9F-8866-69CBF9AEC308}">
      <dgm:prSet/>
      <dgm:spPr/>
      <dgm:t>
        <a:bodyPr/>
        <a:lstStyle/>
        <a:p>
          <a:endParaRPr lang="fr-FR"/>
        </a:p>
      </dgm:t>
    </dgm:pt>
    <dgm:pt modelId="{64F2BD36-7313-42A3-A878-D79C3C8E679A}" type="sibTrans" cxnId="{6B151325-39B9-4D9F-8866-69CBF9AEC308}">
      <dgm:prSet/>
      <dgm:spPr/>
      <dgm:t>
        <a:bodyPr/>
        <a:lstStyle/>
        <a:p>
          <a:endParaRPr lang="fr-FR"/>
        </a:p>
      </dgm:t>
    </dgm:pt>
    <dgm:pt modelId="{4AA160AE-8C0E-4995-896C-622BF76A3DAE}" type="pres">
      <dgm:prSet presAssocID="{0AF6E519-DE0E-4B8D-8B47-62CD02E5EB2B}" presName="Name0" presStyleCnt="0">
        <dgm:presLayoutVars>
          <dgm:dir/>
          <dgm:animLvl val="lvl"/>
          <dgm:resizeHandles val="exact"/>
        </dgm:presLayoutVars>
      </dgm:prSet>
      <dgm:spPr/>
      <dgm:t>
        <a:bodyPr/>
        <a:lstStyle/>
        <a:p>
          <a:endParaRPr lang="es-ES"/>
        </a:p>
      </dgm:t>
    </dgm:pt>
    <dgm:pt modelId="{FEAE066D-752C-4AB2-8B4F-D55677A58B41}" type="pres">
      <dgm:prSet presAssocID="{0191E3F8-A283-4CEE-9BA0-F9BD220A96AC}" presName="linNode" presStyleCnt="0"/>
      <dgm:spPr/>
    </dgm:pt>
    <dgm:pt modelId="{C3189850-0230-4A7E-8122-4D7816DD1A0E}" type="pres">
      <dgm:prSet presAssocID="{0191E3F8-A283-4CEE-9BA0-F9BD220A96AC}" presName="parentText" presStyleLbl="node1" presStyleIdx="0" presStyleCnt="4" custScaleY="20651" custLinFactNeighborY="-987">
        <dgm:presLayoutVars>
          <dgm:chMax val="1"/>
          <dgm:bulletEnabled val="1"/>
        </dgm:presLayoutVars>
      </dgm:prSet>
      <dgm:spPr/>
      <dgm:t>
        <a:bodyPr/>
        <a:lstStyle/>
        <a:p>
          <a:endParaRPr lang="es-ES"/>
        </a:p>
      </dgm:t>
    </dgm:pt>
    <dgm:pt modelId="{7FC63C81-A0AC-4AA8-8005-DA41F00E1CE4}" type="pres">
      <dgm:prSet presAssocID="{1599BA97-02F3-43FD-847D-3B6ABC72DA5F}" presName="sp" presStyleCnt="0"/>
      <dgm:spPr/>
    </dgm:pt>
    <dgm:pt modelId="{CBF3DF58-E09A-4BB4-BD84-41E9A3DC7E0D}" type="pres">
      <dgm:prSet presAssocID="{714CA81A-C160-4AD2-BD5B-EC809B558B0C}" presName="linNode" presStyleCnt="0"/>
      <dgm:spPr/>
    </dgm:pt>
    <dgm:pt modelId="{3369478F-8811-4D36-AA77-1658BB19399A}" type="pres">
      <dgm:prSet presAssocID="{714CA81A-C160-4AD2-BD5B-EC809B558B0C}" presName="parentText" presStyleLbl="node1" presStyleIdx="1" presStyleCnt="4" custScaleY="20651" custLinFactNeighborX="558" custLinFactNeighborY="-546">
        <dgm:presLayoutVars>
          <dgm:chMax val="1"/>
          <dgm:bulletEnabled val="1"/>
        </dgm:presLayoutVars>
      </dgm:prSet>
      <dgm:spPr/>
      <dgm:t>
        <a:bodyPr/>
        <a:lstStyle/>
        <a:p>
          <a:endParaRPr lang="es-ES"/>
        </a:p>
      </dgm:t>
    </dgm:pt>
    <dgm:pt modelId="{682163AC-454B-4BDC-BB91-E77E1126187C}" type="pres">
      <dgm:prSet presAssocID="{E4318F24-2356-4A01-94FB-A42BF14ACFDB}" presName="sp" presStyleCnt="0"/>
      <dgm:spPr/>
    </dgm:pt>
    <dgm:pt modelId="{9442B0C0-FE8B-4F4F-B3DB-44E1E2855223}" type="pres">
      <dgm:prSet presAssocID="{8E8F13B5-39B8-4CF1-B494-E4D84C4E10CE}" presName="linNode" presStyleCnt="0"/>
      <dgm:spPr/>
    </dgm:pt>
    <dgm:pt modelId="{27088CED-4ADC-4795-9344-40C4F0C836E6}" type="pres">
      <dgm:prSet presAssocID="{8E8F13B5-39B8-4CF1-B494-E4D84C4E10CE}" presName="parentText" presStyleLbl="node1" presStyleIdx="2" presStyleCnt="4" custScaleY="20651" custLinFactNeighborX="558" custLinFactNeighborY="-4533">
        <dgm:presLayoutVars>
          <dgm:chMax val="1"/>
          <dgm:bulletEnabled val="1"/>
        </dgm:presLayoutVars>
      </dgm:prSet>
      <dgm:spPr/>
      <dgm:t>
        <a:bodyPr/>
        <a:lstStyle/>
        <a:p>
          <a:endParaRPr lang="es-ES"/>
        </a:p>
      </dgm:t>
    </dgm:pt>
    <dgm:pt modelId="{8F12EAAD-4436-410C-97DC-27343DB3C787}" type="pres">
      <dgm:prSet presAssocID="{4E0AA57F-8DE4-4E71-AE65-FA15710EA409}" presName="sp" presStyleCnt="0"/>
      <dgm:spPr/>
    </dgm:pt>
    <dgm:pt modelId="{4BD84129-D210-427E-A2C7-1AEDE75418B3}" type="pres">
      <dgm:prSet presAssocID="{DBB41CD8-34C0-4E86-AFBD-1AE525C1C4EA}" presName="linNode" presStyleCnt="0"/>
      <dgm:spPr/>
    </dgm:pt>
    <dgm:pt modelId="{60746B91-09B5-424D-8A05-CCCEB17AAD37}" type="pres">
      <dgm:prSet presAssocID="{DBB41CD8-34C0-4E86-AFBD-1AE525C1C4EA}" presName="parentText" presStyleLbl="node1" presStyleIdx="3" presStyleCnt="4" custScaleY="25089" custLinFactNeighborX="558" custLinFactNeighborY="-8752">
        <dgm:presLayoutVars>
          <dgm:chMax val="1"/>
          <dgm:bulletEnabled val="1"/>
        </dgm:presLayoutVars>
      </dgm:prSet>
      <dgm:spPr/>
      <dgm:t>
        <a:bodyPr/>
        <a:lstStyle/>
        <a:p>
          <a:endParaRPr lang="es-ES"/>
        </a:p>
      </dgm:t>
    </dgm:pt>
  </dgm:ptLst>
  <dgm:cxnLst>
    <dgm:cxn modelId="{6B151325-39B9-4D9F-8866-69CBF9AEC308}" srcId="{0AF6E519-DE0E-4B8D-8B47-62CD02E5EB2B}" destId="{DBB41CD8-34C0-4E86-AFBD-1AE525C1C4EA}" srcOrd="3" destOrd="0" parTransId="{16413612-8959-4975-96C3-90FF7052F817}" sibTransId="{64F2BD36-7313-42A3-A878-D79C3C8E679A}"/>
    <dgm:cxn modelId="{7B1B21AF-3A75-4655-A31A-05D7F562F431}" type="presOf" srcId="{0191E3F8-A283-4CEE-9BA0-F9BD220A96AC}" destId="{C3189850-0230-4A7E-8122-4D7816DD1A0E}" srcOrd="0" destOrd="0" presId="urn:microsoft.com/office/officeart/2005/8/layout/vList5"/>
    <dgm:cxn modelId="{6CF4E63C-FB5D-49DB-86BA-DAB2E0D9CC40}" type="presOf" srcId="{DBB41CD8-34C0-4E86-AFBD-1AE525C1C4EA}" destId="{60746B91-09B5-424D-8A05-CCCEB17AAD37}" srcOrd="0" destOrd="0" presId="urn:microsoft.com/office/officeart/2005/8/layout/vList5"/>
    <dgm:cxn modelId="{42CB01FD-1900-47C2-9CFD-3F2441AE7087}" type="presOf" srcId="{8E8F13B5-39B8-4CF1-B494-E4D84C4E10CE}" destId="{27088CED-4ADC-4795-9344-40C4F0C836E6}" srcOrd="0" destOrd="0" presId="urn:microsoft.com/office/officeart/2005/8/layout/vList5"/>
    <dgm:cxn modelId="{B7A97FA1-BF6A-488E-BEE8-C296B33BA9DB}" type="presOf" srcId="{714CA81A-C160-4AD2-BD5B-EC809B558B0C}" destId="{3369478F-8811-4D36-AA77-1658BB19399A}" srcOrd="0" destOrd="0" presId="urn:microsoft.com/office/officeart/2005/8/layout/vList5"/>
    <dgm:cxn modelId="{BBB21125-B2DE-448D-B5FD-C41ADA87C029}" type="presOf" srcId="{0AF6E519-DE0E-4B8D-8B47-62CD02E5EB2B}" destId="{4AA160AE-8C0E-4995-896C-622BF76A3DAE}" srcOrd="0" destOrd="0" presId="urn:microsoft.com/office/officeart/2005/8/layout/vList5"/>
    <dgm:cxn modelId="{7C46DFA4-B26E-4EC8-815D-E60DDF9419A8}" srcId="{0AF6E519-DE0E-4B8D-8B47-62CD02E5EB2B}" destId="{8E8F13B5-39B8-4CF1-B494-E4D84C4E10CE}" srcOrd="2" destOrd="0" parTransId="{FD36AC1F-078F-4358-92AE-246F825DBF87}" sibTransId="{4E0AA57F-8DE4-4E71-AE65-FA15710EA409}"/>
    <dgm:cxn modelId="{BC2EE993-C0CC-43F1-B4BD-E7A08D8DDB65}" srcId="{0AF6E519-DE0E-4B8D-8B47-62CD02E5EB2B}" destId="{714CA81A-C160-4AD2-BD5B-EC809B558B0C}" srcOrd="1" destOrd="0" parTransId="{F2806BAD-FB9F-4FB8-BFCF-492831A416ED}" sibTransId="{E4318F24-2356-4A01-94FB-A42BF14ACFDB}"/>
    <dgm:cxn modelId="{90451335-FEA3-43AB-9EAA-31E2F1929502}" srcId="{0AF6E519-DE0E-4B8D-8B47-62CD02E5EB2B}" destId="{0191E3F8-A283-4CEE-9BA0-F9BD220A96AC}" srcOrd="0" destOrd="0" parTransId="{1ECD26F0-0292-49BC-89E0-F8C380992040}" sibTransId="{1599BA97-02F3-43FD-847D-3B6ABC72DA5F}"/>
    <dgm:cxn modelId="{97032D43-03A8-43EC-94D9-A21254F1996B}" type="presParOf" srcId="{4AA160AE-8C0E-4995-896C-622BF76A3DAE}" destId="{FEAE066D-752C-4AB2-8B4F-D55677A58B41}" srcOrd="0" destOrd="0" presId="urn:microsoft.com/office/officeart/2005/8/layout/vList5"/>
    <dgm:cxn modelId="{C21AB73F-5348-4FFE-8D93-6BCD2FBB8F8B}" type="presParOf" srcId="{FEAE066D-752C-4AB2-8B4F-D55677A58B41}" destId="{C3189850-0230-4A7E-8122-4D7816DD1A0E}" srcOrd="0" destOrd="0" presId="urn:microsoft.com/office/officeart/2005/8/layout/vList5"/>
    <dgm:cxn modelId="{D6C6DBFB-6B16-4DB1-8F1A-4E9D588499B1}" type="presParOf" srcId="{4AA160AE-8C0E-4995-896C-622BF76A3DAE}" destId="{7FC63C81-A0AC-4AA8-8005-DA41F00E1CE4}" srcOrd="1" destOrd="0" presId="urn:microsoft.com/office/officeart/2005/8/layout/vList5"/>
    <dgm:cxn modelId="{561E59BF-D594-4AA4-8767-2EF1A5CEE28A}" type="presParOf" srcId="{4AA160AE-8C0E-4995-896C-622BF76A3DAE}" destId="{CBF3DF58-E09A-4BB4-BD84-41E9A3DC7E0D}" srcOrd="2" destOrd="0" presId="urn:microsoft.com/office/officeart/2005/8/layout/vList5"/>
    <dgm:cxn modelId="{284E568A-73E7-494B-9A46-328E248CA03E}" type="presParOf" srcId="{CBF3DF58-E09A-4BB4-BD84-41E9A3DC7E0D}" destId="{3369478F-8811-4D36-AA77-1658BB19399A}" srcOrd="0" destOrd="0" presId="urn:microsoft.com/office/officeart/2005/8/layout/vList5"/>
    <dgm:cxn modelId="{839958C4-71EF-4281-BC4C-D5F57970A12D}" type="presParOf" srcId="{4AA160AE-8C0E-4995-896C-622BF76A3DAE}" destId="{682163AC-454B-4BDC-BB91-E77E1126187C}" srcOrd="3" destOrd="0" presId="urn:microsoft.com/office/officeart/2005/8/layout/vList5"/>
    <dgm:cxn modelId="{63794E19-DAE8-4EC0-9402-6827C7C0EC1B}" type="presParOf" srcId="{4AA160AE-8C0E-4995-896C-622BF76A3DAE}" destId="{9442B0C0-FE8B-4F4F-B3DB-44E1E2855223}" srcOrd="4" destOrd="0" presId="urn:microsoft.com/office/officeart/2005/8/layout/vList5"/>
    <dgm:cxn modelId="{E898C6AA-195E-4ED4-8ABA-56A4C8B523A7}" type="presParOf" srcId="{9442B0C0-FE8B-4F4F-B3DB-44E1E2855223}" destId="{27088CED-4ADC-4795-9344-40C4F0C836E6}" srcOrd="0" destOrd="0" presId="urn:microsoft.com/office/officeart/2005/8/layout/vList5"/>
    <dgm:cxn modelId="{6B4C1340-7CF8-4E52-AEF4-712CAEA46AD5}" type="presParOf" srcId="{4AA160AE-8C0E-4995-896C-622BF76A3DAE}" destId="{8F12EAAD-4436-410C-97DC-27343DB3C787}" srcOrd="5" destOrd="0" presId="urn:microsoft.com/office/officeart/2005/8/layout/vList5"/>
    <dgm:cxn modelId="{39D24106-AB65-401B-852E-F19B6F7AABC0}" type="presParOf" srcId="{4AA160AE-8C0E-4995-896C-622BF76A3DAE}" destId="{4BD84129-D210-427E-A2C7-1AEDE75418B3}" srcOrd="6" destOrd="0" presId="urn:microsoft.com/office/officeart/2005/8/layout/vList5"/>
    <dgm:cxn modelId="{0EAAD7F7-F7AB-44D7-AC10-28529581682A}" type="presParOf" srcId="{4BD84129-D210-427E-A2C7-1AEDE75418B3}" destId="{60746B91-09B5-424D-8A05-CCCEB17AAD37}"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6E519-DE0E-4B8D-8B47-62CD02E5EB2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0191E3F8-A283-4CEE-9BA0-F9BD220A96AC}">
      <dgm:prSet phldrT="[Texte]"/>
      <dgm:spPr>
        <a:solidFill>
          <a:schemeClr val="accent1">
            <a:hueOff val="0"/>
            <a:satOff val="0"/>
            <a:lumOff val="0"/>
          </a:schemeClr>
        </a:solidFill>
      </dgm:spPr>
      <dgm:t>
        <a:bodyPr/>
        <a:lstStyle/>
        <a:p>
          <a:r>
            <a:rPr lang="fr-FR"/>
            <a:t>OUTPUTS</a:t>
          </a:r>
        </a:p>
      </dgm:t>
    </dgm:pt>
    <dgm:pt modelId="{1ECD26F0-0292-49BC-89E0-F8C380992040}" type="parTrans" cxnId="{90451335-FEA3-43AB-9EAA-31E2F1929502}">
      <dgm:prSet/>
      <dgm:spPr/>
      <dgm:t>
        <a:bodyPr/>
        <a:lstStyle/>
        <a:p>
          <a:endParaRPr lang="fr-FR"/>
        </a:p>
      </dgm:t>
    </dgm:pt>
    <dgm:pt modelId="{1599BA97-02F3-43FD-847D-3B6ABC72DA5F}" type="sibTrans" cxnId="{90451335-FEA3-43AB-9EAA-31E2F1929502}">
      <dgm:prSet/>
      <dgm:spPr/>
      <dgm:t>
        <a:bodyPr/>
        <a:lstStyle/>
        <a:p>
          <a:endParaRPr lang="fr-FR"/>
        </a:p>
      </dgm:t>
    </dgm:pt>
    <dgm:pt modelId="{714CA81A-C160-4AD2-BD5B-EC809B558B0C}">
      <dgm:prSet phldrT="[Texte]"/>
      <dgm:spPr>
        <a:solidFill>
          <a:srgbClr val="002060"/>
        </a:solidFill>
      </dgm:spPr>
      <dgm:t>
        <a:bodyPr/>
        <a:lstStyle/>
        <a:p>
          <a:r>
            <a:rPr lang="fr-FR"/>
            <a:t>Strategies and action plans</a:t>
          </a:r>
        </a:p>
      </dgm:t>
    </dgm:pt>
    <dgm:pt modelId="{F2806BAD-FB9F-4FB8-BFCF-492831A416ED}" type="parTrans" cxnId="{BC2EE993-C0CC-43F1-B4BD-E7A08D8DDB65}">
      <dgm:prSet/>
      <dgm:spPr/>
      <dgm:t>
        <a:bodyPr/>
        <a:lstStyle/>
        <a:p>
          <a:endParaRPr lang="fr-FR"/>
        </a:p>
      </dgm:t>
    </dgm:pt>
    <dgm:pt modelId="{E4318F24-2356-4A01-94FB-A42BF14ACFDB}" type="sibTrans" cxnId="{BC2EE993-C0CC-43F1-B4BD-E7A08D8DDB65}">
      <dgm:prSet/>
      <dgm:spPr/>
      <dgm:t>
        <a:bodyPr/>
        <a:lstStyle/>
        <a:p>
          <a:endParaRPr lang="fr-FR"/>
        </a:p>
      </dgm:t>
    </dgm:pt>
    <dgm:pt modelId="{8E8F13B5-39B8-4CF1-B494-E4D84C4E10CE}">
      <dgm:prSet phldrT="[Texte]"/>
      <dgm:spPr>
        <a:solidFill>
          <a:srgbClr val="002060"/>
        </a:solidFill>
      </dgm:spPr>
      <dgm:t>
        <a:bodyPr/>
        <a:lstStyle/>
        <a:p>
          <a:r>
            <a:rPr lang="fr-FR"/>
            <a:t>Solutions</a:t>
          </a:r>
        </a:p>
      </dgm:t>
    </dgm:pt>
    <dgm:pt modelId="{FD36AC1F-078F-4358-92AE-246F825DBF87}" type="parTrans" cxnId="{7C46DFA4-B26E-4EC8-815D-E60DDF9419A8}">
      <dgm:prSet/>
      <dgm:spPr/>
      <dgm:t>
        <a:bodyPr/>
        <a:lstStyle/>
        <a:p>
          <a:endParaRPr lang="fr-FR"/>
        </a:p>
      </dgm:t>
    </dgm:pt>
    <dgm:pt modelId="{4E0AA57F-8DE4-4E71-AE65-FA15710EA409}" type="sibTrans" cxnId="{7C46DFA4-B26E-4EC8-815D-E60DDF9419A8}">
      <dgm:prSet/>
      <dgm:spPr/>
      <dgm:t>
        <a:bodyPr/>
        <a:lstStyle/>
        <a:p>
          <a:endParaRPr lang="fr-FR"/>
        </a:p>
      </dgm:t>
    </dgm:pt>
    <dgm:pt modelId="{DBB41CD8-34C0-4E86-AFBD-1AE525C1C4EA}">
      <dgm:prSet phldrT="[Texte]"/>
      <dgm:spPr>
        <a:solidFill>
          <a:srgbClr val="002060"/>
        </a:solidFill>
      </dgm:spPr>
      <dgm:t>
        <a:bodyPr/>
        <a:lstStyle/>
        <a:p>
          <a:r>
            <a:rPr lang="fr-FR"/>
            <a:t>Cooperations</a:t>
          </a:r>
        </a:p>
      </dgm:t>
    </dgm:pt>
    <dgm:pt modelId="{16413612-8959-4975-96C3-90FF7052F817}" type="parTrans" cxnId="{6B151325-39B9-4D9F-8866-69CBF9AEC308}">
      <dgm:prSet/>
      <dgm:spPr/>
      <dgm:t>
        <a:bodyPr/>
        <a:lstStyle/>
        <a:p>
          <a:endParaRPr lang="fr-FR"/>
        </a:p>
      </dgm:t>
    </dgm:pt>
    <dgm:pt modelId="{64F2BD36-7313-42A3-A878-D79C3C8E679A}" type="sibTrans" cxnId="{6B151325-39B9-4D9F-8866-69CBF9AEC308}">
      <dgm:prSet/>
      <dgm:spPr/>
      <dgm:t>
        <a:bodyPr/>
        <a:lstStyle/>
        <a:p>
          <a:endParaRPr lang="fr-FR"/>
        </a:p>
      </dgm:t>
    </dgm:pt>
    <dgm:pt modelId="{4AA160AE-8C0E-4995-896C-622BF76A3DAE}" type="pres">
      <dgm:prSet presAssocID="{0AF6E519-DE0E-4B8D-8B47-62CD02E5EB2B}" presName="Name0" presStyleCnt="0">
        <dgm:presLayoutVars>
          <dgm:dir/>
          <dgm:animLvl val="lvl"/>
          <dgm:resizeHandles val="exact"/>
        </dgm:presLayoutVars>
      </dgm:prSet>
      <dgm:spPr/>
      <dgm:t>
        <a:bodyPr/>
        <a:lstStyle/>
        <a:p>
          <a:endParaRPr lang="es-ES"/>
        </a:p>
      </dgm:t>
    </dgm:pt>
    <dgm:pt modelId="{FEAE066D-752C-4AB2-8B4F-D55677A58B41}" type="pres">
      <dgm:prSet presAssocID="{0191E3F8-A283-4CEE-9BA0-F9BD220A96AC}" presName="linNode" presStyleCnt="0"/>
      <dgm:spPr/>
    </dgm:pt>
    <dgm:pt modelId="{C3189850-0230-4A7E-8122-4D7816DD1A0E}" type="pres">
      <dgm:prSet presAssocID="{0191E3F8-A283-4CEE-9BA0-F9BD220A96AC}" presName="parentText" presStyleLbl="node1" presStyleIdx="0" presStyleCnt="4" custScaleY="20651" custLinFactNeighborY="-987">
        <dgm:presLayoutVars>
          <dgm:chMax val="1"/>
          <dgm:bulletEnabled val="1"/>
        </dgm:presLayoutVars>
      </dgm:prSet>
      <dgm:spPr/>
      <dgm:t>
        <a:bodyPr/>
        <a:lstStyle/>
        <a:p>
          <a:endParaRPr lang="es-ES"/>
        </a:p>
      </dgm:t>
    </dgm:pt>
    <dgm:pt modelId="{7FC63C81-A0AC-4AA8-8005-DA41F00E1CE4}" type="pres">
      <dgm:prSet presAssocID="{1599BA97-02F3-43FD-847D-3B6ABC72DA5F}" presName="sp" presStyleCnt="0"/>
      <dgm:spPr/>
    </dgm:pt>
    <dgm:pt modelId="{CBF3DF58-E09A-4BB4-BD84-41E9A3DC7E0D}" type="pres">
      <dgm:prSet presAssocID="{714CA81A-C160-4AD2-BD5B-EC809B558B0C}" presName="linNode" presStyleCnt="0"/>
      <dgm:spPr/>
    </dgm:pt>
    <dgm:pt modelId="{3369478F-8811-4D36-AA77-1658BB19399A}" type="pres">
      <dgm:prSet presAssocID="{714CA81A-C160-4AD2-BD5B-EC809B558B0C}" presName="parentText" presStyleLbl="node1" presStyleIdx="1" presStyleCnt="4" custScaleY="20651">
        <dgm:presLayoutVars>
          <dgm:chMax val="1"/>
          <dgm:bulletEnabled val="1"/>
        </dgm:presLayoutVars>
      </dgm:prSet>
      <dgm:spPr/>
      <dgm:t>
        <a:bodyPr/>
        <a:lstStyle/>
        <a:p>
          <a:endParaRPr lang="es-ES"/>
        </a:p>
      </dgm:t>
    </dgm:pt>
    <dgm:pt modelId="{682163AC-454B-4BDC-BB91-E77E1126187C}" type="pres">
      <dgm:prSet presAssocID="{E4318F24-2356-4A01-94FB-A42BF14ACFDB}" presName="sp" presStyleCnt="0"/>
      <dgm:spPr/>
    </dgm:pt>
    <dgm:pt modelId="{9442B0C0-FE8B-4F4F-B3DB-44E1E2855223}" type="pres">
      <dgm:prSet presAssocID="{8E8F13B5-39B8-4CF1-B494-E4D84C4E10CE}" presName="linNode" presStyleCnt="0"/>
      <dgm:spPr/>
    </dgm:pt>
    <dgm:pt modelId="{27088CED-4ADC-4795-9344-40C4F0C836E6}" type="pres">
      <dgm:prSet presAssocID="{8E8F13B5-39B8-4CF1-B494-E4D84C4E10CE}" presName="parentText" presStyleLbl="node1" presStyleIdx="2" presStyleCnt="4" custScaleY="20651">
        <dgm:presLayoutVars>
          <dgm:chMax val="1"/>
          <dgm:bulletEnabled val="1"/>
        </dgm:presLayoutVars>
      </dgm:prSet>
      <dgm:spPr/>
      <dgm:t>
        <a:bodyPr/>
        <a:lstStyle/>
        <a:p>
          <a:endParaRPr lang="es-ES"/>
        </a:p>
      </dgm:t>
    </dgm:pt>
    <dgm:pt modelId="{8F12EAAD-4436-410C-97DC-27343DB3C787}" type="pres">
      <dgm:prSet presAssocID="{4E0AA57F-8DE4-4E71-AE65-FA15710EA409}" presName="sp" presStyleCnt="0"/>
      <dgm:spPr/>
    </dgm:pt>
    <dgm:pt modelId="{4BD84129-D210-427E-A2C7-1AEDE75418B3}" type="pres">
      <dgm:prSet presAssocID="{DBB41CD8-34C0-4E86-AFBD-1AE525C1C4EA}" presName="linNode" presStyleCnt="0"/>
      <dgm:spPr/>
    </dgm:pt>
    <dgm:pt modelId="{60746B91-09B5-424D-8A05-CCCEB17AAD37}" type="pres">
      <dgm:prSet presAssocID="{DBB41CD8-34C0-4E86-AFBD-1AE525C1C4EA}" presName="parentText" presStyleLbl="node1" presStyleIdx="3" presStyleCnt="4" custScaleY="20651">
        <dgm:presLayoutVars>
          <dgm:chMax val="1"/>
          <dgm:bulletEnabled val="1"/>
        </dgm:presLayoutVars>
      </dgm:prSet>
      <dgm:spPr/>
      <dgm:t>
        <a:bodyPr/>
        <a:lstStyle/>
        <a:p>
          <a:endParaRPr lang="es-ES"/>
        </a:p>
      </dgm:t>
    </dgm:pt>
  </dgm:ptLst>
  <dgm:cxnLst>
    <dgm:cxn modelId="{6B151325-39B9-4D9F-8866-69CBF9AEC308}" srcId="{0AF6E519-DE0E-4B8D-8B47-62CD02E5EB2B}" destId="{DBB41CD8-34C0-4E86-AFBD-1AE525C1C4EA}" srcOrd="3" destOrd="0" parTransId="{16413612-8959-4975-96C3-90FF7052F817}" sibTransId="{64F2BD36-7313-42A3-A878-D79C3C8E679A}"/>
    <dgm:cxn modelId="{7B1B21AF-3A75-4655-A31A-05D7F562F431}" type="presOf" srcId="{0191E3F8-A283-4CEE-9BA0-F9BD220A96AC}" destId="{C3189850-0230-4A7E-8122-4D7816DD1A0E}" srcOrd="0" destOrd="0" presId="urn:microsoft.com/office/officeart/2005/8/layout/vList5"/>
    <dgm:cxn modelId="{6CF4E63C-FB5D-49DB-86BA-DAB2E0D9CC40}" type="presOf" srcId="{DBB41CD8-34C0-4E86-AFBD-1AE525C1C4EA}" destId="{60746B91-09B5-424D-8A05-CCCEB17AAD37}" srcOrd="0" destOrd="0" presId="urn:microsoft.com/office/officeart/2005/8/layout/vList5"/>
    <dgm:cxn modelId="{42CB01FD-1900-47C2-9CFD-3F2441AE7087}" type="presOf" srcId="{8E8F13B5-39B8-4CF1-B494-E4D84C4E10CE}" destId="{27088CED-4ADC-4795-9344-40C4F0C836E6}" srcOrd="0" destOrd="0" presId="urn:microsoft.com/office/officeart/2005/8/layout/vList5"/>
    <dgm:cxn modelId="{B7A97FA1-BF6A-488E-BEE8-C296B33BA9DB}" type="presOf" srcId="{714CA81A-C160-4AD2-BD5B-EC809B558B0C}" destId="{3369478F-8811-4D36-AA77-1658BB19399A}" srcOrd="0" destOrd="0" presId="urn:microsoft.com/office/officeart/2005/8/layout/vList5"/>
    <dgm:cxn modelId="{BBB21125-B2DE-448D-B5FD-C41ADA87C029}" type="presOf" srcId="{0AF6E519-DE0E-4B8D-8B47-62CD02E5EB2B}" destId="{4AA160AE-8C0E-4995-896C-622BF76A3DAE}" srcOrd="0" destOrd="0" presId="urn:microsoft.com/office/officeart/2005/8/layout/vList5"/>
    <dgm:cxn modelId="{7C46DFA4-B26E-4EC8-815D-E60DDF9419A8}" srcId="{0AF6E519-DE0E-4B8D-8B47-62CD02E5EB2B}" destId="{8E8F13B5-39B8-4CF1-B494-E4D84C4E10CE}" srcOrd="2" destOrd="0" parTransId="{FD36AC1F-078F-4358-92AE-246F825DBF87}" sibTransId="{4E0AA57F-8DE4-4E71-AE65-FA15710EA409}"/>
    <dgm:cxn modelId="{BC2EE993-C0CC-43F1-B4BD-E7A08D8DDB65}" srcId="{0AF6E519-DE0E-4B8D-8B47-62CD02E5EB2B}" destId="{714CA81A-C160-4AD2-BD5B-EC809B558B0C}" srcOrd="1" destOrd="0" parTransId="{F2806BAD-FB9F-4FB8-BFCF-492831A416ED}" sibTransId="{E4318F24-2356-4A01-94FB-A42BF14ACFDB}"/>
    <dgm:cxn modelId="{90451335-FEA3-43AB-9EAA-31E2F1929502}" srcId="{0AF6E519-DE0E-4B8D-8B47-62CD02E5EB2B}" destId="{0191E3F8-A283-4CEE-9BA0-F9BD220A96AC}" srcOrd="0" destOrd="0" parTransId="{1ECD26F0-0292-49BC-89E0-F8C380992040}" sibTransId="{1599BA97-02F3-43FD-847D-3B6ABC72DA5F}"/>
    <dgm:cxn modelId="{97032D43-03A8-43EC-94D9-A21254F1996B}" type="presParOf" srcId="{4AA160AE-8C0E-4995-896C-622BF76A3DAE}" destId="{FEAE066D-752C-4AB2-8B4F-D55677A58B41}" srcOrd="0" destOrd="0" presId="urn:microsoft.com/office/officeart/2005/8/layout/vList5"/>
    <dgm:cxn modelId="{C21AB73F-5348-4FFE-8D93-6BCD2FBB8F8B}" type="presParOf" srcId="{FEAE066D-752C-4AB2-8B4F-D55677A58B41}" destId="{C3189850-0230-4A7E-8122-4D7816DD1A0E}" srcOrd="0" destOrd="0" presId="urn:microsoft.com/office/officeart/2005/8/layout/vList5"/>
    <dgm:cxn modelId="{D6C6DBFB-6B16-4DB1-8F1A-4E9D588499B1}" type="presParOf" srcId="{4AA160AE-8C0E-4995-896C-622BF76A3DAE}" destId="{7FC63C81-A0AC-4AA8-8005-DA41F00E1CE4}" srcOrd="1" destOrd="0" presId="urn:microsoft.com/office/officeart/2005/8/layout/vList5"/>
    <dgm:cxn modelId="{561E59BF-D594-4AA4-8767-2EF1A5CEE28A}" type="presParOf" srcId="{4AA160AE-8C0E-4995-896C-622BF76A3DAE}" destId="{CBF3DF58-E09A-4BB4-BD84-41E9A3DC7E0D}" srcOrd="2" destOrd="0" presId="urn:microsoft.com/office/officeart/2005/8/layout/vList5"/>
    <dgm:cxn modelId="{284E568A-73E7-494B-9A46-328E248CA03E}" type="presParOf" srcId="{CBF3DF58-E09A-4BB4-BD84-41E9A3DC7E0D}" destId="{3369478F-8811-4D36-AA77-1658BB19399A}" srcOrd="0" destOrd="0" presId="urn:microsoft.com/office/officeart/2005/8/layout/vList5"/>
    <dgm:cxn modelId="{839958C4-71EF-4281-BC4C-D5F57970A12D}" type="presParOf" srcId="{4AA160AE-8C0E-4995-896C-622BF76A3DAE}" destId="{682163AC-454B-4BDC-BB91-E77E1126187C}" srcOrd="3" destOrd="0" presId="urn:microsoft.com/office/officeart/2005/8/layout/vList5"/>
    <dgm:cxn modelId="{63794E19-DAE8-4EC0-9402-6827C7C0EC1B}" type="presParOf" srcId="{4AA160AE-8C0E-4995-896C-622BF76A3DAE}" destId="{9442B0C0-FE8B-4F4F-B3DB-44E1E2855223}" srcOrd="4" destOrd="0" presId="urn:microsoft.com/office/officeart/2005/8/layout/vList5"/>
    <dgm:cxn modelId="{E898C6AA-195E-4ED4-8ABA-56A4C8B523A7}" type="presParOf" srcId="{9442B0C0-FE8B-4F4F-B3DB-44E1E2855223}" destId="{27088CED-4ADC-4795-9344-40C4F0C836E6}" srcOrd="0" destOrd="0" presId="urn:microsoft.com/office/officeart/2005/8/layout/vList5"/>
    <dgm:cxn modelId="{6B4C1340-7CF8-4E52-AEF4-712CAEA46AD5}" type="presParOf" srcId="{4AA160AE-8C0E-4995-896C-622BF76A3DAE}" destId="{8F12EAAD-4436-410C-97DC-27343DB3C787}" srcOrd="5" destOrd="0" presId="urn:microsoft.com/office/officeart/2005/8/layout/vList5"/>
    <dgm:cxn modelId="{39D24106-AB65-401B-852E-F19B6F7AABC0}" type="presParOf" srcId="{4AA160AE-8C0E-4995-896C-622BF76A3DAE}" destId="{4BD84129-D210-427E-A2C7-1AEDE75418B3}" srcOrd="6" destOrd="0" presId="urn:microsoft.com/office/officeart/2005/8/layout/vList5"/>
    <dgm:cxn modelId="{0EAAD7F7-F7AB-44D7-AC10-28529581682A}" type="presParOf" srcId="{4BD84129-D210-427E-A2C7-1AEDE75418B3}" destId="{60746B91-09B5-424D-8A05-CCCEB17AAD37}" srcOrd="0" destOrd="0" presId="urn:microsoft.com/office/officeart/2005/8/layout/vList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89850-0230-4A7E-8122-4D7816DD1A0E}">
      <dsp:nvSpPr>
        <dsp:cNvPr id="0" name=""/>
        <dsp:cNvSpPr/>
      </dsp:nvSpPr>
      <dsp:spPr>
        <a:xfrm>
          <a:off x="982424" y="369860"/>
          <a:ext cx="2212223" cy="986947"/>
        </a:xfrm>
        <a:prstGeom prst="round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OUTPUT INDICATORS</a:t>
          </a:r>
        </a:p>
      </dsp:txBody>
      <dsp:txXfrm>
        <a:off x="1030603" y="418039"/>
        <a:ext cx="2115865" cy="890589"/>
      </dsp:txXfrm>
    </dsp:sp>
    <dsp:sp modelId="{3369478F-8811-4D36-AA77-1658BB19399A}">
      <dsp:nvSpPr>
        <dsp:cNvPr id="0" name=""/>
        <dsp:cNvSpPr/>
      </dsp:nvSpPr>
      <dsp:spPr>
        <a:xfrm>
          <a:off x="1037020" y="1576697"/>
          <a:ext cx="2212223" cy="98694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RCO83 – Strategies and action plans jointly developed</a:t>
          </a:r>
        </a:p>
      </dsp:txBody>
      <dsp:txXfrm>
        <a:off x="1085199" y="1624876"/>
        <a:ext cx="2115865" cy="890589"/>
      </dsp:txXfrm>
    </dsp:sp>
    <dsp:sp modelId="{27088CED-4ADC-4795-9344-40C4F0C836E6}">
      <dsp:nvSpPr>
        <dsp:cNvPr id="0" name=""/>
        <dsp:cNvSpPr/>
      </dsp:nvSpPr>
      <dsp:spPr>
        <a:xfrm>
          <a:off x="1037020" y="2658558"/>
          <a:ext cx="2212223" cy="98694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RCO116 – Jointly developed solutions</a:t>
          </a:r>
        </a:p>
      </dsp:txBody>
      <dsp:txXfrm>
        <a:off x="1085199" y="2706737"/>
        <a:ext cx="2115865" cy="890589"/>
      </dsp:txXfrm>
    </dsp:sp>
    <dsp:sp modelId="{60746B91-09B5-424D-8A05-CCCEB17AAD37}">
      <dsp:nvSpPr>
        <dsp:cNvPr id="0" name=""/>
        <dsp:cNvSpPr/>
      </dsp:nvSpPr>
      <dsp:spPr>
        <a:xfrm>
          <a:off x="1023908" y="3734972"/>
          <a:ext cx="2212223" cy="986947"/>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RCO87 – Organisations cooperating across borders</a:t>
          </a:r>
        </a:p>
      </dsp:txBody>
      <dsp:txXfrm>
        <a:off x="1072087" y="3783151"/>
        <a:ext cx="2115865" cy="890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89850-0230-4A7E-8122-4D7816DD1A0E}">
      <dsp:nvSpPr>
        <dsp:cNvPr id="0" name=""/>
        <dsp:cNvSpPr/>
      </dsp:nvSpPr>
      <dsp:spPr>
        <a:xfrm>
          <a:off x="2551803" y="0"/>
          <a:ext cx="2870778" cy="1009799"/>
        </a:xfrm>
        <a:prstGeom prst="round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a:t>RESULT INDICATORS</a:t>
          </a:r>
        </a:p>
      </dsp:txBody>
      <dsp:txXfrm>
        <a:off x="2601097" y="49294"/>
        <a:ext cx="2772190" cy="911211"/>
      </dsp:txXfrm>
    </dsp:sp>
    <dsp:sp modelId="{3369478F-8811-4D36-AA77-1658BB19399A}">
      <dsp:nvSpPr>
        <dsp:cNvPr id="0" name=""/>
        <dsp:cNvSpPr/>
      </dsp:nvSpPr>
      <dsp:spPr>
        <a:xfrm>
          <a:off x="2567822" y="1228857"/>
          <a:ext cx="2870778" cy="100979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a:t>RCR79 – Joint strategies and action plans taken up by organisations</a:t>
          </a:r>
        </a:p>
      </dsp:txBody>
      <dsp:txXfrm>
        <a:off x="2617116" y="1278151"/>
        <a:ext cx="2772190" cy="911211"/>
      </dsp:txXfrm>
    </dsp:sp>
    <dsp:sp modelId="{27088CED-4ADC-4795-9344-40C4F0C836E6}">
      <dsp:nvSpPr>
        <dsp:cNvPr id="0" name=""/>
        <dsp:cNvSpPr/>
      </dsp:nvSpPr>
      <dsp:spPr>
        <a:xfrm>
          <a:off x="2567822" y="2288191"/>
          <a:ext cx="2870778" cy="1009799"/>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a:t>RCR104 – Solutions taken-up or up-scaled by organisations</a:t>
          </a:r>
        </a:p>
      </dsp:txBody>
      <dsp:txXfrm>
        <a:off x="2617116" y="2337485"/>
        <a:ext cx="2772190" cy="911211"/>
      </dsp:txXfrm>
    </dsp:sp>
    <dsp:sp modelId="{60746B91-09B5-424D-8A05-CCCEB17AAD37}">
      <dsp:nvSpPr>
        <dsp:cNvPr id="0" name=""/>
        <dsp:cNvSpPr/>
      </dsp:nvSpPr>
      <dsp:spPr>
        <a:xfrm>
          <a:off x="2567822" y="3336180"/>
          <a:ext cx="2870778" cy="122681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fr-FR" sz="1600" kern="1200"/>
            <a:t>PSI1 – Organisations with increased institutional capacity due to their participation in cooperation activities across borders</a:t>
          </a:r>
        </a:p>
      </dsp:txBody>
      <dsp:txXfrm>
        <a:off x="2627710" y="3396068"/>
        <a:ext cx="2751002" cy="1107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89850-0230-4A7E-8122-4D7816DD1A0E}">
      <dsp:nvSpPr>
        <dsp:cNvPr id="0" name=""/>
        <dsp:cNvSpPr/>
      </dsp:nvSpPr>
      <dsp:spPr>
        <a:xfrm>
          <a:off x="1247736" y="9218"/>
          <a:ext cx="1403703" cy="902278"/>
        </a:xfrm>
        <a:prstGeom prst="round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OUTPUTS</a:t>
          </a:r>
        </a:p>
      </dsp:txBody>
      <dsp:txXfrm>
        <a:off x="1291782" y="53264"/>
        <a:ext cx="1315611" cy="814186"/>
      </dsp:txXfrm>
    </dsp:sp>
    <dsp:sp modelId="{3369478F-8811-4D36-AA77-1658BB19399A}">
      <dsp:nvSpPr>
        <dsp:cNvPr id="0" name=""/>
        <dsp:cNvSpPr/>
      </dsp:nvSpPr>
      <dsp:spPr>
        <a:xfrm>
          <a:off x="1247736" y="1173080"/>
          <a:ext cx="1403703" cy="90227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Strategies and action plans</a:t>
          </a:r>
        </a:p>
      </dsp:txBody>
      <dsp:txXfrm>
        <a:off x="1291782" y="1217126"/>
        <a:ext cx="1315611" cy="814186"/>
      </dsp:txXfrm>
    </dsp:sp>
    <dsp:sp modelId="{27088CED-4ADC-4795-9344-40C4F0C836E6}">
      <dsp:nvSpPr>
        <dsp:cNvPr id="0" name=""/>
        <dsp:cNvSpPr/>
      </dsp:nvSpPr>
      <dsp:spPr>
        <a:xfrm>
          <a:off x="1247736" y="2293818"/>
          <a:ext cx="1403703" cy="90227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Solutions</a:t>
          </a:r>
        </a:p>
      </dsp:txBody>
      <dsp:txXfrm>
        <a:off x="1291782" y="2337864"/>
        <a:ext cx="1315611" cy="814186"/>
      </dsp:txXfrm>
    </dsp:sp>
    <dsp:sp modelId="{60746B91-09B5-424D-8A05-CCCEB17AAD37}">
      <dsp:nvSpPr>
        <dsp:cNvPr id="0" name=""/>
        <dsp:cNvSpPr/>
      </dsp:nvSpPr>
      <dsp:spPr>
        <a:xfrm>
          <a:off x="1247736" y="3414556"/>
          <a:ext cx="1403703" cy="902278"/>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fr-FR" sz="1500" kern="1200"/>
            <a:t>Cooperations</a:t>
          </a:r>
        </a:p>
      </dsp:txBody>
      <dsp:txXfrm>
        <a:off x="1291782" y="3458602"/>
        <a:ext cx="1315611" cy="814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563E83-D994-49E1-A9B5-095D2B762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87A464-D56C-4D1A-8FA5-00A9C600F9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00580C-DF89-492D-9161-333D3DACCCF4}" type="datetimeFigureOut">
              <a:rPr lang="en-US" smtClean="0"/>
              <a:t>4/5/2024</a:t>
            </a:fld>
            <a:endParaRPr lang="en-US"/>
          </a:p>
        </p:txBody>
      </p:sp>
      <p:sp>
        <p:nvSpPr>
          <p:cNvPr id="4" name="Footer Placeholder 3">
            <a:extLst>
              <a:ext uri="{FF2B5EF4-FFF2-40B4-BE49-F238E27FC236}">
                <a16:creationId xmlns:a16="http://schemas.microsoft.com/office/drawing/2014/main" id="{18CC2CB4-07D4-43BF-AC6D-617B39DC0B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6F2658-C157-4A28-8D4F-AFF5E822F88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C4E026-DDDD-432F-84AE-05718F2409C6}" type="slidenum">
              <a:rPr lang="en-US" smtClean="0"/>
              <a:t>‹Nº›</a:t>
            </a:fld>
            <a:endParaRPr lang="en-US"/>
          </a:p>
        </p:txBody>
      </p:sp>
    </p:spTree>
    <p:extLst>
      <p:ext uri="{BB962C8B-B14F-4D97-AF65-F5344CB8AC3E}">
        <p14:creationId xmlns:p14="http://schemas.microsoft.com/office/powerpoint/2010/main" val="41815168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31T07:42:01.050"/>
    </inkml:context>
    <inkml:brush xml:id="br0">
      <inkml:brushProperty name="width" value="0.05" units="cm"/>
      <inkml:brushProperty name="height" value="0.05" units="cm"/>
      <inkml:brushProperty name="ignorePressure" value="1"/>
    </inkml:brush>
  </inkml:definitions>
  <inkml:trace contextRef="#ctx0" brushRef="#br0">1 18,'0'0,"0"0,0-3,0-4,0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09T11:12:58.712"/>
    </inkml:context>
    <inkml:brush xml:id="br0">
      <inkml:brushProperty name="width" value="0.05" units="cm"/>
      <inkml:brushProperty name="height" value="0.05" units="cm"/>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67487-B11D-4334-9803-94699EE01E3C}" type="datetimeFigureOut">
              <a:rPr lang="fr-FR" smtClean="0"/>
              <a:t>05/04/2024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8E58BF-C4DC-44F8-9C23-8C13EBDDD9D6}" type="slidenum">
              <a:rPr lang="fr-FR" smtClean="0"/>
              <a:t>‹Nº›</a:t>
            </a:fld>
            <a:endParaRPr lang="fr-FR"/>
          </a:p>
        </p:txBody>
      </p:sp>
    </p:spTree>
    <p:extLst>
      <p:ext uri="{BB962C8B-B14F-4D97-AF65-F5344CB8AC3E}">
        <p14:creationId xmlns:p14="http://schemas.microsoft.com/office/powerpoint/2010/main" val="89196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nterreg-med.eu/projects-results/project-deliverab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interreg-euro-med.eu/en/support-des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jems.interreg-euro-med.eu/"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Tools : Manual – AF – </a:t>
            </a:r>
            <a:r>
              <a:rPr lang="fr-FR" dirty="0" err="1"/>
              <a:t>ToRs</a:t>
            </a:r>
            <a:endParaRPr lang="fr-FR" dirty="0"/>
          </a:p>
          <a:p>
            <a:pPr marL="228600" indent="-228600">
              <a:buAutoNum type="arabicPeriod"/>
            </a:pPr>
            <a:r>
              <a:rPr lang="fr-FR" dirty="0" err="1"/>
              <a:t>Mandatory</a:t>
            </a:r>
            <a:r>
              <a:rPr lang="fr-FR" dirty="0"/>
              <a:t> </a:t>
            </a:r>
            <a:r>
              <a:rPr lang="fr-FR" dirty="0" err="1"/>
              <a:t>activities</a:t>
            </a:r>
            <a:endParaRPr lang="fr-FR" dirty="0"/>
          </a:p>
          <a:p>
            <a:pPr marL="228600" indent="-228600">
              <a:buAutoNum type="arabicPeriod"/>
            </a:pPr>
            <a:r>
              <a:rPr lang="fr-FR" dirty="0" err="1"/>
              <a:t>Guiding</a:t>
            </a:r>
            <a:r>
              <a:rPr lang="fr-FR" dirty="0"/>
              <a:t> Principles</a:t>
            </a:r>
          </a:p>
          <a:p>
            <a:pPr marL="228600" indent="-228600">
              <a:buAutoNum type="arabicPeriod"/>
            </a:pPr>
            <a:r>
              <a:rPr lang="fr-FR" dirty="0"/>
              <a:t>Tips</a:t>
            </a:r>
          </a:p>
          <a:p>
            <a:pPr marL="228600" indent="-228600">
              <a:buAutoNum type="arabicPeriod"/>
            </a:pPr>
            <a:r>
              <a:rPr lang="fr-FR" dirty="0"/>
              <a:t>Application </a:t>
            </a:r>
            <a:r>
              <a:rPr lang="fr-FR" dirty="0" err="1"/>
              <a:t>steps</a:t>
            </a:r>
            <a:endParaRPr lang="fr-FR" dirty="0"/>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a:t>
            </a:fld>
            <a:endParaRPr lang="en-ID"/>
          </a:p>
        </p:txBody>
      </p:sp>
    </p:spTree>
    <p:extLst>
      <p:ext uri="{BB962C8B-B14F-4D97-AF65-F5344CB8AC3E}">
        <p14:creationId xmlns:p14="http://schemas.microsoft.com/office/powerpoint/2010/main" val="263059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This </a:t>
            </a:r>
            <a:r>
              <a:rPr lang="fr-FR" dirty="0" err="1"/>
              <a:t>is</a:t>
            </a:r>
            <a:r>
              <a:rPr lang="fr-FR" dirty="0"/>
              <a:t> the Programme Intervention </a:t>
            </a:r>
            <a:r>
              <a:rPr lang="fr-FR" dirty="0" err="1"/>
              <a:t>logic</a:t>
            </a:r>
            <a:r>
              <a:rPr lang="fr-FR" dirty="0"/>
              <a:t> </a:t>
            </a:r>
            <a:r>
              <a:rPr lang="fr-FR" dirty="0" err="1"/>
              <a:t>scheme</a:t>
            </a:r>
            <a:r>
              <a:rPr lang="fr-FR" dirty="0"/>
              <a:t>, </a:t>
            </a:r>
            <a:r>
              <a:rPr lang="fr-FR" dirty="0" err="1"/>
              <a:t>we</a:t>
            </a:r>
            <a:r>
              <a:rPr lang="fr-FR" dirty="0"/>
              <a:t> </a:t>
            </a:r>
            <a:r>
              <a:rPr lang="fr-FR" dirty="0" err="1"/>
              <a:t>find</a:t>
            </a:r>
            <a:r>
              <a:rPr lang="fr-FR" dirty="0"/>
              <a:t> </a:t>
            </a:r>
            <a:r>
              <a:rPr lang="fr-FR" dirty="0" err="1"/>
              <a:t>there</a:t>
            </a:r>
            <a:r>
              <a:rPr lang="fr-FR" dirty="0"/>
              <a:t> </a:t>
            </a:r>
            <a:r>
              <a:rPr lang="fr-FR" dirty="0" err="1"/>
              <a:t>our</a:t>
            </a:r>
            <a:r>
              <a:rPr lang="fr-FR" dirty="0"/>
              <a:t> </a:t>
            </a:r>
            <a:r>
              <a:rPr lang="fr-FR" dirty="0" err="1"/>
              <a:t>Indicators</a:t>
            </a:r>
            <a:endParaRPr lang="fr-FR" dirty="0"/>
          </a:p>
          <a:p>
            <a:r>
              <a:rPr lang="fr-FR" dirty="0" err="1"/>
              <a:t>They</a:t>
            </a:r>
            <a:r>
              <a:rPr lang="fr-FR" dirty="0"/>
              <a:t> are </a:t>
            </a:r>
            <a:r>
              <a:rPr lang="fr-FR" dirty="0" err="1"/>
              <a:t>linked</a:t>
            </a:r>
            <a:r>
              <a:rPr lang="fr-FR" dirty="0"/>
              <a:t> to the projets</a:t>
            </a:r>
          </a:p>
          <a:p>
            <a:endParaRPr lang="fr-FR" dirty="0"/>
          </a:p>
          <a:p>
            <a:r>
              <a:rPr lang="fr-FR" dirty="0" err="1"/>
              <a:t>Project’s</a:t>
            </a:r>
            <a:r>
              <a:rPr lang="fr-FR" dirty="0"/>
              <a:t> outputs must </a:t>
            </a:r>
            <a:r>
              <a:rPr lang="fr-FR" dirty="0" err="1"/>
              <a:t>contribute</a:t>
            </a:r>
            <a:r>
              <a:rPr lang="fr-FR" dirty="0"/>
              <a:t> to the Output Indicator of the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Project’s</a:t>
            </a:r>
            <a:r>
              <a:rPr lang="fr-FR" dirty="0"/>
              <a:t> </a:t>
            </a:r>
            <a:r>
              <a:rPr lang="fr-FR" dirty="0" err="1"/>
              <a:t>results</a:t>
            </a:r>
            <a:r>
              <a:rPr lang="fr-FR" dirty="0"/>
              <a:t> must </a:t>
            </a:r>
            <a:r>
              <a:rPr lang="fr-FR" dirty="0" err="1"/>
              <a:t>contribute</a:t>
            </a:r>
            <a:r>
              <a:rPr lang="fr-FR" dirty="0"/>
              <a:t> to the </a:t>
            </a:r>
            <a:r>
              <a:rPr lang="fr-FR" dirty="0" err="1"/>
              <a:t>Results</a:t>
            </a:r>
            <a:r>
              <a:rPr lang="fr-FR" dirty="0"/>
              <a:t> Indicator of the Programme</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To do </a:t>
            </a:r>
            <a:r>
              <a:rPr lang="fr-FR" dirty="0" err="1"/>
              <a:t>this</a:t>
            </a:r>
            <a:r>
              <a:rPr lang="fr-FR" dirty="0"/>
              <a:t>, </a:t>
            </a:r>
            <a:r>
              <a:rPr lang="fr-FR" dirty="0" err="1"/>
              <a:t>they</a:t>
            </a:r>
            <a:r>
              <a:rPr lang="fr-FR" dirty="0"/>
              <a:t> must have the </a:t>
            </a:r>
            <a:r>
              <a:rPr lang="fr-FR" dirty="0" err="1"/>
              <a:t>same</a:t>
            </a:r>
            <a:r>
              <a:rPr lang="fr-FR" dirty="0"/>
              <a:t> </a:t>
            </a:r>
            <a:r>
              <a:rPr lang="fr-FR" dirty="0" err="1"/>
              <a:t>measurement</a:t>
            </a:r>
            <a:r>
              <a:rPr lang="fr-FR" dirty="0"/>
              <a:t> unit and must </a:t>
            </a:r>
            <a:r>
              <a:rPr lang="fr-FR" dirty="0" err="1"/>
              <a:t>be</a:t>
            </a:r>
            <a:r>
              <a:rPr lang="fr-FR" dirty="0"/>
              <a:t> able to </a:t>
            </a:r>
            <a:r>
              <a:rPr lang="fr-FR" dirty="0" err="1"/>
              <a:t>be</a:t>
            </a:r>
            <a:r>
              <a:rPr lang="fr-FR" dirty="0"/>
              <a:t> </a:t>
            </a:r>
            <a:r>
              <a:rPr lang="fr-FR" dirty="0" err="1"/>
              <a:t>aggregated</a:t>
            </a:r>
            <a:r>
              <a:rPr lang="fr-FR" dirty="0"/>
              <a:t> on </a:t>
            </a:r>
            <a:r>
              <a:rPr lang="fr-FR" dirty="0" err="1"/>
              <a:t>project</a:t>
            </a:r>
            <a:r>
              <a:rPr lang="fr-FR" dirty="0"/>
              <a:t> AND Programme </a:t>
            </a:r>
            <a:r>
              <a:rPr lang="fr-FR" dirty="0" err="1"/>
              <a:t>level</a:t>
            </a:r>
            <a:endParaRPr lang="fr-FR" dirty="0"/>
          </a:p>
          <a:p>
            <a:endParaRPr lang="fr-FR" dirty="0"/>
          </a:p>
        </p:txBody>
      </p:sp>
    </p:spTree>
    <p:extLst>
      <p:ext uri="{BB962C8B-B14F-4D97-AF65-F5344CB8AC3E}">
        <p14:creationId xmlns:p14="http://schemas.microsoft.com/office/powerpoint/2010/main" val="2214241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Now</a:t>
            </a:r>
            <a:r>
              <a:rPr lang="fr-FR" dirty="0"/>
              <a:t>, </a:t>
            </a:r>
            <a:r>
              <a:rPr lang="fr-FR" dirty="0" err="1"/>
              <a:t>what</a:t>
            </a:r>
            <a:r>
              <a:rPr lang="fr-FR" dirty="0"/>
              <a:t> are </a:t>
            </a:r>
            <a:r>
              <a:rPr lang="fr-FR" dirty="0" err="1"/>
              <a:t>exactly</a:t>
            </a:r>
            <a:r>
              <a:rPr lang="fr-FR" dirty="0"/>
              <a:t> the </a:t>
            </a:r>
            <a:r>
              <a:rPr lang="fr-FR" dirty="0" err="1"/>
              <a:t>indicators</a:t>
            </a:r>
            <a:r>
              <a:rPr lang="fr-FR" dirty="0"/>
              <a:t> </a:t>
            </a:r>
            <a:r>
              <a:rPr lang="fr-FR" dirty="0" err="1"/>
              <a:t>considered</a:t>
            </a:r>
            <a:r>
              <a:rPr lang="fr-FR" dirty="0"/>
              <a:t> in </a:t>
            </a:r>
            <a:r>
              <a:rPr lang="fr-FR" dirty="0" err="1"/>
              <a:t>this</a:t>
            </a:r>
            <a:r>
              <a:rPr lang="fr-FR" dirty="0"/>
              <a:t> call ?</a:t>
            </a:r>
          </a:p>
          <a:p>
            <a:r>
              <a:rPr lang="fr-FR" dirty="0"/>
              <a:t>For the Programme, the </a:t>
            </a:r>
            <a:r>
              <a:rPr lang="fr-FR" b="1" dirty="0"/>
              <a:t>Outputs </a:t>
            </a:r>
            <a:r>
              <a:rPr lang="fr-FR" b="1" dirty="0" err="1"/>
              <a:t>indicators</a:t>
            </a:r>
            <a:r>
              <a:rPr lang="fr-FR" b="1" dirty="0"/>
              <a:t> </a:t>
            </a:r>
            <a:r>
              <a:rPr lang="fr-FR" dirty="0"/>
              <a:t>are </a:t>
            </a:r>
            <a:r>
              <a:rPr lang="fr-FR" dirty="0" err="1"/>
              <a:t>namely</a:t>
            </a:r>
            <a:r>
              <a:rPr lang="fr-FR" dirty="0"/>
              <a:t> the XX (</a:t>
            </a:r>
            <a:r>
              <a:rPr lang="fr-FR" dirty="0" err="1"/>
              <a:t>strat&amp;action</a:t>
            </a:r>
            <a:r>
              <a:rPr lang="fr-FR" dirty="0"/>
              <a:t> plan, solutions, organisations)</a:t>
            </a:r>
          </a:p>
          <a:p>
            <a:pPr marL="0" indent="0">
              <a:buFontTx/>
              <a:buNone/>
            </a:pPr>
            <a:r>
              <a:rPr lang="fr-FR" dirty="0"/>
              <a:t>As for the </a:t>
            </a:r>
            <a:r>
              <a:rPr lang="fr-FR" b="1" dirty="0" err="1"/>
              <a:t>Results</a:t>
            </a:r>
            <a:r>
              <a:rPr lang="fr-FR" b="1" dirty="0"/>
              <a:t> </a:t>
            </a:r>
            <a:r>
              <a:rPr lang="fr-FR" b="1" dirty="0" err="1"/>
              <a:t>indicators</a:t>
            </a:r>
            <a:r>
              <a:rPr lang="fr-FR" b="1" dirty="0"/>
              <a:t> </a:t>
            </a:r>
            <a:r>
              <a:rPr lang="fr-FR" dirty="0" err="1"/>
              <a:t>we</a:t>
            </a:r>
            <a:r>
              <a:rPr lang="fr-FR" dirty="0"/>
              <a:t> have XX</a:t>
            </a:r>
          </a:p>
          <a:p>
            <a:pPr marL="0" indent="0">
              <a:buFontTx/>
              <a:buNone/>
            </a:pPr>
            <a:endParaRPr lang="fr-FR" dirty="0"/>
          </a:p>
          <a:p>
            <a:pPr marL="0" indent="0">
              <a:buFontTx/>
              <a:buNone/>
            </a:pPr>
            <a:r>
              <a:rPr lang="fr-FR" dirty="0"/>
              <a:t>As </a:t>
            </a:r>
            <a:r>
              <a:rPr lang="fr-FR" dirty="0" err="1"/>
              <a:t>you</a:t>
            </a:r>
            <a:r>
              <a:rPr lang="fr-FR" dirty="0"/>
              <a:t> can </a:t>
            </a:r>
            <a:r>
              <a:rPr lang="fr-FR" dirty="0" err="1"/>
              <a:t>see</a:t>
            </a:r>
            <a:r>
              <a:rPr lang="fr-FR" dirty="0"/>
              <a:t>, </a:t>
            </a:r>
            <a:r>
              <a:rPr lang="fr-FR" b="1" dirty="0"/>
              <a:t>Output</a:t>
            </a:r>
            <a:r>
              <a:rPr lang="fr-FR" dirty="0"/>
              <a:t> </a:t>
            </a:r>
            <a:r>
              <a:rPr lang="fr-FR" dirty="0" err="1"/>
              <a:t>corresponding</a:t>
            </a:r>
            <a:r>
              <a:rPr lang="fr-FR" dirty="0"/>
              <a:t> to </a:t>
            </a:r>
            <a:r>
              <a:rPr lang="fr-FR" dirty="0" err="1"/>
              <a:t>Strategies</a:t>
            </a:r>
            <a:r>
              <a:rPr lang="fr-FR" dirty="0"/>
              <a:t> and action plan (RCO83) </a:t>
            </a:r>
            <a:r>
              <a:rPr lang="fr-FR" dirty="0" err="1"/>
              <a:t>will</a:t>
            </a:r>
            <a:r>
              <a:rPr lang="fr-FR" dirty="0"/>
              <a:t> </a:t>
            </a:r>
            <a:r>
              <a:rPr lang="fr-FR" dirty="0" err="1"/>
              <a:t>directly</a:t>
            </a:r>
            <a:r>
              <a:rPr lang="fr-FR" dirty="0"/>
              <a:t> </a:t>
            </a:r>
            <a:r>
              <a:rPr lang="fr-FR" dirty="0" err="1"/>
              <a:t>contribute</a:t>
            </a:r>
            <a:r>
              <a:rPr lang="fr-FR" dirty="0"/>
              <a:t> to </a:t>
            </a:r>
            <a:r>
              <a:rPr lang="fr-FR" b="1" dirty="0" err="1"/>
              <a:t>Result</a:t>
            </a:r>
            <a:r>
              <a:rPr lang="fr-FR" dirty="0"/>
              <a:t> </a:t>
            </a:r>
            <a:r>
              <a:rPr lang="fr-FR" dirty="0" err="1"/>
              <a:t>corresponding</a:t>
            </a:r>
            <a:r>
              <a:rPr lang="fr-FR" dirty="0"/>
              <a:t> to </a:t>
            </a:r>
            <a:r>
              <a:rPr lang="fr-FR" dirty="0" err="1"/>
              <a:t>Strategies</a:t>
            </a:r>
            <a:r>
              <a:rPr lang="fr-FR" dirty="0"/>
              <a:t> and action plan </a:t>
            </a:r>
            <a:r>
              <a:rPr lang="fr-FR" dirty="0" err="1"/>
              <a:t>taken</a:t>
            </a:r>
            <a:r>
              <a:rPr lang="fr-FR" dirty="0"/>
              <a:t> up by organisations (RCR79)</a:t>
            </a:r>
          </a:p>
          <a:p>
            <a:pPr marL="0" indent="0">
              <a:buFontTx/>
              <a:buNone/>
            </a:pPr>
            <a:r>
              <a:rPr lang="fr-FR" dirty="0" err="1"/>
              <a:t>Same</a:t>
            </a:r>
            <a:r>
              <a:rPr lang="fr-FR" dirty="0"/>
              <a:t> </a:t>
            </a:r>
            <a:r>
              <a:rPr lang="fr-FR" dirty="0" err="1"/>
              <a:t>thing</a:t>
            </a:r>
            <a:r>
              <a:rPr lang="fr-FR" dirty="0"/>
              <a:t> for the 2 </a:t>
            </a:r>
            <a:r>
              <a:rPr lang="fr-FR" dirty="0" err="1"/>
              <a:t>other</a:t>
            </a:r>
            <a:r>
              <a:rPr lang="fr-FR" dirty="0"/>
              <a:t> types of outputs and </a:t>
            </a:r>
            <a:r>
              <a:rPr lang="fr-FR" dirty="0" err="1"/>
              <a:t>Results</a:t>
            </a:r>
            <a:endParaRPr lang="fr-FR" dirty="0"/>
          </a:p>
          <a:p>
            <a:pPr marL="0" indent="0">
              <a:buFontTx/>
              <a:buNone/>
            </a:pPr>
            <a:endParaRPr lang="fr-FR" dirty="0"/>
          </a:p>
          <a:p>
            <a:pPr marL="0" indent="0">
              <a:buFontTx/>
              <a:buNone/>
            </a:pPr>
            <a:r>
              <a:rPr lang="fr-FR" dirty="0"/>
              <a:t>Once </a:t>
            </a:r>
            <a:r>
              <a:rPr lang="fr-FR" dirty="0" err="1"/>
              <a:t>again</a:t>
            </a:r>
            <a:r>
              <a:rPr lang="fr-FR" dirty="0"/>
              <a:t>, </a:t>
            </a:r>
            <a:r>
              <a:rPr lang="fr-FR" dirty="0" err="1"/>
              <a:t>eveything</a:t>
            </a:r>
            <a:r>
              <a:rPr lang="fr-FR" dirty="0"/>
              <a:t> </a:t>
            </a:r>
            <a:r>
              <a:rPr lang="fr-FR" dirty="0" err="1"/>
              <a:t>is</a:t>
            </a:r>
            <a:r>
              <a:rPr lang="fr-FR" dirty="0"/>
              <a:t> </a:t>
            </a:r>
            <a:r>
              <a:rPr lang="fr-FR" dirty="0" err="1"/>
              <a:t>linked</a:t>
            </a:r>
            <a:endParaRPr lang="fr-FR" dirty="0"/>
          </a:p>
          <a:p>
            <a:pPr marL="0" indent="0">
              <a:buFontTx/>
              <a:buNone/>
            </a:pPr>
            <a:endParaRPr lang="fr-FR" dirty="0"/>
          </a:p>
          <a:p>
            <a:pPr marL="0" indent="0">
              <a:buFontTx/>
              <a:buNone/>
            </a:pPr>
            <a:r>
              <a:rPr lang="fr-FR" dirty="0"/>
              <a:t>ANIMATION</a:t>
            </a:r>
          </a:p>
          <a:p>
            <a:pPr marL="0" indent="0">
              <a:buFontTx/>
              <a:buNone/>
            </a:pPr>
            <a:r>
              <a:rPr lang="fr-FR" dirty="0"/>
              <a:t>That </a:t>
            </a:r>
            <a:r>
              <a:rPr lang="fr-FR" dirty="0" err="1"/>
              <a:t>means</a:t>
            </a:r>
            <a:r>
              <a:rPr lang="fr-FR" dirty="0"/>
              <a:t> </a:t>
            </a:r>
            <a:r>
              <a:rPr lang="fr-FR" dirty="0" err="1"/>
              <a:t>that</a:t>
            </a:r>
            <a:r>
              <a:rPr lang="fr-FR" dirty="0"/>
              <a:t> at the </a:t>
            </a:r>
            <a:r>
              <a:rPr lang="fr-FR" dirty="0" err="1"/>
              <a:t>project</a:t>
            </a:r>
            <a:r>
              <a:rPr lang="fr-FR" dirty="0"/>
              <a:t> </a:t>
            </a:r>
            <a:r>
              <a:rPr lang="fr-FR" dirty="0" err="1"/>
              <a:t>level</a:t>
            </a:r>
            <a:r>
              <a:rPr lang="fr-FR" dirty="0"/>
              <a:t>, </a:t>
            </a:r>
            <a:r>
              <a:rPr lang="fr-FR" dirty="0" err="1"/>
              <a:t>their</a:t>
            </a:r>
            <a:r>
              <a:rPr lang="fr-FR" dirty="0"/>
              <a:t> outputs </a:t>
            </a:r>
            <a:r>
              <a:rPr lang="fr-FR" dirty="0" err="1"/>
              <a:t>provided</a:t>
            </a:r>
            <a:r>
              <a:rPr lang="fr-FR" dirty="0"/>
              <a:t> </a:t>
            </a:r>
            <a:r>
              <a:rPr lang="fr-FR" dirty="0" err="1"/>
              <a:t>being</a:t>
            </a:r>
            <a:r>
              <a:rPr lang="fr-FR" dirty="0"/>
              <a:t> </a:t>
            </a:r>
            <a:r>
              <a:rPr lang="fr-FR" dirty="0" err="1"/>
              <a:t>Strategies</a:t>
            </a:r>
            <a:r>
              <a:rPr lang="fr-FR" dirty="0"/>
              <a:t> and action plans </a:t>
            </a:r>
            <a:r>
              <a:rPr lang="fr-FR" dirty="0" err="1"/>
              <a:t>will</a:t>
            </a:r>
            <a:r>
              <a:rPr lang="fr-FR" dirty="0"/>
              <a:t> </a:t>
            </a:r>
            <a:r>
              <a:rPr lang="fr-FR" dirty="0" err="1"/>
              <a:t>contribute</a:t>
            </a:r>
            <a:r>
              <a:rPr lang="fr-FR" dirty="0"/>
              <a:t> to RCO83 and RCR79</a:t>
            </a:r>
          </a:p>
          <a:p>
            <a:pPr marL="0" indent="0">
              <a:buFontTx/>
              <a:buNone/>
            </a:pPr>
            <a:r>
              <a:rPr lang="fr-FR" dirty="0"/>
              <a:t>The </a:t>
            </a:r>
            <a:r>
              <a:rPr lang="fr-FR" dirty="0" err="1"/>
              <a:t>ones</a:t>
            </a:r>
            <a:r>
              <a:rPr lang="fr-FR" dirty="0"/>
              <a:t> </a:t>
            </a:r>
            <a:r>
              <a:rPr lang="fr-FR" dirty="0" err="1"/>
              <a:t>provided</a:t>
            </a:r>
            <a:r>
              <a:rPr lang="fr-FR" dirty="0"/>
              <a:t> as solutions </a:t>
            </a:r>
            <a:r>
              <a:rPr lang="fr-FR" dirty="0" err="1"/>
              <a:t>will</a:t>
            </a:r>
            <a:r>
              <a:rPr lang="fr-FR" dirty="0"/>
              <a:t> </a:t>
            </a:r>
            <a:r>
              <a:rPr lang="fr-FR" dirty="0" err="1"/>
              <a:t>contribute</a:t>
            </a:r>
            <a:r>
              <a:rPr lang="fr-FR" dirty="0"/>
              <a:t> to </a:t>
            </a:r>
            <a:r>
              <a:rPr lang="fr-FR" dirty="0" err="1"/>
              <a:t>indicators</a:t>
            </a:r>
            <a:r>
              <a:rPr lang="fr-FR" dirty="0"/>
              <a:t> RCO116 and RCR104, </a:t>
            </a:r>
          </a:p>
          <a:p>
            <a:pPr marL="0" indent="0">
              <a:buFontTx/>
              <a:buNone/>
            </a:pPr>
            <a:r>
              <a:rPr lang="fr-FR" dirty="0"/>
              <a:t>And </a:t>
            </a:r>
            <a:r>
              <a:rPr lang="fr-FR" dirty="0" err="1"/>
              <a:t>finally</a:t>
            </a:r>
            <a:r>
              <a:rPr lang="fr-FR" dirty="0"/>
              <a:t> outputs </a:t>
            </a:r>
            <a:r>
              <a:rPr lang="fr-FR" dirty="0" err="1"/>
              <a:t>corresponding</a:t>
            </a:r>
            <a:r>
              <a:rPr lang="fr-FR" dirty="0"/>
              <a:t> to </a:t>
            </a:r>
            <a:r>
              <a:rPr lang="fr-FR" dirty="0" err="1"/>
              <a:t>cooperations</a:t>
            </a:r>
            <a:r>
              <a:rPr lang="fr-FR" dirty="0"/>
              <a:t> </a:t>
            </a:r>
            <a:r>
              <a:rPr lang="fr-FR" dirty="0" err="1"/>
              <a:t>between</a:t>
            </a:r>
            <a:r>
              <a:rPr lang="fr-FR" dirty="0"/>
              <a:t> organisations </a:t>
            </a:r>
            <a:r>
              <a:rPr lang="fr-FR" dirty="0" err="1"/>
              <a:t>will</a:t>
            </a:r>
            <a:r>
              <a:rPr lang="fr-FR" dirty="0"/>
              <a:t> </a:t>
            </a:r>
            <a:r>
              <a:rPr lang="fr-FR" dirty="0" err="1"/>
              <a:t>contribute</a:t>
            </a:r>
            <a:r>
              <a:rPr lang="fr-FR" dirty="0"/>
              <a:t> to </a:t>
            </a:r>
            <a:r>
              <a:rPr lang="fr-FR" dirty="0" err="1"/>
              <a:t>indicators</a:t>
            </a:r>
            <a:r>
              <a:rPr lang="fr-FR" dirty="0"/>
              <a:t> RCO87 and PSI1</a:t>
            </a:r>
          </a:p>
          <a:p>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11</a:t>
            </a:fld>
            <a:endParaRPr lang="en-ID"/>
          </a:p>
        </p:txBody>
      </p:sp>
    </p:spTree>
    <p:extLst>
      <p:ext uri="{BB962C8B-B14F-4D97-AF65-F5344CB8AC3E}">
        <p14:creationId xmlns:p14="http://schemas.microsoft.com/office/powerpoint/2010/main" val="350632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6000"/>
              </a:lnSpc>
              <a:spcAft>
                <a:spcPts val="800"/>
              </a:spcAft>
            </a:pPr>
            <a:r>
              <a:rPr lang="en-US"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Common to all Mission, an important point for this call is the </a:t>
            </a:r>
            <a:r>
              <a:rPr lang="en-US"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Continuity</a:t>
            </a:r>
            <a:r>
              <a:rPr lang="en-US"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 with the work done by the </a:t>
            </a:r>
            <a:r>
              <a:rPr lang="en-GB"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Interreg MED Programme 2014-2020 </a:t>
            </a:r>
            <a:r>
              <a:rPr lang="en-US"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on the environmental dimension</a:t>
            </a:r>
          </a:p>
          <a:p>
            <a:pPr>
              <a:lnSpc>
                <a:spcPct val="106000"/>
              </a:lnSpc>
              <a:spcAft>
                <a:spcPts val="800"/>
              </a:spcAft>
            </a:pPr>
            <a:endParaRPr lang="en-US"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endParaRPr>
          </a:p>
          <a:p>
            <a:pPr>
              <a:lnSpc>
                <a:spcPct val="106000"/>
              </a:lnSpc>
              <a:spcAft>
                <a:spcPts val="800"/>
              </a:spcAft>
            </a:pPr>
            <a:r>
              <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Project </a:t>
            </a:r>
            <a:r>
              <a:rPr lang="en-GB"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proposals have to consider </a:t>
            </a:r>
            <a:r>
              <a:rPr lang="en-GB"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the </a:t>
            </a:r>
            <a:r>
              <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previously implemented projects. : </a:t>
            </a:r>
            <a:r>
              <a:rPr lang="en-GB" sz="1800" u="sng" kern="1200" spc="-10" dirty="0">
                <a:solidFill>
                  <a:srgbClr val="0000FF"/>
                </a:solidFill>
                <a:effectLst/>
                <a:latin typeface="Montserrat" panose="00000500000000000000" pitchFamily="2" charset="0"/>
                <a:ea typeface="Calibri" panose="020F0502020204030204" pitchFamily="34" charset="0"/>
                <a:cs typeface="Calibri" panose="020F0502020204030204" pitchFamily="34" charset="0"/>
                <a:hlinkClick r:id="rId3"/>
              </a:rPr>
              <a:t>Interreg MED (interreg-med.eu)</a:t>
            </a:r>
            <a:r>
              <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 and in particular the </a:t>
            </a:r>
            <a:r>
              <a:rPr lang="en-GB"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results listed in the Terms of Reference</a:t>
            </a:r>
            <a:r>
              <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 </a:t>
            </a:r>
          </a:p>
          <a:p>
            <a:pPr>
              <a:lnSpc>
                <a:spcPct val="106000"/>
              </a:lnSpc>
              <a:spcAft>
                <a:spcPts val="800"/>
              </a:spcAft>
            </a:pPr>
            <a:endPar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endParaRPr>
          </a:p>
          <a:p>
            <a:pPr>
              <a:lnSpc>
                <a:spcPct val="106000"/>
              </a:lnSpc>
              <a:spcAft>
                <a:spcPts val="800"/>
              </a:spcAft>
            </a:pPr>
            <a:r>
              <a:rPr lang="en-GB" sz="180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But also consider the newly approved projects of this period 21-27. </a:t>
            </a:r>
            <a:endParaRPr lang="fr-FR" sz="800" dirty="0">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fr-FR" sz="8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0FC2F7D-AA25-4C1A-8A20-342991EA227C}" type="slidenum">
              <a:rPr lang="fr-FR" smtClean="0"/>
              <a:t>12</a:t>
            </a:fld>
            <a:endParaRPr lang="fr-FR"/>
          </a:p>
        </p:txBody>
      </p:sp>
    </p:spTree>
    <p:extLst>
      <p:ext uri="{BB962C8B-B14F-4D97-AF65-F5344CB8AC3E}">
        <p14:creationId xmlns:p14="http://schemas.microsoft.com/office/powerpoint/2010/main" val="2155179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6000"/>
              </a:lnSpc>
              <a:spcAft>
                <a:spcPts val="800"/>
              </a:spcAft>
            </a:pPr>
            <a:r>
              <a:rPr lang="en-GB" sz="1800" b="1"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However, Many stakeholders</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in the Mediterranean </a:t>
            </a:r>
            <a:r>
              <a:rPr lang="en-GB" sz="1800" b="1"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share the same challenges</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endPar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6000"/>
              </a:lnSpc>
              <a:spcAft>
                <a:spcPts val="800"/>
              </a:spcAft>
            </a:pP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So, projects should integrate in the design of the proposal the </a:t>
            </a:r>
            <a:r>
              <a:rPr lang="en-GB" sz="1800" b="1"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complementarities </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with other </a:t>
            </a:r>
            <a:r>
              <a:rPr lang="en-GB" sz="1800" u="sng"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initiatives, strategies and programmes’ priorities</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focusing on similar challenges. </a:t>
            </a:r>
          </a:p>
          <a:p>
            <a:pPr>
              <a:lnSpc>
                <a:spcPct val="106000"/>
              </a:lnSpc>
              <a:spcAft>
                <a:spcPts val="800"/>
              </a:spcAft>
            </a:pP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This is part of the Programme’s ambition of </a:t>
            </a:r>
            <a:r>
              <a:rPr lang="en-GB" sz="1800" b="1"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establishing synergies beyond its geographical limits</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p>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In the screen you can see some of those strategies. A special focus is put on results from Prima/Horizon, Life, </a:t>
            </a:r>
            <a:r>
              <a:rPr lang="en-GB" sz="1800" kern="1200" dirty="0" err="1">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Emfaf</a:t>
            </a:r>
            <a:r>
              <a:rPr lang="en-GB"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 and on the synergies with S3 in this Call.</a:t>
            </a:r>
            <a:endParaRPr lang="fr-FR" sz="1000" dirty="0">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0FC2F7D-AA25-4C1A-8A20-342991EA227C}" type="slidenum">
              <a:rPr lang="fr-FR" smtClean="0"/>
              <a:t>13</a:t>
            </a:fld>
            <a:endParaRPr lang="fr-FR"/>
          </a:p>
        </p:txBody>
      </p:sp>
    </p:spTree>
    <p:extLst>
      <p:ext uri="{BB962C8B-B14F-4D97-AF65-F5344CB8AC3E}">
        <p14:creationId xmlns:p14="http://schemas.microsoft.com/office/powerpoint/2010/main" val="4095403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29"/>
              </a:spcAft>
            </a:pPr>
            <a:r>
              <a:rPr lang="en-GB" sz="800" dirty="0">
                <a:solidFill>
                  <a:srgbClr val="000000"/>
                </a:solidFill>
                <a:latin typeface="Montserrat" panose="00000500000000000000" pitchFamily="2" charset="0"/>
                <a:ea typeface="Calibri" panose="020F0502020204030204" pitchFamily="34" charset="0"/>
                <a:cs typeface="Calibri" panose="020F0502020204030204" pitchFamily="34" charset="0"/>
              </a:rPr>
              <a:t>A brief overview PER MISSION : 56 projects started in January 2024</a:t>
            </a:r>
          </a:p>
          <a:p>
            <a:pPr>
              <a:lnSpc>
                <a:spcPct val="107000"/>
              </a:lnSpc>
              <a:spcAft>
                <a:spcPts val="829"/>
              </a:spcAft>
            </a:pPr>
            <a:endParaRPr lang="en-GB" sz="800" dirty="0">
              <a:solidFill>
                <a:srgbClr val="000000"/>
              </a:solidFill>
              <a:latin typeface="Montserrat" panose="00000500000000000000" pitchFamily="2" charset="0"/>
              <a:ea typeface="Calibri" panose="020F0502020204030204" pitchFamily="34" charset="0"/>
              <a:cs typeface="Calibri" panose="020F0502020204030204" pitchFamily="34" charset="0"/>
            </a:endParaRPr>
          </a:p>
          <a:p>
            <a:pPr>
              <a:lnSpc>
                <a:spcPct val="107000"/>
              </a:lnSpc>
              <a:spcAft>
                <a:spcPts val="829"/>
              </a:spcAft>
            </a:pPr>
            <a:r>
              <a:rPr lang="en-GB" sz="800" dirty="0">
                <a:solidFill>
                  <a:srgbClr val="000000"/>
                </a:solidFill>
                <a:latin typeface="Montserrat" panose="00000500000000000000" pitchFamily="2" charset="0"/>
                <a:ea typeface="Calibri" panose="020F0502020204030204" pitchFamily="34" charset="0"/>
                <a:cs typeface="Calibri" panose="020F0502020204030204" pitchFamily="34" charset="0"/>
              </a:rPr>
              <a:t>More details, including summaries on our website</a:t>
            </a:r>
          </a:p>
          <a:p>
            <a:pPr>
              <a:lnSpc>
                <a:spcPct val="107000"/>
              </a:lnSpc>
              <a:spcAft>
                <a:spcPts val="829"/>
              </a:spcAft>
            </a:pPr>
            <a:endParaRPr lang="en-GB" sz="800" dirty="0">
              <a:solidFill>
                <a:srgbClr val="000000"/>
              </a:solidFill>
              <a:latin typeface="Montserrat" panose="00000500000000000000" pitchFamily="2" charset="0"/>
              <a:ea typeface="Calibri" panose="020F0502020204030204" pitchFamily="34" charset="0"/>
              <a:cs typeface="Calibri" panose="020F0502020204030204" pitchFamily="34" charset="0"/>
            </a:endParaRPr>
          </a:p>
          <a:p>
            <a:pPr>
              <a:lnSpc>
                <a:spcPct val="107000"/>
              </a:lnSpc>
              <a:spcAft>
                <a:spcPts val="829"/>
              </a:spcAft>
            </a:pPr>
            <a:r>
              <a:rPr lang="en-GB" sz="800" dirty="0">
                <a:solidFill>
                  <a:srgbClr val="000000"/>
                </a:solidFill>
                <a:latin typeface="Montserrat" panose="00000500000000000000" pitchFamily="2" charset="0"/>
                <a:ea typeface="Calibri" panose="020F0502020204030204" pitchFamily="34" charset="0"/>
                <a:cs typeface="Calibri" panose="020F0502020204030204" pitchFamily="34" charset="0"/>
              </a:rPr>
              <a:t>The idea is to have different but complementary proposals than the already selected ones</a:t>
            </a:r>
            <a:endParaRPr lang="fr-FR" sz="800"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C2F7D-AA25-4C1A-8A20-342991EA227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372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Gov projects (TCP and IDP of each mission), a</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im to amplify the results of the thematic projects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not individually, but rather in combination with the results of other projects. </a:t>
            </a: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To this end, the gov projects will implement, and particularly the </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Thematic Community projects, activities focused on </a:t>
            </a:r>
            <a:r>
              <a:rPr lang="en-GB" sz="1800" b="0" u="sng" kern="100" dirty="0">
                <a:effectLst/>
                <a:latin typeface="Calibri" panose="020F0502020204030204" pitchFamily="34" charset="0"/>
                <a:ea typeface="Calibri" panose="020F0502020204030204" pitchFamily="34" charset="0"/>
                <a:cs typeface="Times New Roman" panose="02020603050405020304" pitchFamily="18" charset="0"/>
              </a:rPr>
              <a:t>sharing,</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0" u="sng" kern="100" dirty="0">
                <a:effectLst/>
                <a:latin typeface="Calibri" panose="020F0502020204030204" pitchFamily="34" charset="0"/>
                <a:ea typeface="Calibri" panose="020F0502020204030204" pitchFamily="34" charset="0"/>
                <a:cs typeface="Times New Roman" panose="02020603050405020304" pitchFamily="18" charset="0"/>
              </a:rPr>
              <a:t>exchanging</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0" u="sng" kern="100" dirty="0">
                <a:effectLst/>
                <a:latin typeface="Calibri" panose="020F0502020204030204" pitchFamily="34" charset="0"/>
                <a:ea typeface="Calibri" panose="020F0502020204030204" pitchFamily="34" charset="0"/>
                <a:cs typeface="Times New Roman" panose="02020603050405020304" pitchFamily="18" charset="0"/>
              </a:rPr>
              <a:t>developing synergies</a:t>
            </a:r>
            <a:r>
              <a:rPr lang="en-GB" sz="1800" b="0" kern="100" dirty="0">
                <a:effectLst/>
                <a:latin typeface="Calibri" panose="020F0502020204030204" pitchFamily="34" charset="0"/>
                <a:ea typeface="Calibri" panose="020F0502020204030204" pitchFamily="34" charset="0"/>
                <a:cs typeface="Times New Roman" panose="02020603050405020304" pitchFamily="18" charset="0"/>
              </a:rPr>
              <a:t> between projects under the same mission. </a:t>
            </a:r>
          </a:p>
          <a:p>
            <a:pPr>
              <a:lnSpc>
                <a:spcPct val="107000"/>
              </a:lnSpc>
              <a:spcAft>
                <a:spcPts val="800"/>
              </a:spcAft>
            </a:pPr>
            <a:endParaRPr lang="fr-FR"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implies your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active participation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and investment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the activities of the governance projects</a:t>
            </a:r>
            <a:r>
              <a:rPr lang="en-GB" sz="1800" b="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b="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60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dimension must be integrated, and a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part of the budget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must remain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flexible to allow at least the following activities </a:t>
            </a:r>
            <a:r>
              <a:rPr lang="en-GB" sz="1800" b="0" i="1" kern="100" dirty="0">
                <a:effectLst/>
                <a:latin typeface="Calibri" panose="020F0502020204030204" pitchFamily="34" charset="0"/>
                <a:ea typeface="Calibri" panose="020F0502020204030204" pitchFamily="34" charset="0"/>
                <a:cs typeface="Times New Roman" panose="02020603050405020304" pitchFamily="18" charset="0"/>
              </a:rPr>
              <a:t>(next slide). </a:t>
            </a:r>
            <a:endParaRPr lang="fr-FR" sz="1800" b="0" i="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600"/>
              </a:spcBef>
            </a:pPr>
            <a:endParaRPr lang="it-IT"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15</a:t>
            </a:fld>
            <a:endParaRPr lang="en-ID"/>
          </a:p>
        </p:txBody>
      </p:sp>
    </p:spTree>
    <p:extLst>
      <p:ext uri="{BB962C8B-B14F-4D97-AF65-F5344CB8AC3E}">
        <p14:creationId xmlns:p14="http://schemas.microsoft.com/office/powerpoint/2010/main" val="2932340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Bef>
                <a:spcPts val="600"/>
              </a:spcBef>
              <a:spcAft>
                <a:spcPts val="800"/>
              </a:spcAft>
            </a:pPr>
            <a:r>
              <a:rPr lang="en-GB" sz="18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It should at least be foreseen </a:t>
            </a:r>
            <a:r>
              <a:rPr lang="en-GB" sz="1800" b="1"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with the TCP </a:t>
            </a:r>
            <a:r>
              <a:rPr lang="en-GB" sz="18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ontserrat" panose="00000500000000000000" pitchFamily="2" charset="0"/>
              <a:buChar char="-"/>
              <a:tabLst>
                <a:tab pos="457200" algn="l"/>
              </a:tabLst>
            </a:pPr>
            <a:r>
              <a:rPr lang="en-GB" sz="1800" b="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face to face</a:t>
            </a:r>
            <a:r>
              <a:rPr lang="en-GB" sz="1800" b="1"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meetings </a:t>
            </a:r>
            <a:r>
              <a:rPr lang="en-GB" sz="1800" b="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involving the Lead Partner and one communication/capitalisation officer</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ontserrat" panose="00000500000000000000" pitchFamily="2" charset="0"/>
              <a:buChar char="-"/>
              <a:tabLst>
                <a:tab pos="457200" algn="l"/>
              </a:tabLst>
            </a:pPr>
            <a:r>
              <a:rPr lang="en-GB" sz="1800" b="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Participation to 1 joint communication </a:t>
            </a:r>
            <a:r>
              <a:rPr lang="en-GB" sz="1800" b="1"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event</a:t>
            </a:r>
            <a:r>
              <a:rPr lang="en-GB" sz="1800" b="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during the project lifetime</a:t>
            </a:r>
          </a:p>
          <a:p>
            <a:pPr marL="342900" lvl="0" indent="-342900">
              <a:lnSpc>
                <a:spcPct val="107000"/>
              </a:lnSpc>
              <a:spcAft>
                <a:spcPts val="800"/>
              </a:spcAft>
              <a:buFont typeface="Montserrat" panose="00000500000000000000" pitchFamily="2" charset="0"/>
              <a:buChar char="-"/>
              <a:tabLst>
                <a:tab pos="457200" algn="l"/>
              </a:tabLst>
            </a:pPr>
            <a:r>
              <a:rPr lang="en-GB"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1 short (1’) </a:t>
            </a:r>
            <a:r>
              <a:rPr lang="en-GB"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video</a:t>
            </a:r>
            <a:r>
              <a:rPr lang="en-GB"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 presentation of the project, </a:t>
            </a:r>
          </a:p>
          <a:p>
            <a:pPr marL="342900" lvl="0" indent="-342900">
              <a:lnSpc>
                <a:spcPct val="107000"/>
              </a:lnSpc>
              <a:spcAft>
                <a:spcPts val="800"/>
              </a:spcAft>
              <a:buFont typeface="Montserrat" panose="00000500000000000000" pitchFamily="2" charset="0"/>
              <a:buChar char="-"/>
              <a:tabLst>
                <a:tab pos="457200" algn="l"/>
              </a:tabLst>
            </a:pPr>
            <a:r>
              <a:rPr lang="en-GB" sz="1800" b="0"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Pedagogical material to feed the </a:t>
            </a:r>
            <a:r>
              <a:rPr lang="en-GB" sz="1800" b="1" kern="1200" spc="-10" dirty="0">
                <a:solidFill>
                  <a:srgbClr val="000000"/>
                </a:solidFill>
                <a:effectLst/>
                <a:latin typeface="Montserrat" panose="00000500000000000000" pitchFamily="2" charset="0"/>
                <a:ea typeface="Calibri" panose="020F0502020204030204" pitchFamily="34" charset="0"/>
                <a:cs typeface="Calibri" panose="020F0502020204030204" pitchFamily="34" charset="0"/>
              </a:rPr>
              <a:t>Euro-MED academy</a:t>
            </a:r>
            <a:r>
              <a:rPr lang="fr-FR" sz="1800" b="1" kern="12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b="0" kern="1200" spc="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a:t>
            </a:r>
            <a:r>
              <a:rPr lang="fr-FR" sz="1800" b="0" kern="1200"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will serve as a training platform to support the dissemination and transfer of knowledge and results. </a:t>
            </a:r>
          </a:p>
          <a:p>
            <a:pPr marL="0" lvl="0" indent="0">
              <a:lnSpc>
                <a:spcPct val="107000"/>
              </a:lnSpc>
              <a:spcAft>
                <a:spcPts val="800"/>
              </a:spcAft>
              <a:buFont typeface="Montserrat" panose="00000500000000000000" pitchFamily="2" charset="0"/>
              <a:buNone/>
              <a:tabLst>
                <a:tab pos="457200" algn="l"/>
              </a:tabLst>
            </a:pPr>
            <a:endParaRPr lang="en-GB" sz="18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16</a:t>
            </a:fld>
            <a:endParaRPr lang="en-ID"/>
          </a:p>
        </p:txBody>
      </p:sp>
    </p:spTree>
    <p:extLst>
      <p:ext uri="{BB962C8B-B14F-4D97-AF65-F5344CB8AC3E}">
        <p14:creationId xmlns:p14="http://schemas.microsoft.com/office/powerpoint/2010/main" val="252205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And as </a:t>
            </a:r>
            <a:r>
              <a:rPr lang="fr-FR" i="0" dirty="0" err="1"/>
              <a:t>well</a:t>
            </a:r>
            <a:r>
              <a:rPr lang="fr-FR" i="0" dirty="0"/>
              <a:t>, </a:t>
            </a:r>
            <a:r>
              <a:rPr lang="fr-FR" i="0" dirty="0" err="1"/>
              <a:t>according</a:t>
            </a:r>
            <a:r>
              <a:rPr lang="fr-FR" i="0" dirty="0"/>
              <a:t> to the </a:t>
            </a:r>
            <a:r>
              <a:rPr lang="fr-FR" i="0" dirty="0" err="1"/>
              <a:t>Governance</a:t>
            </a:r>
            <a:r>
              <a:rPr lang="fr-FR" i="0" dirty="0"/>
              <a:t> project’ </a:t>
            </a:r>
            <a:r>
              <a:rPr lang="fr-FR" i="0" dirty="0" err="1"/>
              <a:t>strategies</a:t>
            </a:r>
            <a:r>
              <a:rPr lang="fr-FR" i="0" dirty="0"/>
              <a:t>, </a:t>
            </a:r>
            <a:r>
              <a:rPr lang="fr-FR" i="0" dirty="0" err="1"/>
              <a:t>some</a:t>
            </a:r>
            <a:r>
              <a:rPr lang="fr-FR" i="0" dirty="0"/>
              <a:t> </a:t>
            </a:r>
            <a:r>
              <a:rPr lang="fr-FR" i="0" dirty="0" err="1"/>
              <a:t>resources</a:t>
            </a:r>
            <a:r>
              <a:rPr lang="fr-FR" i="0" dirty="0"/>
              <a:t> </a:t>
            </a:r>
            <a:r>
              <a:rPr lang="fr-FR" i="0" dirty="0" err="1"/>
              <a:t>could</a:t>
            </a:r>
            <a:r>
              <a:rPr lang="fr-FR" i="0" dirty="0"/>
              <a:t> </a:t>
            </a:r>
            <a:r>
              <a:rPr lang="fr-FR" i="0" dirty="0" err="1"/>
              <a:t>be</a:t>
            </a:r>
            <a:r>
              <a:rPr lang="fr-FR" i="0" dirty="0"/>
              <a:t> </a:t>
            </a:r>
            <a:r>
              <a:rPr lang="fr-FR" i="0" dirty="0" err="1"/>
              <a:t>dedicated</a:t>
            </a:r>
            <a:r>
              <a:rPr lang="fr-FR" i="0" dirty="0"/>
              <a:t> to </a:t>
            </a:r>
            <a:r>
              <a:rPr lang="fr-FR" b="1" i="0" dirty="0" err="1"/>
              <a:t>Thematic</a:t>
            </a:r>
            <a:r>
              <a:rPr lang="fr-FR" b="1" i="0" dirty="0"/>
              <a:t> </a:t>
            </a:r>
            <a:r>
              <a:rPr lang="fr-FR" b="1" i="0" dirty="0" err="1"/>
              <a:t>developments</a:t>
            </a:r>
            <a:r>
              <a:rPr lang="fr-FR" b="1" i="0" dirty="0"/>
              <a:t> and </a:t>
            </a:r>
            <a:r>
              <a:rPr lang="fr-FR" b="1" i="0" dirty="0" err="1"/>
              <a:t>policy</a:t>
            </a:r>
            <a:r>
              <a:rPr lang="fr-FR" b="1" i="0" dirty="0"/>
              <a:t> </a:t>
            </a:r>
            <a:r>
              <a:rPr lang="fr-FR" b="1" i="0" dirty="0" err="1"/>
              <a:t>uptakes</a:t>
            </a:r>
            <a:r>
              <a:rPr lang="fr-FR" i="0" dirty="0"/>
              <a:t>, </a:t>
            </a:r>
            <a:r>
              <a:rPr lang="fr-FR" i="0" dirty="0" err="1"/>
              <a:t>such</a:t>
            </a:r>
            <a:r>
              <a:rPr lang="fr-FR" i="0" dirty="0"/>
              <a:t> as :</a:t>
            </a:r>
          </a:p>
          <a:p>
            <a:pPr marL="171450" indent="-171450">
              <a:buFontTx/>
              <a:buChar char="-"/>
            </a:pPr>
            <a:r>
              <a:rPr lang="fr-FR" i="0" dirty="0" err="1"/>
              <a:t>Providing</a:t>
            </a:r>
            <a:r>
              <a:rPr lang="fr-FR" i="0" dirty="0"/>
              <a:t> relevant information to </a:t>
            </a:r>
            <a:r>
              <a:rPr lang="fr-FR" i="0" dirty="0" err="1"/>
              <a:t>feed</a:t>
            </a:r>
            <a:r>
              <a:rPr lang="fr-FR" i="0" dirty="0"/>
              <a:t> the </a:t>
            </a:r>
            <a:r>
              <a:rPr lang="fr-FR" i="0" dirty="0" err="1"/>
              <a:t>databases</a:t>
            </a:r>
            <a:r>
              <a:rPr lang="fr-FR" i="0" dirty="0"/>
              <a:t> </a:t>
            </a:r>
            <a:r>
              <a:rPr lang="fr-FR" i="0" dirty="0" err="1"/>
              <a:t>developed</a:t>
            </a:r>
            <a:r>
              <a:rPr lang="fr-FR" i="0" dirty="0"/>
              <a:t>;</a:t>
            </a:r>
          </a:p>
          <a:p>
            <a:pPr marL="171450" indent="-171450">
              <a:buFontTx/>
              <a:buChar char="-"/>
            </a:pPr>
            <a:r>
              <a:rPr lang="fr-FR" i="0" dirty="0" err="1"/>
              <a:t>Participating</a:t>
            </a:r>
            <a:r>
              <a:rPr lang="fr-FR" i="0" dirty="0"/>
              <a:t> in </a:t>
            </a:r>
            <a:r>
              <a:rPr lang="fr-FR" i="0" dirty="0" err="1"/>
              <a:t>different</a:t>
            </a:r>
            <a:r>
              <a:rPr lang="fr-FR" i="0" dirty="0"/>
              <a:t> </a:t>
            </a:r>
            <a:r>
              <a:rPr lang="fr-FR" i="0" dirty="0" err="1"/>
              <a:t>working</a:t>
            </a:r>
            <a:r>
              <a:rPr lang="fr-FR" i="0" dirty="0"/>
              <a:t> groups to </a:t>
            </a:r>
            <a:r>
              <a:rPr lang="fr-FR" i="0" dirty="0" err="1"/>
              <a:t>develop</a:t>
            </a:r>
            <a:r>
              <a:rPr lang="fr-FR" i="0" dirty="0"/>
              <a:t> </a:t>
            </a:r>
            <a:r>
              <a:rPr lang="fr-FR" i="0" dirty="0" err="1"/>
              <a:t>specific</a:t>
            </a:r>
            <a:r>
              <a:rPr lang="fr-FR" i="0" dirty="0"/>
              <a:t> </a:t>
            </a:r>
            <a:r>
              <a:rPr lang="fr-FR" i="0" dirty="0" err="1"/>
              <a:t>work</a:t>
            </a:r>
            <a:endParaRPr lang="fr-FR" i="0" dirty="0"/>
          </a:p>
          <a:p>
            <a:pPr marL="171450" indent="-171450">
              <a:buFontTx/>
              <a:buChar char="-"/>
            </a:pPr>
            <a:r>
              <a:rPr lang="fr-FR" i="0" dirty="0" err="1"/>
              <a:t>Participating</a:t>
            </a:r>
            <a:r>
              <a:rPr lang="fr-FR" i="0" dirty="0"/>
              <a:t> in </a:t>
            </a:r>
            <a:r>
              <a:rPr lang="fr-FR" i="0" dirty="0" err="1"/>
              <a:t>other’s</a:t>
            </a:r>
            <a:r>
              <a:rPr lang="fr-FR" i="0" dirty="0"/>
              <a:t> </a:t>
            </a:r>
            <a:r>
              <a:rPr lang="fr-FR" i="0" dirty="0" err="1"/>
              <a:t>projects</a:t>
            </a:r>
            <a:r>
              <a:rPr lang="fr-FR" i="0" dirty="0"/>
              <a:t> </a:t>
            </a:r>
            <a:r>
              <a:rPr lang="fr-FR" i="0" dirty="0" err="1"/>
              <a:t>events</a:t>
            </a:r>
            <a:endParaRPr lang="fr-FR" i="0" dirty="0"/>
          </a:p>
          <a:p>
            <a:pPr marL="171450" indent="-171450">
              <a:buFontTx/>
              <a:buChar char="-"/>
            </a:pPr>
            <a:r>
              <a:rPr lang="fr-FR" i="0" dirty="0" err="1"/>
              <a:t>Participating</a:t>
            </a:r>
            <a:r>
              <a:rPr lang="fr-FR" i="0" dirty="0"/>
              <a:t> in trainings support </a:t>
            </a:r>
            <a:r>
              <a:rPr lang="fr-FR" i="0" dirty="0" err="1"/>
              <a:t>processes</a:t>
            </a:r>
            <a:endParaRPr lang="fr-FR" i="0" dirty="0"/>
          </a:p>
          <a:p>
            <a:pPr marL="171450" indent="-171450">
              <a:buFontTx/>
              <a:buChar char="-"/>
            </a:pPr>
            <a:r>
              <a:rPr lang="fr-FR" i="0" dirty="0" err="1"/>
              <a:t>Providing</a:t>
            </a:r>
            <a:r>
              <a:rPr lang="fr-FR" i="0" dirty="0"/>
              <a:t> information to enable </a:t>
            </a:r>
            <a:r>
              <a:rPr lang="fr-FR" i="0" dirty="0" err="1"/>
              <a:t>proper</a:t>
            </a:r>
            <a:r>
              <a:rPr lang="fr-FR" i="0" dirty="0"/>
              <a:t> </a:t>
            </a:r>
            <a:r>
              <a:rPr lang="fr-FR" i="0" dirty="0" err="1"/>
              <a:t>analysis</a:t>
            </a:r>
            <a:endParaRPr lang="fr-FR" i="0" dirty="0"/>
          </a:p>
          <a:p>
            <a:pPr marL="171450" indent="-171450">
              <a:buFontTx/>
              <a:buChar char="-"/>
            </a:pPr>
            <a:r>
              <a:rPr lang="fr-FR" i="0" dirty="0" err="1"/>
              <a:t>amplify</a:t>
            </a:r>
            <a:r>
              <a:rPr lang="fr-FR" i="0" dirty="0"/>
              <a:t> and mainstream the </a:t>
            </a:r>
            <a:r>
              <a:rPr lang="fr-FR" i="0" dirty="0" err="1"/>
              <a:t>results</a:t>
            </a:r>
            <a:r>
              <a:rPr lang="fr-FR" i="0" dirty="0"/>
              <a:t> of the </a:t>
            </a:r>
            <a:r>
              <a:rPr lang="fr-FR" i="0" dirty="0" err="1"/>
              <a:t>projects</a:t>
            </a:r>
            <a:r>
              <a:rPr lang="fr-FR" i="0" dirty="0"/>
              <a:t>.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For more details on activities to be foreseen, please refer to the </a:t>
            </a:r>
            <a:r>
              <a:rPr lang="en-GB" sz="1200" b="1"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Programme Manual</a:t>
            </a:r>
            <a:r>
              <a:rPr lang="en-GB" sz="12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t>
            </a:r>
            <a:r>
              <a:rPr lang="en-GB" sz="1200" u="sng"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Designing the project activities</a:t>
            </a:r>
            <a:r>
              <a:rPr lang="en-GB" sz="12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and “</a:t>
            </a:r>
            <a:r>
              <a:rPr lang="en-GB" sz="1200" u="sng"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Drawing up my budget</a:t>
            </a:r>
            <a:r>
              <a:rPr lang="en-GB" sz="1200" kern="1200" spc="-1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sections.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E3DCC5A-300B-4A85-8FD1-8655C6C209D3}" type="slidenum">
              <a:rPr lang="fr-FR" smtClean="0"/>
              <a:t>17</a:t>
            </a:fld>
            <a:endParaRPr lang="fr-FR"/>
          </a:p>
        </p:txBody>
      </p:sp>
    </p:spTree>
    <p:extLst>
      <p:ext uri="{BB962C8B-B14F-4D97-AF65-F5344CB8AC3E}">
        <p14:creationId xmlns:p14="http://schemas.microsoft.com/office/powerpoint/2010/main" val="3934679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US" sz="1800"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The </a:t>
            </a:r>
            <a:r>
              <a:rPr lang="en-US" sz="1800" b="1" kern="12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rPr>
              <a:t>carbon footprint monitoring:</a:t>
            </a:r>
          </a:p>
          <a:p>
            <a:pPr>
              <a:lnSpc>
                <a:spcPct val="107000"/>
              </a:lnSpc>
              <a:spcAft>
                <a:spcPts val="800"/>
              </a:spcAft>
            </a:pPr>
            <a:r>
              <a:rPr lang="en-US" sz="18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As a general rule, projects </a:t>
            </a: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must first think </a:t>
            </a:r>
            <a:r>
              <a:rPr lang="en-US" sz="1800" b="0" i="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of reducing carbon footprint </a:t>
            </a:r>
            <a:r>
              <a:rPr lang="en-US" sz="1800" b="1"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from the designing phase </a:t>
            </a:r>
            <a:r>
              <a:rPr lang="en-US" sz="18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of the project (e.g. choosing activities that emit the least)</a:t>
            </a:r>
          </a:p>
          <a:p>
            <a:pPr>
              <a:lnSpc>
                <a:spcPct val="107000"/>
              </a:lnSpc>
              <a:spcAft>
                <a:spcPts val="800"/>
              </a:spcAft>
            </a:pPr>
            <a:r>
              <a:rPr lang="en-US" sz="18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By using the simplified calculator : website address</a:t>
            </a:r>
          </a:p>
          <a:p>
            <a:pPr>
              <a:lnSpc>
                <a:spcPct val="107000"/>
              </a:lnSpc>
              <a:spcAft>
                <a:spcPts val="800"/>
              </a:spcAft>
            </a:pPr>
            <a:r>
              <a:rPr lang="en-US" sz="18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In addition, projects have to </a:t>
            </a:r>
            <a:r>
              <a:rPr lang="en-US" sz="1800" b="1"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include one activity to calculate their carbon</a:t>
            </a:r>
            <a:r>
              <a:rPr lang="en-US" sz="180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footprint. </a:t>
            </a: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Projects shall use the methodology(</a:t>
            </a:r>
            <a:r>
              <a:rPr lang="en-US" sz="1800" b="0" kern="12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ies</a:t>
            </a: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and tool(s) proposed by the </a:t>
            </a:r>
            <a:r>
              <a:rPr lang="en-US" sz="1800" b="0" kern="12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Programme</a:t>
            </a: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(same website but logged in)</a:t>
            </a:r>
          </a:p>
          <a:p>
            <a:pPr>
              <a:lnSpc>
                <a:spcPct val="107000"/>
              </a:lnSpc>
              <a:spcAft>
                <a:spcPts val="800"/>
              </a:spcAft>
            </a:pPr>
            <a:endParaRPr lang="en-US" sz="1800" b="1"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endParaRPr>
          </a:p>
          <a:p>
            <a:pPr>
              <a:lnSpc>
                <a:spcPct val="107000"/>
              </a:lnSpc>
              <a:spcAft>
                <a:spcPts val="800"/>
              </a:spcAft>
            </a:pP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As compensation is difficult within project lifetime, compensation actions at the level of the </a:t>
            </a:r>
            <a:r>
              <a:rPr lang="en-US" sz="1800" b="0" kern="1200" dirty="0" err="1">
                <a:solidFill>
                  <a:srgbClr val="000000"/>
                </a:solidFill>
                <a:effectLst/>
                <a:latin typeface="Montserrat" panose="00000500000000000000" pitchFamily="2" charset="0"/>
                <a:ea typeface="Calibri" panose="020F0502020204030204" pitchFamily="34" charset="0"/>
                <a:cs typeface="Arial" panose="020B0604020202020204" pitchFamily="34" charset="0"/>
              </a:rPr>
              <a:t>Programme</a:t>
            </a:r>
            <a:r>
              <a:rPr lang="en-US" sz="1800" b="0" kern="1200" dirty="0">
                <a:solidFill>
                  <a:srgbClr val="000000"/>
                </a:solidFill>
                <a:effectLst/>
                <a:latin typeface="Montserrat" panose="00000500000000000000" pitchFamily="2" charset="0"/>
                <a:ea typeface="Calibri" panose="020F0502020204030204" pitchFamily="34" charset="0"/>
                <a:cs typeface="Arial" panose="020B0604020202020204" pitchFamily="34" charset="0"/>
              </a:rPr>
              <a:t> is under reflection.</a:t>
            </a:r>
            <a:endParaRPr lang="fr-FR"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Montserrat Light" panose="00000400000000000000" pitchFamily="2"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18</a:t>
            </a:fld>
            <a:endParaRPr lang="en-ID"/>
          </a:p>
        </p:txBody>
      </p:sp>
    </p:spTree>
    <p:extLst>
      <p:ext uri="{BB962C8B-B14F-4D97-AF65-F5344CB8AC3E}">
        <p14:creationId xmlns:p14="http://schemas.microsoft.com/office/powerpoint/2010/main" val="3647356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First </a:t>
            </a:r>
            <a:r>
              <a:rPr lang="fr-FR" dirty="0" err="1"/>
              <a:t>thing</a:t>
            </a:r>
            <a:r>
              <a:rPr lang="fr-FR" dirty="0"/>
              <a:t> </a:t>
            </a:r>
            <a:r>
              <a:rPr lang="fr-FR" b="1" dirty="0"/>
              <a:t>to </a:t>
            </a:r>
            <a:r>
              <a:rPr lang="fr-FR" b="1" dirty="0" err="1"/>
              <a:t>produce</a:t>
            </a:r>
            <a:r>
              <a:rPr lang="fr-FR" b="1" dirty="0"/>
              <a:t> a good </a:t>
            </a:r>
            <a:r>
              <a:rPr lang="fr-FR" b="1" dirty="0" err="1"/>
              <a:t>quality</a:t>
            </a:r>
            <a:r>
              <a:rPr lang="fr-FR" b="1" dirty="0"/>
              <a:t> </a:t>
            </a:r>
            <a:r>
              <a:rPr lang="fr-FR" b="1" dirty="0" err="1"/>
              <a:t>proposal</a:t>
            </a:r>
            <a:r>
              <a:rPr lang="fr-FR" b="1" dirty="0"/>
              <a:t> </a:t>
            </a:r>
            <a:r>
              <a:rPr lang="fr-FR" dirty="0" err="1"/>
              <a:t>is</a:t>
            </a:r>
            <a:r>
              <a:rPr lang="fr-FR" dirty="0"/>
              <a:t> to </a:t>
            </a:r>
            <a:r>
              <a:rPr lang="fr-FR" dirty="0" err="1"/>
              <a:t>read</a:t>
            </a:r>
            <a:r>
              <a:rPr lang="fr-FR" dirty="0"/>
              <a:t> the </a:t>
            </a:r>
            <a:r>
              <a:rPr lang="fr-FR" b="1" dirty="0"/>
              <a:t>Programme </a:t>
            </a:r>
            <a:r>
              <a:rPr lang="fr-FR" b="1" dirty="0" err="1"/>
              <a:t>manual</a:t>
            </a:r>
            <a:endParaRPr lang="fr-FR" b="1" dirty="0"/>
          </a:p>
          <a:p>
            <a:endParaRPr lang="fr-FR" dirty="0"/>
          </a:p>
          <a:p>
            <a:r>
              <a:rPr lang="fr-FR" dirty="0" err="1"/>
              <a:t>Here</a:t>
            </a:r>
            <a:r>
              <a:rPr lang="fr-FR" dirty="0"/>
              <a:t> </a:t>
            </a:r>
            <a:r>
              <a:rPr lang="fr-FR" dirty="0" err="1"/>
              <a:t>is</a:t>
            </a:r>
            <a:r>
              <a:rPr lang="fr-FR" dirty="0"/>
              <a:t> the Table of content. It </a:t>
            </a:r>
            <a:r>
              <a:rPr lang="fr-FR" dirty="0" err="1"/>
              <a:t>provides</a:t>
            </a:r>
            <a:r>
              <a:rPr lang="fr-FR" dirty="0"/>
              <a:t> </a:t>
            </a:r>
            <a:r>
              <a:rPr lang="fr-FR" dirty="0" err="1"/>
              <a:t>very</a:t>
            </a:r>
            <a:r>
              <a:rPr lang="fr-FR" dirty="0"/>
              <a:t> </a:t>
            </a:r>
            <a:r>
              <a:rPr lang="fr-FR" dirty="0" err="1"/>
              <a:t>useful</a:t>
            </a:r>
            <a:r>
              <a:rPr lang="fr-FR" dirty="0"/>
              <a:t> </a:t>
            </a:r>
            <a:r>
              <a:rPr lang="fr-FR" dirty="0" err="1"/>
              <a:t>details</a:t>
            </a:r>
            <a:r>
              <a:rPr lang="fr-FR" dirty="0"/>
              <a:t> on </a:t>
            </a:r>
            <a:r>
              <a:rPr lang="fr-FR" dirty="0" err="1"/>
              <a:t>what</a:t>
            </a:r>
            <a:r>
              <a:rPr lang="fr-FR" dirty="0"/>
              <a:t> </a:t>
            </a:r>
            <a:r>
              <a:rPr lang="fr-FR" dirty="0" err="1"/>
              <a:t>is</a:t>
            </a:r>
            <a:r>
              <a:rPr lang="fr-FR" dirty="0"/>
              <a:t> </a:t>
            </a:r>
            <a:r>
              <a:rPr lang="fr-FR" dirty="0" err="1"/>
              <a:t>expected</a:t>
            </a:r>
            <a:r>
              <a:rPr lang="fr-FR" dirty="0"/>
              <a:t>, </a:t>
            </a:r>
            <a:r>
              <a:rPr lang="fr-FR" dirty="0" err="1"/>
              <a:t>especially</a:t>
            </a:r>
            <a:r>
              <a:rPr lang="fr-FR" dirty="0"/>
              <a:t> :</a:t>
            </a:r>
          </a:p>
          <a:p>
            <a:pPr defTabSz="947867">
              <a:defRPr/>
            </a:pPr>
            <a:r>
              <a:rPr lang="fr-FR" i="1" u="sng" dirty="0"/>
              <a:t>Consortium</a:t>
            </a:r>
            <a:r>
              <a:rPr lang="fr-FR" i="1" dirty="0"/>
              <a:t> : XXX. </a:t>
            </a:r>
          </a:p>
          <a:p>
            <a:pPr defTabSz="947867">
              <a:defRPr/>
            </a:pPr>
            <a:r>
              <a:rPr lang="fr-FR" i="1" u="sng" dirty="0" err="1"/>
              <a:t>Activities</a:t>
            </a:r>
            <a:r>
              <a:rPr lang="fr-FR" i="1" dirty="0"/>
              <a:t> : XXX</a:t>
            </a:r>
          </a:p>
          <a:p>
            <a:pPr marL="0" marR="0" lvl="0" indent="0" algn="l" defTabSz="882030" rtl="0" eaLnBrk="1" fontAlgn="auto" latinLnBrk="0" hangingPunct="1">
              <a:lnSpc>
                <a:spcPct val="107000"/>
              </a:lnSpc>
              <a:spcBef>
                <a:spcPts val="0"/>
              </a:spcBef>
              <a:spcAft>
                <a:spcPts val="0"/>
              </a:spcAft>
              <a:buClrTx/>
              <a:buSzTx/>
              <a:buFontTx/>
              <a:buNone/>
              <a:tabLst/>
              <a:defRPr/>
            </a:pPr>
            <a:r>
              <a:rPr lang="fr-FR" i="1" u="sng" dirty="0"/>
              <a:t>Budget</a:t>
            </a:r>
            <a:r>
              <a:rPr lang="fr-FR" i="1" dirty="0"/>
              <a:t> : </a:t>
            </a:r>
            <a:r>
              <a:rPr lang="fr-FR" i="1" dirty="0" err="1"/>
              <a:t>Because</a:t>
            </a:r>
            <a:r>
              <a:rPr lang="fr-FR" i="1" dirty="0"/>
              <a:t> the p</a:t>
            </a:r>
            <a:r>
              <a:rPr lang="en-US" i="1" dirty="0" err="1">
                <a:solidFill>
                  <a:srgbClr val="000000"/>
                </a:solidFill>
                <a:latin typeface="Montserrat" panose="00000500000000000000" pitchFamily="2" charset="0"/>
                <a:ea typeface="Calibri" panose="020F0502020204030204" pitchFamily="34" charset="0"/>
                <a:cs typeface="Calibri Light" panose="020F0302020204030204" pitchFamily="34" charset="0"/>
              </a:rPr>
              <a:t>lanned</a:t>
            </a:r>
            <a:r>
              <a:rPr lang="en-US" i="1" dirty="0">
                <a:solidFill>
                  <a:srgbClr val="000000"/>
                </a:solidFill>
                <a:latin typeface="Montserrat" panose="00000500000000000000" pitchFamily="2" charset="0"/>
                <a:ea typeface="Calibri" panose="020F0502020204030204" pitchFamily="34" charset="0"/>
                <a:cs typeface="Calibri Light" panose="020F0302020204030204" pitchFamily="34" charset="0"/>
              </a:rPr>
              <a:t> activities, deliverables, outputs and results, as well as the number of partners must be taken into account when developing the budget. </a:t>
            </a:r>
          </a:p>
          <a:p>
            <a:pPr marL="0" marR="0" lvl="0" indent="0" algn="l" defTabSz="882030" rtl="0" eaLnBrk="1" fontAlgn="auto" latinLnBrk="0" hangingPunct="1">
              <a:lnSpc>
                <a:spcPct val="107000"/>
              </a:lnSpc>
              <a:spcBef>
                <a:spcPts val="0"/>
              </a:spcBef>
              <a:spcAft>
                <a:spcPts val="0"/>
              </a:spcAft>
              <a:buClrTx/>
              <a:buSzTx/>
              <a:buFontTx/>
              <a:buNone/>
              <a:tabLst/>
              <a:defRPr/>
            </a:pPr>
            <a:r>
              <a:rPr lang="en-US" i="1" dirty="0">
                <a:solidFill>
                  <a:srgbClr val="000000"/>
                </a:solidFill>
                <a:latin typeface="Montserrat" panose="00000500000000000000" pitchFamily="2" charset="0"/>
                <a:cs typeface="Calibri Light" panose="020F0302020204030204" pitchFamily="34" charset="0"/>
              </a:rPr>
              <a:t>And you will find also the </a:t>
            </a:r>
            <a:r>
              <a:rPr lang="fr-FR" i="1" dirty="0" err="1"/>
              <a:t>guiding</a:t>
            </a:r>
            <a:r>
              <a:rPr lang="fr-FR" i="1" dirty="0"/>
              <a:t> </a:t>
            </a:r>
            <a:r>
              <a:rPr lang="fr-FR" i="1" dirty="0" err="1"/>
              <a:t>principles</a:t>
            </a:r>
            <a:r>
              <a:rPr lang="fr-FR" i="1" dirty="0"/>
              <a:t> to </a:t>
            </a:r>
            <a:r>
              <a:rPr lang="fr-FR" i="1" dirty="0" err="1"/>
              <a:t>apply</a:t>
            </a:r>
            <a:r>
              <a:rPr lang="fr-FR" i="1" dirty="0"/>
              <a:t> for a </a:t>
            </a:r>
            <a:r>
              <a:rPr lang="en-US" sz="1800" i="1" dirty="0">
                <a:solidFill>
                  <a:srgbClr val="000000"/>
                </a:solidFill>
                <a:latin typeface="Montserrat" panose="00000500000000000000" pitchFamily="2" charset="0"/>
                <a:ea typeface="Calibri" panose="020F0502020204030204" pitchFamily="34" charset="0"/>
                <a:cs typeface="Calibri Light" panose="020F0302020204030204" pitchFamily="34" charset="0"/>
              </a:rPr>
              <a:t>reasonable and realistic budget (Economy, Efficiency, Effectiveness)</a:t>
            </a:r>
          </a:p>
          <a:p>
            <a:pPr marL="0" marR="0" lvl="0" indent="0" algn="l" defTabSz="882030" rtl="0" eaLnBrk="1" fontAlgn="auto" latinLnBrk="0" hangingPunct="1">
              <a:lnSpc>
                <a:spcPct val="107000"/>
              </a:lnSpc>
              <a:spcBef>
                <a:spcPts val="0"/>
              </a:spcBef>
              <a:spcAft>
                <a:spcPts val="0"/>
              </a:spcAft>
              <a:buClrTx/>
              <a:buSzTx/>
              <a:buFontTx/>
              <a:buNone/>
              <a:tabLst/>
              <a:defRPr/>
            </a:pPr>
            <a:endParaRPr lang="fr-FR" dirty="0"/>
          </a:p>
          <a:p>
            <a:r>
              <a:rPr lang="fr-FR" dirty="0"/>
              <a:t>Restrictions can </a:t>
            </a:r>
            <a:r>
              <a:rPr lang="fr-FR" dirty="0" err="1"/>
              <a:t>be</a:t>
            </a:r>
            <a:r>
              <a:rPr lang="fr-FR" dirty="0"/>
              <a:t> </a:t>
            </a:r>
            <a:r>
              <a:rPr lang="fr-FR" dirty="0" err="1"/>
              <a:t>applied</a:t>
            </a:r>
            <a:r>
              <a:rPr lang="fr-FR" dirty="0"/>
              <a:t> and </a:t>
            </a:r>
            <a:r>
              <a:rPr lang="fr-FR" dirty="0" err="1"/>
              <a:t>specified</a:t>
            </a:r>
            <a:r>
              <a:rPr lang="fr-FR" dirty="0"/>
              <a:t> in </a:t>
            </a:r>
            <a:r>
              <a:rPr lang="fr-FR" dirty="0" err="1"/>
              <a:t>each</a:t>
            </a:r>
            <a:r>
              <a:rPr lang="fr-FR" dirty="0"/>
              <a:t> </a:t>
            </a:r>
            <a:r>
              <a:rPr lang="fr-FR" dirty="0" err="1"/>
              <a:t>ToRs</a:t>
            </a:r>
            <a:r>
              <a:rPr lang="fr-FR" dirty="0"/>
              <a:t>, (for instance on </a:t>
            </a:r>
            <a:r>
              <a:rPr lang="fr-FR" dirty="0" err="1"/>
              <a:t>number</a:t>
            </a:r>
            <a:r>
              <a:rPr lang="fr-FR" dirty="0"/>
              <a:t> of </a:t>
            </a:r>
            <a:r>
              <a:rPr lang="fr-FR" dirty="0" err="1"/>
              <a:t>PPs</a:t>
            </a:r>
            <a:r>
              <a:rPr lang="fr-FR" dirty="0"/>
              <a:t> </a:t>
            </a:r>
            <a:r>
              <a:rPr lang="fr-FR" dirty="0" err="1"/>
              <a:t>expected</a:t>
            </a:r>
            <a:r>
              <a:rPr lang="fr-FR" dirty="0"/>
              <a:t>) but </a:t>
            </a:r>
            <a:r>
              <a:rPr lang="fr-FR" dirty="0" err="1"/>
              <a:t>this</a:t>
            </a:r>
            <a:r>
              <a:rPr lang="fr-FR" dirty="0"/>
              <a:t> </a:t>
            </a:r>
            <a:r>
              <a:rPr lang="fr-FR" dirty="0" err="1"/>
              <a:t>is</a:t>
            </a:r>
            <a:r>
              <a:rPr lang="fr-FR" dirty="0"/>
              <a:t> </a:t>
            </a:r>
            <a:r>
              <a:rPr lang="fr-FR" dirty="0" err="1"/>
              <a:t>where</a:t>
            </a:r>
            <a:r>
              <a:rPr lang="fr-FR" dirty="0"/>
              <a:t> </a:t>
            </a:r>
            <a:r>
              <a:rPr lang="fr-FR" dirty="0" err="1"/>
              <a:t>you’ll</a:t>
            </a:r>
            <a:r>
              <a:rPr lang="fr-FR" dirty="0"/>
              <a:t> </a:t>
            </a:r>
            <a:r>
              <a:rPr lang="fr-FR" dirty="0" err="1"/>
              <a:t>find</a:t>
            </a:r>
            <a:r>
              <a:rPr lang="fr-FR" dirty="0"/>
              <a:t> the </a:t>
            </a:r>
            <a:r>
              <a:rPr lang="fr-FR" dirty="0" err="1"/>
              <a:t>general</a:t>
            </a:r>
            <a:r>
              <a:rPr lang="fr-FR" dirty="0"/>
              <a:t> </a:t>
            </a:r>
            <a:r>
              <a:rPr lang="fr-FR" dirty="0" err="1"/>
              <a:t>idea</a:t>
            </a:r>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19</a:t>
            </a:fld>
            <a:endParaRPr lang="fr-FR"/>
          </a:p>
        </p:txBody>
      </p:sp>
    </p:spTree>
    <p:extLst>
      <p:ext uri="{BB962C8B-B14F-4D97-AF65-F5344CB8AC3E}">
        <p14:creationId xmlns:p14="http://schemas.microsoft.com/office/powerpoint/2010/main" val="516430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r>
              <a:rPr lang="fr-FR" sz="1200" dirty="0"/>
              <a:t>The Programme in a </a:t>
            </a:r>
            <a:r>
              <a:rPr lang="fr-FR" sz="1200" dirty="0" err="1"/>
              <a:t>nutshell</a:t>
            </a:r>
            <a:endParaRPr lang="fr-FR" sz="1200" dirty="0"/>
          </a:p>
          <a:p>
            <a:pPr marL="0" indent="0">
              <a:buNone/>
            </a:pPr>
            <a:endParaRPr lang="fr-FR" sz="1200" dirty="0"/>
          </a:p>
          <a:p>
            <a:pPr marL="0" indent="0">
              <a:buNone/>
            </a:pPr>
            <a:r>
              <a:rPr lang="fr-FR" sz="1200" dirty="0"/>
              <a:t>Call04 main </a:t>
            </a:r>
            <a:r>
              <a:rPr lang="fr-FR" sz="1200" dirty="0" err="1"/>
              <a:t>features</a:t>
            </a:r>
            <a:r>
              <a:rPr lang="fr-FR" sz="1200" dirty="0"/>
              <a:t>  </a:t>
            </a:r>
          </a:p>
          <a:p>
            <a:pPr marL="0" indent="0">
              <a:buNone/>
            </a:pPr>
            <a:endParaRPr lang="fr-FR" sz="1200" dirty="0"/>
          </a:p>
          <a:p>
            <a:pPr marL="0" indent="0">
              <a:buNone/>
            </a:pPr>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2</a:t>
            </a:fld>
            <a:endParaRPr lang="en-ID"/>
          </a:p>
        </p:txBody>
      </p:sp>
    </p:spTree>
    <p:extLst>
      <p:ext uri="{BB962C8B-B14F-4D97-AF65-F5344CB8AC3E}">
        <p14:creationId xmlns:p14="http://schemas.microsoft.com/office/powerpoint/2010/main" val="2966986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the </a:t>
            </a:r>
            <a:r>
              <a:rPr lang="fr-FR" b="1" dirty="0" err="1"/>
              <a:t>Terms</a:t>
            </a:r>
            <a:r>
              <a:rPr lang="fr-FR" b="1" dirty="0"/>
              <a:t> of Reference </a:t>
            </a:r>
          </a:p>
          <a:p>
            <a:endParaRPr lang="fr-FR" dirty="0"/>
          </a:p>
          <a:p>
            <a:r>
              <a:rPr lang="fr-FR" dirty="0"/>
              <a:t>A focus on Annexes :</a:t>
            </a:r>
          </a:p>
          <a:p>
            <a:r>
              <a:rPr lang="fr-FR" dirty="0"/>
              <a:t>Annex I : </a:t>
            </a:r>
            <a:r>
              <a:rPr lang="fr-FR" dirty="0" err="1"/>
              <a:t>eligibility</a:t>
            </a:r>
            <a:r>
              <a:rPr lang="fr-FR" dirty="0"/>
              <a:t> (</a:t>
            </a:r>
            <a:r>
              <a:rPr lang="fr-FR" dirty="0" err="1"/>
              <a:t>submitted</a:t>
            </a:r>
            <a:r>
              <a:rPr lang="fr-FR" dirty="0"/>
              <a:t> on time, </a:t>
            </a:r>
            <a:r>
              <a:rPr lang="fr-FR" dirty="0" err="1"/>
              <a:t>number</a:t>
            </a:r>
            <a:r>
              <a:rPr lang="fr-FR" dirty="0"/>
              <a:t> of countries </a:t>
            </a:r>
            <a:r>
              <a:rPr lang="fr-FR" dirty="0" err="1"/>
              <a:t>represented</a:t>
            </a:r>
            <a:r>
              <a:rPr lang="fr-FR" dirty="0"/>
              <a:t>, </a:t>
            </a:r>
            <a:r>
              <a:rPr lang="fr-FR" dirty="0" err="1"/>
              <a:t>status</a:t>
            </a:r>
            <a:r>
              <a:rPr lang="fr-FR" dirty="0"/>
              <a:t> of LP…)</a:t>
            </a:r>
          </a:p>
          <a:p>
            <a:r>
              <a:rPr lang="fr-FR" dirty="0"/>
              <a:t>Annex II : if </a:t>
            </a:r>
            <a:r>
              <a:rPr lang="fr-FR" dirty="0" err="1"/>
              <a:t>your</a:t>
            </a:r>
            <a:r>
              <a:rPr lang="fr-FR" dirty="0"/>
              <a:t> project </a:t>
            </a:r>
            <a:r>
              <a:rPr lang="fr-FR" dirty="0" err="1"/>
              <a:t>is</a:t>
            </a:r>
            <a:r>
              <a:rPr lang="fr-FR" dirty="0"/>
              <a:t> </a:t>
            </a:r>
            <a:r>
              <a:rPr lang="fr-FR" dirty="0" err="1"/>
              <a:t>approved</a:t>
            </a:r>
            <a:r>
              <a:rPr lang="fr-FR" dirty="0"/>
              <a:t>, </a:t>
            </a:r>
            <a:r>
              <a:rPr lang="fr-FR" dirty="0" err="1"/>
              <a:t>you</a:t>
            </a:r>
            <a:r>
              <a:rPr lang="fr-FR" dirty="0"/>
              <a:t> must </a:t>
            </a:r>
            <a:r>
              <a:rPr lang="fr-FR" dirty="0" err="1"/>
              <a:t>comply</a:t>
            </a:r>
            <a:r>
              <a:rPr lang="fr-FR" dirty="0"/>
              <a:t> to the </a:t>
            </a:r>
            <a:r>
              <a:rPr lang="fr-FR" dirty="0" err="1"/>
              <a:t>pre-contractual</a:t>
            </a:r>
            <a:r>
              <a:rPr lang="fr-FR" dirty="0"/>
              <a:t> </a:t>
            </a:r>
            <a:r>
              <a:rPr lang="fr-FR" dirty="0" err="1"/>
              <a:t>criteria</a:t>
            </a:r>
            <a:r>
              <a:rPr lang="fr-FR" dirty="0"/>
              <a:t> to </a:t>
            </a:r>
            <a:r>
              <a:rPr lang="fr-FR" dirty="0" err="1"/>
              <a:t>definitely</a:t>
            </a:r>
            <a:r>
              <a:rPr lang="fr-FR" dirty="0"/>
              <a:t> </a:t>
            </a:r>
            <a:r>
              <a:rPr lang="fr-FR" dirty="0" err="1"/>
              <a:t>validate</a:t>
            </a:r>
            <a:r>
              <a:rPr lang="fr-FR" dirty="0"/>
              <a:t> the </a:t>
            </a:r>
            <a:r>
              <a:rPr lang="fr-FR" dirty="0" err="1"/>
              <a:t>approval</a:t>
            </a:r>
            <a:r>
              <a:rPr lang="fr-FR" dirty="0"/>
              <a:t>. It </a:t>
            </a:r>
            <a:r>
              <a:rPr lang="fr-FR" dirty="0" err="1"/>
              <a:t>is</a:t>
            </a:r>
            <a:r>
              <a:rPr lang="fr-FR" dirty="0"/>
              <a:t> good to </a:t>
            </a:r>
            <a:r>
              <a:rPr lang="fr-FR" dirty="0" err="1"/>
              <a:t>anticipate</a:t>
            </a:r>
            <a:r>
              <a:rPr lang="fr-FR" dirty="0"/>
              <a:t> </a:t>
            </a:r>
            <a:r>
              <a:rPr lang="fr-FR" dirty="0" err="1"/>
              <a:t>what</a:t>
            </a:r>
            <a:r>
              <a:rPr lang="fr-FR" dirty="0"/>
              <a:t> </a:t>
            </a:r>
            <a:r>
              <a:rPr lang="fr-FR" dirty="0" err="1"/>
              <a:t>will</a:t>
            </a:r>
            <a:r>
              <a:rPr lang="fr-FR" dirty="0"/>
              <a:t> </a:t>
            </a:r>
            <a:r>
              <a:rPr lang="fr-FR" dirty="0" err="1"/>
              <a:t>be</a:t>
            </a:r>
            <a:r>
              <a:rPr lang="fr-FR" dirty="0"/>
              <a:t> </a:t>
            </a:r>
            <a:r>
              <a:rPr lang="fr-FR" dirty="0" err="1"/>
              <a:t>requested</a:t>
            </a:r>
            <a:r>
              <a:rPr lang="fr-FR" dirty="0"/>
              <a:t> (proof of </a:t>
            </a:r>
            <a:r>
              <a:rPr lang="fr-FR" dirty="0" err="1"/>
              <a:t>partner</a:t>
            </a:r>
            <a:r>
              <a:rPr lang="fr-FR" dirty="0"/>
              <a:t> </a:t>
            </a:r>
            <a:r>
              <a:rPr lang="fr-FR" dirty="0" err="1"/>
              <a:t>eligibility</a:t>
            </a:r>
            <a:r>
              <a:rPr lang="fr-FR" dirty="0"/>
              <a:t> in case of out </a:t>
            </a:r>
            <a:r>
              <a:rPr lang="fr-FR" dirty="0" err="1"/>
              <a:t>Euro-Med</a:t>
            </a:r>
            <a:r>
              <a:rPr lang="fr-FR" dirty="0"/>
              <a:t> area) </a:t>
            </a:r>
          </a:p>
          <a:p>
            <a:r>
              <a:rPr lang="fr-FR" dirty="0"/>
              <a:t>Annex III :  </a:t>
            </a:r>
            <a:r>
              <a:rPr lang="fr-FR" dirty="0" err="1"/>
              <a:t>it</a:t>
            </a:r>
            <a:r>
              <a:rPr lang="fr-FR" dirty="0"/>
              <a:t> </a:t>
            </a:r>
            <a:r>
              <a:rPr lang="fr-FR" dirty="0" err="1"/>
              <a:t>includes</a:t>
            </a:r>
            <a:r>
              <a:rPr lang="fr-FR" dirty="0"/>
              <a:t> the questions the </a:t>
            </a:r>
            <a:r>
              <a:rPr lang="fr-FR" dirty="0" err="1"/>
              <a:t>assesor</a:t>
            </a:r>
            <a:r>
              <a:rPr lang="fr-FR" dirty="0"/>
              <a:t> </a:t>
            </a:r>
            <a:r>
              <a:rPr lang="fr-FR" dirty="0" err="1"/>
              <a:t>will</a:t>
            </a:r>
            <a:r>
              <a:rPr lang="fr-FR" dirty="0"/>
              <a:t> </a:t>
            </a:r>
            <a:r>
              <a:rPr lang="fr-FR" dirty="0" err="1"/>
              <a:t>answer</a:t>
            </a:r>
            <a:r>
              <a:rPr lang="fr-FR" dirty="0"/>
              <a:t> on the basis of </a:t>
            </a:r>
            <a:r>
              <a:rPr lang="fr-FR" dirty="0" err="1"/>
              <a:t>what’s</a:t>
            </a:r>
            <a:r>
              <a:rPr lang="fr-FR" dirty="0"/>
              <a:t> in the AF. </a:t>
            </a:r>
            <a:r>
              <a:rPr lang="fr-FR" dirty="0" err="1"/>
              <a:t>Make</a:t>
            </a:r>
            <a:r>
              <a:rPr lang="fr-FR" dirty="0"/>
              <a:t> sure the </a:t>
            </a:r>
            <a:r>
              <a:rPr lang="fr-FR" dirty="0" err="1"/>
              <a:t>searched</a:t>
            </a:r>
            <a:r>
              <a:rPr lang="fr-FR" dirty="0"/>
              <a:t> information </a:t>
            </a:r>
            <a:r>
              <a:rPr lang="fr-FR" dirty="0" err="1"/>
              <a:t>is</a:t>
            </a:r>
            <a:r>
              <a:rPr lang="fr-FR" dirty="0"/>
              <a:t> </a:t>
            </a:r>
            <a:r>
              <a:rPr lang="fr-FR" dirty="0" err="1"/>
              <a:t>clearly</a:t>
            </a:r>
            <a:r>
              <a:rPr lang="fr-FR" dirty="0"/>
              <a:t> </a:t>
            </a:r>
            <a:r>
              <a:rPr lang="fr-FR" dirty="0" err="1"/>
              <a:t>present</a:t>
            </a:r>
            <a:r>
              <a:rPr lang="fr-FR" dirty="0"/>
              <a:t> in </a:t>
            </a:r>
            <a:r>
              <a:rPr lang="fr-FR" dirty="0" err="1"/>
              <a:t>you</a:t>
            </a:r>
            <a:r>
              <a:rPr lang="fr-FR" dirty="0"/>
              <a:t> application.</a:t>
            </a:r>
          </a:p>
          <a:p>
            <a:r>
              <a:rPr lang="fr-FR" dirty="0" err="1"/>
              <a:t>Namely</a:t>
            </a:r>
            <a:r>
              <a:rPr lang="fr-FR" dirty="0"/>
              <a:t> on the Project relevance – </a:t>
            </a:r>
            <a:r>
              <a:rPr lang="fr-FR" dirty="0" err="1"/>
              <a:t>Cooperation</a:t>
            </a:r>
            <a:r>
              <a:rPr lang="fr-FR" dirty="0"/>
              <a:t> </a:t>
            </a:r>
            <a:r>
              <a:rPr lang="fr-FR" dirty="0" err="1"/>
              <a:t>character</a:t>
            </a:r>
            <a:r>
              <a:rPr lang="fr-FR" dirty="0"/>
              <a:t> – Intervention </a:t>
            </a:r>
            <a:r>
              <a:rPr lang="fr-FR" dirty="0" err="1"/>
              <a:t>logic</a:t>
            </a:r>
            <a:r>
              <a:rPr lang="fr-FR" dirty="0"/>
              <a:t> – Partnership relevance – Horizontal </a:t>
            </a:r>
            <a:r>
              <a:rPr lang="fr-FR" dirty="0" err="1"/>
              <a:t>principles</a:t>
            </a:r>
            <a:r>
              <a:rPr lang="fr-FR" dirty="0"/>
              <a:t> – Work plan – Budget</a:t>
            </a:r>
          </a:p>
          <a:p>
            <a:endParaRPr lang="fr-FR" dirty="0"/>
          </a:p>
          <a:p>
            <a:r>
              <a:rPr lang="fr-FR" dirty="0" err="1"/>
              <a:t>We</a:t>
            </a:r>
            <a:r>
              <a:rPr lang="fr-FR" dirty="0"/>
              <a:t> </a:t>
            </a:r>
            <a:r>
              <a:rPr lang="fr-FR" dirty="0" err="1"/>
              <a:t>recomend</a:t>
            </a:r>
            <a:r>
              <a:rPr lang="fr-FR" dirty="0"/>
              <a:t> </a:t>
            </a:r>
            <a:r>
              <a:rPr lang="fr-FR" dirty="0" err="1"/>
              <a:t>you</a:t>
            </a:r>
            <a:r>
              <a:rPr lang="fr-FR" dirty="0"/>
              <a:t> to </a:t>
            </a:r>
            <a:r>
              <a:rPr lang="fr-FR" dirty="0" err="1"/>
              <a:t>make</a:t>
            </a:r>
            <a:r>
              <a:rPr lang="fr-FR" dirty="0"/>
              <a:t> a self </a:t>
            </a:r>
            <a:r>
              <a:rPr lang="fr-FR" dirty="0" err="1"/>
              <a:t>assesment</a:t>
            </a:r>
            <a:r>
              <a:rPr lang="fr-FR" dirty="0"/>
              <a:t> </a:t>
            </a:r>
            <a:r>
              <a:rPr lang="fr-FR" dirty="0" err="1"/>
              <a:t>with</a:t>
            </a:r>
            <a:r>
              <a:rPr lang="fr-FR" dirty="0"/>
              <a:t> Annex 1 and 3of </a:t>
            </a:r>
            <a:r>
              <a:rPr lang="fr-FR" dirty="0" err="1"/>
              <a:t>your</a:t>
            </a:r>
            <a:r>
              <a:rPr lang="fr-FR" dirty="0"/>
              <a:t> project </a:t>
            </a:r>
            <a:r>
              <a:rPr lang="fr-FR" dirty="0" err="1"/>
              <a:t>before</a:t>
            </a:r>
            <a:r>
              <a:rPr lang="fr-FR" dirty="0"/>
              <a:t> </a:t>
            </a:r>
            <a:r>
              <a:rPr lang="fr-FR" dirty="0" err="1"/>
              <a:t>submitting</a:t>
            </a:r>
            <a:r>
              <a:rPr lang="fr-FR" dirty="0"/>
              <a:t> </a:t>
            </a:r>
            <a:r>
              <a:rPr lang="fr-FR" dirty="0" err="1"/>
              <a:t>it</a:t>
            </a:r>
            <a:r>
              <a:rPr lang="fr-FR" dirty="0"/>
              <a:t>, to </a:t>
            </a:r>
            <a:r>
              <a:rPr lang="fr-FR" dirty="0" err="1"/>
              <a:t>see</a:t>
            </a:r>
            <a:r>
              <a:rPr lang="fr-FR" dirty="0"/>
              <a:t> </a:t>
            </a:r>
            <a:r>
              <a:rPr lang="fr-FR" dirty="0" err="1"/>
              <a:t>is</a:t>
            </a:r>
            <a:r>
              <a:rPr lang="fr-FR" dirty="0"/>
              <a:t> </a:t>
            </a:r>
            <a:r>
              <a:rPr lang="fr-FR" dirty="0" err="1"/>
              <a:t>nothing</a:t>
            </a:r>
            <a:r>
              <a:rPr lang="fr-FR" dirty="0"/>
              <a:t> </a:t>
            </a:r>
            <a:r>
              <a:rPr lang="fr-FR" dirty="0" err="1"/>
              <a:t>is</a:t>
            </a:r>
            <a:r>
              <a:rPr lang="fr-FR" dirty="0"/>
              <a:t> </a:t>
            </a:r>
            <a:r>
              <a:rPr lang="fr-FR" dirty="0" err="1"/>
              <a:t>missing</a:t>
            </a:r>
            <a:endParaRPr lang="fr-FR" dirty="0"/>
          </a:p>
          <a:p>
            <a:endParaRPr lang="fr-FR" dirty="0"/>
          </a:p>
          <a:p>
            <a:r>
              <a:rPr lang="fr-FR" dirty="0" err="1"/>
              <a:t>That’s</a:t>
            </a:r>
            <a:r>
              <a:rPr lang="fr-FR" dirty="0"/>
              <a:t> </a:t>
            </a:r>
            <a:r>
              <a:rPr lang="fr-FR" dirty="0" err="1"/>
              <a:t>it</a:t>
            </a:r>
            <a:r>
              <a:rPr lang="fr-FR" dirty="0"/>
              <a:t> for the </a:t>
            </a:r>
            <a:r>
              <a:rPr lang="fr-FR" dirty="0" err="1"/>
              <a:t>unavoidable</a:t>
            </a:r>
            <a:r>
              <a:rPr lang="fr-FR" dirty="0"/>
              <a:t> </a:t>
            </a:r>
            <a:r>
              <a:rPr lang="fr-FR" dirty="0" err="1"/>
              <a:t>tools</a:t>
            </a:r>
            <a:r>
              <a:rPr lang="fr-FR" dirty="0"/>
              <a:t>. </a:t>
            </a:r>
            <a:r>
              <a:rPr lang="fr-FR" dirty="0" err="1"/>
              <a:t>Now</a:t>
            </a:r>
            <a:r>
              <a:rPr lang="fr-FR" dirty="0"/>
              <a:t> a focus on the </a:t>
            </a:r>
            <a:r>
              <a:rPr lang="fr-FR" dirty="0" err="1"/>
              <a:t>work</a:t>
            </a:r>
            <a:r>
              <a:rPr lang="fr-FR" dirty="0"/>
              <a:t> plan content and the </a:t>
            </a:r>
            <a:r>
              <a:rPr lang="fr-FR" dirty="0" err="1"/>
              <a:t>mandatory</a:t>
            </a:r>
            <a:r>
              <a:rPr lang="fr-FR" dirty="0"/>
              <a:t> </a:t>
            </a:r>
            <a:r>
              <a:rPr lang="fr-FR" dirty="0" err="1"/>
              <a:t>activities</a:t>
            </a:r>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20</a:t>
            </a:fld>
            <a:endParaRPr lang="fr-FR"/>
          </a:p>
        </p:txBody>
      </p:sp>
    </p:spTree>
    <p:extLst>
      <p:ext uri="{BB962C8B-B14F-4D97-AF65-F5344CB8AC3E}">
        <p14:creationId xmlns:p14="http://schemas.microsoft.com/office/powerpoint/2010/main" val="3544957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The </a:t>
            </a:r>
            <a:r>
              <a:rPr lang="fr-FR" b="1" dirty="0" err="1"/>
              <a:t>Courtesy</a:t>
            </a:r>
            <a:r>
              <a:rPr lang="fr-FR" b="1" dirty="0"/>
              <a:t> AF</a:t>
            </a:r>
            <a:r>
              <a:rPr lang="fr-FR" dirty="0"/>
              <a:t>, </a:t>
            </a:r>
            <a:r>
              <a:rPr lang="fr-FR" dirty="0" err="1"/>
              <a:t>available</a:t>
            </a:r>
            <a:r>
              <a:rPr lang="fr-FR" dirty="0"/>
              <a:t> on </a:t>
            </a:r>
            <a:r>
              <a:rPr lang="fr-FR" dirty="0" err="1"/>
              <a:t>our</a:t>
            </a:r>
            <a:r>
              <a:rPr lang="fr-FR" dirty="0"/>
              <a:t> </a:t>
            </a:r>
            <a:r>
              <a:rPr lang="fr-FR" dirty="0" err="1"/>
              <a:t>website</a:t>
            </a:r>
            <a:r>
              <a:rPr lang="fr-FR" dirty="0"/>
              <a:t>. </a:t>
            </a:r>
          </a:p>
          <a:p>
            <a:endParaRPr lang="fr-FR" dirty="0"/>
          </a:p>
          <a:p>
            <a:r>
              <a:rPr lang="fr-FR" dirty="0"/>
              <a:t>It </a:t>
            </a:r>
            <a:r>
              <a:rPr lang="fr-FR" dirty="0" err="1"/>
              <a:t>takes</a:t>
            </a:r>
            <a:r>
              <a:rPr lang="fr-FR" dirty="0"/>
              <a:t> back all the AF sections, but </a:t>
            </a:r>
            <a:r>
              <a:rPr lang="fr-FR" dirty="0" err="1"/>
              <a:t>with</a:t>
            </a:r>
            <a:r>
              <a:rPr lang="fr-FR" dirty="0"/>
              <a:t> </a:t>
            </a:r>
            <a:r>
              <a:rPr lang="fr-FR" dirty="0" err="1"/>
              <a:t>explanations</a:t>
            </a:r>
            <a:r>
              <a:rPr lang="fr-FR" dirty="0"/>
              <a:t> on how to </a:t>
            </a:r>
            <a:r>
              <a:rPr lang="fr-FR" dirty="0" err="1"/>
              <a:t>fill</a:t>
            </a:r>
            <a:r>
              <a:rPr lang="fr-FR" dirty="0"/>
              <a:t> </a:t>
            </a:r>
            <a:r>
              <a:rPr lang="fr-FR" dirty="0" err="1"/>
              <a:t>it</a:t>
            </a:r>
            <a:r>
              <a:rPr lang="fr-FR" dirty="0"/>
              <a:t> in</a:t>
            </a:r>
          </a:p>
          <a:p>
            <a:r>
              <a:rPr lang="fr-FR" dirty="0"/>
              <a:t>And </a:t>
            </a:r>
            <a:r>
              <a:rPr lang="fr-FR" dirty="0" err="1"/>
              <a:t>advices</a:t>
            </a:r>
            <a:r>
              <a:rPr lang="fr-FR" dirty="0"/>
              <a:t> to </a:t>
            </a:r>
            <a:r>
              <a:rPr lang="fr-FR" dirty="0" err="1"/>
              <a:t>be</a:t>
            </a:r>
            <a:r>
              <a:rPr lang="fr-FR" dirty="0"/>
              <a:t> as </a:t>
            </a:r>
            <a:r>
              <a:rPr lang="fr-FR" dirty="0" err="1"/>
              <a:t>clear</a:t>
            </a:r>
            <a:r>
              <a:rPr lang="fr-FR" dirty="0"/>
              <a:t> as possible</a:t>
            </a:r>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21</a:t>
            </a:fld>
            <a:endParaRPr lang="fr-FR"/>
          </a:p>
        </p:txBody>
      </p:sp>
    </p:spTree>
    <p:extLst>
      <p:ext uri="{BB962C8B-B14F-4D97-AF65-F5344CB8AC3E}">
        <p14:creationId xmlns:p14="http://schemas.microsoft.com/office/powerpoint/2010/main" val="3877910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 </a:t>
            </a:r>
            <a:r>
              <a:rPr lang="fr-FR" dirty="0" err="1"/>
              <a:t>blue</a:t>
            </a:r>
            <a:r>
              <a:rPr lang="fr-FR" dirty="0"/>
              <a:t> </a:t>
            </a:r>
            <a:r>
              <a:rPr lang="fr-FR" dirty="0" err="1"/>
              <a:t>is</a:t>
            </a:r>
            <a:r>
              <a:rPr lang="fr-FR" dirty="0"/>
              <a:t> the structure of the </a:t>
            </a:r>
            <a:r>
              <a:rPr lang="fr-FR" b="1" dirty="0"/>
              <a:t>AF </a:t>
            </a:r>
            <a:r>
              <a:rPr lang="fr-FR" b="1" dirty="0" err="1"/>
              <a:t>you</a:t>
            </a:r>
            <a:r>
              <a:rPr lang="fr-FR" b="1" dirty="0"/>
              <a:t> </a:t>
            </a:r>
            <a:r>
              <a:rPr lang="fr-FR" b="1" dirty="0" err="1"/>
              <a:t>will</a:t>
            </a:r>
            <a:r>
              <a:rPr lang="fr-FR" b="1" dirty="0"/>
              <a:t> </a:t>
            </a:r>
            <a:r>
              <a:rPr lang="fr-FR" b="1" dirty="0" err="1"/>
              <a:t>find</a:t>
            </a:r>
            <a:r>
              <a:rPr lang="fr-FR" b="1" dirty="0"/>
              <a:t> in </a:t>
            </a:r>
            <a:r>
              <a:rPr lang="fr-FR" b="1" dirty="0" err="1"/>
              <a:t>Jems</a:t>
            </a:r>
            <a:r>
              <a:rPr lang="fr-FR" b="1" dirty="0"/>
              <a:t>, </a:t>
            </a:r>
            <a:r>
              <a:rPr lang="fr-FR" dirty="0"/>
              <a:t>the online </a:t>
            </a:r>
            <a:r>
              <a:rPr lang="fr-FR" dirty="0" err="1"/>
              <a:t>tool</a:t>
            </a:r>
            <a:r>
              <a:rPr lang="fr-FR" dirty="0"/>
              <a:t> to </a:t>
            </a:r>
            <a:r>
              <a:rPr lang="fr-FR" dirty="0" err="1"/>
              <a:t>submit</a:t>
            </a:r>
            <a:r>
              <a:rPr lang="fr-FR" dirty="0"/>
              <a:t> </a:t>
            </a:r>
            <a:r>
              <a:rPr lang="fr-FR" dirty="0" err="1"/>
              <a:t>your</a:t>
            </a:r>
            <a:r>
              <a:rPr lang="fr-FR" dirty="0"/>
              <a:t> </a:t>
            </a:r>
            <a:r>
              <a:rPr lang="fr-FR" dirty="0" err="1"/>
              <a:t>proposal</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It </a:t>
            </a:r>
            <a:r>
              <a:rPr lang="fr-FR" dirty="0" err="1"/>
              <a:t>is</a:t>
            </a:r>
            <a:r>
              <a:rPr lang="fr-FR" dirty="0"/>
              <a:t> important to have a </a:t>
            </a:r>
            <a:r>
              <a:rPr lang="fr-FR" dirty="0" err="1"/>
              <a:t>clear</a:t>
            </a:r>
            <a:r>
              <a:rPr lang="fr-FR" dirty="0"/>
              <a:t> </a:t>
            </a:r>
            <a:r>
              <a:rPr lang="fr-FR" dirty="0" err="1"/>
              <a:t>picture</a:t>
            </a:r>
            <a:r>
              <a:rPr lang="fr-FR" dirty="0"/>
              <a:t> of </a:t>
            </a:r>
            <a:r>
              <a:rPr lang="fr-FR" dirty="0" err="1"/>
              <a:t>what</a:t>
            </a:r>
            <a:r>
              <a:rPr lang="fr-FR" dirty="0"/>
              <a:t> </a:t>
            </a:r>
            <a:r>
              <a:rPr lang="fr-FR" dirty="0" err="1"/>
              <a:t>is</a:t>
            </a:r>
            <a:r>
              <a:rPr lang="fr-FR" dirty="0"/>
              <a:t> </a:t>
            </a:r>
            <a:r>
              <a:rPr lang="fr-FR" dirty="0" err="1"/>
              <a:t>concretely</a:t>
            </a:r>
            <a:r>
              <a:rPr lang="fr-FR" dirty="0"/>
              <a:t> </a:t>
            </a:r>
            <a:r>
              <a:rPr lang="fr-FR" dirty="0" err="1"/>
              <a:t>asked</a:t>
            </a:r>
            <a:r>
              <a:rPr lang="fr-FR" dirty="0"/>
              <a:t>.</a:t>
            </a:r>
          </a:p>
          <a:p>
            <a:endParaRPr lang="fr-FR" dirty="0"/>
          </a:p>
          <a:p>
            <a:r>
              <a:rPr lang="fr-FR" dirty="0"/>
              <a:t>Description of </a:t>
            </a:r>
            <a:r>
              <a:rPr lang="fr-FR" dirty="0" err="1"/>
              <a:t>each</a:t>
            </a:r>
            <a:r>
              <a:rPr lang="fr-FR" dirty="0"/>
              <a:t> section: </a:t>
            </a:r>
          </a:p>
          <a:p>
            <a:r>
              <a:rPr lang="fr-FR" dirty="0"/>
              <a:t>This </a:t>
            </a:r>
            <a:r>
              <a:rPr lang="fr-FR" dirty="0" err="1"/>
              <a:t>is</a:t>
            </a:r>
            <a:r>
              <a:rPr lang="fr-FR" dirty="0"/>
              <a:t> all the data </a:t>
            </a:r>
            <a:r>
              <a:rPr lang="fr-FR" dirty="0" err="1"/>
              <a:t>you</a:t>
            </a:r>
            <a:r>
              <a:rPr lang="fr-FR" dirty="0"/>
              <a:t> </a:t>
            </a:r>
            <a:r>
              <a:rPr lang="fr-FR" dirty="0" err="1"/>
              <a:t>will</a:t>
            </a:r>
            <a:r>
              <a:rPr lang="fr-FR" dirty="0"/>
              <a:t> have to </a:t>
            </a:r>
            <a:r>
              <a:rPr lang="fr-FR" dirty="0" err="1"/>
              <a:t>gather</a:t>
            </a:r>
            <a:r>
              <a:rPr lang="fr-FR" dirty="0"/>
              <a:t> </a:t>
            </a:r>
            <a:r>
              <a:rPr lang="fr-FR" dirty="0" err="1"/>
              <a:t>among</a:t>
            </a:r>
            <a:r>
              <a:rPr lang="fr-FR" dirty="0"/>
              <a:t> </a:t>
            </a:r>
            <a:r>
              <a:rPr lang="fr-FR" dirty="0" err="1"/>
              <a:t>partners</a:t>
            </a:r>
            <a:endParaRPr lang="fr-FR" dirty="0"/>
          </a:p>
          <a:p>
            <a:r>
              <a:rPr lang="fr-FR" dirty="0"/>
              <a:t>And the </a:t>
            </a:r>
            <a:r>
              <a:rPr lang="fr-FR" dirty="0" err="1"/>
              <a:t>project</a:t>
            </a:r>
            <a:r>
              <a:rPr lang="fr-FR" dirty="0"/>
              <a:t> </a:t>
            </a:r>
            <a:r>
              <a:rPr lang="fr-FR" dirty="0" err="1"/>
              <a:t>logic</a:t>
            </a:r>
            <a:r>
              <a:rPr lang="fr-FR" dirty="0"/>
              <a:t> </a:t>
            </a:r>
            <a:r>
              <a:rPr lang="fr-FR" dirty="0" err="1"/>
              <a:t>you</a:t>
            </a:r>
            <a:r>
              <a:rPr lang="fr-FR" dirty="0"/>
              <a:t> </a:t>
            </a:r>
            <a:r>
              <a:rPr lang="fr-FR" dirty="0" err="1"/>
              <a:t>will</a:t>
            </a:r>
            <a:r>
              <a:rPr lang="fr-FR" dirty="0"/>
              <a:t> have to </a:t>
            </a:r>
            <a:r>
              <a:rPr lang="fr-FR" dirty="0" err="1"/>
              <a:t>demonstrate</a:t>
            </a:r>
            <a:r>
              <a:rPr lang="fr-FR" dirty="0"/>
              <a:t>, to fit </a:t>
            </a:r>
            <a:r>
              <a:rPr lang="fr-FR" dirty="0" err="1"/>
              <a:t>with</a:t>
            </a:r>
            <a:r>
              <a:rPr lang="fr-FR" dirty="0"/>
              <a:t> the call expectations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22</a:t>
            </a:fld>
            <a:endParaRPr lang="fr-FR"/>
          </a:p>
        </p:txBody>
      </p:sp>
    </p:spTree>
    <p:extLst>
      <p:ext uri="{BB962C8B-B14F-4D97-AF65-F5344CB8AC3E}">
        <p14:creationId xmlns:p14="http://schemas.microsoft.com/office/powerpoint/2010/main" val="3216535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kumimoji="0" lang="en-GB" sz="800" b="0" i="0" u="none" strike="noStrike" kern="0" cap="none" spc="0" normalizeH="0" baseline="0" noProof="0" dirty="0">
                <a:ln>
                  <a:noFill/>
                </a:ln>
                <a:solidFill>
                  <a:srgbClr val="808080"/>
                </a:solidFill>
                <a:effectLst/>
                <a:uLnTx/>
                <a:uFillTx/>
                <a:latin typeface="Montserrat" panose="00000500000000000000" pitchFamily="2" charset="0"/>
                <a:ea typeface="MS PGothic" panose="020B0600070205080204" pitchFamily="34" charset="-128"/>
              </a:rPr>
              <a:t>Find answers to your questions</a:t>
            </a: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lang="en-GB" sz="800" kern="0" dirty="0">
                <a:solidFill>
                  <a:srgbClr val="808080"/>
                </a:solidFill>
                <a:latin typeface="Montserrat" panose="00000500000000000000" pitchFamily="2" charset="0"/>
              </a:rPr>
              <a:t>In different categories</a:t>
            </a:r>
            <a:endParaRPr kumimoji="0" lang="en-GB" sz="800" b="0" i="0" u="none" strike="noStrike" kern="0" cap="none" spc="0" normalizeH="0" baseline="0" noProof="0" dirty="0">
              <a:ln>
                <a:noFill/>
              </a:ln>
              <a:solidFill>
                <a:srgbClr val="808080"/>
              </a:solidFill>
              <a:effectLst/>
              <a:uLnTx/>
              <a:uFillTx/>
              <a:latin typeface="Montserrat" panose="00000500000000000000" pitchFamily="2" charset="0"/>
              <a:ea typeface="MS PGothic" panose="020B0600070205080204" pitchFamily="34" charset="-128"/>
            </a:endParaRP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lang="en-GB" sz="800" kern="0" dirty="0">
                <a:solidFill>
                  <a:srgbClr val="808080"/>
                </a:solidFill>
                <a:latin typeface="Montserrat" panose="00000500000000000000" pitchFamily="2" charset="0"/>
              </a:rPr>
              <a:t>If you can’t find your answer, ask your question on the helpdesk</a:t>
            </a:r>
          </a:p>
          <a:p>
            <a:pPr marL="0" marR="0" lvl="0" indent="0" algn="l" defTabSz="914400" rtl="0" eaLnBrk="0" fontAlgn="base" latinLnBrk="0" hangingPunct="0">
              <a:lnSpc>
                <a:spcPct val="100000"/>
              </a:lnSpc>
              <a:spcBef>
                <a:spcPct val="20000"/>
              </a:spcBef>
              <a:spcAft>
                <a:spcPct val="0"/>
              </a:spcAft>
              <a:buClrTx/>
              <a:buSzTx/>
              <a:buFont typeface="Wingdings" panose="05000000000000000000" pitchFamily="2" charset="2"/>
              <a:buChar char="è"/>
              <a:tabLst/>
              <a:defRPr/>
            </a:pPr>
            <a:r>
              <a:rPr lang="en-US" sz="800" b="0" i="0" u="none" strike="noStrike" baseline="0" dirty="0">
                <a:solidFill>
                  <a:srgbClr val="000000"/>
                </a:solidFill>
                <a:latin typeface="Montserrat" panose="00000500000000000000" pitchFamily="2" charset="0"/>
              </a:rPr>
              <a:t>Follow the workflow of your question in: </a:t>
            </a:r>
            <a:r>
              <a:rPr lang="en-US" sz="800" b="0" i="0" u="none" strike="noStrike" baseline="0" dirty="0">
                <a:solidFill>
                  <a:srgbClr val="000000"/>
                </a:solidFill>
                <a:latin typeface="Montserrat" panose="00000500000000000000" pitchFamily="2" charset="0"/>
                <a:hlinkClick r:id="rId3"/>
              </a:rPr>
              <a:t>https://interreg-euro-med.eu/en/support-desk/</a:t>
            </a:r>
            <a:endParaRPr lang="en-US" sz="800" b="0" i="0" u="none" strike="noStrike" baseline="0" dirty="0">
              <a:solidFill>
                <a:srgbClr val="000000"/>
              </a:solidFill>
              <a:latin typeface="Montserrat" panose="00000500000000000000" pitchFamily="2" charset="0"/>
            </a:endParaRPr>
          </a:p>
          <a:p>
            <a:pPr marR="0" lvl="0" algn="l" defTabSz="914400" rtl="0" eaLnBrk="0" fontAlgn="base" latinLnBrk="0" hangingPunct="0">
              <a:lnSpc>
                <a:spcPct val="100000"/>
              </a:lnSpc>
              <a:spcBef>
                <a:spcPct val="20000"/>
              </a:spcBef>
              <a:spcAft>
                <a:spcPct val="0"/>
              </a:spcAft>
              <a:buClrTx/>
              <a:buSzTx/>
              <a:buFont typeface="Wingdings" panose="05000000000000000000" pitchFamily="2" charset="2"/>
              <a:buChar char="è"/>
              <a:tabLst/>
              <a:defRPr/>
            </a:pPr>
            <a:endParaRPr kumimoji="0" lang="en-GB" sz="800" b="0" i="0" u="none" strike="noStrike" kern="0" cap="none" spc="0" normalizeH="0" baseline="0" noProof="0" dirty="0">
              <a:ln>
                <a:noFill/>
              </a:ln>
              <a:solidFill>
                <a:srgbClr val="808080"/>
              </a:solidFill>
              <a:effectLst/>
              <a:uLnTx/>
              <a:uFillTx/>
              <a:latin typeface="Montserrat" panose="00000500000000000000" pitchFamily="2" charset="0"/>
              <a:ea typeface="MS PGothic" panose="020B0600070205080204" pitchFamily="34" charset="-128"/>
            </a:endParaRPr>
          </a:p>
          <a:p>
            <a:endParaRPr lang="fr-FR" sz="800" dirty="0">
              <a:latin typeface="Montserrat" panose="00000500000000000000" pitchFamily="2" charset="0"/>
            </a:endParaRPr>
          </a:p>
          <a:p>
            <a:r>
              <a:rPr lang="fr-FR" sz="800" dirty="0" err="1">
                <a:latin typeface="Montserrat" panose="00000500000000000000" pitchFamily="2" charset="0"/>
              </a:rPr>
              <a:t>We</a:t>
            </a:r>
            <a:r>
              <a:rPr lang="fr-FR" sz="800" dirty="0">
                <a:latin typeface="Montserrat" panose="00000500000000000000" pitchFamily="2" charset="0"/>
              </a:rPr>
              <a:t> </a:t>
            </a:r>
            <a:r>
              <a:rPr lang="fr-FR" sz="800" dirty="0" err="1">
                <a:latin typeface="Montserrat" panose="00000500000000000000" pitchFamily="2" charset="0"/>
              </a:rPr>
              <a:t>won’t</a:t>
            </a:r>
            <a:r>
              <a:rPr lang="fr-FR" sz="800" dirty="0">
                <a:latin typeface="Montserrat" panose="00000500000000000000" pitchFamily="2" charset="0"/>
              </a:rPr>
              <a:t> </a:t>
            </a:r>
            <a:r>
              <a:rPr lang="fr-FR" sz="800" dirty="0" err="1">
                <a:latin typeface="Montserrat" panose="00000500000000000000" pitchFamily="2" charset="0"/>
              </a:rPr>
              <a:t>reply</a:t>
            </a:r>
            <a:r>
              <a:rPr lang="fr-FR" sz="800" dirty="0">
                <a:latin typeface="Montserrat" panose="00000500000000000000" pitchFamily="2" charset="0"/>
              </a:rPr>
              <a:t> to direct emails!</a:t>
            </a:r>
          </a:p>
        </p:txBody>
      </p:sp>
    </p:spTree>
    <p:extLst>
      <p:ext uri="{BB962C8B-B14F-4D97-AF65-F5344CB8AC3E}">
        <p14:creationId xmlns:p14="http://schemas.microsoft.com/office/powerpoint/2010/main" val="3857356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29"/>
              </a:spcAft>
            </a:pPr>
            <a:r>
              <a:rPr lang="fr-FR" sz="800" b="0" dirty="0" err="1">
                <a:latin typeface="Montserrat" panose="00000500000000000000" pitchFamily="2" charset="0"/>
                <a:ea typeface="Calibri" panose="020F0502020204030204" pitchFamily="34" charset="0"/>
                <a:cs typeface="Times New Roman" panose="02020603050405020304" pitchFamily="18" charset="0"/>
              </a:rPr>
              <a:t>Here</a:t>
            </a:r>
            <a:r>
              <a:rPr lang="fr-FR" sz="800" b="0" dirty="0">
                <a:latin typeface="Montserrat" panose="00000500000000000000" pitchFamily="2" charset="0"/>
                <a:ea typeface="Calibri" panose="020F0502020204030204" pitchFamily="34" charset="0"/>
                <a:cs typeface="Times New Roman" panose="02020603050405020304" pitchFamily="18" charset="0"/>
              </a:rPr>
              <a:t> are </a:t>
            </a:r>
            <a:r>
              <a:rPr lang="fr-FR" sz="800" b="0" dirty="0" err="1">
                <a:latin typeface="Montserrat" panose="00000500000000000000" pitchFamily="2" charset="0"/>
                <a:ea typeface="Calibri" panose="020F0502020204030204" pitchFamily="34" charset="0"/>
                <a:cs typeface="Times New Roman" panose="02020603050405020304" pitchFamily="18" charset="0"/>
              </a:rPr>
              <a:t>some</a:t>
            </a:r>
            <a:r>
              <a:rPr lang="fr-FR" sz="800" b="0" dirty="0">
                <a:latin typeface="Montserrat" panose="00000500000000000000" pitchFamily="2" charset="0"/>
                <a:ea typeface="Calibri" panose="020F0502020204030204" pitchFamily="34" charset="0"/>
                <a:cs typeface="Times New Roman" panose="02020603050405020304" pitchFamily="18" charset="0"/>
              </a:rPr>
              <a:t> </a:t>
            </a:r>
            <a:r>
              <a:rPr lang="fr-FR" sz="800" b="0" dirty="0" err="1">
                <a:latin typeface="Montserrat" panose="00000500000000000000" pitchFamily="2" charset="0"/>
                <a:ea typeface="Calibri" panose="020F0502020204030204" pitchFamily="34" charset="0"/>
                <a:cs typeface="Times New Roman" panose="02020603050405020304" pitchFamily="18" charset="0"/>
              </a:rPr>
              <a:t>tips</a:t>
            </a:r>
            <a:r>
              <a:rPr lang="fr-FR" sz="800" b="0" dirty="0">
                <a:latin typeface="Montserrat" panose="00000500000000000000" pitchFamily="2" charset="0"/>
                <a:ea typeface="Calibri" panose="020F0502020204030204" pitchFamily="34" charset="0"/>
                <a:cs typeface="Times New Roman" panose="02020603050405020304" pitchFamily="18" charset="0"/>
              </a:rPr>
              <a:t> to </a:t>
            </a:r>
            <a:r>
              <a:rPr lang="fr-FR" sz="800" b="0" dirty="0" err="1">
                <a:latin typeface="Montserrat" panose="00000500000000000000" pitchFamily="2" charset="0"/>
                <a:ea typeface="Calibri" panose="020F0502020204030204" pitchFamily="34" charset="0"/>
                <a:cs typeface="Times New Roman" panose="02020603050405020304" pitchFamily="18" charset="0"/>
              </a:rPr>
              <a:t>also</a:t>
            </a:r>
            <a:r>
              <a:rPr lang="fr-FR" sz="800" b="0" dirty="0">
                <a:latin typeface="Montserrat" panose="00000500000000000000" pitchFamily="2" charset="0"/>
                <a:ea typeface="Calibri" panose="020F0502020204030204" pitchFamily="34" charset="0"/>
                <a:cs typeface="Times New Roman" panose="02020603050405020304" pitchFamily="18" charset="0"/>
              </a:rPr>
              <a:t> </a:t>
            </a:r>
            <a:r>
              <a:rPr lang="fr-FR" sz="800" b="0" dirty="0" err="1">
                <a:latin typeface="Montserrat" panose="00000500000000000000" pitchFamily="2" charset="0"/>
                <a:ea typeface="Calibri" panose="020F0502020204030204" pitchFamily="34" charset="0"/>
                <a:cs typeface="Times New Roman" panose="02020603050405020304" pitchFamily="18" charset="0"/>
              </a:rPr>
              <a:t>consider</a:t>
            </a:r>
            <a:r>
              <a:rPr lang="fr-FR" sz="800" b="0" dirty="0">
                <a:latin typeface="Montserrat" panose="00000500000000000000" pitchFamily="2" charset="0"/>
                <a:ea typeface="Calibri" panose="020F0502020204030204" pitchFamily="34" charset="0"/>
                <a:cs typeface="Times New Roman" panose="02020603050405020304" pitchFamily="18" charset="0"/>
              </a:rPr>
              <a:t> for the construction of </a:t>
            </a:r>
            <a:r>
              <a:rPr lang="fr-FR" sz="800" b="0" dirty="0" err="1">
                <a:latin typeface="Montserrat" panose="00000500000000000000" pitchFamily="2" charset="0"/>
                <a:ea typeface="Calibri" panose="020F0502020204030204" pitchFamily="34" charset="0"/>
                <a:cs typeface="Times New Roman" panose="02020603050405020304" pitchFamily="18" charset="0"/>
              </a:rPr>
              <a:t>your</a:t>
            </a:r>
            <a:r>
              <a:rPr lang="fr-FR" sz="800" b="0" dirty="0">
                <a:latin typeface="Montserrat" panose="00000500000000000000" pitchFamily="2" charset="0"/>
                <a:ea typeface="Calibri" panose="020F0502020204030204" pitchFamily="34" charset="0"/>
                <a:cs typeface="Times New Roman" panose="02020603050405020304" pitchFamily="18" charset="0"/>
              </a:rPr>
              <a:t> </a:t>
            </a:r>
            <a:r>
              <a:rPr lang="fr-FR" sz="800" b="0" dirty="0" err="1">
                <a:latin typeface="Montserrat" panose="00000500000000000000" pitchFamily="2" charset="0"/>
                <a:ea typeface="Calibri" panose="020F0502020204030204" pitchFamily="34" charset="0"/>
                <a:cs typeface="Times New Roman" panose="02020603050405020304" pitchFamily="18" charset="0"/>
              </a:rPr>
              <a:t>proposal</a:t>
            </a:r>
            <a:r>
              <a:rPr lang="fr-FR" sz="800" b="0" dirty="0">
                <a:latin typeface="Montserrat" panose="00000500000000000000" pitchFamily="2" charset="0"/>
                <a:ea typeface="Calibri" panose="020F0502020204030204" pitchFamily="34" charset="0"/>
                <a:cs typeface="Times New Roman" panose="02020603050405020304" pitchFamily="18" charset="0"/>
              </a:rPr>
              <a:t>. </a:t>
            </a:r>
          </a:p>
          <a:p>
            <a:pPr>
              <a:lnSpc>
                <a:spcPct val="107000"/>
              </a:lnSpc>
              <a:spcAft>
                <a:spcPts val="829"/>
              </a:spcAft>
            </a:pPr>
            <a:endParaRPr lang="fr-FR" sz="800" b="1" dirty="0">
              <a:latin typeface="Montserrat" panose="00000500000000000000" pitchFamily="2"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C0FC2F7D-AA25-4C1A-8A20-342991EA227C}" type="slidenum">
              <a:rPr lang="fr-FR" smtClean="0"/>
              <a:t>24</a:t>
            </a:fld>
            <a:endParaRPr lang="fr-FR"/>
          </a:p>
        </p:txBody>
      </p:sp>
    </p:spTree>
    <p:extLst>
      <p:ext uri="{BB962C8B-B14F-4D97-AF65-F5344CB8AC3E}">
        <p14:creationId xmlns:p14="http://schemas.microsoft.com/office/powerpoint/2010/main" val="1279886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 Link project territorial </a:t>
            </a:r>
            <a:r>
              <a:rPr lang="fr-FR" b="1" dirty="0"/>
              <a:t>challenges</a:t>
            </a:r>
            <a:r>
              <a:rPr lang="fr-FR" dirty="0"/>
              <a:t> to the </a:t>
            </a:r>
            <a:r>
              <a:rPr lang="fr-FR" dirty="0" err="1"/>
              <a:t>ToRs</a:t>
            </a:r>
            <a:r>
              <a:rPr lang="fr-FR" dirty="0"/>
              <a:t> and </a:t>
            </a:r>
            <a:r>
              <a:rPr lang="fr-FR" dirty="0" err="1"/>
              <a:t>specific</a:t>
            </a:r>
            <a:r>
              <a:rPr lang="fr-FR" dirty="0"/>
              <a:t> focus of the Call / Reference and </a:t>
            </a:r>
            <a:r>
              <a:rPr lang="fr-FR" dirty="0" err="1"/>
              <a:t>specify</a:t>
            </a:r>
            <a:r>
              <a:rPr lang="fr-FR" dirty="0"/>
              <a:t> </a:t>
            </a:r>
            <a:r>
              <a:rPr lang="fr-FR" dirty="0" err="1"/>
              <a:t>concrete</a:t>
            </a:r>
            <a:r>
              <a:rPr lang="fr-FR" dirty="0"/>
              <a:t> contribution to all </a:t>
            </a:r>
            <a:r>
              <a:rPr lang="fr-FR" dirty="0" err="1"/>
              <a:t>levels</a:t>
            </a:r>
            <a:r>
              <a:rPr lang="fr-FR" dirty="0"/>
              <a:t> of </a:t>
            </a:r>
            <a:r>
              <a:rPr lang="fr-FR" dirty="0" err="1"/>
              <a:t>policies</a:t>
            </a:r>
            <a:r>
              <a:rPr lang="fr-FR" dirty="0"/>
              <a:t> / </a:t>
            </a:r>
            <a:r>
              <a:rPr lang="fr-FR" dirty="0" err="1"/>
              <a:t>Specify</a:t>
            </a:r>
            <a:r>
              <a:rPr lang="fr-FR" dirty="0"/>
              <a:t> </a:t>
            </a:r>
            <a:r>
              <a:rPr lang="fr-FR" dirty="0" err="1"/>
              <a:t>concrete</a:t>
            </a:r>
            <a:r>
              <a:rPr lang="fr-FR" dirty="0"/>
              <a:t> use of </a:t>
            </a:r>
            <a:r>
              <a:rPr lang="fr-FR" dirty="0" err="1"/>
              <a:t>available</a:t>
            </a:r>
            <a:r>
              <a:rPr lang="fr-FR" dirty="0"/>
              <a:t> </a:t>
            </a:r>
            <a:r>
              <a:rPr lang="fr-FR" dirty="0" err="1"/>
              <a:t>knowledge</a:t>
            </a:r>
            <a:r>
              <a:rPr lang="fr-FR" dirty="0"/>
              <a:t> and </a:t>
            </a:r>
            <a:r>
              <a:rPr lang="en-US" dirty="0"/>
              <a:t>existing results and practices</a:t>
            </a:r>
            <a:endParaRPr lang="fr-FR" dirty="0"/>
          </a:p>
          <a:p>
            <a:pPr>
              <a:lnSpc>
                <a:spcPct val="150000"/>
              </a:lnSpc>
            </a:pPr>
            <a:r>
              <a:rPr lang="fr-FR" b="0" dirty="0"/>
              <a:t>2:  </a:t>
            </a:r>
            <a:r>
              <a:rPr lang="fr-FR" dirty="0" err="1"/>
              <a:t>Demonstrate</a:t>
            </a:r>
            <a:r>
              <a:rPr lang="fr-FR" dirty="0"/>
              <a:t> </a:t>
            </a:r>
            <a:r>
              <a:rPr lang="fr-FR" b="1" dirty="0"/>
              <a:t>transnational </a:t>
            </a:r>
            <a:r>
              <a:rPr lang="fr-FR" b="1" dirty="0" err="1"/>
              <a:t>approach</a:t>
            </a:r>
            <a:r>
              <a:rPr lang="fr-FR" b="1" dirty="0"/>
              <a:t> and </a:t>
            </a:r>
            <a:r>
              <a:rPr lang="fr-FR" b="1" dirty="0" err="1"/>
              <a:t>transnationality</a:t>
            </a:r>
            <a:r>
              <a:rPr lang="fr-FR" b="1" dirty="0"/>
              <a:t> of </a:t>
            </a:r>
            <a:r>
              <a:rPr lang="fr-FR" b="1" dirty="0" err="1"/>
              <a:t>activities</a:t>
            </a:r>
            <a:r>
              <a:rPr lang="fr-FR" b="1" dirty="0"/>
              <a:t> </a:t>
            </a:r>
          </a:p>
          <a:p>
            <a:pPr algn="l">
              <a:buFontTx/>
              <a:buNone/>
            </a:pPr>
            <a:r>
              <a:rPr lang="fr-FR" b="0" dirty="0"/>
              <a:t>3: </a:t>
            </a:r>
            <a:r>
              <a:rPr lang="fr-FR" dirty="0"/>
              <a:t>In the Intervention </a:t>
            </a:r>
            <a:r>
              <a:rPr lang="fr-FR" b="1" dirty="0" err="1"/>
              <a:t>logic</a:t>
            </a:r>
            <a:r>
              <a:rPr lang="fr-FR" dirty="0"/>
              <a:t>: </a:t>
            </a:r>
            <a:r>
              <a:rPr lang="fr-FR" dirty="0" err="1"/>
              <a:t>be</a:t>
            </a:r>
            <a:r>
              <a:rPr lang="fr-FR" dirty="0"/>
              <a:t> </a:t>
            </a:r>
            <a:r>
              <a:rPr lang="fr-FR" dirty="0" err="1"/>
              <a:t>concrete</a:t>
            </a:r>
            <a:r>
              <a:rPr lang="fr-FR" dirty="0"/>
              <a:t> and direct / </a:t>
            </a:r>
            <a:r>
              <a:rPr lang="fr-FR" dirty="0" err="1"/>
              <a:t>Clarify</a:t>
            </a:r>
            <a:r>
              <a:rPr lang="fr-FR" dirty="0"/>
              <a:t> objectives – </a:t>
            </a:r>
            <a:r>
              <a:rPr lang="fr-FR" dirty="0" err="1"/>
              <a:t>results</a:t>
            </a:r>
            <a:r>
              <a:rPr lang="fr-FR" dirty="0"/>
              <a:t> - outputs (</a:t>
            </a:r>
            <a:r>
              <a:rPr lang="fr-FR" dirty="0" err="1"/>
              <a:t>deliverables</a:t>
            </a:r>
            <a:r>
              <a:rPr lang="fr-FR" dirty="0"/>
              <a:t>) / </a:t>
            </a:r>
            <a:r>
              <a:rPr lang="fr-FR" dirty="0" err="1"/>
              <a:t>Contribute</a:t>
            </a:r>
            <a:r>
              <a:rPr lang="fr-FR" dirty="0"/>
              <a:t> to Programme output </a:t>
            </a:r>
            <a:r>
              <a:rPr lang="fr-FR" dirty="0" err="1"/>
              <a:t>indicators</a:t>
            </a:r>
            <a:endParaRPr lang="fr-FR" dirty="0"/>
          </a:p>
          <a:p>
            <a:pPr algn="l">
              <a:buFontTx/>
              <a:buNone/>
            </a:pPr>
            <a:r>
              <a:rPr lang="fr-FR" dirty="0"/>
              <a:t>4 : A </a:t>
            </a:r>
            <a:r>
              <a:rPr lang="fr-FR" dirty="0" err="1"/>
              <a:t>strong</a:t>
            </a:r>
            <a:r>
              <a:rPr lang="fr-FR" dirty="0"/>
              <a:t> </a:t>
            </a:r>
            <a:r>
              <a:rPr lang="fr-FR" b="1" dirty="0"/>
              <a:t>partnership</a:t>
            </a:r>
            <a:r>
              <a:rPr lang="fr-FR" dirty="0"/>
              <a:t> : </a:t>
            </a:r>
            <a:r>
              <a:rPr lang="fr-FR" sz="1200" dirty="0" err="1">
                <a:solidFill>
                  <a:srgbClr val="0070C0"/>
                </a:solidFill>
              </a:rPr>
              <a:t>Geographically</a:t>
            </a:r>
            <a:r>
              <a:rPr lang="fr-FR" sz="1200" dirty="0">
                <a:solidFill>
                  <a:srgbClr val="0070C0"/>
                </a:solidFill>
              </a:rPr>
              <a:t> </a:t>
            </a:r>
            <a:r>
              <a:rPr lang="fr-FR" sz="1200" dirty="0" err="1">
                <a:solidFill>
                  <a:srgbClr val="0070C0"/>
                </a:solidFill>
              </a:rPr>
              <a:t>balanced</a:t>
            </a:r>
            <a:r>
              <a:rPr lang="fr-FR" sz="1200" dirty="0">
                <a:solidFill>
                  <a:srgbClr val="0070C0"/>
                </a:solidFill>
              </a:rPr>
              <a:t> / Matching project objectives </a:t>
            </a:r>
            <a:r>
              <a:rPr lang="fr-FR" sz="1200" dirty="0" err="1">
                <a:solidFill>
                  <a:srgbClr val="0070C0"/>
                </a:solidFill>
              </a:rPr>
              <a:t>with</a:t>
            </a:r>
            <a:r>
              <a:rPr lang="fr-FR" sz="1200" dirty="0">
                <a:solidFill>
                  <a:srgbClr val="0070C0"/>
                </a:solidFill>
              </a:rPr>
              <a:t> partnership </a:t>
            </a:r>
            <a:r>
              <a:rPr lang="fr-FR" sz="1200" dirty="0" err="1">
                <a:solidFill>
                  <a:srgbClr val="0070C0"/>
                </a:solidFill>
              </a:rPr>
              <a:t>skills</a:t>
            </a:r>
            <a:r>
              <a:rPr lang="fr-FR" sz="1200" dirty="0">
                <a:solidFill>
                  <a:srgbClr val="0070C0"/>
                </a:solidFill>
              </a:rPr>
              <a:t> / </a:t>
            </a:r>
            <a:r>
              <a:rPr lang="fr-FR" sz="1200" dirty="0" err="1">
                <a:solidFill>
                  <a:srgbClr val="0070C0"/>
                </a:solidFill>
              </a:rPr>
              <a:t>Mixing</a:t>
            </a:r>
            <a:r>
              <a:rPr lang="fr-FR" sz="1200" dirty="0">
                <a:solidFill>
                  <a:srgbClr val="0070C0"/>
                </a:solidFill>
              </a:rPr>
              <a:t> </a:t>
            </a:r>
            <a:r>
              <a:rPr lang="fr-FR" sz="1200" dirty="0" err="1">
                <a:solidFill>
                  <a:srgbClr val="0070C0"/>
                </a:solidFill>
              </a:rPr>
              <a:t>institutional</a:t>
            </a:r>
            <a:r>
              <a:rPr lang="fr-FR" sz="1200" dirty="0">
                <a:solidFill>
                  <a:srgbClr val="0070C0"/>
                </a:solidFill>
              </a:rPr>
              <a:t> and </a:t>
            </a:r>
            <a:r>
              <a:rPr lang="fr-FR" sz="1200" dirty="0" err="1">
                <a:solidFill>
                  <a:srgbClr val="0070C0"/>
                </a:solidFill>
              </a:rPr>
              <a:t>operational</a:t>
            </a:r>
            <a:r>
              <a:rPr lang="fr-FR" sz="1200" dirty="0">
                <a:solidFill>
                  <a:srgbClr val="0070C0"/>
                </a:solidFill>
              </a:rPr>
              <a:t> </a:t>
            </a:r>
            <a:r>
              <a:rPr lang="fr-FR" sz="1200" dirty="0" err="1">
                <a:solidFill>
                  <a:srgbClr val="0070C0"/>
                </a:solidFill>
              </a:rPr>
              <a:t>roles</a:t>
            </a:r>
            <a:r>
              <a:rPr lang="fr-FR" sz="1200" dirty="0">
                <a:solidFill>
                  <a:srgbClr val="0070C0"/>
                </a:solidFill>
              </a:rPr>
              <a:t> / </a:t>
            </a:r>
            <a:r>
              <a:rPr lang="fr-FR" sz="1200" dirty="0" err="1">
                <a:solidFill>
                  <a:srgbClr val="0070C0"/>
                </a:solidFill>
              </a:rPr>
              <a:t>Thinking</a:t>
            </a:r>
            <a:r>
              <a:rPr lang="fr-FR" sz="1200" dirty="0">
                <a:solidFill>
                  <a:srgbClr val="0070C0"/>
                </a:solidFill>
              </a:rPr>
              <a:t>, </a:t>
            </a:r>
            <a:r>
              <a:rPr lang="fr-FR" sz="1200" dirty="0" err="1">
                <a:solidFill>
                  <a:srgbClr val="0070C0"/>
                </a:solidFill>
              </a:rPr>
              <a:t>enabling</a:t>
            </a:r>
            <a:r>
              <a:rPr lang="fr-FR" sz="1200" dirty="0">
                <a:solidFill>
                  <a:srgbClr val="0070C0"/>
                </a:solidFill>
              </a:rPr>
              <a:t> and </a:t>
            </a:r>
            <a:r>
              <a:rPr lang="fr-FR" sz="1200" dirty="0" err="1">
                <a:solidFill>
                  <a:srgbClr val="0070C0"/>
                </a:solidFill>
              </a:rPr>
              <a:t>supporting</a:t>
            </a:r>
            <a:r>
              <a:rPr lang="fr-FR" sz="1200" dirty="0">
                <a:solidFill>
                  <a:srgbClr val="0070C0"/>
                </a:solidFill>
              </a:rPr>
              <a:t> </a:t>
            </a:r>
            <a:r>
              <a:rPr lang="fr-FR" sz="1200" dirty="0" err="1">
                <a:solidFill>
                  <a:srgbClr val="0070C0"/>
                </a:solidFill>
              </a:rPr>
              <a:t>transfer</a:t>
            </a:r>
            <a:r>
              <a:rPr lang="fr-FR" sz="1200" dirty="0">
                <a:solidFill>
                  <a:srgbClr val="0070C0"/>
                </a:solidFill>
              </a:rPr>
              <a:t> / </a:t>
            </a:r>
            <a:r>
              <a:rPr lang="fr-FR" sz="1200" dirty="0" err="1">
                <a:solidFill>
                  <a:srgbClr val="0070C0"/>
                </a:solidFill>
              </a:rPr>
              <a:t>Ensuring</a:t>
            </a:r>
            <a:r>
              <a:rPr lang="fr-FR" sz="1200" dirty="0">
                <a:solidFill>
                  <a:srgbClr val="0070C0"/>
                </a:solidFill>
              </a:rPr>
              <a:t> capitalisation / Strong </a:t>
            </a:r>
            <a:r>
              <a:rPr lang="fr-FR" sz="1200" dirty="0" err="1">
                <a:solidFill>
                  <a:srgbClr val="0070C0"/>
                </a:solidFill>
              </a:rPr>
              <a:t>policy</a:t>
            </a:r>
            <a:r>
              <a:rPr lang="fr-FR" sz="1200" dirty="0">
                <a:solidFill>
                  <a:srgbClr val="0070C0"/>
                </a:solidFill>
              </a:rPr>
              <a:t> vision</a:t>
            </a:r>
          </a:p>
          <a:p>
            <a:pPr algn="l">
              <a:buFontTx/>
              <a:buNone/>
            </a:pPr>
            <a:r>
              <a:rPr lang="fr-FR" dirty="0"/>
              <a:t>5 : Horizontal </a:t>
            </a:r>
            <a:r>
              <a:rPr lang="fr-FR" dirty="0" err="1"/>
              <a:t>principle</a:t>
            </a:r>
            <a:r>
              <a:rPr lang="fr-FR" dirty="0"/>
              <a:t>: You can </a:t>
            </a:r>
            <a:r>
              <a:rPr lang="fr-FR" dirty="0" err="1"/>
              <a:t>refer</a:t>
            </a:r>
            <a:r>
              <a:rPr lang="fr-FR" dirty="0"/>
              <a:t> to the</a:t>
            </a:r>
            <a:r>
              <a:rPr lang="fr-FR" b="1" dirty="0"/>
              <a:t> </a:t>
            </a:r>
            <a:r>
              <a:rPr lang="fr-FR" b="1" dirty="0" err="1"/>
              <a:t>SDGs</a:t>
            </a:r>
            <a:r>
              <a:rPr lang="fr-FR" b="1" dirty="0"/>
              <a:t> </a:t>
            </a:r>
            <a:r>
              <a:rPr lang="fr-FR" dirty="0"/>
              <a:t>in </a:t>
            </a:r>
            <a:r>
              <a:rPr lang="fr-FR" dirty="0" err="1"/>
              <a:t>this</a:t>
            </a:r>
            <a:r>
              <a:rPr lang="fr-FR" dirty="0"/>
              <a:t> section.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0070C0"/>
                </a:solidFill>
              </a:rPr>
              <a:t>6 :</a:t>
            </a:r>
            <a:r>
              <a:rPr lang="fr-FR" sz="1200" dirty="0" err="1">
                <a:solidFill>
                  <a:srgbClr val="0070C0"/>
                </a:solidFill>
              </a:rPr>
              <a:t>Understandable</a:t>
            </a:r>
            <a:r>
              <a:rPr lang="fr-FR" sz="1200" dirty="0">
                <a:solidFill>
                  <a:srgbClr val="0070C0"/>
                </a:solidFill>
              </a:rPr>
              <a:t> / </a:t>
            </a:r>
            <a:r>
              <a:rPr lang="fr-FR" sz="1200" dirty="0" err="1">
                <a:solidFill>
                  <a:srgbClr val="0070C0"/>
                </a:solidFill>
              </a:rPr>
              <a:t>Measurable</a:t>
            </a:r>
            <a:r>
              <a:rPr lang="fr-FR" sz="1200" dirty="0">
                <a:solidFill>
                  <a:srgbClr val="0070C0"/>
                </a:solidFill>
              </a:rPr>
              <a:t> / </a:t>
            </a:r>
            <a:r>
              <a:rPr lang="fr-FR" sz="1200" dirty="0" err="1">
                <a:solidFill>
                  <a:srgbClr val="0070C0"/>
                </a:solidFill>
              </a:rPr>
              <a:t>Reachable</a:t>
            </a:r>
            <a:r>
              <a:rPr lang="fr-FR" sz="1200" dirty="0">
                <a:solidFill>
                  <a:srgbClr val="0070C0"/>
                </a:solidFill>
              </a:rPr>
              <a:t> / </a:t>
            </a:r>
            <a:r>
              <a:rPr lang="fr-FR" sz="1200" dirty="0" err="1">
                <a:solidFill>
                  <a:srgbClr val="0070C0"/>
                </a:solidFill>
              </a:rPr>
              <a:t>Transferable</a:t>
            </a:r>
            <a:r>
              <a:rPr lang="fr-FR" sz="1200" dirty="0">
                <a:solidFill>
                  <a:srgbClr val="0070C0"/>
                </a:solidFill>
              </a:rPr>
              <a:t>  /</a:t>
            </a:r>
            <a:r>
              <a:rPr lang="fr-FR" sz="1200" dirty="0" err="1">
                <a:solidFill>
                  <a:srgbClr val="0070C0"/>
                </a:solidFill>
              </a:rPr>
              <a:t>coherent</a:t>
            </a:r>
            <a:r>
              <a:rPr lang="fr-FR" sz="1200" dirty="0">
                <a:solidFill>
                  <a:srgbClr val="0070C0"/>
                </a:solidFill>
              </a:rPr>
              <a:t> </a:t>
            </a:r>
            <a:r>
              <a:rPr lang="fr-FR" sz="1200" dirty="0" err="1">
                <a:solidFill>
                  <a:srgbClr val="0070C0"/>
                </a:solidFill>
              </a:rPr>
              <a:t>project</a:t>
            </a:r>
            <a:r>
              <a:rPr lang="fr-FR" sz="1200" dirty="0">
                <a:solidFill>
                  <a:srgbClr val="0070C0"/>
                </a:solidFill>
              </a:rPr>
              <a:t> timeline. </a:t>
            </a:r>
            <a:r>
              <a:rPr lang="fr-FR" sz="1200" b="1" dirty="0">
                <a:solidFill>
                  <a:srgbClr val="0070C0"/>
                </a:solidFill>
              </a:rPr>
              <a:t>Must </a:t>
            </a:r>
            <a:r>
              <a:rPr lang="fr-FR" sz="1200" b="1" dirty="0" err="1">
                <a:solidFill>
                  <a:srgbClr val="0070C0"/>
                </a:solidFill>
              </a:rPr>
              <a:t>see</a:t>
            </a:r>
            <a:r>
              <a:rPr lang="fr-FR" sz="1200" b="1" dirty="0">
                <a:solidFill>
                  <a:srgbClr val="0070C0"/>
                </a:solidFill>
              </a:rPr>
              <a:t> the </a:t>
            </a:r>
            <a:r>
              <a:rPr lang="fr-FR" sz="1200" b="1" dirty="0" err="1">
                <a:solidFill>
                  <a:srgbClr val="0070C0"/>
                </a:solidFill>
              </a:rPr>
              <a:t>concrete</a:t>
            </a:r>
            <a:r>
              <a:rPr lang="fr-FR" sz="1200" b="1" dirty="0">
                <a:solidFill>
                  <a:srgbClr val="0070C0"/>
                </a:solidFill>
              </a:rPr>
              <a:t> </a:t>
            </a:r>
            <a:r>
              <a:rPr lang="fr-FR" sz="1200" b="1" dirty="0" err="1">
                <a:solidFill>
                  <a:srgbClr val="0070C0"/>
                </a:solidFill>
              </a:rPr>
              <a:t>roles</a:t>
            </a:r>
            <a:r>
              <a:rPr lang="fr-FR" sz="1200" b="1" dirty="0">
                <a:solidFill>
                  <a:srgbClr val="0070C0"/>
                </a:solidFill>
              </a:rPr>
              <a:t> for all : </a:t>
            </a:r>
            <a:r>
              <a:rPr lang="fr-FR" sz="1200" b="1" dirty="0" err="1">
                <a:solidFill>
                  <a:srgbClr val="0070C0"/>
                </a:solidFill>
              </a:rPr>
              <a:t>who</a:t>
            </a:r>
            <a:r>
              <a:rPr lang="fr-FR" sz="1200" b="1" dirty="0">
                <a:solidFill>
                  <a:srgbClr val="0070C0"/>
                </a:solidFill>
              </a:rPr>
              <a:t> </a:t>
            </a:r>
            <a:r>
              <a:rPr lang="fr-FR" sz="1200" b="1" dirty="0" err="1">
                <a:solidFill>
                  <a:srgbClr val="0070C0"/>
                </a:solidFill>
              </a:rPr>
              <a:t>will</a:t>
            </a:r>
            <a:r>
              <a:rPr lang="fr-FR" sz="1200" b="1" dirty="0">
                <a:solidFill>
                  <a:srgbClr val="0070C0"/>
                </a:solidFill>
              </a:rPr>
              <a:t> do </a:t>
            </a:r>
            <a:r>
              <a:rPr lang="fr-FR" sz="1200" b="1" dirty="0" err="1">
                <a:solidFill>
                  <a:srgbClr val="0070C0"/>
                </a:solidFill>
              </a:rPr>
              <a:t>what</a:t>
            </a:r>
            <a:r>
              <a:rPr lang="fr-FR" sz="1200" dirty="0">
                <a:solidFill>
                  <a:srgbClr val="0070C0"/>
                </a:solidFill>
              </a:rPr>
              <a:t>. </a:t>
            </a:r>
            <a:r>
              <a:rPr lang="fr-FR" sz="1200" dirty="0" err="1">
                <a:solidFill>
                  <a:srgbClr val="0070C0"/>
                </a:solidFill>
              </a:rPr>
              <a:t>Careful</a:t>
            </a:r>
            <a:r>
              <a:rPr lang="fr-FR" sz="1200" dirty="0">
                <a:solidFill>
                  <a:srgbClr val="0070C0"/>
                </a:solidFill>
              </a:rPr>
              <a:t> to the balance staff </a:t>
            </a:r>
            <a:r>
              <a:rPr lang="fr-FR" sz="1200" dirty="0" err="1">
                <a:solidFill>
                  <a:srgbClr val="0070C0"/>
                </a:solidFill>
              </a:rPr>
              <a:t>costs</a:t>
            </a:r>
            <a:r>
              <a:rPr lang="fr-FR" sz="1200" dirty="0">
                <a:solidFill>
                  <a:srgbClr val="0070C0"/>
                </a:solidFill>
              </a:rPr>
              <a:t>/</a:t>
            </a:r>
            <a:r>
              <a:rPr lang="fr-FR" sz="1200" dirty="0" err="1">
                <a:solidFill>
                  <a:srgbClr val="0070C0"/>
                </a:solidFill>
              </a:rPr>
              <a:t>external</a:t>
            </a:r>
            <a:r>
              <a:rPr lang="fr-FR" sz="1200" dirty="0">
                <a:solidFill>
                  <a:srgbClr val="0070C0"/>
                </a:solidFill>
              </a:rPr>
              <a:t> expertise</a:t>
            </a:r>
          </a:p>
          <a:p>
            <a:pPr algn="l">
              <a:buFontTx/>
              <a:buNone/>
            </a:pPr>
            <a:r>
              <a:rPr lang="fr-FR" sz="1200" dirty="0">
                <a:solidFill>
                  <a:srgbClr val="0070C0"/>
                </a:solidFill>
              </a:rPr>
              <a:t>7 :</a:t>
            </a:r>
            <a:r>
              <a:rPr lang="fr-FR" sz="1200" b="1" dirty="0">
                <a:solidFill>
                  <a:srgbClr val="0070C0"/>
                </a:solidFill>
              </a:rPr>
              <a:t> </a:t>
            </a:r>
            <a:r>
              <a:rPr lang="fr-FR" sz="1200" b="1" dirty="0" err="1">
                <a:solidFill>
                  <a:srgbClr val="0070C0"/>
                </a:solidFill>
              </a:rPr>
              <a:t>realistic</a:t>
            </a:r>
            <a:r>
              <a:rPr lang="fr-FR" sz="1200" dirty="0">
                <a:solidFill>
                  <a:srgbClr val="0070C0"/>
                </a:solidFill>
              </a:rPr>
              <a:t> and </a:t>
            </a:r>
            <a:r>
              <a:rPr lang="fr-FR" sz="1200" dirty="0" err="1">
                <a:solidFill>
                  <a:srgbClr val="0070C0"/>
                </a:solidFill>
              </a:rPr>
              <a:t>balanced</a:t>
            </a:r>
            <a:r>
              <a:rPr lang="fr-FR" sz="1200" dirty="0">
                <a:solidFill>
                  <a:srgbClr val="0070C0"/>
                </a:solidFill>
              </a:rPr>
              <a:t>. </a:t>
            </a:r>
          </a:p>
          <a:p>
            <a:pPr algn="l">
              <a:buFontTx/>
              <a:buNone/>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25</a:t>
            </a:fld>
            <a:endParaRPr lang="fr-FR"/>
          </a:p>
        </p:txBody>
      </p:sp>
    </p:spTree>
    <p:extLst>
      <p:ext uri="{BB962C8B-B14F-4D97-AF65-F5344CB8AC3E}">
        <p14:creationId xmlns:p14="http://schemas.microsoft.com/office/powerpoint/2010/main" val="1042053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Bef>
                <a:spcPts val="622"/>
              </a:spcBef>
            </a:pPr>
            <a:r>
              <a:rPr lang="en-GB" sz="800" kern="150" dirty="0">
                <a:latin typeface="Montserrat" panose="00000500000000000000" pitchFamily="2" charset="0"/>
                <a:ea typeface="SimSun" panose="02010600030101010101" pitchFamily="2" charset="-122"/>
                <a:cs typeface="Trebuchet MS" panose="020B0603020202020204" pitchFamily="34" charset="0"/>
              </a:rPr>
              <a:t>The </a:t>
            </a:r>
            <a:r>
              <a:rPr lang="en-GB" sz="800" b="1" kern="150" dirty="0">
                <a:latin typeface="Montserrat" panose="00000500000000000000" pitchFamily="2" charset="0"/>
                <a:ea typeface="SimSun" panose="02010600030101010101" pitchFamily="2" charset="-122"/>
                <a:cs typeface="Trebuchet MS" panose="020B0603020202020204" pitchFamily="34" charset="0"/>
              </a:rPr>
              <a:t>evaluation process </a:t>
            </a:r>
            <a:r>
              <a:rPr lang="en-GB" sz="800" kern="150" dirty="0">
                <a:latin typeface="Montserrat" panose="00000500000000000000" pitchFamily="2" charset="0"/>
                <a:ea typeface="SimSun" panose="02010600030101010101" pitchFamily="2" charset="-122"/>
                <a:cs typeface="Trebuchet MS" panose="020B0603020202020204" pitchFamily="34" charset="0"/>
              </a:rPr>
              <a:t>:</a:t>
            </a:r>
          </a:p>
          <a:p>
            <a:pPr algn="just">
              <a:lnSpc>
                <a:spcPct val="115000"/>
              </a:lnSpc>
              <a:spcBef>
                <a:spcPts val="622"/>
              </a:spcBef>
            </a:pPr>
            <a:r>
              <a:rPr lang="en-GB" sz="800" kern="150" dirty="0">
                <a:latin typeface="Montserrat" panose="00000500000000000000" pitchFamily="2" charset="0"/>
                <a:ea typeface="SimSun" panose="02010600030101010101" pitchFamily="2" charset="-122"/>
                <a:cs typeface="Trebuchet MS" panose="020B0603020202020204" pitchFamily="34" charset="0"/>
              </a:rPr>
              <a:t>After the closure of the call and the reception of the proposal, the selection procedure will start. In the screen you can see the main stages. </a:t>
            </a:r>
          </a:p>
          <a:p>
            <a:pPr algn="just">
              <a:lnSpc>
                <a:spcPct val="115000"/>
              </a:lnSpc>
              <a:spcBef>
                <a:spcPts val="622"/>
              </a:spcBef>
            </a:pPr>
            <a:endParaRPr lang="en-GB" sz="800" kern="150" dirty="0">
              <a:latin typeface="Montserrat" panose="00000500000000000000" pitchFamily="2" charset="0"/>
              <a:ea typeface="SimSun" panose="02010600030101010101" pitchFamily="2" charset="-122"/>
              <a:cs typeface="Trebuchet MS" panose="020B0603020202020204" pitchFamily="34" charset="0"/>
            </a:endParaRPr>
          </a:p>
          <a:p>
            <a:pPr algn="just">
              <a:lnSpc>
                <a:spcPct val="115000"/>
              </a:lnSpc>
              <a:spcBef>
                <a:spcPts val="622"/>
              </a:spcBef>
            </a:pPr>
            <a:r>
              <a:rPr lang="en-GB" sz="800" b="1" kern="150" dirty="0">
                <a:latin typeface="Montserrat" panose="00000500000000000000" pitchFamily="2" charset="0"/>
                <a:ea typeface="SimSun" panose="02010600030101010101" pitchFamily="2" charset="-122"/>
                <a:cs typeface="Trebuchet MS" panose="020B0603020202020204" pitchFamily="34" charset="0"/>
              </a:rPr>
              <a:t>Project assessment </a:t>
            </a:r>
            <a:r>
              <a:rPr lang="en-GB" sz="800" kern="150" dirty="0">
                <a:latin typeface="Montserrat" panose="00000500000000000000" pitchFamily="2" charset="0"/>
                <a:ea typeface="SimSun" panose="02010600030101010101" pitchFamily="2" charset="-122"/>
                <a:cs typeface="Trebuchet MS" panose="020B0603020202020204" pitchFamily="34" charset="0"/>
              </a:rPr>
              <a:t>is based on 3 main steps: each one of them can lead to the rejection of the proposal</a:t>
            </a:r>
          </a:p>
          <a:p>
            <a:pPr algn="just">
              <a:lnSpc>
                <a:spcPct val="115000"/>
              </a:lnSpc>
              <a:spcBef>
                <a:spcPts val="622"/>
              </a:spcBef>
            </a:pPr>
            <a:r>
              <a:rPr lang="en-GB" sz="800" b="0" kern="150" dirty="0">
                <a:latin typeface="Montserrat" panose="00000500000000000000" pitchFamily="2" charset="0"/>
                <a:ea typeface="SimSun" panose="02010600030101010101" pitchFamily="2" charset="-122"/>
                <a:cs typeface="Trebuchet MS" panose="020B0603020202020204" pitchFamily="34" charset="0"/>
              </a:rPr>
              <a:t>Firstly, we have the </a:t>
            </a:r>
            <a:r>
              <a:rPr lang="en-GB" sz="800" b="1" kern="150" dirty="0">
                <a:latin typeface="Montserrat" panose="00000500000000000000" pitchFamily="2" charset="0"/>
                <a:ea typeface="SimSun" panose="02010600030101010101" pitchFamily="2" charset="-122"/>
                <a:cs typeface="Trebuchet MS" panose="020B0603020202020204" pitchFamily="34" charset="0"/>
              </a:rPr>
              <a:t>Administrative and eligibility check, </a:t>
            </a:r>
            <a:r>
              <a:rPr lang="en-GB" sz="800" b="0" kern="150" dirty="0">
                <a:latin typeface="Montserrat" panose="00000500000000000000" pitchFamily="2" charset="0"/>
                <a:ea typeface="SimSun" panose="02010600030101010101" pitchFamily="2" charset="-122"/>
                <a:cs typeface="Trebuchet MS" panose="020B0603020202020204" pitchFamily="34" charset="0"/>
              </a:rPr>
              <a:t>which</a:t>
            </a:r>
            <a:r>
              <a:rPr lang="en-GB" sz="800" b="1" kern="150" dirty="0">
                <a:latin typeface="Montserrat" panose="00000500000000000000" pitchFamily="2" charset="0"/>
                <a:ea typeface="SimSun" panose="02010600030101010101" pitchFamily="2" charset="-122"/>
                <a:cs typeface="Trebuchet MS" panose="020B0603020202020204" pitchFamily="34" charset="0"/>
              </a:rPr>
              <a:t> </a:t>
            </a:r>
            <a:r>
              <a:rPr lang="en-GB" sz="800" kern="150" dirty="0">
                <a:latin typeface="Montserrat" panose="00000500000000000000" pitchFamily="2" charset="0"/>
                <a:ea typeface="SimSun" panose="02010600030101010101" pitchFamily="2" charset="-122"/>
                <a:cs typeface="Trebuchet MS" panose="020B0603020202020204" pitchFamily="34" charset="0"/>
              </a:rPr>
              <a:t>are the key technical aspects to consider your proposal receivable</a:t>
            </a:r>
          </a:p>
          <a:p>
            <a:pPr algn="just">
              <a:lnSpc>
                <a:spcPct val="115000"/>
              </a:lnSpc>
              <a:spcBef>
                <a:spcPts val="622"/>
              </a:spcBef>
            </a:pPr>
            <a:endParaRPr lang="en-GB" sz="800" kern="150" dirty="0">
              <a:latin typeface="Montserrat" panose="00000500000000000000" pitchFamily="2" charset="0"/>
              <a:ea typeface="SimSun" panose="02010600030101010101" pitchFamily="2" charset="-122"/>
              <a:cs typeface="Trebuchet MS" panose="020B0603020202020204" pitchFamily="34" charset="0"/>
            </a:endParaRPr>
          </a:p>
          <a:p>
            <a:pPr algn="just">
              <a:lnSpc>
                <a:spcPct val="115000"/>
              </a:lnSpc>
              <a:spcBef>
                <a:spcPts val="622"/>
              </a:spcBef>
            </a:pPr>
            <a:r>
              <a:rPr lang="en-GB" sz="800" b="1" kern="150" dirty="0">
                <a:latin typeface="Montserrat" panose="00000500000000000000" pitchFamily="2" charset="0"/>
                <a:ea typeface="SimSun" panose="02010600030101010101" pitchFamily="2" charset="-122"/>
                <a:cs typeface="Trebuchet MS" panose="020B0603020202020204" pitchFamily="34" charset="0"/>
              </a:rPr>
              <a:t>Quality assessment</a:t>
            </a:r>
            <a:r>
              <a:rPr lang="en-GB" sz="800" kern="150" dirty="0">
                <a:latin typeface="Montserrat" panose="00000500000000000000" pitchFamily="2" charset="0"/>
                <a:ea typeface="SimSun" panose="02010600030101010101" pitchFamily="2" charset="-122"/>
                <a:cs typeface="Trebuchet MS" panose="020B0603020202020204" pitchFamily="34" charset="0"/>
              </a:rPr>
              <a:t>: </a:t>
            </a:r>
            <a:r>
              <a:rPr lang="en-GB" sz="800" kern="150" dirty="0">
                <a:latin typeface="Montserrat" panose="00000500000000000000" pitchFamily="2" charset="0"/>
                <a:ea typeface="SimSun" panose="02010600030101010101" pitchFamily="2" charset="-122"/>
                <a:cs typeface="Times New Roman" panose="02020603050405020304" pitchFamily="18" charset="0"/>
              </a:rPr>
              <a:t> </a:t>
            </a:r>
            <a:endParaRPr lang="fr-FR" sz="800" kern="150" dirty="0">
              <a:latin typeface="Montserrat" panose="00000500000000000000" pitchFamily="2" charset="0"/>
              <a:ea typeface="SimSun" panose="02010600030101010101" pitchFamily="2" charset="-122"/>
              <a:cs typeface="Times New Roman" panose="02020603050405020304" pitchFamily="18" charset="0"/>
            </a:endParaRPr>
          </a:p>
          <a:p>
            <a:pPr algn="just">
              <a:lnSpc>
                <a:spcPct val="115000"/>
              </a:lnSpc>
              <a:spcBef>
                <a:spcPts val="622"/>
              </a:spcBef>
            </a:pPr>
            <a:r>
              <a:rPr lang="en-US" sz="800" kern="150" dirty="0">
                <a:latin typeface="Montserrat" panose="00000500000000000000" pitchFamily="2" charset="0"/>
                <a:ea typeface="SimSun" panose="02010600030101010101" pitchFamily="2" charset="-122"/>
                <a:cs typeface="Times New Roman" panose="02020603050405020304" pitchFamily="18" charset="0"/>
              </a:rPr>
              <a:t>The content of the project proposal is evaluated form the quality point of view. Projects will be selected, taking into consideration their score (in descending order), positions of each national delegation and budget availability for the call. </a:t>
            </a:r>
            <a:r>
              <a:rPr lang="en-US" sz="800" b="1" u="sng" kern="150" dirty="0">
                <a:latin typeface="Montserrat" panose="00000500000000000000" pitchFamily="2" charset="0"/>
                <a:ea typeface="SimSun" panose="02010600030101010101" pitchFamily="2" charset="-122"/>
                <a:cs typeface="Times New Roman" panose="02020603050405020304" pitchFamily="18" charset="0"/>
              </a:rPr>
              <a:t>The assessment will be made in 1 phase this time. </a:t>
            </a:r>
          </a:p>
          <a:p>
            <a:pPr algn="just">
              <a:lnSpc>
                <a:spcPct val="115000"/>
              </a:lnSpc>
              <a:spcBef>
                <a:spcPts val="622"/>
              </a:spcBef>
            </a:pPr>
            <a:endParaRPr lang="en-US" sz="800" b="1" kern="150" dirty="0">
              <a:solidFill>
                <a:srgbClr val="000000"/>
              </a:solidFill>
              <a:latin typeface="Montserrat" panose="00000500000000000000" pitchFamily="2" charset="0"/>
              <a:ea typeface="SimSun" panose="02010600030101010101" pitchFamily="2" charset="-122"/>
              <a:cs typeface="Times New Roman" panose="02020603050405020304" pitchFamily="18" charset="0"/>
            </a:endParaRPr>
          </a:p>
          <a:p>
            <a:pPr algn="just">
              <a:lnSpc>
                <a:spcPct val="115000"/>
              </a:lnSpc>
              <a:spcBef>
                <a:spcPts val="622"/>
              </a:spcBef>
            </a:pPr>
            <a:r>
              <a:rPr lang="en-GB" sz="800" b="1" kern="150" dirty="0">
                <a:solidFill>
                  <a:srgbClr val="000000"/>
                </a:solidFill>
                <a:latin typeface="Montserrat" panose="00000500000000000000" pitchFamily="2" charset="0"/>
                <a:ea typeface="SimSun" panose="02010600030101010101" pitchFamily="2" charset="-122"/>
                <a:cs typeface="Times New Roman" panose="02020603050405020304" pitchFamily="18" charset="0"/>
              </a:rPr>
              <a:t>Following the assessment of all proposals, these are ranked according to their score, per mission. </a:t>
            </a:r>
            <a:r>
              <a:rPr lang="en-US" sz="800" kern="150" dirty="0">
                <a:solidFill>
                  <a:srgbClr val="000000"/>
                </a:solidFill>
                <a:latin typeface="Montserrat" panose="00000500000000000000" pitchFamily="2" charset="0"/>
                <a:ea typeface="SimSun" panose="02010600030101010101" pitchFamily="2" charset="-122"/>
                <a:cs typeface="Times New Roman" panose="02020603050405020304" pitchFamily="18" charset="0"/>
              </a:rPr>
              <a:t>A final decision on project approval or rejection is taken by the </a:t>
            </a:r>
            <a:r>
              <a:rPr lang="en-US" sz="800" kern="150" dirty="0" err="1">
                <a:solidFill>
                  <a:srgbClr val="000000"/>
                </a:solidFill>
                <a:latin typeface="Montserrat" panose="00000500000000000000" pitchFamily="2" charset="0"/>
                <a:ea typeface="SimSun" panose="02010600030101010101" pitchFamily="2" charset="-122"/>
                <a:cs typeface="Times New Roman" panose="02020603050405020304" pitchFamily="18" charset="0"/>
              </a:rPr>
              <a:t>Programme</a:t>
            </a:r>
            <a:r>
              <a:rPr lang="en-US" sz="800" kern="150" dirty="0">
                <a:solidFill>
                  <a:srgbClr val="000000"/>
                </a:solidFill>
                <a:latin typeface="Montserrat" panose="00000500000000000000" pitchFamily="2" charset="0"/>
                <a:ea typeface="SimSun" panose="02010600030101010101" pitchFamily="2" charset="-122"/>
                <a:cs typeface="Times New Roman" panose="02020603050405020304" pitchFamily="18" charset="0"/>
              </a:rPr>
              <a:t> Committee. Based on their overall score and final ranking, the proposal with the best score per mission will be approved. </a:t>
            </a:r>
          </a:p>
          <a:p>
            <a:pPr algn="just">
              <a:lnSpc>
                <a:spcPct val="115000"/>
              </a:lnSpc>
              <a:spcBef>
                <a:spcPts val="622"/>
              </a:spcBef>
            </a:pPr>
            <a:r>
              <a:rPr lang="en-GB" sz="800" kern="150" dirty="0">
                <a:latin typeface="Montserrat" panose="00000500000000000000" pitchFamily="2" charset="0"/>
                <a:ea typeface="SimSun" panose="02010600030101010101" pitchFamily="2" charset="-122"/>
                <a:cs typeface="Trebuchet MS" panose="020B0603020202020204" pitchFamily="34" charset="0"/>
              </a:rPr>
              <a:t>Assessment material is available in the </a:t>
            </a:r>
            <a:r>
              <a:rPr lang="en-GB" sz="800" kern="150" dirty="0" err="1">
                <a:latin typeface="Montserrat" panose="00000500000000000000" pitchFamily="2" charset="0"/>
                <a:ea typeface="SimSun" panose="02010600030101010101" pitchFamily="2" charset="-122"/>
                <a:cs typeface="Trebuchet MS" panose="020B0603020202020204" pitchFamily="34" charset="0"/>
              </a:rPr>
              <a:t>ToRs</a:t>
            </a:r>
            <a:r>
              <a:rPr lang="en-GB" sz="800" kern="150" dirty="0">
                <a:latin typeface="Montserrat" panose="00000500000000000000" pitchFamily="2" charset="0"/>
                <a:ea typeface="SimSun" panose="02010600030101010101" pitchFamily="2" charset="-122"/>
                <a:cs typeface="Trebuchet MS" panose="020B0603020202020204" pitchFamily="34" charset="0"/>
              </a:rPr>
              <a:t> </a:t>
            </a:r>
          </a:p>
          <a:p>
            <a:pPr algn="just">
              <a:lnSpc>
                <a:spcPct val="115000"/>
              </a:lnSpc>
              <a:spcBef>
                <a:spcPts val="622"/>
              </a:spcBef>
            </a:pPr>
            <a:r>
              <a:rPr lang="en-GB" sz="800" kern="150" dirty="0">
                <a:latin typeface="Montserrat" panose="00000500000000000000" pitchFamily="2" charset="0"/>
                <a:ea typeface="SimSun" panose="02010600030101010101" pitchFamily="2" charset="-122"/>
                <a:cs typeface="Trebuchet MS" panose="020B0603020202020204" pitchFamily="34" charset="0"/>
              </a:rPr>
              <a:t>The threshold for projects to be recommended for approval to the Programme Committee by the Joint Secretariat is of </a:t>
            </a:r>
            <a:r>
              <a:rPr lang="en-GB" sz="800" b="1" kern="150" dirty="0">
                <a:latin typeface="Montserrat" panose="00000500000000000000" pitchFamily="2" charset="0"/>
                <a:ea typeface="SimSun" panose="02010600030101010101" pitchFamily="2" charset="-122"/>
                <a:cs typeface="Trebuchet MS" panose="020B0603020202020204" pitchFamily="34" charset="0"/>
              </a:rPr>
              <a:t>35 out of 50. </a:t>
            </a:r>
          </a:p>
          <a:p>
            <a:pPr algn="just">
              <a:lnSpc>
                <a:spcPct val="115000"/>
              </a:lnSpc>
              <a:spcBef>
                <a:spcPts val="622"/>
              </a:spcBef>
            </a:pPr>
            <a:endParaRPr lang="en-GB" sz="800" kern="150" dirty="0">
              <a:latin typeface="Montserrat" panose="00000500000000000000" pitchFamily="2" charset="0"/>
              <a:ea typeface="SimSun" panose="02010600030101010101" pitchFamily="2" charset="-122"/>
              <a:cs typeface="Trebuchet MS" panose="020B0603020202020204" pitchFamily="34" charset="0"/>
            </a:endParaRPr>
          </a:p>
          <a:p>
            <a:pPr marL="0" marR="0" lvl="0" indent="0" algn="just" defTabSz="914400" rtl="0" eaLnBrk="1" fontAlgn="auto" latinLnBrk="0" hangingPunct="1">
              <a:lnSpc>
                <a:spcPct val="115000"/>
              </a:lnSpc>
              <a:spcBef>
                <a:spcPts val="622"/>
              </a:spcBef>
              <a:spcAft>
                <a:spcPts val="0"/>
              </a:spcAft>
              <a:buClrTx/>
              <a:buSzTx/>
              <a:buFontTx/>
              <a:buNone/>
              <a:tabLst/>
              <a:defRPr/>
            </a:pPr>
            <a:r>
              <a:rPr lang="en-GB" sz="800" b="1" kern="150" dirty="0">
                <a:latin typeface="Montserrat" panose="00000500000000000000" pitchFamily="2" charset="0"/>
                <a:ea typeface="SimSun" panose="02010600030101010101" pitchFamily="2" charset="-122"/>
                <a:cs typeface="Trebuchet MS" panose="020B0603020202020204" pitchFamily="34" charset="0"/>
              </a:rPr>
              <a:t>Pre contractual criteria concern approved projects. </a:t>
            </a:r>
            <a:r>
              <a:rPr lang="en-GB" sz="800" b="0" kern="150" dirty="0">
                <a:latin typeface="Montserrat" panose="00000500000000000000" pitchFamily="2" charset="0"/>
                <a:ea typeface="SimSun" panose="02010600030101010101" pitchFamily="2" charset="-122"/>
                <a:cs typeface="Trebuchet MS" panose="020B0603020202020204" pitchFamily="34" charset="0"/>
              </a:rPr>
              <a:t>A deadline of 2 months after approval is given </a:t>
            </a:r>
            <a:r>
              <a:rPr lang="en-GB" sz="800" kern="150" dirty="0">
                <a:latin typeface="Montserrat" panose="00000500000000000000" pitchFamily="2" charset="0"/>
                <a:ea typeface="SimSun" panose="02010600030101010101" pitchFamily="2" charset="-122"/>
                <a:cs typeface="Trebuchet MS" panose="020B0603020202020204" pitchFamily="34" charset="0"/>
              </a:rPr>
              <a:t>for submitting key additional information or documents, if needed.</a:t>
            </a:r>
          </a:p>
          <a:p>
            <a:pPr algn="just">
              <a:lnSpc>
                <a:spcPct val="115000"/>
              </a:lnSpc>
              <a:spcBef>
                <a:spcPts val="622"/>
              </a:spcBef>
            </a:pPr>
            <a:r>
              <a:rPr lang="en-US" sz="800" dirty="0">
                <a:latin typeface="Montserrat" panose="00000500000000000000" pitchFamily="2" charset="0"/>
              </a:rPr>
              <a:t>Letters of commitment are no longer an eligibility criterion but a pre-contractual criterion. (presence, mistakes and completeness are not an eligibility criterion) </a:t>
            </a:r>
            <a:endParaRPr lang="fr-FR" sz="800" dirty="0">
              <a:latin typeface="Montserrat" panose="00000500000000000000" pitchFamily="2" charset="0"/>
            </a:endParaRPr>
          </a:p>
          <a:p>
            <a:endParaRPr lang="fr-FR" sz="800" dirty="0"/>
          </a:p>
        </p:txBody>
      </p:sp>
    </p:spTree>
    <p:extLst>
      <p:ext uri="{BB962C8B-B14F-4D97-AF65-F5344CB8AC3E}">
        <p14:creationId xmlns:p14="http://schemas.microsoft.com/office/powerpoint/2010/main" val="289185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7F7F7F"/>
                </a:solidFill>
                <a:latin typeface="Montserrat" panose="00000500000000000000" pitchFamily="2" charset="0"/>
                <a:ea typeface="+mj-ea"/>
                <a:cs typeface="+mj-cs"/>
              </a:rPr>
              <a:t>Project applications are 100% </a:t>
            </a:r>
            <a:r>
              <a:rPr lang="en-US" sz="800" dirty="0" err="1">
                <a:solidFill>
                  <a:srgbClr val="7F7F7F"/>
                </a:solidFill>
                <a:latin typeface="Montserrat" panose="00000500000000000000" pitchFamily="2" charset="0"/>
                <a:ea typeface="+mj-ea"/>
                <a:cs typeface="+mj-cs"/>
              </a:rPr>
              <a:t>dematerialised</a:t>
            </a:r>
            <a:r>
              <a:rPr lang="en-US" sz="800" dirty="0">
                <a:solidFill>
                  <a:srgbClr val="7F7F7F"/>
                </a:solidFill>
                <a:latin typeface="Montserrat" panose="00000500000000000000" pitchFamily="2" charset="0"/>
                <a:ea typeface="+mj-ea"/>
                <a:cs typeface="+mj-cs"/>
              </a:rPr>
              <a:t> and must be submitted online at the following address : </a:t>
            </a:r>
            <a:r>
              <a:rPr lang="en-US" sz="800" dirty="0">
                <a:solidFill>
                  <a:srgbClr val="7F7F7F"/>
                </a:solidFill>
                <a:latin typeface="Montserrat" panose="00000500000000000000" pitchFamily="2" charset="0"/>
                <a:ea typeface="+mj-ea"/>
                <a:cs typeface="+mj-cs"/>
                <a:hlinkClick r:id="rId3"/>
              </a:rPr>
              <a:t>https://jems.interreg-euro-med.eu/</a:t>
            </a:r>
            <a:r>
              <a:rPr lang="en-US" sz="800" dirty="0">
                <a:solidFill>
                  <a:srgbClr val="7F7F7F"/>
                </a:solidFill>
                <a:latin typeface="Montserrat" panose="00000500000000000000" pitchFamily="2" charset="0"/>
                <a:ea typeface="+mj-ea"/>
                <a:cs typeface="+mj-cs"/>
              </a:rPr>
              <a:t> </a:t>
            </a:r>
            <a:endParaRPr lang="fr-FR" sz="800" dirty="0">
              <a:solidFill>
                <a:srgbClr val="7F7F7F"/>
              </a:solidFill>
              <a:latin typeface="Montserrat" panose="00000500000000000000" pitchFamily="2" charset="0"/>
              <a:ea typeface="+mj-ea"/>
              <a:cs typeface="+mj-cs"/>
            </a:endParaRPr>
          </a:p>
          <a:p>
            <a:r>
              <a:rPr lang="fr-FR" sz="800" dirty="0">
                <a:latin typeface="Montserrat" panose="00000500000000000000" pitchFamily="2" charset="0"/>
              </a:rPr>
              <a:t>In </a:t>
            </a:r>
            <a:r>
              <a:rPr lang="fr-FR" sz="800" dirty="0" err="1">
                <a:latin typeface="Montserrat" panose="00000500000000000000" pitchFamily="2" charset="0"/>
              </a:rPr>
              <a:t>this</a:t>
            </a:r>
            <a:r>
              <a:rPr lang="fr-FR" sz="800" dirty="0">
                <a:latin typeface="Montserrat" panose="00000500000000000000" pitchFamily="2" charset="0"/>
              </a:rPr>
              <a:t> </a:t>
            </a:r>
            <a:r>
              <a:rPr lang="fr-FR" sz="800" dirty="0" err="1">
                <a:latin typeface="Montserrat" panose="00000500000000000000" pitchFamily="2" charset="0"/>
              </a:rPr>
              <a:t>webpage</a:t>
            </a:r>
            <a:r>
              <a:rPr lang="fr-FR" sz="800" dirty="0">
                <a:latin typeface="Montserrat" panose="00000500000000000000" pitchFamily="2" charset="0"/>
              </a:rPr>
              <a:t> </a:t>
            </a:r>
            <a:r>
              <a:rPr lang="fr-FR" sz="800" dirty="0" err="1">
                <a:latin typeface="Montserrat" panose="00000500000000000000" pitchFamily="2" charset="0"/>
              </a:rPr>
              <a:t>you</a:t>
            </a:r>
            <a:r>
              <a:rPr lang="fr-FR" sz="800" dirty="0">
                <a:latin typeface="Montserrat" panose="00000500000000000000" pitchFamily="2" charset="0"/>
              </a:rPr>
              <a:t> </a:t>
            </a:r>
            <a:r>
              <a:rPr lang="fr-FR" sz="800" dirty="0" err="1">
                <a:latin typeface="Montserrat" panose="00000500000000000000" pitchFamily="2" charset="0"/>
              </a:rPr>
              <a:t>will</a:t>
            </a:r>
            <a:r>
              <a:rPr lang="fr-FR" sz="800" dirty="0">
                <a:latin typeface="Montserrat" panose="00000500000000000000" pitchFamily="2" charset="0"/>
              </a:rPr>
              <a:t> </a:t>
            </a:r>
            <a:r>
              <a:rPr lang="fr-FR" sz="800" dirty="0" err="1">
                <a:latin typeface="Montserrat" panose="00000500000000000000" pitchFamily="2" charset="0"/>
              </a:rPr>
              <a:t>find</a:t>
            </a:r>
            <a:r>
              <a:rPr lang="fr-FR" sz="800" dirty="0">
                <a:latin typeface="Montserrat" panose="00000500000000000000" pitchFamily="2" charset="0"/>
              </a:rPr>
              <a:t> the application </a:t>
            </a:r>
            <a:r>
              <a:rPr lang="fr-FR" sz="800" dirty="0" err="1">
                <a:latin typeface="Montserrat" panose="00000500000000000000" pitchFamily="2" charset="0"/>
              </a:rPr>
              <a:t>form</a:t>
            </a:r>
            <a:r>
              <a:rPr lang="fr-FR" sz="800" dirty="0">
                <a:latin typeface="Montserrat" panose="00000500000000000000" pitchFamily="2" charset="0"/>
              </a:rPr>
              <a:t>, to </a:t>
            </a:r>
            <a:r>
              <a:rPr lang="fr-FR" sz="800" dirty="0" err="1">
                <a:latin typeface="Montserrat" panose="00000500000000000000" pitchFamily="2" charset="0"/>
              </a:rPr>
              <a:t>be</a:t>
            </a:r>
            <a:r>
              <a:rPr lang="fr-FR" sz="800" dirty="0">
                <a:latin typeface="Montserrat" panose="00000500000000000000" pitchFamily="2" charset="0"/>
              </a:rPr>
              <a:t> </a:t>
            </a:r>
            <a:r>
              <a:rPr lang="fr-FR" sz="800" dirty="0" err="1">
                <a:latin typeface="Montserrat" panose="00000500000000000000" pitchFamily="2" charset="0"/>
              </a:rPr>
              <a:t>validated</a:t>
            </a:r>
            <a:r>
              <a:rPr lang="fr-FR" sz="800" dirty="0">
                <a:latin typeface="Montserrat" panose="00000500000000000000" pitchFamily="2" charset="0"/>
              </a:rPr>
              <a:t> </a:t>
            </a:r>
            <a:r>
              <a:rPr lang="fr-FR" sz="800" dirty="0" err="1">
                <a:latin typeface="Montserrat" panose="00000500000000000000" pitchFamily="2" charset="0"/>
              </a:rPr>
              <a:t>before</a:t>
            </a:r>
            <a:r>
              <a:rPr lang="fr-FR" sz="800" dirty="0">
                <a:latin typeface="Montserrat" panose="00000500000000000000" pitchFamily="2" charset="0"/>
              </a:rPr>
              <a:t> 12/06/2024, at 13.00 (Brussels time).</a:t>
            </a:r>
          </a:p>
          <a:p>
            <a:r>
              <a:rPr lang="fr-FR" sz="800" dirty="0">
                <a:latin typeface="Montserrat" panose="00000500000000000000" pitchFamily="2" charset="0"/>
              </a:rPr>
              <a:t>The </a:t>
            </a:r>
            <a:r>
              <a:rPr lang="fr-FR" sz="800" dirty="0" err="1">
                <a:latin typeface="Montserrat" panose="00000500000000000000" pitchFamily="2" charset="0"/>
              </a:rPr>
              <a:t>courtesy</a:t>
            </a:r>
            <a:r>
              <a:rPr lang="fr-FR" sz="800" dirty="0">
                <a:latin typeface="Montserrat" panose="00000500000000000000" pitchFamily="2" charset="0"/>
              </a:rPr>
              <a:t> application </a:t>
            </a:r>
            <a:r>
              <a:rPr lang="fr-FR" sz="800" dirty="0" err="1">
                <a:latin typeface="Montserrat" panose="00000500000000000000" pitchFamily="2" charset="0"/>
              </a:rPr>
              <a:t>form</a:t>
            </a:r>
            <a:r>
              <a:rPr lang="fr-FR" sz="800" dirty="0">
                <a:latin typeface="Montserrat" panose="00000500000000000000" pitchFamily="2" charset="0"/>
              </a:rPr>
              <a:t>, </a:t>
            </a:r>
            <a:r>
              <a:rPr lang="fr-FR" sz="800" dirty="0" err="1">
                <a:latin typeface="Montserrat" panose="00000500000000000000" pitchFamily="2" charset="0"/>
              </a:rPr>
              <a:t>providing</a:t>
            </a:r>
            <a:r>
              <a:rPr lang="fr-FR" sz="800" dirty="0">
                <a:latin typeface="Montserrat" panose="00000500000000000000" pitchFamily="2" charset="0"/>
              </a:rPr>
              <a:t> </a:t>
            </a:r>
            <a:r>
              <a:rPr lang="fr-FR" sz="800" dirty="0" err="1">
                <a:latin typeface="Montserrat" panose="00000500000000000000" pitchFamily="2" charset="0"/>
              </a:rPr>
              <a:t>some</a:t>
            </a:r>
            <a:r>
              <a:rPr lang="fr-FR" sz="800" dirty="0">
                <a:latin typeface="Montserrat" panose="00000500000000000000" pitchFamily="2" charset="0"/>
              </a:rPr>
              <a:t> guidance </a:t>
            </a:r>
            <a:r>
              <a:rPr lang="fr-FR" sz="800" dirty="0" err="1">
                <a:latin typeface="Montserrat" panose="00000500000000000000" pitchFamily="2" charset="0"/>
              </a:rPr>
              <a:t>will</a:t>
            </a:r>
            <a:r>
              <a:rPr lang="fr-FR" sz="800" dirty="0">
                <a:latin typeface="Montserrat" panose="00000500000000000000" pitchFamily="2" charset="0"/>
              </a:rPr>
              <a:t> </a:t>
            </a:r>
            <a:r>
              <a:rPr lang="fr-FR" sz="800" dirty="0" err="1">
                <a:latin typeface="Montserrat" panose="00000500000000000000" pitchFamily="2" charset="0"/>
              </a:rPr>
              <a:t>be</a:t>
            </a:r>
            <a:r>
              <a:rPr lang="fr-FR" sz="800" dirty="0">
                <a:latin typeface="Montserrat" panose="00000500000000000000" pitchFamily="2" charset="0"/>
              </a:rPr>
              <a:t> </a:t>
            </a:r>
            <a:r>
              <a:rPr lang="fr-FR" sz="800" dirty="0" err="1">
                <a:latin typeface="Montserrat" panose="00000500000000000000" pitchFamily="2" charset="0"/>
              </a:rPr>
              <a:t>available</a:t>
            </a:r>
            <a:r>
              <a:rPr lang="fr-FR" sz="800" dirty="0">
                <a:latin typeface="Montserrat" panose="00000500000000000000" pitchFamily="2" charset="0"/>
              </a:rPr>
              <a:t> in the </a:t>
            </a:r>
            <a:r>
              <a:rPr lang="fr-FR" sz="800" dirty="0" err="1">
                <a:latin typeface="Montserrat" panose="00000500000000000000" pitchFamily="2" charset="0"/>
              </a:rPr>
              <a:t>website</a:t>
            </a:r>
            <a:r>
              <a:rPr lang="fr-FR" sz="800" dirty="0">
                <a:latin typeface="Montserrat" panose="00000500000000000000" pitchFamily="2" charset="0"/>
              </a:rPr>
              <a:t> of the programme.</a:t>
            </a:r>
          </a:p>
          <a:p>
            <a:r>
              <a:rPr lang="fr-FR" sz="800" dirty="0">
                <a:latin typeface="Montserrat" panose="00000500000000000000" pitchFamily="2" charset="0"/>
              </a:rPr>
              <a:t>Once the AF has been </a:t>
            </a:r>
            <a:r>
              <a:rPr lang="fr-FR" sz="800" dirty="0" err="1">
                <a:latin typeface="Montserrat" panose="00000500000000000000" pitchFamily="2" charset="0"/>
              </a:rPr>
              <a:t>submitted</a:t>
            </a:r>
            <a:r>
              <a:rPr lang="fr-FR" sz="800" dirty="0">
                <a:latin typeface="Montserrat" panose="00000500000000000000" pitchFamily="2" charset="0"/>
              </a:rPr>
              <a:t>, the </a:t>
            </a:r>
            <a:r>
              <a:rPr lang="fr-FR" sz="800" dirty="0" err="1">
                <a:latin typeface="Montserrat" panose="00000500000000000000" pitchFamily="2" charset="0"/>
              </a:rPr>
              <a:t>mandatory</a:t>
            </a:r>
            <a:r>
              <a:rPr lang="fr-FR" sz="800" dirty="0">
                <a:latin typeface="Montserrat" panose="00000500000000000000" pitchFamily="2" charset="0"/>
              </a:rPr>
              <a:t> annexes </a:t>
            </a:r>
            <a:r>
              <a:rPr lang="fr-FR" sz="800" dirty="0" err="1">
                <a:latin typeface="Montserrat" panose="00000500000000000000" pitchFamily="2" charset="0"/>
              </a:rPr>
              <a:t>will</a:t>
            </a:r>
            <a:r>
              <a:rPr lang="fr-FR" sz="800" dirty="0">
                <a:latin typeface="Montserrat" panose="00000500000000000000" pitchFamily="2" charset="0"/>
              </a:rPr>
              <a:t> have to </a:t>
            </a:r>
            <a:r>
              <a:rPr lang="fr-FR" sz="800" dirty="0" err="1">
                <a:latin typeface="Montserrat" panose="00000500000000000000" pitchFamily="2" charset="0"/>
              </a:rPr>
              <a:t>be</a:t>
            </a:r>
            <a:r>
              <a:rPr lang="fr-FR" sz="800" dirty="0">
                <a:latin typeface="Montserrat" panose="00000500000000000000" pitchFamily="2" charset="0"/>
              </a:rPr>
              <a:t> </a:t>
            </a:r>
            <a:r>
              <a:rPr lang="fr-FR" sz="800" dirty="0" err="1">
                <a:latin typeface="Montserrat" panose="00000500000000000000" pitchFamily="2" charset="0"/>
              </a:rPr>
              <a:t>uploaded</a:t>
            </a:r>
            <a:r>
              <a:rPr lang="fr-FR" sz="800" dirty="0">
                <a:latin typeface="Montserrat" panose="00000500000000000000" pitchFamily="2" charset="0"/>
              </a:rPr>
              <a:t> on </a:t>
            </a:r>
            <a:r>
              <a:rPr lang="fr-FR" sz="800" dirty="0" err="1">
                <a:latin typeface="Montserrat" panose="00000500000000000000" pitchFamily="2" charset="0"/>
              </a:rPr>
              <a:t>Jems</a:t>
            </a:r>
            <a:r>
              <a:rPr lang="fr-FR" sz="800" dirty="0">
                <a:latin typeface="Montserrat" panose="00000500000000000000" pitchFamily="2" charset="0"/>
              </a:rPr>
              <a:t> </a:t>
            </a:r>
            <a:r>
              <a:rPr lang="fr-FR" sz="800" dirty="0" err="1">
                <a:latin typeface="Montserrat" panose="00000500000000000000" pitchFamily="2" charset="0"/>
              </a:rPr>
              <a:t>before</a:t>
            </a:r>
            <a:r>
              <a:rPr lang="fr-FR" sz="800" dirty="0">
                <a:latin typeface="Montserrat" panose="00000500000000000000" pitchFamily="2" charset="0"/>
              </a:rPr>
              <a:t> 26/06/2024 at 13.00 (Brussels time)</a:t>
            </a:r>
          </a:p>
          <a:p>
            <a:r>
              <a:rPr lang="fr-FR" sz="800" dirty="0" err="1">
                <a:latin typeface="Montserrat" panose="00000500000000000000" pitchFamily="2" charset="0"/>
              </a:rPr>
              <a:t>Those</a:t>
            </a:r>
            <a:r>
              <a:rPr lang="fr-FR" sz="800" dirty="0">
                <a:latin typeface="Montserrat" panose="00000500000000000000" pitchFamily="2" charset="0"/>
              </a:rPr>
              <a:t> annexes </a:t>
            </a:r>
            <a:r>
              <a:rPr lang="fr-FR" sz="800" dirty="0" err="1">
                <a:latin typeface="Montserrat" panose="00000500000000000000" pitchFamily="2" charset="0"/>
              </a:rPr>
              <a:t>include</a:t>
            </a:r>
            <a:r>
              <a:rPr lang="fr-FR" sz="800" dirty="0">
                <a:latin typeface="Montserrat" panose="00000500000000000000" pitchFamily="2" charset="0"/>
              </a:rPr>
              <a:t>:</a:t>
            </a:r>
          </a:p>
          <a:p>
            <a:endParaRPr lang="fr-FR" sz="800" dirty="0">
              <a:latin typeface="Montserrat" panose="00000500000000000000" pitchFamily="2" charset="0"/>
            </a:endParaRPr>
          </a:p>
          <a:p>
            <a:pPr marL="800100" lvl="1" indent="-342900" algn="just" fontAlgn="base">
              <a:lnSpc>
                <a:spcPct val="115000"/>
              </a:lnSpc>
              <a:spcBef>
                <a:spcPts val="600"/>
              </a:spcBef>
              <a:buSzPts val="1000"/>
              <a:buFont typeface="Symbol" panose="05050102010706020507" pitchFamily="18" charset="2"/>
              <a:buChar char=""/>
              <a:tabLst>
                <a:tab pos="457200" algn="l"/>
              </a:tabLst>
            </a:pPr>
            <a:r>
              <a:rPr lang="en-GB" sz="8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partners </a:t>
            </a:r>
            <a:r>
              <a:rPr lang="en-GB" sz="8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(incl. LP) and associated partners declaration </a:t>
            </a:r>
            <a:r>
              <a:rPr lang="en-GB" sz="800"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generated from the </a:t>
            </a:r>
            <a:r>
              <a:rPr lang="en-GB" sz="800" b="1" dirty="0" err="1">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Jems</a:t>
            </a:r>
            <a:r>
              <a:rPr lang="en-GB" sz="800"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system and signed</a:t>
            </a:r>
            <a:r>
              <a:rPr lang="en-GB" sz="8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a:t>
            </a:r>
            <a:endParaRPr lang="fr-FR" sz="800" dirty="0">
              <a:solidFill>
                <a:srgbClr val="595959"/>
              </a:solidFill>
              <a:latin typeface="Arial" panose="020B0604020202020204" pitchFamily="34" charset="0"/>
              <a:ea typeface="Times New Roman" panose="02020603050405020304" pitchFamily="18" charset="0"/>
              <a:cs typeface="Times New Roman" panose="02020603050405020304" pitchFamily="18" charset="0"/>
            </a:endParaRPr>
          </a:p>
          <a:p>
            <a:endParaRPr lang="fr-FR" sz="800" dirty="0">
              <a:latin typeface="Montserrat" panose="00000500000000000000" pitchFamily="2" charset="0"/>
            </a:endParaRPr>
          </a:p>
        </p:txBody>
      </p:sp>
    </p:spTree>
    <p:extLst>
      <p:ext uri="{BB962C8B-B14F-4D97-AF65-F5344CB8AC3E}">
        <p14:creationId xmlns:p14="http://schemas.microsoft.com/office/powerpoint/2010/main" val="20075746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Programme: </a:t>
            </a:r>
            <a:r>
              <a:rPr lang="fr-FR" dirty="0" err="1"/>
              <a:t>Everything</a:t>
            </a:r>
            <a:r>
              <a:rPr lang="fr-FR" dirty="0"/>
              <a:t> </a:t>
            </a:r>
            <a:r>
              <a:rPr lang="fr-FR" dirty="0" err="1"/>
              <a:t>you</a:t>
            </a:r>
            <a:r>
              <a:rPr lang="fr-FR" dirty="0"/>
              <a:t> </a:t>
            </a:r>
            <a:r>
              <a:rPr lang="fr-FR" dirty="0" err="1"/>
              <a:t>need</a:t>
            </a:r>
            <a:r>
              <a:rPr lang="fr-FR" dirty="0"/>
              <a:t> to know </a:t>
            </a:r>
            <a:r>
              <a:rPr lang="fr-FR" dirty="0" err="1"/>
              <a:t>is</a:t>
            </a:r>
            <a:r>
              <a:rPr lang="fr-FR" dirty="0"/>
              <a:t> on </a:t>
            </a:r>
            <a:r>
              <a:rPr lang="fr-FR" dirty="0" err="1"/>
              <a:t>our</a:t>
            </a:r>
            <a:r>
              <a:rPr lang="fr-FR" dirty="0"/>
              <a:t> </a:t>
            </a:r>
            <a:r>
              <a:rPr lang="fr-FR" dirty="0" err="1"/>
              <a:t>website</a:t>
            </a:r>
            <a:r>
              <a:rPr lang="fr-FR" dirty="0"/>
              <a:t> – You </a:t>
            </a:r>
            <a:r>
              <a:rPr lang="fr-FR" dirty="0" err="1"/>
              <a:t>will</a:t>
            </a:r>
            <a:r>
              <a:rPr lang="fr-FR" dirty="0"/>
              <a:t> </a:t>
            </a:r>
            <a:r>
              <a:rPr lang="fr-FR" dirty="0" err="1"/>
              <a:t>find</a:t>
            </a:r>
            <a:r>
              <a:rPr lang="fr-FR" dirty="0"/>
              <a:t> information, </a:t>
            </a:r>
            <a:r>
              <a:rPr lang="fr-FR" dirty="0" err="1"/>
              <a:t>timeschedule</a:t>
            </a:r>
            <a:r>
              <a:rPr lang="fr-FR" dirty="0"/>
              <a:t> and </a:t>
            </a:r>
            <a:r>
              <a:rPr lang="fr-FR" dirty="0" err="1"/>
              <a:t>very</a:t>
            </a:r>
            <a:r>
              <a:rPr lang="fr-FR" dirty="0"/>
              <a:t> </a:t>
            </a:r>
            <a:r>
              <a:rPr lang="fr-FR" dirty="0" err="1"/>
              <a:t>useful</a:t>
            </a:r>
            <a:r>
              <a:rPr lang="fr-FR" dirty="0"/>
              <a:t> documents.</a:t>
            </a:r>
          </a:p>
        </p:txBody>
      </p:sp>
      <p:sp>
        <p:nvSpPr>
          <p:cNvPr id="4" name="Espace réservé du numéro de diapositive 3"/>
          <p:cNvSpPr>
            <a:spLocks noGrp="1"/>
          </p:cNvSpPr>
          <p:nvPr>
            <p:ph type="sldNum" sz="quarter" idx="5"/>
          </p:nvPr>
        </p:nvSpPr>
        <p:spPr/>
        <p:txBody>
          <a:bodyPr/>
          <a:lstStyle/>
          <a:p>
            <a:fld id="{E0C9F33F-2F59-413B-9085-9C1766C33DFB}" type="slidenum">
              <a:rPr lang="fr-FR" smtClean="0"/>
              <a:t>31</a:t>
            </a:fld>
            <a:endParaRPr lang="fr-FR" dirty="0"/>
          </a:p>
        </p:txBody>
      </p:sp>
    </p:spTree>
    <p:extLst>
      <p:ext uri="{BB962C8B-B14F-4D97-AF65-F5344CB8AC3E}">
        <p14:creationId xmlns:p14="http://schemas.microsoft.com/office/powerpoint/2010/main" val="2735167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34</a:t>
            </a:fld>
            <a:endParaRPr lang="fr-FR"/>
          </a:p>
        </p:txBody>
      </p:sp>
    </p:spTree>
    <p:extLst>
      <p:ext uri="{BB962C8B-B14F-4D97-AF65-F5344CB8AC3E}">
        <p14:creationId xmlns:p14="http://schemas.microsoft.com/office/powerpoint/2010/main" val="166390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3</a:t>
            </a:fld>
            <a:endParaRPr lang="fr-FR"/>
          </a:p>
        </p:txBody>
      </p:sp>
    </p:spTree>
    <p:extLst>
      <p:ext uri="{BB962C8B-B14F-4D97-AF65-F5344CB8AC3E}">
        <p14:creationId xmlns:p14="http://schemas.microsoft.com/office/powerpoint/2010/main" val="44416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4</a:t>
            </a:fld>
            <a:endParaRPr lang="fr-FR"/>
          </a:p>
        </p:txBody>
      </p:sp>
    </p:spTree>
    <p:extLst>
      <p:ext uri="{BB962C8B-B14F-4D97-AF65-F5344CB8AC3E}">
        <p14:creationId xmlns:p14="http://schemas.microsoft.com/office/powerpoint/2010/main" val="3819146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5"/>
          </p:nvPr>
        </p:nvSpPr>
        <p:spPr/>
        <p:txBody>
          <a:bodyPr/>
          <a:lstStyle/>
          <a:p>
            <a:fld id="{BE4ED5D0-F2FB-4B3D-A0F0-7D2454080F06}" type="slidenum">
              <a:rPr lang="en-ID" smtClean="0"/>
              <a:t>5</a:t>
            </a:fld>
            <a:endParaRPr lang="en-ID"/>
          </a:p>
        </p:txBody>
      </p:sp>
    </p:spTree>
    <p:extLst>
      <p:ext uri="{BB962C8B-B14F-4D97-AF65-F5344CB8AC3E}">
        <p14:creationId xmlns:p14="http://schemas.microsoft.com/office/powerpoint/2010/main" val="226700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800" kern="1200" dirty="0">
                <a:solidFill>
                  <a:srgbClr val="000000"/>
                </a:solidFill>
                <a:effectLst/>
                <a:latin typeface="Montserrat "/>
                <a:ea typeface="Times New Roman" panose="02020603050405020304" pitchFamily="18" charset="0"/>
                <a:cs typeface="Calibri" panose="020F0502020204030204" pitchFamily="34" charset="0"/>
              </a:rPr>
              <a:t>The </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projects duration depends on the category of project</a:t>
            </a:r>
            <a:r>
              <a:rPr lang="en-GB" sz="800" kern="1200" dirty="0">
                <a:solidFill>
                  <a:srgbClr val="000000"/>
                </a:solidFill>
                <a:effectLst/>
                <a:latin typeface="Montserrat "/>
                <a:ea typeface="Times New Roman" panose="02020603050405020304" pitchFamily="18" charset="0"/>
                <a:cs typeface="Calibri" panose="020F0502020204030204" pitchFamily="34" charset="0"/>
              </a:rPr>
              <a:t>.</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GB" sz="800" kern="1200" dirty="0">
                <a:solidFill>
                  <a:srgbClr val="000000"/>
                </a:solidFill>
                <a:effectLst/>
                <a:latin typeface="Montserrat "/>
                <a:ea typeface="Times New Roman" panose="02020603050405020304" pitchFamily="18" charset="0"/>
                <a:cs typeface="Calibri" panose="020F0502020204030204" pitchFamily="34" charset="0"/>
              </a:rPr>
              <a:t>Each </a:t>
            </a:r>
            <a:r>
              <a:rPr lang="en-GB" sz="800" b="1" kern="1200" dirty="0" err="1">
                <a:solidFill>
                  <a:srgbClr val="000000"/>
                </a:solidFill>
                <a:effectLst/>
                <a:latin typeface="Montserrat "/>
                <a:ea typeface="Times New Roman" panose="02020603050405020304" pitchFamily="18" charset="0"/>
                <a:cs typeface="Calibri" panose="020F0502020204030204" pitchFamily="34" charset="0"/>
              </a:rPr>
              <a:t>pictogramme</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here refers to a category of project:</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 test, transfer</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GB" sz="800" kern="1200" dirty="0">
                <a:solidFill>
                  <a:srgbClr val="000000"/>
                </a:solidFill>
                <a:effectLst/>
                <a:latin typeface="Montserrat "/>
                <a:ea typeface="Times New Roman" panose="02020603050405020304" pitchFamily="18" charset="0"/>
                <a:cs typeface="Calibri" panose="020F0502020204030204" pitchFamily="34" charset="0"/>
              </a:rPr>
              <a:t> </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GB" sz="800" kern="1200" dirty="0">
                <a:solidFill>
                  <a:srgbClr val="000000"/>
                </a:solidFill>
                <a:effectLst/>
                <a:latin typeface="Montserrat "/>
                <a:ea typeface="Times New Roman" panose="02020603050405020304" pitchFamily="18" charset="0"/>
                <a:cs typeface="Calibri" panose="020F0502020204030204" pitchFamily="34" charset="0"/>
              </a:rPr>
              <a:t>Project duration </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includes</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and this is </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new</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in this programming period, both the </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implementation and closure activities</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Closure activities include the submission of the final report and final payment claim to the Joint Secretariat.</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US" sz="800" dirty="0">
                <a:effectLst/>
                <a:latin typeface="Montserrat "/>
                <a:ea typeface="Times New Roman" panose="02020603050405020304" pitchFamily="18" charset="0"/>
                <a:cs typeface="Times New Roman" panose="02020603050405020304" pitchFamily="18" charset="0"/>
              </a:rPr>
              <a:t> </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GB" sz="800" kern="1200" dirty="0">
                <a:solidFill>
                  <a:srgbClr val="000000"/>
                </a:solidFill>
                <a:effectLst/>
                <a:latin typeface="Montserrat "/>
                <a:ea typeface="Times New Roman" panose="02020603050405020304" pitchFamily="18" charset="0"/>
                <a:cs typeface="Calibri" panose="020F0502020204030204" pitchFamily="34" charset="0"/>
              </a:rPr>
              <a:t>We plan a starting date on the </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1</a:t>
            </a:r>
            <a:r>
              <a:rPr lang="en-GB" sz="800" b="1" kern="1200" baseline="30000" dirty="0">
                <a:solidFill>
                  <a:srgbClr val="000000"/>
                </a:solidFill>
                <a:effectLst/>
                <a:latin typeface="Montserrat "/>
                <a:ea typeface="Times New Roman" panose="02020603050405020304" pitchFamily="18" charset="0"/>
                <a:cs typeface="Calibri" panose="020F0502020204030204" pitchFamily="34" charset="0"/>
              </a:rPr>
              <a:t>st</a:t>
            </a:r>
            <a:r>
              <a:rPr lang="en-GB" sz="800" b="1" kern="1200" dirty="0">
                <a:solidFill>
                  <a:srgbClr val="000000"/>
                </a:solidFill>
                <a:effectLst/>
                <a:latin typeface="Montserrat "/>
                <a:ea typeface="Times New Roman" panose="02020603050405020304" pitchFamily="18" charset="0"/>
                <a:cs typeface="Calibri" panose="020F0502020204030204" pitchFamily="34" charset="0"/>
              </a:rPr>
              <a:t> of April 2025</a:t>
            </a:r>
            <a:r>
              <a:rPr lang="en-GB" sz="800" kern="1200" dirty="0">
                <a:solidFill>
                  <a:srgbClr val="000000"/>
                </a:solidFill>
                <a:effectLst/>
                <a:latin typeface="Montserrat "/>
                <a:ea typeface="Times New Roman" panose="02020603050405020304" pitchFamily="18" charset="0"/>
                <a:cs typeface="Calibri" panose="020F0502020204030204" pitchFamily="34" charset="0"/>
              </a:rPr>
              <a:t>, if everything goes well!</a:t>
            </a:r>
          </a:p>
          <a:p>
            <a:pPr>
              <a:lnSpc>
                <a:spcPct val="107000"/>
              </a:lnSpc>
              <a:spcAft>
                <a:spcPts val="800"/>
              </a:spcAft>
            </a:pPr>
            <a:endParaRPr lang="en-GB" sz="800" kern="1200" dirty="0">
              <a:solidFill>
                <a:srgbClr val="000000"/>
              </a:solidFill>
              <a:effectLst/>
              <a:latin typeface="Montserrat "/>
              <a:ea typeface="Calibri" panose="020F0502020204030204" pitchFamily="34" charset="0"/>
              <a:cs typeface="Calibri" panose="020F0502020204030204" pitchFamily="34" charset="0"/>
            </a:endParaRPr>
          </a:p>
          <a:p>
            <a:pPr>
              <a:lnSpc>
                <a:spcPct val="107000"/>
              </a:lnSpc>
              <a:spcAft>
                <a:spcPts val="800"/>
              </a:spcAft>
            </a:pPr>
            <a:r>
              <a:rPr lang="en-GB" sz="800" kern="1200" dirty="0">
                <a:solidFill>
                  <a:srgbClr val="000000"/>
                </a:solidFill>
                <a:effectLst/>
                <a:latin typeface="Montserrat "/>
                <a:ea typeface="Calibri" panose="020F0502020204030204" pitchFamily="34" charset="0"/>
                <a:cs typeface="Calibri" panose="020F0502020204030204" pitchFamily="34" charset="0"/>
              </a:rPr>
              <a:t>The total budget allocated to the Call is </a:t>
            </a:r>
            <a:r>
              <a:rPr lang="en-GB" sz="800" b="1" kern="1200" dirty="0">
                <a:solidFill>
                  <a:srgbClr val="000000"/>
                </a:solidFill>
                <a:effectLst/>
                <a:latin typeface="Montserrat "/>
                <a:ea typeface="Calibri" panose="020F0502020204030204" pitchFamily="34" charset="0"/>
                <a:cs typeface="Calibri" panose="020F0502020204030204" pitchFamily="34" charset="0"/>
              </a:rPr>
              <a:t>44M€ (11M€ per mission, approx. 5 projects per mission)</a:t>
            </a:r>
            <a:r>
              <a:rPr lang="en-GB" sz="800" kern="1200" dirty="0">
                <a:solidFill>
                  <a:srgbClr val="000000"/>
                </a:solidFill>
                <a:effectLst/>
                <a:latin typeface="Montserrat "/>
                <a:ea typeface="Calibri" panose="020F0502020204030204" pitchFamily="34" charset="0"/>
                <a:cs typeface="Calibri" panose="020F0502020204030204" pitchFamily="34" charset="0"/>
              </a:rPr>
              <a:t>.  </a:t>
            </a:r>
            <a:endParaRPr lang="fr-FR" sz="800" dirty="0">
              <a:effectLst/>
              <a:latin typeface="Montserrat "/>
              <a:ea typeface="Calibri" panose="020F0502020204030204" pitchFamily="34" charset="0"/>
              <a:cs typeface="Times New Roman" panose="02020603050405020304" pitchFamily="18" charset="0"/>
            </a:endParaRPr>
          </a:p>
          <a:p>
            <a:pPr>
              <a:lnSpc>
                <a:spcPct val="107000"/>
              </a:lnSpc>
              <a:spcAft>
                <a:spcPts val="800"/>
              </a:spcAft>
            </a:pPr>
            <a:r>
              <a:rPr lang="en-GB" sz="1800"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7867">
              <a:defRPr/>
            </a:pPr>
            <a:endParaRPr lang="en-GB" sz="800" dirty="0">
              <a:solidFill>
                <a:srgbClr val="000000"/>
              </a:solidFill>
              <a:latin typeface="Montserrat" panose="000005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83294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800"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defTabSz="947867">
              <a:defRPr/>
            </a:pPr>
            <a:endParaRPr lang="en-GB" sz="800" dirty="0">
              <a:solidFill>
                <a:srgbClr val="000000"/>
              </a:solidFill>
              <a:latin typeface="Montserrat" panose="00000500000000000000" pitchFamily="2"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47941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en-GB" sz="1800" b="1"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A minimum of 5 countries from the Interreg Euro-MED cooperation area </a:t>
            </a:r>
            <a:r>
              <a:rPr lang="en-GB" sz="1800"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(eligibility criteria B.1) This means IPA or ERDF partners located in regions among the 69 composing the Programme cooperation area.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The LP is a public body, or a body governed by public law </a:t>
            </a:r>
            <a:r>
              <a:rPr lang="en-GB" sz="1800" kern="1200" dirty="0">
                <a:solidFill>
                  <a:srgbClr val="000000"/>
                </a:solidFill>
                <a:effectLst/>
                <a:latin typeface="Montserrat" panose="00000500000000000000" pitchFamily="2" charset="0"/>
                <a:ea typeface="Times New Roman" panose="02020603050405020304" pitchFamily="18" charset="0"/>
                <a:cs typeface="Calibri" panose="020F0502020204030204" pitchFamily="34" charset="0"/>
              </a:rPr>
              <a:t>(as defined in Directive 2014/24/EU) (eligibility criteria B.2) located in the cooperation area.</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A note -  partners from IPA countries can now apply as LP in this Call!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30"/>
              </a:spcAft>
            </a:pPr>
            <a:r>
              <a:rPr lang="en-US" sz="1800"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There is no limit set for participation per country for this call but </a:t>
            </a:r>
            <a:r>
              <a:rPr lang="en-US" sz="1800" b="1"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transnationality</a:t>
            </a:r>
            <a:r>
              <a:rPr lang="en-US" sz="1800" kern="1200" dirty="0">
                <a:solidFill>
                  <a:srgbClr val="000000"/>
                </a:solidFill>
                <a:effectLst/>
                <a:latin typeface="Montserrat" panose="00000500000000000000" pitchFamily="2" charset="0"/>
                <a:ea typeface="Times New Roman" panose="02020603050405020304" pitchFamily="18" charset="0"/>
                <a:cs typeface="Times New Roman" panose="02020603050405020304" pitchFamily="18" charset="0"/>
              </a:rPr>
              <a:t> will be assessed.</a:t>
            </a:r>
            <a:endParaRPr lang="fr-FR" sz="1800" dirty="0">
              <a:effectLst/>
              <a:latin typeface="Times New Roman" panose="02020603050405020304" pitchFamily="18" charset="0"/>
              <a:ea typeface="Times New Roman" panose="02020603050405020304" pitchFamily="18" charset="0"/>
            </a:endParaRPr>
          </a:p>
          <a:p>
            <a:pPr defTabSz="947867">
              <a:defRPr/>
            </a:pPr>
            <a:endParaRPr lang="fr-FR" sz="800" dirty="0">
              <a:latin typeface="Montserrat" panose="00000500000000000000" pitchFamily="2" charset="0"/>
            </a:endParaRPr>
          </a:p>
        </p:txBody>
      </p:sp>
    </p:spTree>
    <p:extLst>
      <p:ext uri="{BB962C8B-B14F-4D97-AF65-F5344CB8AC3E}">
        <p14:creationId xmlns:p14="http://schemas.microsoft.com/office/powerpoint/2010/main" val="2964297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*IPA countries </a:t>
            </a:r>
          </a:p>
        </p:txBody>
      </p:sp>
      <p:sp>
        <p:nvSpPr>
          <p:cNvPr id="4" name="Espace réservé du numéro de diapositive 3"/>
          <p:cNvSpPr>
            <a:spLocks noGrp="1"/>
          </p:cNvSpPr>
          <p:nvPr>
            <p:ph type="sldNum" sz="quarter" idx="5"/>
          </p:nvPr>
        </p:nvSpPr>
        <p:spPr/>
        <p:txBody>
          <a:bodyPr/>
          <a:lstStyle/>
          <a:p>
            <a:fld id="{288E58BF-C4DC-44F8-9C23-8C13EBDDD9D6}" type="slidenum">
              <a:rPr lang="fr-FR" smtClean="0"/>
              <a:t>9</a:t>
            </a:fld>
            <a:endParaRPr lang="fr-FR"/>
          </a:p>
        </p:txBody>
      </p:sp>
    </p:spTree>
    <p:extLst>
      <p:ext uri="{BB962C8B-B14F-4D97-AF65-F5344CB8AC3E}">
        <p14:creationId xmlns:p14="http://schemas.microsoft.com/office/powerpoint/2010/main" val="4039755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164194"/>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54C124A-D389-491D-9F45-681D201636E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48762" y="79538"/>
            <a:ext cx="6243409" cy="1287644"/>
          </a:xfrm>
          <a:prstGeom prst="rect">
            <a:avLst/>
          </a:prstGeom>
        </p:spPr>
      </p:pic>
      <p:pic>
        <p:nvPicPr>
          <p:cNvPr id="3" name="Image 2">
            <a:extLst>
              <a:ext uri="{FF2B5EF4-FFF2-40B4-BE49-F238E27FC236}">
                <a16:creationId xmlns:a16="http://schemas.microsoft.com/office/drawing/2014/main" id="{CB143E86-4183-4654-A1FF-A6C4C87F8988}"/>
              </a:ext>
            </a:extLst>
          </p:cNvPr>
          <p:cNvPicPr>
            <a:picLocks noChangeAspect="1"/>
          </p:cNvPicPr>
          <p:nvPr userDrawn="1"/>
        </p:nvPicPr>
        <p:blipFill>
          <a:blip r:embed="rId3"/>
          <a:stretch>
            <a:fillRect/>
          </a:stretch>
        </p:blipFill>
        <p:spPr>
          <a:xfrm rot="15279980">
            <a:off x="6933489" y="-3885731"/>
            <a:ext cx="8840624" cy="10568101"/>
          </a:xfrm>
          <a:prstGeom prst="rect">
            <a:avLst/>
          </a:prstGeom>
        </p:spPr>
      </p:pic>
      <p:pic>
        <p:nvPicPr>
          <p:cNvPr id="4" name="Image 3">
            <a:extLst>
              <a:ext uri="{FF2B5EF4-FFF2-40B4-BE49-F238E27FC236}">
                <a16:creationId xmlns:a16="http://schemas.microsoft.com/office/drawing/2014/main" id="{3906CCD3-A841-47E4-80CA-431F584B621F}"/>
              </a:ext>
            </a:extLst>
          </p:cNvPr>
          <p:cNvPicPr>
            <a:picLocks noChangeAspect="1"/>
          </p:cNvPicPr>
          <p:nvPr userDrawn="1"/>
        </p:nvPicPr>
        <p:blipFill>
          <a:blip r:embed="rId3"/>
          <a:stretch>
            <a:fillRect/>
          </a:stretch>
        </p:blipFill>
        <p:spPr>
          <a:xfrm rot="21056068" flipH="1">
            <a:off x="-4551159" y="-895015"/>
            <a:ext cx="9102317" cy="10568101"/>
          </a:xfrm>
          <a:prstGeom prst="rect">
            <a:avLst/>
          </a:prstGeom>
        </p:spPr>
      </p:pic>
      <p:pic>
        <p:nvPicPr>
          <p:cNvPr id="5" name="Image 4">
            <a:extLst>
              <a:ext uri="{FF2B5EF4-FFF2-40B4-BE49-F238E27FC236}">
                <a16:creationId xmlns:a16="http://schemas.microsoft.com/office/drawing/2014/main" id="{1F75B06C-36BB-45D7-ADDC-6EE3CF6738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
        <p:nvSpPr>
          <p:cNvPr id="6" name="Titre 5">
            <a:extLst>
              <a:ext uri="{FF2B5EF4-FFF2-40B4-BE49-F238E27FC236}">
                <a16:creationId xmlns:a16="http://schemas.microsoft.com/office/drawing/2014/main" id="{8005DFFD-326A-4ED1-8A83-3E711F03A58A}"/>
              </a:ext>
            </a:extLst>
          </p:cNvPr>
          <p:cNvSpPr>
            <a:spLocks noGrp="1"/>
          </p:cNvSpPr>
          <p:nvPr>
            <p:ph type="title"/>
          </p:nvPr>
        </p:nvSpPr>
        <p:spPr>
          <a:xfrm>
            <a:off x="838200" y="2766218"/>
            <a:ext cx="10515600" cy="1325563"/>
          </a:xfrm>
        </p:spPr>
        <p:txBody>
          <a:bodyPr/>
          <a:lstStyle>
            <a:lvl1pPr algn="ctr">
              <a:defRPr>
                <a:solidFill>
                  <a:schemeClr val="bg1"/>
                </a:solidFill>
                <a:latin typeface="Montserrat SemiBold" pitchFamily="2" charset="0"/>
              </a:defRPr>
            </a:lvl1pPr>
          </a:lstStyle>
          <a:p>
            <a:r>
              <a:rPr lang="fr-FR"/>
              <a:t>Modifiez le style du titre</a:t>
            </a:r>
          </a:p>
        </p:txBody>
      </p:sp>
    </p:spTree>
    <p:extLst>
      <p:ext uri="{BB962C8B-B14F-4D97-AF65-F5344CB8AC3E}">
        <p14:creationId xmlns:p14="http://schemas.microsoft.com/office/powerpoint/2010/main" val="163025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rgbClr val="F4F4F4"/>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501" y="107316"/>
            <a:ext cx="1127725" cy="1135193"/>
          </a:xfrm>
          <a:prstGeom prst="rect">
            <a:avLst/>
          </a:prstGeom>
        </p:spPr>
      </p:pic>
      <p:sp>
        <p:nvSpPr>
          <p:cNvPr id="7" name="Rectangle 6">
            <a:extLst>
              <a:ext uri="{FF2B5EF4-FFF2-40B4-BE49-F238E27FC236}">
                <a16:creationId xmlns:a16="http://schemas.microsoft.com/office/drawing/2014/main" id="{4F0B0668-61B9-4432-A267-6BD7A8B3EF58}"/>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FEE4EAA1-7259-874F-93D0-36C6C2A5AD92}"/>
              </a:ext>
            </a:extLst>
          </p:cNvPr>
          <p:cNvPicPr>
            <a:picLocks noChangeAspect="1"/>
          </p:cNvPicPr>
          <p:nvPr userDrawn="1"/>
        </p:nvPicPr>
        <p:blipFill>
          <a:blip r:embed="rId4"/>
          <a:stretch>
            <a:fillRect/>
          </a:stretch>
        </p:blipFill>
        <p:spPr>
          <a:xfrm>
            <a:off x="10133263" y="4030242"/>
            <a:ext cx="2430275" cy="2905156"/>
          </a:xfrm>
          <a:prstGeom prst="rect">
            <a:avLst/>
          </a:prstGeom>
        </p:spPr>
      </p:pic>
      <p:pic>
        <p:nvPicPr>
          <p:cNvPr id="12" name="Image 11">
            <a:extLst>
              <a:ext uri="{FF2B5EF4-FFF2-40B4-BE49-F238E27FC236}">
                <a16:creationId xmlns:a16="http://schemas.microsoft.com/office/drawing/2014/main" id="{59E46A3A-3C78-4B78-AFF6-A6560F895C4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9" name="Imagen 8"/>
          <p:cNvPicPr>
            <a:picLocks noChangeAspect="1"/>
          </p:cNvPicPr>
          <p:nvPr userDrawn="1"/>
        </p:nvPicPr>
        <p:blipFill>
          <a:blip r:embed="rId6"/>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67177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F4F4F4"/>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501" y="107317"/>
            <a:ext cx="1127724" cy="1135193"/>
          </a:xfrm>
          <a:prstGeom prst="rect">
            <a:avLst/>
          </a:prstGeom>
        </p:spPr>
      </p:pic>
      <p:sp>
        <p:nvSpPr>
          <p:cNvPr id="7" name="Rectangle 6">
            <a:extLst>
              <a:ext uri="{FF2B5EF4-FFF2-40B4-BE49-F238E27FC236}">
                <a16:creationId xmlns:a16="http://schemas.microsoft.com/office/drawing/2014/main" id="{64B2E019-E5B8-4ECD-B556-D996802218C2}"/>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9228D5E9-E468-EB47-AC0B-DB19DB79AA82}"/>
              </a:ext>
            </a:extLst>
          </p:cNvPr>
          <p:cNvPicPr>
            <a:picLocks noChangeAspect="1"/>
          </p:cNvPicPr>
          <p:nvPr userDrawn="1"/>
        </p:nvPicPr>
        <p:blipFill>
          <a:blip r:embed="rId4"/>
          <a:stretch>
            <a:fillRect/>
          </a:stretch>
        </p:blipFill>
        <p:spPr>
          <a:xfrm>
            <a:off x="10133263" y="4136572"/>
            <a:ext cx="2430275" cy="2905156"/>
          </a:xfrm>
          <a:prstGeom prst="rect">
            <a:avLst/>
          </a:prstGeom>
        </p:spPr>
      </p:pic>
      <p:pic>
        <p:nvPicPr>
          <p:cNvPr id="12" name="Image 11">
            <a:extLst>
              <a:ext uri="{FF2B5EF4-FFF2-40B4-BE49-F238E27FC236}">
                <a16:creationId xmlns:a16="http://schemas.microsoft.com/office/drawing/2014/main" id="{CCC0BB63-6790-4AE9-8428-033F91EF214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9" name="Imagen 8"/>
          <p:cNvPicPr>
            <a:picLocks noChangeAspect="1"/>
          </p:cNvPicPr>
          <p:nvPr userDrawn="1"/>
        </p:nvPicPr>
        <p:blipFill>
          <a:blip r:embed="rId6"/>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888261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F4F4F4"/>
        </a:solidFill>
        <a:effectLst/>
      </p:bgPr>
    </p:bg>
    <p:spTree>
      <p:nvGrpSpPr>
        <p:cNvPr id="1" name=""/>
        <p:cNvGrpSpPr/>
        <p:nvPr/>
      </p:nvGrpSpPr>
      <p:grpSpPr>
        <a:xfrm>
          <a:off x="0" y="0"/>
          <a:ext cx="0" cy="0"/>
          <a:chOff x="0" y="0"/>
          <a:chExt cx="0" cy="0"/>
        </a:xfrm>
      </p:grpSpPr>
      <p:sp>
        <p:nvSpPr>
          <p:cNvPr id="26" name="Picture Placeholder 8">
            <a:extLst>
              <a:ext uri="{FF2B5EF4-FFF2-40B4-BE49-F238E27FC236}">
                <a16:creationId xmlns:a16="http://schemas.microsoft.com/office/drawing/2014/main" id="{DE3B1F20-1BC6-4C74-A1C1-2884C28941D7}"/>
              </a:ext>
            </a:extLst>
          </p:cNvPr>
          <p:cNvSpPr>
            <a:spLocks noGrp="1"/>
          </p:cNvSpPr>
          <p:nvPr>
            <p:ph type="pic" sz="quarter" idx="15"/>
          </p:nvPr>
        </p:nvSpPr>
        <p:spPr>
          <a:xfrm>
            <a:off x="836909" y="1030637"/>
            <a:ext cx="4773478" cy="4115521"/>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r>
              <a:rPr lang="fr-FR"/>
              <a:t>Cliquez sur l'icône pour ajouter une image</a:t>
            </a:r>
            <a:endParaRPr lang="en-US"/>
          </a:p>
        </p:txBody>
      </p:sp>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5198B610-DBB2-484F-8F09-FA6353FD2269}"/>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1B7A72E3-9275-412B-8546-2DB958E923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11" name="Imagen 10"/>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402228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rgbClr val="F4F4F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5364AF2-2244-4F69-897C-4D15B6D716F7}"/>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22314A26-CE07-4AE9-9874-305038824F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11" name="Imagen 10"/>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1219699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rgbClr val="F4F4F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AD968A82-CADD-4F4D-A8A0-7F395D6284C2}"/>
              </a:ext>
            </a:extLst>
          </p:cNvPr>
          <p:cNvGrpSpPr/>
          <p:nvPr userDrawn="1"/>
        </p:nvGrpSpPr>
        <p:grpSpPr>
          <a:xfrm>
            <a:off x="0" y="7711"/>
            <a:ext cx="12192000" cy="471895"/>
            <a:chOff x="0" y="0"/>
            <a:chExt cx="12192000" cy="486591"/>
          </a:xfrm>
          <a:solidFill>
            <a:srgbClr val="81C1D3"/>
          </a:solidFill>
        </p:grpSpPr>
        <p:sp>
          <p:nvSpPr>
            <p:cNvPr id="8" name="Rectangle 7">
              <a:extLst>
                <a:ext uri="{FF2B5EF4-FFF2-40B4-BE49-F238E27FC236}">
                  <a16:creationId xmlns:a16="http://schemas.microsoft.com/office/drawing/2014/main" id="{28E35888-DFDC-194E-9444-32F0C7E67EC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75D3B7-3EBE-504B-AEA9-0313B14D34F6}"/>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65364AF2-2244-4F69-897C-4D15B6D716F7}"/>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22314A26-CE07-4AE9-9874-305038824F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spTree>
    <p:extLst>
      <p:ext uri="{BB962C8B-B14F-4D97-AF65-F5344CB8AC3E}">
        <p14:creationId xmlns:p14="http://schemas.microsoft.com/office/powerpoint/2010/main" val="193954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4F4F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57EDEE-97D5-45A6-BFCA-9C5E8944E2FD}"/>
              </a:ext>
            </a:extLst>
          </p:cNvPr>
          <p:cNvSpPr/>
          <p:nvPr userDrawn="1"/>
        </p:nvSpPr>
        <p:spPr>
          <a:xfrm>
            <a:off x="726681" y="975360"/>
            <a:ext cx="3526340" cy="3692311"/>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
            <a:extLst>
              <a:ext uri="{FF2B5EF4-FFF2-40B4-BE49-F238E27FC236}">
                <a16:creationId xmlns:a16="http://schemas.microsoft.com/office/drawing/2014/main" id="{461EAB88-D630-7149-BD03-235515E3BD35}"/>
              </a:ext>
            </a:extLst>
          </p:cNvPr>
          <p:cNvGrpSpPr/>
          <p:nvPr userDrawn="1"/>
        </p:nvGrpSpPr>
        <p:grpSpPr>
          <a:xfrm>
            <a:off x="0" y="7711"/>
            <a:ext cx="12192000" cy="471895"/>
            <a:chOff x="0" y="0"/>
            <a:chExt cx="12192000" cy="486591"/>
          </a:xfrm>
          <a:solidFill>
            <a:srgbClr val="81C1D3"/>
          </a:solidFill>
        </p:grpSpPr>
        <p:sp>
          <p:nvSpPr>
            <p:cNvPr id="24" name="Rectangle 23">
              <a:extLst>
                <a:ext uri="{FF2B5EF4-FFF2-40B4-BE49-F238E27FC236}">
                  <a16:creationId xmlns:a16="http://schemas.microsoft.com/office/drawing/2014/main" id="{998271CF-13C0-9648-8CE6-2227A8403908}"/>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319B9B-62AD-E940-9259-0BACBD005DE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D1FF6286-922A-4B27-9651-B3B67B1F1E90}"/>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AFFF47C4-F556-4C3F-9768-E8BE3963D9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8" name="Imagen 7"/>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3174986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F4F4F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457EDEE-97D5-45A6-BFCA-9C5E8944E2FD}"/>
              </a:ext>
            </a:extLst>
          </p:cNvPr>
          <p:cNvSpPr/>
          <p:nvPr userDrawn="1"/>
        </p:nvSpPr>
        <p:spPr>
          <a:xfrm>
            <a:off x="726681" y="975360"/>
            <a:ext cx="3526340" cy="3692311"/>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
            <a:extLst>
              <a:ext uri="{FF2B5EF4-FFF2-40B4-BE49-F238E27FC236}">
                <a16:creationId xmlns:a16="http://schemas.microsoft.com/office/drawing/2014/main" id="{461EAB88-D630-7149-BD03-235515E3BD35}"/>
              </a:ext>
            </a:extLst>
          </p:cNvPr>
          <p:cNvGrpSpPr/>
          <p:nvPr userDrawn="1"/>
        </p:nvGrpSpPr>
        <p:grpSpPr>
          <a:xfrm>
            <a:off x="0" y="7711"/>
            <a:ext cx="12192000" cy="471895"/>
            <a:chOff x="0" y="0"/>
            <a:chExt cx="12192000" cy="486591"/>
          </a:xfrm>
          <a:solidFill>
            <a:srgbClr val="81C1D3"/>
          </a:solidFill>
        </p:grpSpPr>
        <p:sp>
          <p:nvSpPr>
            <p:cNvPr id="24" name="Rectangle 23">
              <a:extLst>
                <a:ext uri="{FF2B5EF4-FFF2-40B4-BE49-F238E27FC236}">
                  <a16:creationId xmlns:a16="http://schemas.microsoft.com/office/drawing/2014/main" id="{998271CF-13C0-9648-8CE6-2227A8403908}"/>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A319B9B-62AD-E940-9259-0BACBD005DE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1EDC9474-DC00-4716-8134-DF362F62B647}"/>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973A98DD-AA92-4CD7-B8B2-7CEEE89D10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9" name="Imagen 8"/>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196118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_FR">
    <p:bg>
      <p:bgPr>
        <a:solidFill>
          <a:srgbClr val="16419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143E86-4183-4654-A1FF-A6C4C87F8988}"/>
              </a:ext>
            </a:extLst>
          </p:cNvPr>
          <p:cNvPicPr>
            <a:picLocks noChangeAspect="1"/>
          </p:cNvPicPr>
          <p:nvPr userDrawn="1"/>
        </p:nvPicPr>
        <p:blipFill>
          <a:blip r:embed="rId2"/>
          <a:stretch>
            <a:fillRect/>
          </a:stretch>
        </p:blipFill>
        <p:spPr>
          <a:xfrm rot="15279980">
            <a:off x="6933489" y="-3885731"/>
            <a:ext cx="8840624" cy="10568101"/>
          </a:xfrm>
          <a:prstGeom prst="rect">
            <a:avLst/>
          </a:prstGeom>
        </p:spPr>
      </p:pic>
      <p:pic>
        <p:nvPicPr>
          <p:cNvPr id="4" name="Image 3">
            <a:extLst>
              <a:ext uri="{FF2B5EF4-FFF2-40B4-BE49-F238E27FC236}">
                <a16:creationId xmlns:a16="http://schemas.microsoft.com/office/drawing/2014/main" id="{3906CCD3-A841-47E4-80CA-431F584B621F}"/>
              </a:ext>
            </a:extLst>
          </p:cNvPr>
          <p:cNvPicPr>
            <a:picLocks noChangeAspect="1"/>
          </p:cNvPicPr>
          <p:nvPr userDrawn="1"/>
        </p:nvPicPr>
        <p:blipFill>
          <a:blip r:embed="rId2"/>
          <a:stretch>
            <a:fillRect/>
          </a:stretch>
        </p:blipFill>
        <p:spPr>
          <a:xfrm rot="21056068" flipH="1">
            <a:off x="-4626596" y="-936115"/>
            <a:ext cx="9102317" cy="10568101"/>
          </a:xfrm>
          <a:prstGeom prst="rect">
            <a:avLst/>
          </a:prstGeom>
        </p:spPr>
      </p:pic>
      <p:pic>
        <p:nvPicPr>
          <p:cNvPr id="5" name="Image 4">
            <a:extLst>
              <a:ext uri="{FF2B5EF4-FFF2-40B4-BE49-F238E27FC236}">
                <a16:creationId xmlns:a16="http://schemas.microsoft.com/office/drawing/2014/main" id="{1F75B06C-36BB-45D7-ADDC-6EE3CF6738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pic>
        <p:nvPicPr>
          <p:cNvPr id="7" name="Image 6" descr="Une image contenant texte, bouteille, signe&#10;&#10;Description générée automatiquement">
            <a:extLst>
              <a:ext uri="{FF2B5EF4-FFF2-40B4-BE49-F238E27FC236}">
                <a16:creationId xmlns:a16="http://schemas.microsoft.com/office/drawing/2014/main" id="{62913DE1-83E6-474E-8B40-1A03BA61D24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37046" y="2716810"/>
            <a:ext cx="4917908" cy="1747240"/>
          </a:xfrm>
          <a:prstGeom prst="rect">
            <a:avLst/>
          </a:prstGeom>
        </p:spPr>
      </p:pic>
      <p:pic>
        <p:nvPicPr>
          <p:cNvPr id="9" name="Image 8">
            <a:extLst>
              <a:ext uri="{FF2B5EF4-FFF2-40B4-BE49-F238E27FC236}">
                <a16:creationId xmlns:a16="http://schemas.microsoft.com/office/drawing/2014/main" id="{6CF6C5CC-D9DF-487D-945D-6019EEDAFA1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8762" y="79538"/>
            <a:ext cx="6243409" cy="1287644"/>
          </a:xfrm>
          <a:prstGeom prst="rect">
            <a:avLst/>
          </a:prstGeom>
        </p:spPr>
      </p:pic>
    </p:spTree>
    <p:extLst>
      <p:ext uri="{BB962C8B-B14F-4D97-AF65-F5344CB8AC3E}">
        <p14:creationId xmlns:p14="http://schemas.microsoft.com/office/powerpoint/2010/main" val="39567156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164194"/>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143E86-4183-4654-A1FF-A6C4C87F8988}"/>
              </a:ext>
            </a:extLst>
          </p:cNvPr>
          <p:cNvPicPr>
            <a:picLocks noChangeAspect="1"/>
          </p:cNvPicPr>
          <p:nvPr userDrawn="1"/>
        </p:nvPicPr>
        <p:blipFill>
          <a:blip r:embed="rId2"/>
          <a:stretch>
            <a:fillRect/>
          </a:stretch>
        </p:blipFill>
        <p:spPr>
          <a:xfrm rot="15279980">
            <a:off x="6933489" y="-3885731"/>
            <a:ext cx="8840624" cy="10568101"/>
          </a:xfrm>
          <a:prstGeom prst="rect">
            <a:avLst/>
          </a:prstGeom>
        </p:spPr>
      </p:pic>
      <p:pic>
        <p:nvPicPr>
          <p:cNvPr id="4" name="Image 3">
            <a:extLst>
              <a:ext uri="{FF2B5EF4-FFF2-40B4-BE49-F238E27FC236}">
                <a16:creationId xmlns:a16="http://schemas.microsoft.com/office/drawing/2014/main" id="{3906CCD3-A841-47E4-80CA-431F584B621F}"/>
              </a:ext>
            </a:extLst>
          </p:cNvPr>
          <p:cNvPicPr>
            <a:picLocks noChangeAspect="1"/>
          </p:cNvPicPr>
          <p:nvPr userDrawn="1"/>
        </p:nvPicPr>
        <p:blipFill>
          <a:blip r:embed="rId2"/>
          <a:stretch>
            <a:fillRect/>
          </a:stretch>
        </p:blipFill>
        <p:spPr>
          <a:xfrm rot="21056068" flipH="1">
            <a:off x="-4626596" y="-936115"/>
            <a:ext cx="9102317" cy="10568101"/>
          </a:xfrm>
          <a:prstGeom prst="rect">
            <a:avLst/>
          </a:prstGeom>
        </p:spPr>
      </p:pic>
      <p:pic>
        <p:nvPicPr>
          <p:cNvPr id="5" name="Image 4">
            <a:extLst>
              <a:ext uri="{FF2B5EF4-FFF2-40B4-BE49-F238E27FC236}">
                <a16:creationId xmlns:a16="http://schemas.microsoft.com/office/drawing/2014/main" id="{1F75B06C-36BB-45D7-ADDC-6EE3CF6738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8CC43761-7ECD-4C2F-92EB-528734F7EBD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798975" y="2132332"/>
            <a:ext cx="6594050" cy="2769684"/>
          </a:xfrm>
          <a:prstGeom prst="rect">
            <a:avLst/>
          </a:prstGeom>
        </p:spPr>
      </p:pic>
      <p:pic>
        <p:nvPicPr>
          <p:cNvPr id="7" name="Image 6">
            <a:extLst>
              <a:ext uri="{FF2B5EF4-FFF2-40B4-BE49-F238E27FC236}">
                <a16:creationId xmlns:a16="http://schemas.microsoft.com/office/drawing/2014/main" id="{156A5CBC-AD74-4DDB-850A-A7B227916C7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48762" y="79538"/>
            <a:ext cx="6243409" cy="1287644"/>
          </a:xfrm>
          <a:prstGeom prst="rect">
            <a:avLst/>
          </a:prstGeom>
        </p:spPr>
      </p:pic>
    </p:spTree>
    <p:extLst>
      <p:ext uri="{BB962C8B-B14F-4D97-AF65-F5344CB8AC3E}">
        <p14:creationId xmlns:p14="http://schemas.microsoft.com/office/powerpoint/2010/main" val="507349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Slide">
    <p:bg>
      <p:bgPr>
        <a:solidFill>
          <a:srgbClr val="164194"/>
        </a:solidFill>
        <a:effectLst/>
      </p:bgPr>
    </p:bg>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581D5834-53C9-4EA9-AF8F-05CE10AB2841}"/>
              </a:ext>
            </a:extLst>
          </p:cNvPr>
          <p:cNvSpPr>
            <a:spLocks noGrp="1"/>
          </p:cNvSpPr>
          <p:nvPr>
            <p:ph type="title"/>
          </p:nvPr>
        </p:nvSpPr>
        <p:spPr>
          <a:xfrm>
            <a:off x="2836333" y="2766218"/>
            <a:ext cx="6519333" cy="1325563"/>
          </a:xfrm>
        </p:spPr>
        <p:txBody>
          <a:bodyPr/>
          <a:lstStyle>
            <a:lvl1pPr algn="ctr">
              <a:defRPr>
                <a:solidFill>
                  <a:schemeClr val="bg1"/>
                </a:solidFill>
                <a:latin typeface="Montserrat SemiBold" panose="00000700000000000000" pitchFamily="50" charset="0"/>
              </a:defRPr>
            </a:lvl1pPr>
          </a:lstStyle>
          <a:p>
            <a:r>
              <a:rPr lang="fr-FR"/>
              <a:t>Modifiez le style du titre</a:t>
            </a:r>
          </a:p>
        </p:txBody>
      </p:sp>
      <p:pic>
        <p:nvPicPr>
          <p:cNvPr id="5" name="Image 4">
            <a:extLst>
              <a:ext uri="{FF2B5EF4-FFF2-40B4-BE49-F238E27FC236}">
                <a16:creationId xmlns:a16="http://schemas.microsoft.com/office/drawing/2014/main" id="{36C29475-0253-4960-B832-655DFCF0E2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pic>
        <p:nvPicPr>
          <p:cNvPr id="6" name="Image 5">
            <a:extLst>
              <a:ext uri="{FF2B5EF4-FFF2-40B4-BE49-F238E27FC236}">
                <a16:creationId xmlns:a16="http://schemas.microsoft.com/office/drawing/2014/main" id="{2FBE197A-DC01-4B3C-B36D-002A63A8F58E}"/>
              </a:ext>
            </a:extLst>
          </p:cNvPr>
          <p:cNvPicPr>
            <a:picLocks noChangeAspect="1"/>
          </p:cNvPicPr>
          <p:nvPr userDrawn="1"/>
        </p:nvPicPr>
        <p:blipFill>
          <a:blip r:embed="rId3"/>
          <a:stretch>
            <a:fillRect/>
          </a:stretch>
        </p:blipFill>
        <p:spPr>
          <a:xfrm rot="15279980">
            <a:off x="6933489" y="-3885731"/>
            <a:ext cx="8840624" cy="10568101"/>
          </a:xfrm>
          <a:prstGeom prst="rect">
            <a:avLst/>
          </a:prstGeom>
        </p:spPr>
      </p:pic>
      <p:pic>
        <p:nvPicPr>
          <p:cNvPr id="9" name="Image 8">
            <a:extLst>
              <a:ext uri="{FF2B5EF4-FFF2-40B4-BE49-F238E27FC236}">
                <a16:creationId xmlns:a16="http://schemas.microsoft.com/office/drawing/2014/main" id="{C75C382D-8C22-491D-95FE-A97F5E5CB466}"/>
              </a:ext>
            </a:extLst>
          </p:cNvPr>
          <p:cNvPicPr>
            <a:picLocks noChangeAspect="1"/>
          </p:cNvPicPr>
          <p:nvPr userDrawn="1"/>
        </p:nvPicPr>
        <p:blipFill>
          <a:blip r:embed="rId3"/>
          <a:stretch>
            <a:fillRect/>
          </a:stretch>
        </p:blipFill>
        <p:spPr>
          <a:xfrm rot="21056068" flipH="1">
            <a:off x="-4259297" y="-516945"/>
            <a:ext cx="9102317" cy="10568101"/>
          </a:xfrm>
          <a:prstGeom prst="rect">
            <a:avLst/>
          </a:prstGeom>
        </p:spPr>
      </p:pic>
      <p:pic>
        <p:nvPicPr>
          <p:cNvPr id="10" name="Image 9">
            <a:extLst>
              <a:ext uri="{FF2B5EF4-FFF2-40B4-BE49-F238E27FC236}">
                <a16:creationId xmlns:a16="http://schemas.microsoft.com/office/drawing/2014/main" id="{2B4CF53C-E6DE-4E69-BDA1-1250488B6F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Tree>
    <p:extLst>
      <p:ext uri="{BB962C8B-B14F-4D97-AF65-F5344CB8AC3E}">
        <p14:creationId xmlns:p14="http://schemas.microsoft.com/office/powerpoint/2010/main" val="206279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F4F4F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437321" y="1157262"/>
            <a:ext cx="3342827" cy="4251181"/>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r>
              <a:rPr lang="fr-FR"/>
              <a:t>Cliquez sur l'icône pour ajouter une image</a:t>
            </a:r>
            <a:endParaRPr lang="en-US"/>
          </a:p>
        </p:txBody>
      </p:sp>
      <p:pic>
        <p:nvPicPr>
          <p:cNvPr id="15" name="Image 14">
            <a:extLst>
              <a:ext uri="{FF2B5EF4-FFF2-40B4-BE49-F238E27FC236}">
                <a16:creationId xmlns:a16="http://schemas.microsoft.com/office/drawing/2014/main" id="{BD17F483-B545-9447-90C0-7734E2D49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55"/>
            <a:ext cx="12192000" cy="914400"/>
          </a:xfrm>
          <a:prstGeom prst="rect">
            <a:avLst/>
          </a:prstGeom>
        </p:spPr>
      </p:pic>
      <p:sp>
        <p:nvSpPr>
          <p:cNvPr id="7" name="Rectangle 6">
            <a:extLst>
              <a:ext uri="{FF2B5EF4-FFF2-40B4-BE49-F238E27FC236}">
                <a16:creationId xmlns:a16="http://schemas.microsoft.com/office/drawing/2014/main" id="{FC97AD4A-8356-4AAA-BF8C-04C1BAC32ED0}"/>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CA9BB50E-AB7E-4650-BD79-38DF1186FEC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spTree>
    <p:extLst>
      <p:ext uri="{BB962C8B-B14F-4D97-AF65-F5344CB8AC3E}">
        <p14:creationId xmlns:p14="http://schemas.microsoft.com/office/powerpoint/2010/main" val="1348020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Title Slide">
    <p:bg>
      <p:bgPr>
        <a:solidFill>
          <a:srgbClr val="F4F4F4"/>
        </a:solidFill>
        <a:effectLst/>
      </p:bgPr>
    </p:bg>
    <p:spTree>
      <p:nvGrpSpPr>
        <p:cNvPr id="1" name=""/>
        <p:cNvGrpSpPr/>
        <p:nvPr/>
      </p:nvGrpSpPr>
      <p:grpSpPr>
        <a:xfrm>
          <a:off x="0" y="0"/>
          <a:ext cx="0" cy="0"/>
          <a:chOff x="0" y="0"/>
          <a:chExt cx="0" cy="0"/>
        </a:xfrm>
      </p:grpSpPr>
      <p:sp>
        <p:nvSpPr>
          <p:cNvPr id="38" name="Picture Placeholder 8">
            <a:extLst>
              <a:ext uri="{FF2B5EF4-FFF2-40B4-BE49-F238E27FC236}">
                <a16:creationId xmlns:a16="http://schemas.microsoft.com/office/drawing/2014/main" id="{E594D755-5A0B-40A4-ACBA-1B7F8DCA8F16}"/>
              </a:ext>
            </a:extLst>
          </p:cNvPr>
          <p:cNvSpPr>
            <a:spLocks noGrp="1"/>
          </p:cNvSpPr>
          <p:nvPr>
            <p:ph type="pic" sz="quarter" idx="20"/>
          </p:nvPr>
        </p:nvSpPr>
        <p:spPr>
          <a:xfrm>
            <a:off x="7163148" y="887730"/>
            <a:ext cx="4216183" cy="4181707"/>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Rectangle 6">
            <a:extLst>
              <a:ext uri="{FF2B5EF4-FFF2-40B4-BE49-F238E27FC236}">
                <a16:creationId xmlns:a16="http://schemas.microsoft.com/office/drawing/2014/main" id="{42B5F64C-6B39-43F9-B11F-0345706204B2}"/>
              </a:ext>
            </a:extLst>
          </p:cNvPr>
          <p:cNvSpPr/>
          <p:nvPr userDrawn="1"/>
        </p:nvSpPr>
        <p:spPr>
          <a:xfrm>
            <a:off x="8746434" y="0"/>
            <a:ext cx="3445565" cy="6400800"/>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155FAC-AC89-1544-8D3B-FB12C6E276AE}"/>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 17">
            <a:extLst>
              <a:ext uri="{FF2B5EF4-FFF2-40B4-BE49-F238E27FC236}">
                <a16:creationId xmlns:a16="http://schemas.microsoft.com/office/drawing/2014/main" id="{634731DD-CF06-E64B-A85D-6A6B9BAF6F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pic>
        <p:nvPicPr>
          <p:cNvPr id="6" name="Imagen 5"/>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59441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Vertical Title and Text">
    <p:bg>
      <p:bgPr>
        <a:solidFill>
          <a:srgbClr val="164194"/>
        </a:solidFill>
        <a:effectLst/>
      </p:bgPr>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9FF7896F-9364-4E6B-AD5D-69E8AE61A786}"/>
              </a:ext>
            </a:extLst>
          </p:cNvPr>
          <p:cNvPicPr>
            <a:picLocks noChangeAspect="1"/>
          </p:cNvPicPr>
          <p:nvPr userDrawn="1"/>
        </p:nvPicPr>
        <p:blipFill>
          <a:blip r:embed="rId2"/>
          <a:stretch>
            <a:fillRect/>
          </a:stretch>
        </p:blipFill>
        <p:spPr>
          <a:xfrm rot="15279980">
            <a:off x="6933489" y="-3885731"/>
            <a:ext cx="8840624" cy="10568101"/>
          </a:xfrm>
          <a:prstGeom prst="rect">
            <a:avLst/>
          </a:prstGeom>
        </p:spPr>
      </p:pic>
      <p:pic>
        <p:nvPicPr>
          <p:cNvPr id="8" name="Image 7">
            <a:extLst>
              <a:ext uri="{FF2B5EF4-FFF2-40B4-BE49-F238E27FC236}">
                <a16:creationId xmlns:a16="http://schemas.microsoft.com/office/drawing/2014/main" id="{EC38DE26-29BA-486D-9AA7-885BD9B3A76E}"/>
              </a:ext>
            </a:extLst>
          </p:cNvPr>
          <p:cNvPicPr>
            <a:picLocks noChangeAspect="1"/>
          </p:cNvPicPr>
          <p:nvPr userDrawn="1"/>
        </p:nvPicPr>
        <p:blipFill>
          <a:blip r:embed="rId2"/>
          <a:stretch>
            <a:fillRect/>
          </a:stretch>
        </p:blipFill>
        <p:spPr>
          <a:xfrm rot="21056068" flipH="1">
            <a:off x="-4551159" y="-895015"/>
            <a:ext cx="9102317" cy="10568101"/>
          </a:xfrm>
          <a:prstGeom prst="rect">
            <a:avLst/>
          </a:prstGeom>
        </p:spPr>
      </p:pic>
      <p:pic>
        <p:nvPicPr>
          <p:cNvPr id="9" name="Image 8">
            <a:extLst>
              <a:ext uri="{FF2B5EF4-FFF2-40B4-BE49-F238E27FC236}">
                <a16:creationId xmlns:a16="http://schemas.microsoft.com/office/drawing/2014/main" id="{66ECFA37-DA85-42E9-90C9-B8CCF2F5E3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943600"/>
            <a:ext cx="12192000" cy="914400"/>
          </a:xfrm>
          <a:prstGeom prst="rect">
            <a:avLst/>
          </a:prstGeom>
        </p:spPr>
      </p:pic>
      <p:sp>
        <p:nvSpPr>
          <p:cNvPr id="10" name="Titre 6">
            <a:extLst>
              <a:ext uri="{FF2B5EF4-FFF2-40B4-BE49-F238E27FC236}">
                <a16:creationId xmlns:a16="http://schemas.microsoft.com/office/drawing/2014/main" id="{C1FF0CA7-740E-4EA3-9727-5E28965B0736}"/>
              </a:ext>
            </a:extLst>
          </p:cNvPr>
          <p:cNvSpPr>
            <a:spLocks noGrp="1"/>
          </p:cNvSpPr>
          <p:nvPr>
            <p:ph type="title"/>
          </p:nvPr>
        </p:nvSpPr>
        <p:spPr>
          <a:xfrm>
            <a:off x="2836333" y="2766218"/>
            <a:ext cx="6519333" cy="1325563"/>
          </a:xfrm>
        </p:spPr>
        <p:txBody>
          <a:bodyPr/>
          <a:lstStyle>
            <a:lvl1pPr algn="ctr">
              <a:defRPr>
                <a:solidFill>
                  <a:schemeClr val="bg1"/>
                </a:solidFill>
                <a:latin typeface="Montserrat SemiBold" panose="00000700000000000000" pitchFamily="50" charset="0"/>
              </a:defRPr>
            </a:lvl1pPr>
          </a:lstStyle>
          <a:p>
            <a:r>
              <a:rPr lang="fr-FR"/>
              <a:t>Modifiez le style du titre</a:t>
            </a:r>
          </a:p>
        </p:txBody>
      </p:sp>
      <p:pic>
        <p:nvPicPr>
          <p:cNvPr id="11" name="Image 10">
            <a:extLst>
              <a:ext uri="{FF2B5EF4-FFF2-40B4-BE49-F238E27FC236}">
                <a16:creationId xmlns:a16="http://schemas.microsoft.com/office/drawing/2014/main" id="{863C4D40-F4F3-4D7B-9E41-BA4300B86B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0343" y="436641"/>
            <a:ext cx="4918055" cy="1115711"/>
          </a:xfrm>
          <a:prstGeom prst="rect">
            <a:avLst/>
          </a:prstGeom>
        </p:spPr>
      </p:pic>
    </p:spTree>
    <p:extLst>
      <p:ext uri="{BB962C8B-B14F-4D97-AF65-F5344CB8AC3E}">
        <p14:creationId xmlns:p14="http://schemas.microsoft.com/office/powerpoint/2010/main" val="10674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re et contenu">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987251-2457-4A0B-AA87-0473A5E93595}"/>
              </a:ext>
            </a:extLst>
          </p:cNvPr>
          <p:cNvSpPr/>
          <p:nvPr userDrawn="1"/>
        </p:nvSpPr>
        <p:spPr>
          <a:xfrm>
            <a:off x="0" y="5613108"/>
            <a:ext cx="12192000" cy="1244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Image 13">
            <a:extLst>
              <a:ext uri="{FF2B5EF4-FFF2-40B4-BE49-F238E27FC236}">
                <a16:creationId xmlns:a16="http://schemas.microsoft.com/office/drawing/2014/main" id="{06B97152-2CB4-40BF-824F-758A3E127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927" y="5888643"/>
            <a:ext cx="3072719" cy="696387"/>
          </a:xfrm>
          <a:prstGeom prst="rect">
            <a:avLst/>
          </a:prstGeom>
        </p:spPr>
      </p:pic>
      <p:grpSp>
        <p:nvGrpSpPr>
          <p:cNvPr id="15" name="Group 2">
            <a:extLst>
              <a:ext uri="{FF2B5EF4-FFF2-40B4-BE49-F238E27FC236}">
                <a16:creationId xmlns:a16="http://schemas.microsoft.com/office/drawing/2014/main" id="{AFA8A8E8-744A-482B-A6BD-A4784C47AE8E}"/>
              </a:ext>
            </a:extLst>
          </p:cNvPr>
          <p:cNvGrpSpPr/>
          <p:nvPr userDrawn="1"/>
        </p:nvGrpSpPr>
        <p:grpSpPr>
          <a:xfrm>
            <a:off x="0" y="0"/>
            <a:ext cx="12192000" cy="471895"/>
            <a:chOff x="0" y="0"/>
            <a:chExt cx="12192000" cy="486591"/>
          </a:xfrm>
          <a:solidFill>
            <a:srgbClr val="81C1D3"/>
          </a:solidFill>
        </p:grpSpPr>
        <p:sp>
          <p:nvSpPr>
            <p:cNvPr id="16" name="Rectangle 15">
              <a:extLst>
                <a:ext uri="{FF2B5EF4-FFF2-40B4-BE49-F238E27FC236}">
                  <a16:creationId xmlns:a16="http://schemas.microsoft.com/office/drawing/2014/main" id="{D1A14C88-D4FF-4CE3-B257-D2B8FD7A806E}"/>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4AE1ECF-B9FB-4350-976E-2194E6A05ABE}"/>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Imagen 6"/>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951519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hapter Title page">
    <p:spTree>
      <p:nvGrpSpPr>
        <p:cNvPr id="1" name=""/>
        <p:cNvGrpSpPr/>
        <p:nvPr/>
      </p:nvGrpSpPr>
      <p:grpSpPr>
        <a:xfrm>
          <a:off x="0" y="0"/>
          <a:ext cx="0" cy="0"/>
          <a:chOff x="0" y="0"/>
          <a:chExt cx="0" cy="0"/>
        </a:xfrm>
      </p:grpSpPr>
      <p:sp>
        <p:nvSpPr>
          <p:cNvPr id="8" name="PH nr">
            <a:extLst>
              <a:ext uri="{FF2B5EF4-FFF2-40B4-BE49-F238E27FC236}">
                <a16:creationId xmlns:a16="http://schemas.microsoft.com/office/drawing/2014/main" id="{39562968-8106-F841-9635-7E9E4D159A24}"/>
              </a:ext>
            </a:extLst>
          </p:cNvPr>
          <p:cNvSpPr>
            <a:spLocks noGrp="1"/>
          </p:cNvSpPr>
          <p:nvPr>
            <p:ph type="body" sz="quarter" idx="11" hasCustomPrompt="1"/>
          </p:nvPr>
        </p:nvSpPr>
        <p:spPr>
          <a:xfrm>
            <a:off x="6056" y="1787131"/>
            <a:ext cx="3960000" cy="2880000"/>
          </a:xfrm>
        </p:spPr>
        <p:txBody>
          <a:bodyPr>
            <a:noAutofit/>
          </a:bodyPr>
          <a:lstStyle>
            <a:lvl1pPr marL="0" indent="0" algn="r">
              <a:buNone/>
              <a:defRPr sz="19600">
                <a:solidFill>
                  <a:srgbClr val="95948B"/>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LU" dirty="0"/>
              <a:t>1.</a:t>
            </a:r>
          </a:p>
        </p:txBody>
      </p:sp>
      <p:sp>
        <p:nvSpPr>
          <p:cNvPr id="9" name="PH Title">
            <a:extLst>
              <a:ext uri="{FF2B5EF4-FFF2-40B4-BE49-F238E27FC236}">
                <a16:creationId xmlns:a16="http://schemas.microsoft.com/office/drawing/2014/main" id="{12814867-7861-A94F-A615-7F86553830A3}"/>
              </a:ext>
            </a:extLst>
          </p:cNvPr>
          <p:cNvSpPr>
            <a:spLocks noGrp="1"/>
          </p:cNvSpPr>
          <p:nvPr>
            <p:ph type="body" sz="quarter" idx="12" hasCustomPrompt="1"/>
          </p:nvPr>
        </p:nvSpPr>
        <p:spPr>
          <a:xfrm>
            <a:off x="4136172" y="1871011"/>
            <a:ext cx="7200000" cy="2880000"/>
          </a:xfrm>
        </p:spPr>
        <p:txBody>
          <a:bodyPr>
            <a:normAutofit/>
          </a:bodyPr>
          <a:lstStyle>
            <a:lvl1pPr marL="0" indent="0">
              <a:lnSpc>
                <a:spcPct val="100000"/>
              </a:lnSpc>
              <a:spcBef>
                <a:spcPts val="0"/>
              </a:spcBef>
              <a:buNone/>
              <a:defRPr sz="4800" b="0" i="0" baseline="0">
                <a:latin typeface="Open Sans" panose="020B0606030504020204" pitchFamily="34" charset="0"/>
                <a:ea typeface="Open Sans" panose="020B0606030504020204" pitchFamily="34" charset="0"/>
                <a:cs typeface="Open Sans" panose="020B0606030504020204" pitchFamily="34" charset="0"/>
              </a:defRPr>
            </a:lvl1pPr>
          </a:lstStyle>
          <a:p>
            <a:pPr lvl="0"/>
            <a:r>
              <a:rPr lang="fr-CH" dirty="0" err="1"/>
              <a:t>Chapter</a:t>
            </a:r>
            <a:r>
              <a:rPr lang="fr-CH" dirty="0"/>
              <a:t> </a:t>
            </a:r>
          </a:p>
          <a:p>
            <a:pPr lvl="0"/>
            <a:r>
              <a:rPr lang="en-LU"/>
              <a:t>Title</a:t>
            </a:r>
            <a:endParaRPr lang="en-LU" dirty="0"/>
          </a:p>
        </p:txBody>
      </p:sp>
    </p:spTree>
    <p:extLst>
      <p:ext uri="{BB962C8B-B14F-4D97-AF65-F5344CB8AC3E}">
        <p14:creationId xmlns:p14="http://schemas.microsoft.com/office/powerpoint/2010/main" val="3106161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C563E3-5589-7A4D-913F-2C0DB99C2C6C}"/>
              </a:ext>
            </a:extLst>
          </p:cNvPr>
          <p:cNvSpPr>
            <a:spLocks noGrp="1"/>
          </p:cNvSpPr>
          <p:nvPr>
            <p:ph idx="1"/>
          </p:nvPr>
        </p:nvSpPr>
        <p:spPr/>
        <p:txBody>
          <a:bodyPr/>
          <a:lstStyle>
            <a:lvl1pPr>
              <a:defRPr b="1" i="0" baseline="0">
                <a:latin typeface="Open Sans" panose="020B0606030504020204" pitchFamily="34" charset="0"/>
              </a:defRPr>
            </a:lvl1pPr>
            <a:lvl2pPr>
              <a:defRPr baseline="0">
                <a:latin typeface="Open Sans" panose="020B0606030504020204" pitchFamily="34" charset="0"/>
              </a:defRPr>
            </a:lvl2pPr>
            <a:lvl3pPr>
              <a:defRPr baseline="0">
                <a:latin typeface="Open Sans" panose="020B0606030504020204" pitchFamily="34" charset="0"/>
              </a:defRPr>
            </a:lvl3pPr>
            <a:lvl4pPr>
              <a:defRPr baseline="0">
                <a:latin typeface="Open Sans" panose="020B0606030504020204" pitchFamily="34" charset="0"/>
              </a:defRPr>
            </a:lvl4pPr>
            <a:lvl5pPr>
              <a:defRPr baseline="0">
                <a:latin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a:extLst>
              <a:ext uri="{FF2B5EF4-FFF2-40B4-BE49-F238E27FC236}">
                <a16:creationId xmlns:a16="http://schemas.microsoft.com/office/drawing/2014/main" id="{6441D523-8FB1-0741-9A90-3EB7DA5E6C6B}"/>
              </a:ext>
            </a:extLst>
          </p:cNvPr>
          <p:cNvSpPr>
            <a:spLocks noGrp="1"/>
          </p:cNvSpPr>
          <p:nvPr>
            <p:ph type="title"/>
          </p:nvPr>
        </p:nvSpPr>
        <p:spPr/>
        <p:txBody>
          <a:bodyPr>
            <a:normAutofit/>
          </a:bodyPr>
          <a:lstStyle>
            <a:lvl1pPr>
              <a:defRPr sz="3600" baseline="0"/>
            </a:lvl1pPr>
          </a:lstStyle>
          <a:p>
            <a:r>
              <a:rPr lang="en-US"/>
              <a:t>Click to edit Master title style</a:t>
            </a:r>
            <a:endParaRPr lang="en-US" dirty="0"/>
          </a:p>
        </p:txBody>
      </p:sp>
    </p:spTree>
    <p:extLst>
      <p:ext uri="{BB962C8B-B14F-4D97-AF65-F5344CB8AC3E}">
        <p14:creationId xmlns:p14="http://schemas.microsoft.com/office/powerpoint/2010/main" val="372841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F4F4F4"/>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BD17F483-B545-9447-90C0-7734E2D497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355"/>
            <a:ext cx="12192000" cy="914400"/>
          </a:xfrm>
          <a:prstGeom prst="rect">
            <a:avLst/>
          </a:prstGeom>
        </p:spPr>
      </p:pic>
      <p:sp>
        <p:nvSpPr>
          <p:cNvPr id="5" name="Rectangle 4">
            <a:extLst>
              <a:ext uri="{FF2B5EF4-FFF2-40B4-BE49-F238E27FC236}">
                <a16:creationId xmlns:a16="http://schemas.microsoft.com/office/drawing/2014/main" id="{88430B60-0764-44B5-AAD7-25E7DF82088A}"/>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36B2291A-CB51-423C-B8E2-F81609CE1E4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spTree>
    <p:extLst>
      <p:ext uri="{BB962C8B-B14F-4D97-AF65-F5344CB8AC3E}">
        <p14:creationId xmlns:p14="http://schemas.microsoft.com/office/powerpoint/2010/main" val="20814419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F4F4F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039C0B-E516-48DD-803F-1AF3EE41B1EC}"/>
              </a:ext>
            </a:extLst>
          </p:cNvPr>
          <p:cNvGrpSpPr/>
          <p:nvPr userDrawn="1"/>
        </p:nvGrpSpPr>
        <p:grpSpPr>
          <a:xfrm>
            <a:off x="0" y="0"/>
            <a:ext cx="12192000" cy="471895"/>
            <a:chOff x="0" y="0"/>
            <a:chExt cx="12192000" cy="486591"/>
          </a:xfrm>
          <a:solidFill>
            <a:srgbClr val="81C1D3"/>
          </a:solidFill>
        </p:grpSpPr>
        <p:sp>
          <p:nvSpPr>
            <p:cNvPr id="4" name="Rectangle 3">
              <a:extLst>
                <a:ext uri="{FF2B5EF4-FFF2-40B4-BE49-F238E27FC236}">
                  <a16:creationId xmlns:a16="http://schemas.microsoft.com/office/drawing/2014/main" id="{0542D599-CD7C-4F21-BDF6-F00AF773968F}"/>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C56535-6972-44B3-9345-0A451A787C5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Picture Placeholder 8">
            <a:extLst>
              <a:ext uri="{FF2B5EF4-FFF2-40B4-BE49-F238E27FC236}">
                <a16:creationId xmlns:a16="http://schemas.microsoft.com/office/drawing/2014/main" id="{D7CC6863-85E2-1D43-AB8C-FB3AD4428457}"/>
              </a:ext>
            </a:extLst>
          </p:cNvPr>
          <p:cNvSpPr>
            <a:spLocks noGrp="1"/>
          </p:cNvSpPr>
          <p:nvPr>
            <p:ph type="pic" sz="quarter" idx="10" hasCustomPrompt="1"/>
          </p:nvPr>
        </p:nvSpPr>
        <p:spPr>
          <a:xfrm>
            <a:off x="437321" y="1157263"/>
            <a:ext cx="3342827" cy="4031426"/>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r>
              <a:rPr lang="en-US" dirty="0"/>
              <a:t> </a:t>
            </a:r>
          </a:p>
        </p:txBody>
      </p:sp>
      <p:sp>
        <p:nvSpPr>
          <p:cNvPr id="9" name="Rectangle 8">
            <a:extLst>
              <a:ext uri="{FF2B5EF4-FFF2-40B4-BE49-F238E27FC236}">
                <a16:creationId xmlns:a16="http://schemas.microsoft.com/office/drawing/2014/main" id="{715EBA49-68CC-4357-B9D3-6F87AAA08992}"/>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4A34FF7B-CB7B-41D0-B2F1-546BAAA7897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8" name="Imagen 7"/>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79887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F4F4F4"/>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A039C0B-E516-48DD-803F-1AF3EE41B1EC}"/>
              </a:ext>
            </a:extLst>
          </p:cNvPr>
          <p:cNvGrpSpPr/>
          <p:nvPr userDrawn="1"/>
        </p:nvGrpSpPr>
        <p:grpSpPr>
          <a:xfrm>
            <a:off x="0" y="0"/>
            <a:ext cx="12192000" cy="471895"/>
            <a:chOff x="0" y="0"/>
            <a:chExt cx="12192000" cy="486591"/>
          </a:xfrm>
          <a:solidFill>
            <a:srgbClr val="81C1D3"/>
          </a:solidFill>
        </p:grpSpPr>
        <p:sp>
          <p:nvSpPr>
            <p:cNvPr id="4" name="Rectangle 3">
              <a:extLst>
                <a:ext uri="{FF2B5EF4-FFF2-40B4-BE49-F238E27FC236}">
                  <a16:creationId xmlns:a16="http://schemas.microsoft.com/office/drawing/2014/main" id="{0542D599-CD7C-4F21-BDF6-F00AF773968F}"/>
                </a:ext>
              </a:extLst>
            </p:cNvPr>
            <p:cNvSpPr/>
            <p:nvPr/>
          </p:nvSpPr>
          <p:spPr>
            <a:xfrm>
              <a:off x="0" y="0"/>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7C56535-6972-44B3-9345-0A451A787C54}"/>
                </a:ext>
              </a:extLst>
            </p:cNvPr>
            <p:cNvSpPr/>
            <p:nvPr/>
          </p:nvSpPr>
          <p:spPr>
            <a:xfrm>
              <a:off x="0" y="241662"/>
              <a:ext cx="12192000" cy="2449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6F5BA8E-09CF-4C68-B4D8-DDF88C17B02A}"/>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A6EE7CCD-286B-4210-B46E-74A518595A6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8" name="Imagen 7"/>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3568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F4F4F4"/>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C03D000-83B1-40B5-80EA-57B47F7F25BD}"/>
              </a:ext>
            </a:extLst>
          </p:cNvPr>
          <p:cNvSpPr>
            <a:spLocks noGrp="1"/>
          </p:cNvSpPr>
          <p:nvPr>
            <p:ph type="pic" sz="quarter" idx="10"/>
          </p:nvPr>
        </p:nvSpPr>
        <p:spPr>
          <a:xfrm>
            <a:off x="437321" y="792480"/>
            <a:ext cx="4351495" cy="3816669"/>
          </a:xfrm>
          <a:pattFill prst="pct5">
            <a:fgClr>
              <a:schemeClr val="accent5">
                <a:lumMod val="75000"/>
              </a:schemeClr>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r>
              <a:rPr lang="fr-FR"/>
              <a:t>Cliquez sur l'icône pour ajouter une image</a:t>
            </a:r>
            <a:endParaRPr lang="en-US"/>
          </a:p>
        </p:txBody>
      </p:sp>
      <p:sp>
        <p:nvSpPr>
          <p:cNvPr id="8" name="Rectangle 7">
            <a:extLst>
              <a:ext uri="{FF2B5EF4-FFF2-40B4-BE49-F238E27FC236}">
                <a16:creationId xmlns:a16="http://schemas.microsoft.com/office/drawing/2014/main" id="{3F13312B-F053-47D7-B96E-6AF6F8F8161E}"/>
              </a:ext>
            </a:extLst>
          </p:cNvPr>
          <p:cNvSpPr/>
          <p:nvPr userDrawn="1"/>
        </p:nvSpPr>
        <p:spPr>
          <a:xfrm>
            <a:off x="0" y="2061276"/>
            <a:ext cx="4075611" cy="3061939"/>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C68EC8-EEBB-40DE-AABE-AE02346235F9}"/>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 10">
            <a:extLst>
              <a:ext uri="{FF2B5EF4-FFF2-40B4-BE49-F238E27FC236}">
                <a16:creationId xmlns:a16="http://schemas.microsoft.com/office/drawing/2014/main" id="{AA961DE9-A854-4351-85EF-B66D0E64E6A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6" name="Imagen 5"/>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1449480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rgbClr val="F4F4F4"/>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13312B-F053-47D7-B96E-6AF6F8F8161E}"/>
              </a:ext>
            </a:extLst>
          </p:cNvPr>
          <p:cNvSpPr/>
          <p:nvPr userDrawn="1"/>
        </p:nvSpPr>
        <p:spPr>
          <a:xfrm>
            <a:off x="0" y="2061276"/>
            <a:ext cx="4075611" cy="3061939"/>
          </a:xfrm>
          <a:prstGeom prst="rect">
            <a:avLst/>
          </a:prstGeom>
          <a:solidFill>
            <a:srgbClr val="81C1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FC54AF-9D6E-4D91-8A08-A7D7EEBF846C}"/>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1B879398-398F-4C6B-9B46-D41928C3AC7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6" name="Imagen 5"/>
          <p:cNvPicPr>
            <a:picLocks noChangeAspect="1"/>
          </p:cNvPicPr>
          <p:nvPr userDrawn="1"/>
        </p:nvPicPr>
        <p:blipFill>
          <a:blip r:embed="rId3"/>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956546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rgbClr val="F4F4F4"/>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EE78272-3708-AE48-9E7B-F5EFCB3839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335"/>
            <a:ext cx="12192000" cy="690249"/>
          </a:xfrm>
          <a:prstGeom prst="rect">
            <a:avLst/>
          </a:prstGeom>
        </p:spPr>
      </p:pic>
      <p:pic>
        <p:nvPicPr>
          <p:cNvPr id="19" name="Image 18">
            <a:extLst>
              <a:ext uri="{FF2B5EF4-FFF2-40B4-BE49-F238E27FC236}">
                <a16:creationId xmlns:a16="http://schemas.microsoft.com/office/drawing/2014/main" id="{0C87468F-AABD-9941-A49C-B210401A78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501" y="107316"/>
            <a:ext cx="1127726" cy="1135194"/>
          </a:xfrm>
          <a:prstGeom prst="rect">
            <a:avLst/>
          </a:prstGeom>
        </p:spPr>
      </p:pic>
      <p:sp>
        <p:nvSpPr>
          <p:cNvPr id="7" name="Rectangle 6">
            <a:extLst>
              <a:ext uri="{FF2B5EF4-FFF2-40B4-BE49-F238E27FC236}">
                <a16:creationId xmlns:a16="http://schemas.microsoft.com/office/drawing/2014/main" id="{A0142217-B88D-44AA-BB6B-96D1F738258A}"/>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 20">
            <a:extLst>
              <a:ext uri="{FF2B5EF4-FFF2-40B4-BE49-F238E27FC236}">
                <a16:creationId xmlns:a16="http://schemas.microsoft.com/office/drawing/2014/main" id="{ADD63EC5-BB28-EC44-A33D-0448F144D5BA}"/>
              </a:ext>
            </a:extLst>
          </p:cNvPr>
          <p:cNvPicPr>
            <a:picLocks noChangeAspect="1"/>
          </p:cNvPicPr>
          <p:nvPr userDrawn="1"/>
        </p:nvPicPr>
        <p:blipFill>
          <a:blip r:embed="rId4"/>
          <a:stretch>
            <a:fillRect/>
          </a:stretch>
        </p:blipFill>
        <p:spPr>
          <a:xfrm>
            <a:off x="10133263" y="4030242"/>
            <a:ext cx="2430275" cy="2905156"/>
          </a:xfrm>
          <a:prstGeom prst="rect">
            <a:avLst/>
          </a:prstGeom>
        </p:spPr>
      </p:pic>
      <p:pic>
        <p:nvPicPr>
          <p:cNvPr id="9" name="Image 8">
            <a:extLst>
              <a:ext uri="{FF2B5EF4-FFF2-40B4-BE49-F238E27FC236}">
                <a16:creationId xmlns:a16="http://schemas.microsoft.com/office/drawing/2014/main" id="{DE920B09-4F0D-4A4F-A39B-680FB0417D1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8" name="Imagen 7"/>
          <p:cNvPicPr>
            <a:picLocks noChangeAspect="1"/>
          </p:cNvPicPr>
          <p:nvPr userDrawn="1"/>
        </p:nvPicPr>
        <p:blipFill>
          <a:blip r:embed="rId6"/>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201945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rgbClr val="F4F4F4"/>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13D1B10-CEC3-2B4D-8215-02CB3E5C83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74914"/>
          </a:xfrm>
          <a:prstGeom prst="rect">
            <a:avLst/>
          </a:prstGeom>
        </p:spPr>
      </p:pic>
      <p:pic>
        <p:nvPicPr>
          <p:cNvPr id="11" name="Image 10">
            <a:extLst>
              <a:ext uri="{FF2B5EF4-FFF2-40B4-BE49-F238E27FC236}">
                <a16:creationId xmlns:a16="http://schemas.microsoft.com/office/drawing/2014/main" id="{28C84EA0-6CB4-A84A-99FA-4B186A12EA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50501" y="107316"/>
            <a:ext cx="1127725" cy="1135194"/>
          </a:xfrm>
          <a:prstGeom prst="rect">
            <a:avLst/>
          </a:prstGeom>
        </p:spPr>
      </p:pic>
      <p:sp>
        <p:nvSpPr>
          <p:cNvPr id="7" name="Rectangle 6">
            <a:extLst>
              <a:ext uri="{FF2B5EF4-FFF2-40B4-BE49-F238E27FC236}">
                <a16:creationId xmlns:a16="http://schemas.microsoft.com/office/drawing/2014/main" id="{103226E7-44D3-4405-8527-A754394EC957}"/>
              </a:ext>
            </a:extLst>
          </p:cNvPr>
          <p:cNvSpPr/>
          <p:nvPr userDrawn="1"/>
        </p:nvSpPr>
        <p:spPr>
          <a:xfrm>
            <a:off x="0" y="5846618"/>
            <a:ext cx="12192000" cy="1011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a:extLst>
              <a:ext uri="{FF2B5EF4-FFF2-40B4-BE49-F238E27FC236}">
                <a16:creationId xmlns:a16="http://schemas.microsoft.com/office/drawing/2014/main" id="{24B8A5A6-72B2-1446-AB79-D7A6523D1DCA}"/>
              </a:ext>
            </a:extLst>
          </p:cNvPr>
          <p:cNvPicPr>
            <a:picLocks noChangeAspect="1"/>
          </p:cNvPicPr>
          <p:nvPr userDrawn="1"/>
        </p:nvPicPr>
        <p:blipFill>
          <a:blip r:embed="rId4"/>
          <a:stretch>
            <a:fillRect/>
          </a:stretch>
        </p:blipFill>
        <p:spPr>
          <a:xfrm>
            <a:off x="10133263" y="4030242"/>
            <a:ext cx="2430275" cy="2905156"/>
          </a:xfrm>
          <a:prstGeom prst="rect">
            <a:avLst/>
          </a:prstGeom>
        </p:spPr>
      </p:pic>
      <p:pic>
        <p:nvPicPr>
          <p:cNvPr id="12" name="Image 11">
            <a:extLst>
              <a:ext uri="{FF2B5EF4-FFF2-40B4-BE49-F238E27FC236}">
                <a16:creationId xmlns:a16="http://schemas.microsoft.com/office/drawing/2014/main" id="{0DC5FD40-87DD-4B56-99B9-72F81BE14CF1}"/>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124054" y="5959379"/>
            <a:ext cx="3784302" cy="785859"/>
          </a:xfrm>
          <a:prstGeom prst="rect">
            <a:avLst/>
          </a:prstGeom>
        </p:spPr>
      </p:pic>
      <p:pic>
        <p:nvPicPr>
          <p:cNvPr id="9" name="Imagen 8"/>
          <p:cNvPicPr>
            <a:picLocks noChangeAspect="1"/>
          </p:cNvPicPr>
          <p:nvPr userDrawn="1"/>
        </p:nvPicPr>
        <p:blipFill>
          <a:blip r:embed="rId6"/>
          <a:stretch>
            <a:fillRect/>
          </a:stretch>
        </p:blipFill>
        <p:spPr>
          <a:xfrm>
            <a:off x="7250108" y="5954663"/>
            <a:ext cx="4695825" cy="790575"/>
          </a:xfrm>
          <a:prstGeom prst="rect">
            <a:avLst/>
          </a:prstGeom>
        </p:spPr>
      </p:pic>
    </p:spTree>
    <p:extLst>
      <p:ext uri="{BB962C8B-B14F-4D97-AF65-F5344CB8AC3E}">
        <p14:creationId xmlns:p14="http://schemas.microsoft.com/office/powerpoint/2010/main" val="135452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4DABCE-B23B-4688-98F4-D489EFB1F0DD}"/>
              </a:ext>
            </a:extLst>
          </p:cNvPr>
          <p:cNvSpPr>
            <a:spLocks noGrp="1"/>
          </p:cNvSpPr>
          <p:nvPr>
            <p:ph type="title"/>
          </p:nvPr>
        </p:nvSpPr>
        <p:spPr>
          <a:xfrm>
            <a:off x="838200" y="323561"/>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000FF305-5F73-44AA-B092-D38F9447F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CF1806B6-C48C-4C5C-9A6E-C4BFDEE078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F404F-B119-4987-9384-E11E991293DC}" type="datetimeFigureOut">
              <a:rPr lang="en-US" smtClean="0"/>
              <a:t>4/5/2024</a:t>
            </a:fld>
            <a:endParaRPr lang="en-US"/>
          </a:p>
        </p:txBody>
      </p:sp>
      <p:sp>
        <p:nvSpPr>
          <p:cNvPr id="5" name="Footer Placeholder 4">
            <a:extLst>
              <a:ext uri="{FF2B5EF4-FFF2-40B4-BE49-F238E27FC236}">
                <a16:creationId xmlns:a16="http://schemas.microsoft.com/office/drawing/2014/main" id="{EFB6F946-080E-45CB-95DC-E388AF46F3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F2E35B-A14C-4CA6-8B55-D6F1BEC7F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850B4-FAFD-45ED-BD2D-A706F424A153}" type="slidenum">
              <a:rPr lang="en-US" smtClean="0"/>
              <a:t>‹Nº›</a:t>
            </a:fld>
            <a:endParaRPr lang="en-US"/>
          </a:p>
        </p:txBody>
      </p:sp>
    </p:spTree>
    <p:extLst>
      <p:ext uri="{BB962C8B-B14F-4D97-AF65-F5344CB8AC3E}">
        <p14:creationId xmlns:p14="http://schemas.microsoft.com/office/powerpoint/2010/main" val="1402368904"/>
      </p:ext>
    </p:extLst>
  </p:cSld>
  <p:clrMap bg1="lt1" tx1="dk1" bg2="lt2" tx2="dk2" accent1="accent1" accent2="accent2" accent3="accent3" accent4="accent4" accent5="accent5" accent6="accent6" hlink="hlink" folHlink="folHlink"/>
  <p:sldLayoutIdLst>
    <p:sldLayoutId id="2147483650" r:id="rId1"/>
    <p:sldLayoutId id="2147483679" r:id="rId2"/>
    <p:sldLayoutId id="2147483684" r:id="rId3"/>
    <p:sldLayoutId id="2147483654" r:id="rId4"/>
    <p:sldLayoutId id="2147483685" r:id="rId5"/>
    <p:sldLayoutId id="2147483658" r:id="rId6"/>
    <p:sldLayoutId id="2147483686" r:id="rId7"/>
    <p:sldLayoutId id="2147483680" r:id="rId8"/>
    <p:sldLayoutId id="2147483681" r:id="rId9"/>
    <p:sldLayoutId id="2147483682" r:id="rId10"/>
    <p:sldLayoutId id="2147483683" r:id="rId11"/>
    <p:sldLayoutId id="2147483664" r:id="rId12"/>
    <p:sldLayoutId id="2147483690" r:id="rId13"/>
    <p:sldLayoutId id="2147483701" r:id="rId14"/>
    <p:sldLayoutId id="2147483652" r:id="rId15"/>
    <p:sldLayoutId id="2147483691" r:id="rId16"/>
    <p:sldLayoutId id="2147483692" r:id="rId17"/>
    <p:sldLayoutId id="2147483693" r:id="rId18"/>
    <p:sldLayoutId id="2147483694" r:id="rId19"/>
    <p:sldLayoutId id="2147483696" r:id="rId20"/>
    <p:sldLayoutId id="2147483697" r:id="rId21"/>
    <p:sldLayoutId id="2147483698" r:id="rId22"/>
    <p:sldLayoutId id="2147483699" r:id="rId23"/>
    <p:sldLayoutId id="2147483700" r:id="rId24"/>
  </p:sldLayoutIdLst>
  <p:txStyles>
    <p:title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1.xml"/><Relationship Id="rId16" Type="http://schemas.openxmlformats.org/officeDocument/2006/relationships/diagramColors" Target="../diagrams/colors3.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interreg-euro-med.eu/en/what-we-do/"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41.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4.svg"/><Relationship Id="rId5" Type="http://schemas.openxmlformats.org/officeDocument/2006/relationships/image" Target="../media/image52.png"/><Relationship Id="rId4" Type="http://schemas.openxmlformats.org/officeDocument/2006/relationships/image" Target="../media/image52.svg"/></Relationships>
</file>

<file path=ppt/slides/_rels/slide16.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62.sv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56.png"/><Relationship Id="rId5" Type="http://schemas.openxmlformats.org/officeDocument/2006/relationships/image" Target="../media/image52.png"/><Relationship Id="rId10" Type="http://schemas.openxmlformats.org/officeDocument/2006/relationships/image" Target="../media/image60.svg"/><Relationship Id="rId4" Type="http://schemas.openxmlformats.org/officeDocument/2006/relationships/image" Target="../media/image52.svg"/><Relationship Id="rId9"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65.svg"/></Relationships>
</file>

<file path=ppt/slides/_rels/slide18.xml.rels><?xml version="1.0" encoding="UTF-8" standalone="yes"?>
<Relationships xmlns="http://schemas.openxmlformats.org/package/2006/relationships"><Relationship Id="rId3" Type="http://schemas.openxmlformats.org/officeDocument/2006/relationships/hyperlink" Target="https://carbonfootprint.interreg-euro-med.eu/"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interreg-euro-med.eu/wp-content/uploads/documents/published/en/programme-documents/programme-documents/programme-manual/programme-manual_v.1.8_en.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67.png"/><Relationship Id="rId4" Type="http://schemas.openxmlformats.org/officeDocument/2006/relationships/hyperlink" Target="https://interreg-euro-med.eu/fr/centre-de-ressource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customXml" Target="../ink/ink2.xml"/><Relationship Id="rId7"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76.svg"/><Relationship Id="rId5" Type="http://schemas.openxmlformats.org/officeDocument/2006/relationships/image" Target="../media/image68.png"/><Relationship Id="rId4" Type="http://schemas.openxmlformats.org/officeDocument/2006/relationships/image" Target="../media/image1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83.sv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81.sv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3.xml"/><Relationship Id="rId4" Type="http://schemas.openxmlformats.org/officeDocument/2006/relationships/image" Target="../media/image83.sv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 Id="rId5" Type="http://schemas.openxmlformats.org/officeDocument/2006/relationships/image" Target="../media/image83.svg"/><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1.png"/><Relationship Id="rId12" Type="http://schemas.openxmlformats.org/officeDocument/2006/relationships/image" Target="../media/image26.jpe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svg"/><Relationship Id="rId20" Type="http://schemas.openxmlformats.org/officeDocument/2006/relationships/image" Target="../media/image32.svg"/><Relationship Id="rId1" Type="http://schemas.openxmlformats.org/officeDocument/2006/relationships/slideLayout" Target="../slideLayouts/slideLayout13.xml"/><Relationship Id="rId6" Type="http://schemas.openxmlformats.org/officeDocument/2006/relationships/image" Target="../media/image190.png"/><Relationship Id="rId11" Type="http://schemas.openxmlformats.org/officeDocument/2006/relationships/image" Target="../media/image25.png"/><Relationship Id="rId5" Type="http://schemas.openxmlformats.org/officeDocument/2006/relationships/customXml" Target="../ink/ink1.xml"/><Relationship Id="rId15" Type="http://schemas.openxmlformats.org/officeDocument/2006/relationships/image" Target="../media/image28.png"/><Relationship Id="rId10" Type="http://schemas.openxmlformats.org/officeDocument/2006/relationships/image" Target="../media/image24.png"/><Relationship Id="rId19" Type="http://schemas.openxmlformats.org/officeDocument/2006/relationships/image" Target="../media/image30.png"/><Relationship Id="rId4" Type="http://schemas.microsoft.com/office/2007/relationships/hdphoto" Target="../media/hdphoto2.wdp"/><Relationship Id="rId9" Type="http://schemas.openxmlformats.org/officeDocument/2006/relationships/image" Target="../media/image23.png"/><Relationship Id="rId14" Type="http://schemas.openxmlformats.org/officeDocument/2006/relationships/image" Target="../media/image2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s://interreg-euro-med.e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6.png"/><Relationship Id="rId4" Type="http://schemas.openxmlformats.org/officeDocument/2006/relationships/image" Target="../media/image38.sv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94DC44A-151D-4BCD-A174-9B3995378996}"/>
              </a:ext>
            </a:extLst>
          </p:cNvPr>
          <p:cNvSpPr>
            <a:spLocks noGrp="1"/>
          </p:cNvSpPr>
          <p:nvPr>
            <p:ph type="title"/>
          </p:nvPr>
        </p:nvSpPr>
        <p:spPr>
          <a:xfrm>
            <a:off x="838200" y="1949450"/>
            <a:ext cx="10515600" cy="2959100"/>
          </a:xfrm>
        </p:spPr>
        <p:txBody>
          <a:bodyPr lIns="91440" tIns="45720" rIns="91440" bIns="45720" anchor="t">
            <a:normAutofit fontScale="90000"/>
          </a:bodyPr>
          <a:lstStyle/>
          <a:p>
            <a:r>
              <a:rPr lang="fr-FR" dirty="0">
                <a:latin typeface="Montserrat SemiBold"/>
              </a:rPr>
              <a:t>National Info </a:t>
            </a:r>
            <a:r>
              <a:rPr lang="fr-FR" dirty="0" err="1">
                <a:latin typeface="Montserrat SemiBold"/>
              </a:rPr>
              <a:t>day</a:t>
            </a:r>
            <a:r>
              <a:rPr lang="fr-FR" dirty="0">
                <a:latin typeface="Montserrat SemiBold"/>
              </a:rPr>
              <a:t> Spain</a:t>
            </a:r>
            <a:r>
              <a:rPr lang="fr-FR" dirty="0"/>
              <a:t/>
            </a:r>
            <a:br>
              <a:rPr lang="fr-FR" dirty="0"/>
            </a:br>
            <a:r>
              <a:rPr lang="en-US" sz="3600" dirty="0">
                <a:solidFill>
                  <a:srgbClr val="81C1D3"/>
                </a:solidFill>
                <a:latin typeface="Montserrat SemiBold"/>
              </a:rPr>
              <a:t>Open Call for proposals </a:t>
            </a:r>
            <a:br>
              <a:rPr lang="en-US" sz="3600" dirty="0">
                <a:solidFill>
                  <a:srgbClr val="81C1D3"/>
                </a:solidFill>
                <a:latin typeface="Montserrat SemiBold"/>
              </a:rPr>
            </a:br>
            <a:r>
              <a:rPr lang="en-US" sz="3600" dirty="0">
                <a:solidFill>
                  <a:srgbClr val="81C1D3"/>
                </a:solidFill>
                <a:latin typeface="Montserrat SemiBold"/>
              </a:rPr>
              <a:t>Euro-MED04</a:t>
            </a:r>
            <a:br>
              <a:rPr lang="en-US" sz="3600" dirty="0">
                <a:solidFill>
                  <a:srgbClr val="81C1D3"/>
                </a:solidFill>
                <a:latin typeface="Montserrat SemiBold"/>
              </a:rPr>
            </a:br>
            <a:r>
              <a:rPr lang="en-US" sz="3600" dirty="0">
                <a:latin typeface="Montserrat SemiBold" panose="00000700000000000000" pitchFamily="2" charset="0"/>
              </a:rPr>
              <a:t/>
            </a:r>
            <a:br>
              <a:rPr lang="en-US" sz="3600" dirty="0">
                <a:latin typeface="Montserrat SemiBold" panose="00000700000000000000" pitchFamily="2" charset="0"/>
              </a:rPr>
            </a:br>
            <a:r>
              <a:rPr lang="en-US" sz="3600" dirty="0">
                <a:solidFill>
                  <a:srgbClr val="81C1D3"/>
                </a:solidFill>
                <a:latin typeface="Montserrat SemiBold"/>
              </a:rPr>
              <a:t>Thematic projects : TEST or TRANSFER</a:t>
            </a:r>
            <a:r>
              <a:rPr lang="en-US" sz="3600" dirty="0">
                <a:latin typeface="Montserrat SemiBold" panose="00000700000000000000" pitchFamily="2" charset="0"/>
              </a:rPr>
              <a:t/>
            </a:r>
            <a:br>
              <a:rPr lang="en-US" sz="3600" dirty="0">
                <a:latin typeface="Montserrat SemiBold" panose="00000700000000000000" pitchFamily="2" charset="0"/>
              </a:rPr>
            </a:br>
            <a:endParaRPr lang="fr-FR" dirty="0">
              <a:solidFill>
                <a:srgbClr val="81C1D3"/>
              </a:solidFill>
              <a:latin typeface="Montserrat SemiBold" panose="00000700000000000000" pitchFamily="2" charset="0"/>
            </a:endParaRPr>
          </a:p>
        </p:txBody>
      </p:sp>
      <p:sp>
        <p:nvSpPr>
          <p:cNvPr id="6" name="ZoneTexte 5">
            <a:extLst>
              <a:ext uri="{FF2B5EF4-FFF2-40B4-BE49-F238E27FC236}">
                <a16:creationId xmlns:a16="http://schemas.microsoft.com/office/drawing/2014/main" id="{B1FEB8E8-AB1D-40C5-9452-43578906E716}"/>
              </a:ext>
            </a:extLst>
          </p:cNvPr>
          <p:cNvSpPr txBox="1"/>
          <p:nvPr/>
        </p:nvSpPr>
        <p:spPr>
          <a:xfrm>
            <a:off x="5279091" y="4723884"/>
            <a:ext cx="2626261" cy="369332"/>
          </a:xfrm>
          <a:prstGeom prst="rect">
            <a:avLst/>
          </a:prstGeom>
          <a:noFill/>
        </p:spPr>
        <p:txBody>
          <a:bodyPr wrap="square">
            <a:spAutoFit/>
          </a:bodyPr>
          <a:lstStyle/>
          <a:p>
            <a:r>
              <a:rPr lang="fr-FR" dirty="0">
                <a:solidFill>
                  <a:schemeClr val="bg1"/>
                </a:solidFill>
                <a:latin typeface="Montserrat" panose="00000500000000000000" pitchFamily="2" charset="0"/>
              </a:rPr>
              <a:t>08 April 2024 </a:t>
            </a:r>
          </a:p>
        </p:txBody>
      </p:sp>
      <p:grpSp>
        <p:nvGrpSpPr>
          <p:cNvPr id="4" name="Grupo 3"/>
          <p:cNvGrpSpPr>
            <a:grpSpLocks noChangeAspect="1"/>
          </p:cNvGrpSpPr>
          <p:nvPr/>
        </p:nvGrpSpPr>
        <p:grpSpPr>
          <a:xfrm>
            <a:off x="6271036" y="5327663"/>
            <a:ext cx="5580839" cy="700752"/>
            <a:chOff x="4710970" y="2388210"/>
            <a:chExt cx="7014388" cy="880742"/>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91" y="2388210"/>
              <a:ext cx="3940567" cy="833091"/>
            </a:xfrm>
            <a:prstGeom prst="rect">
              <a:avLst/>
            </a:prstGeom>
          </p:spPr>
        </p:pic>
        <p:pic>
          <p:nvPicPr>
            <p:cNvPr id="7" name="Imagen 6"/>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0" b="100000" l="0" r="34910">
                          <a14:foregroundMark x1="20292" y1="47017" x2="20292" y2="47017"/>
                          <a14:foregroundMark x1="17713" y1="37709" x2="17713" y2="37709"/>
                          <a14:foregroundMark x1="12726" y1="41289" x2="12726" y2="41289"/>
                          <a14:foregroundMark x1="8942" y1="36516" x2="8942" y2="36516"/>
                          <a14:foregroundMark x1="8598" y1="49403" x2="8598" y2="49403"/>
                          <a14:foregroundMark x1="21496" y1="58473" x2="21496" y2="58473"/>
                          <a14:foregroundMark x1="28203" y1="38902" x2="28203" y2="38902"/>
                          <a14:foregroundMark x1="26913" y1="57518" x2="26913" y2="57518"/>
                          <a14:foregroundMark x1="27773" y1="77088" x2="27773" y2="77088"/>
                          <a14:foregroundMark x1="26483" y1="74702" x2="26483" y2="74702"/>
                          <a14:foregroundMark x1="27343" y1="65632" x2="27343" y2="65632"/>
                          <a14:foregroundMark x1="29063" y1="77088" x2="29063" y2="77088"/>
                          <a14:foregroundMark x1="28633" y1="65632" x2="28633" y2="65632"/>
                          <a14:foregroundMark x1="28203" y1="50358" x2="28203" y2="50358"/>
                          <a14:foregroundMark x1="25709" y1="44630" x2="25709" y2="44630"/>
                          <a14:foregroundMark x1="26483" y1="33174" x2="26483" y2="33174"/>
                          <a14:foregroundMark x1="18143" y1="62053" x2="18143" y2="62053"/>
                          <a14:foregroundMark x1="17369" y1="47017" x2="17369" y2="47017"/>
                          <a14:foregroundMark x1="14789" y1="48210" x2="14789" y2="48210"/>
                          <a14:foregroundMark x1="10232" y1="59666" x2="10232" y2="59666"/>
                          <a14:foregroundMark x1="6879" y1="71360" x2="6879" y2="71360"/>
                          <a14:foregroundMark x1="13156" y1="86396" x2="13156" y2="86396"/>
                          <a14:foregroundMark x1="2322" y1="86396" x2="2322" y2="86396"/>
                          <a14:foregroundMark x1="3955" y1="74702" x2="3955" y2="74702"/>
                          <a14:foregroundMark x1="3955" y1="63246" x2="3955" y2="63246"/>
                          <a14:foregroundMark x1="3525" y1="53938" x2="3525" y2="53938"/>
                          <a14:foregroundMark x1="3525" y1="47017" x2="3525" y2="47017"/>
                          <a14:foregroundMark x1="3955" y1="38902" x2="3955" y2="38902"/>
                          <a14:foregroundMark x1="4385" y1="31981" x2="4385" y2="31981"/>
                          <a14:foregroundMark x1="26913" y1="53938" x2="26913" y2="53938"/>
                          <a14:foregroundMark x1="26913" y1="45823" x2="26913" y2="45823"/>
                          <a14:foregroundMark x1="27773" y1="43437" x2="27773" y2="43437"/>
                        </a14:backgroundRemoval>
                      </a14:imgEffect>
                      <a14:imgEffect>
                        <a14:sharpenSoften amount="50000"/>
                      </a14:imgEffect>
                      <a14:imgEffect>
                        <a14:saturation sat="0"/>
                      </a14:imgEffect>
                    </a14:imgLayer>
                  </a14:imgProps>
                </a:ext>
              </a:extLst>
            </a:blip>
            <a:srcRect r="66169"/>
            <a:stretch/>
          </p:blipFill>
          <p:spPr>
            <a:xfrm>
              <a:off x="4710970" y="2390598"/>
              <a:ext cx="807375" cy="859808"/>
            </a:xfrm>
            <a:prstGeom prst="rect">
              <a:avLst/>
            </a:prstGeom>
          </p:spPr>
        </p:pic>
        <p:sp>
          <p:nvSpPr>
            <p:cNvPr id="8" name="CuadroTexto 7"/>
            <p:cNvSpPr txBox="1"/>
            <p:nvPr/>
          </p:nvSpPr>
          <p:spPr>
            <a:xfrm>
              <a:off x="5518345" y="2404224"/>
              <a:ext cx="2141901" cy="464196"/>
            </a:xfrm>
            <a:prstGeom prst="rect">
              <a:avLst/>
            </a:prstGeom>
            <a:noFill/>
            <a:ln>
              <a:noFill/>
            </a:ln>
          </p:spPr>
          <p:txBody>
            <a:bodyPr wrap="square" rtlCol="0">
              <a:spAutoFit/>
            </a:bodyPr>
            <a:lstStyle/>
            <a:p>
              <a:r>
                <a:rPr lang="es-ES" sz="900" b="1" dirty="0" smtClean="0">
                  <a:solidFill>
                    <a:schemeClr val="bg1"/>
                  </a:solidFill>
                </a:rPr>
                <a:t>VICEPRESIDENCIA</a:t>
              </a:r>
            </a:p>
            <a:p>
              <a:r>
                <a:rPr lang="es-ES" sz="900" b="1" dirty="0" smtClean="0">
                  <a:solidFill>
                    <a:schemeClr val="bg1"/>
                  </a:solidFill>
                </a:rPr>
                <a:t>PRIMERA DEL GOBIERNO</a:t>
              </a:r>
            </a:p>
          </p:txBody>
        </p:sp>
        <p:sp>
          <p:nvSpPr>
            <p:cNvPr id="9" name="CuadroTexto 8"/>
            <p:cNvSpPr txBox="1"/>
            <p:nvPr/>
          </p:nvSpPr>
          <p:spPr>
            <a:xfrm>
              <a:off x="5520086" y="2804755"/>
              <a:ext cx="1611268" cy="464197"/>
            </a:xfrm>
            <a:prstGeom prst="rect">
              <a:avLst/>
            </a:prstGeom>
            <a:noFill/>
            <a:ln>
              <a:noFill/>
            </a:ln>
          </p:spPr>
          <p:txBody>
            <a:bodyPr wrap="square" rtlCol="0">
              <a:spAutoFit/>
            </a:bodyPr>
            <a:lstStyle/>
            <a:p>
              <a:r>
                <a:rPr lang="es-ES" sz="900" b="1" dirty="0" smtClean="0">
                  <a:solidFill>
                    <a:schemeClr val="bg1"/>
                  </a:solidFill>
                </a:rPr>
                <a:t>MINISTERIO</a:t>
              </a:r>
            </a:p>
            <a:p>
              <a:r>
                <a:rPr lang="es-ES" sz="900" b="1" dirty="0" smtClean="0">
                  <a:solidFill>
                    <a:schemeClr val="bg1"/>
                  </a:solidFill>
                </a:rPr>
                <a:t>DE HACIENDA</a:t>
              </a:r>
            </a:p>
          </p:txBody>
        </p:sp>
      </p:grpSp>
    </p:spTree>
    <p:extLst>
      <p:ext uri="{BB962C8B-B14F-4D97-AF65-F5344CB8AC3E}">
        <p14:creationId xmlns:p14="http://schemas.microsoft.com/office/powerpoint/2010/main" val="97539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430F3D57-E1B6-4021-9BE9-63A8771800D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47397" y="745518"/>
            <a:ext cx="7783820" cy="4836406"/>
          </a:xfrm>
          <a:prstGeom prst="rect">
            <a:avLst/>
          </a:prstGeom>
        </p:spPr>
      </p:pic>
      <p:sp>
        <p:nvSpPr>
          <p:cNvPr id="6" name="Rectangle : coins arrondis 5">
            <a:extLst>
              <a:ext uri="{FF2B5EF4-FFF2-40B4-BE49-F238E27FC236}">
                <a16:creationId xmlns:a16="http://schemas.microsoft.com/office/drawing/2014/main" id="{4785E910-464E-450D-A2F9-C4AE5068DBAD}"/>
              </a:ext>
            </a:extLst>
          </p:cNvPr>
          <p:cNvSpPr/>
          <p:nvPr/>
        </p:nvSpPr>
        <p:spPr>
          <a:xfrm>
            <a:off x="1898470" y="3274423"/>
            <a:ext cx="1980718" cy="20730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506E00B8-7AA1-4124-A897-C9E0B3D41E18}"/>
              </a:ext>
            </a:extLst>
          </p:cNvPr>
          <p:cNvSpPr/>
          <p:nvPr/>
        </p:nvSpPr>
        <p:spPr>
          <a:xfrm>
            <a:off x="4192372" y="4040338"/>
            <a:ext cx="4516199" cy="14719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2">
            <a:extLst>
              <a:ext uri="{FF2B5EF4-FFF2-40B4-BE49-F238E27FC236}">
                <a16:creationId xmlns:a16="http://schemas.microsoft.com/office/drawing/2014/main" id="{1BD8D6D0-5825-1EAE-A9A3-F9AFE87C6563}"/>
              </a:ext>
            </a:extLst>
          </p:cNvPr>
          <p:cNvSpPr txBox="1"/>
          <p:nvPr/>
        </p:nvSpPr>
        <p:spPr>
          <a:xfrm>
            <a:off x="250570" y="0"/>
            <a:ext cx="7621325" cy="523220"/>
          </a:xfrm>
          <a:prstGeom prst="rect">
            <a:avLst/>
          </a:prstGeom>
          <a:noFill/>
        </p:spPr>
        <p:txBody>
          <a:bodyPr wrap="square">
            <a:spAutoFit/>
          </a:bodyPr>
          <a:lstStyle/>
          <a:p>
            <a:r>
              <a:rPr lang="en-US" sz="2800" b="1" dirty="0">
                <a:solidFill>
                  <a:schemeClr val="tx2">
                    <a:lumMod val="75000"/>
                    <a:lumOff val="25000"/>
                  </a:schemeClr>
                </a:solidFill>
                <a:latin typeface="Montserrat SemiBold" panose="00000700000000000000" pitchFamily="2" charset="0"/>
                <a:ea typeface="Roboto" panose="02000000000000000000" pitchFamily="2" charset="0"/>
                <a:cs typeface="Roboto" panose="02000000000000000000" pitchFamily="2" charset="0"/>
              </a:rPr>
              <a:t>Intervention logic – outputs and results</a:t>
            </a:r>
          </a:p>
        </p:txBody>
      </p:sp>
    </p:spTree>
    <p:extLst>
      <p:ext uri="{BB962C8B-B14F-4D97-AF65-F5344CB8AC3E}">
        <p14:creationId xmlns:p14="http://schemas.microsoft.com/office/powerpoint/2010/main" val="2448331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ZoneTexte 34">
            <a:extLst>
              <a:ext uri="{FF2B5EF4-FFF2-40B4-BE49-F238E27FC236}">
                <a16:creationId xmlns:a16="http://schemas.microsoft.com/office/drawing/2014/main" id="{E011259E-E56E-4527-BD63-3734497A096E}"/>
              </a:ext>
            </a:extLst>
          </p:cNvPr>
          <p:cNvSpPr txBox="1"/>
          <p:nvPr/>
        </p:nvSpPr>
        <p:spPr>
          <a:xfrm>
            <a:off x="3866606" y="577136"/>
            <a:ext cx="7053580" cy="5154556"/>
          </a:xfrm>
          <a:prstGeom prst="rect">
            <a:avLst/>
          </a:prstGeom>
          <a:noFill/>
        </p:spPr>
        <p:txBody>
          <a:bodyPr wrap="square" rtlCol="0">
            <a:spAutoFit/>
          </a:bodyPr>
          <a:lstStyle/>
          <a:p>
            <a:endParaRPr lang="fr-FR"/>
          </a:p>
        </p:txBody>
      </p:sp>
      <p:graphicFrame>
        <p:nvGraphicFramePr>
          <p:cNvPr id="4" name="Diagramme 3">
            <a:extLst>
              <a:ext uri="{FF2B5EF4-FFF2-40B4-BE49-F238E27FC236}">
                <a16:creationId xmlns:a16="http://schemas.microsoft.com/office/drawing/2014/main" id="{E94ED70A-F07C-420A-A549-62E731DB1145}"/>
              </a:ext>
            </a:extLst>
          </p:cNvPr>
          <p:cNvGraphicFramePr/>
          <p:nvPr/>
        </p:nvGraphicFramePr>
        <p:xfrm>
          <a:off x="3100148" y="697259"/>
          <a:ext cx="4260040" cy="4779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me 5">
            <a:extLst>
              <a:ext uri="{FF2B5EF4-FFF2-40B4-BE49-F238E27FC236}">
                <a16:creationId xmlns:a16="http://schemas.microsoft.com/office/drawing/2014/main" id="{779B29F5-A4F0-4592-9714-EBD7FC498E76}"/>
              </a:ext>
            </a:extLst>
          </p:cNvPr>
          <p:cNvGraphicFramePr/>
          <p:nvPr/>
        </p:nvGraphicFramePr>
        <p:xfrm>
          <a:off x="5054000" y="1041295"/>
          <a:ext cx="7974386" cy="49922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ZoneTexte 6">
            <a:extLst>
              <a:ext uri="{FF2B5EF4-FFF2-40B4-BE49-F238E27FC236}">
                <a16:creationId xmlns:a16="http://schemas.microsoft.com/office/drawing/2014/main" id="{EBD1712D-66E5-4A7A-863B-1DFA14D3CED5}"/>
              </a:ext>
            </a:extLst>
          </p:cNvPr>
          <p:cNvSpPr txBox="1"/>
          <p:nvPr/>
        </p:nvSpPr>
        <p:spPr>
          <a:xfrm>
            <a:off x="1357086" y="584827"/>
            <a:ext cx="2162832" cy="4812955"/>
          </a:xfrm>
          <a:prstGeom prst="rect">
            <a:avLst/>
          </a:prstGeom>
          <a:noFill/>
        </p:spPr>
        <p:txBody>
          <a:bodyPr wrap="square" rtlCol="0">
            <a:spAutoFit/>
          </a:bodyPr>
          <a:lstStyle/>
          <a:p>
            <a:endParaRPr lang="fr-FR"/>
          </a:p>
        </p:txBody>
      </p:sp>
      <p:graphicFrame>
        <p:nvGraphicFramePr>
          <p:cNvPr id="8" name="Diagramme 7">
            <a:extLst>
              <a:ext uri="{FF2B5EF4-FFF2-40B4-BE49-F238E27FC236}">
                <a16:creationId xmlns:a16="http://schemas.microsoft.com/office/drawing/2014/main" id="{D44AD7E5-0EA7-4D9C-A47F-5A4550BE790F}"/>
              </a:ext>
            </a:extLst>
          </p:cNvPr>
          <p:cNvGraphicFramePr/>
          <p:nvPr/>
        </p:nvGraphicFramePr>
        <p:xfrm>
          <a:off x="442687" y="1076319"/>
          <a:ext cx="3899176" cy="436917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9" name="Connecteur droit avec flèche 8">
            <a:extLst>
              <a:ext uri="{FF2B5EF4-FFF2-40B4-BE49-F238E27FC236}">
                <a16:creationId xmlns:a16="http://schemas.microsoft.com/office/drawing/2014/main" id="{FB0E9694-924A-4BAC-B3EC-0C7CDF2AABC2}"/>
              </a:ext>
            </a:extLst>
          </p:cNvPr>
          <p:cNvCxnSpPr>
            <a:cxnSpLocks/>
          </p:cNvCxnSpPr>
          <p:nvPr/>
        </p:nvCxnSpPr>
        <p:spPr>
          <a:xfrm>
            <a:off x="3165328" y="2775075"/>
            <a:ext cx="910258" cy="0"/>
          </a:xfrm>
          <a:prstGeom prst="straightConnector1">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BC4FE833-2D5F-482A-8DB5-66EB601253EA}"/>
              </a:ext>
            </a:extLst>
          </p:cNvPr>
          <p:cNvCxnSpPr>
            <a:cxnSpLocks/>
          </p:cNvCxnSpPr>
          <p:nvPr/>
        </p:nvCxnSpPr>
        <p:spPr>
          <a:xfrm>
            <a:off x="3165328" y="3834407"/>
            <a:ext cx="910258" cy="0"/>
          </a:xfrm>
          <a:prstGeom prst="straightConnector1">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D54624C7-79F1-4F9A-A5A4-C33F93AB8A29}"/>
              </a:ext>
            </a:extLst>
          </p:cNvPr>
          <p:cNvCxnSpPr>
            <a:cxnSpLocks/>
          </p:cNvCxnSpPr>
          <p:nvPr/>
        </p:nvCxnSpPr>
        <p:spPr>
          <a:xfrm>
            <a:off x="3165328" y="4930580"/>
            <a:ext cx="910258" cy="0"/>
          </a:xfrm>
          <a:prstGeom prst="straightConnector1">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DD401DF-48AD-40C4-9099-6504B854BF33}"/>
              </a:ext>
            </a:extLst>
          </p:cNvPr>
          <p:cNvSpPr txBox="1"/>
          <p:nvPr/>
        </p:nvSpPr>
        <p:spPr>
          <a:xfrm>
            <a:off x="5475383" y="474277"/>
            <a:ext cx="2798284" cy="461665"/>
          </a:xfrm>
          <a:prstGeom prst="rect">
            <a:avLst/>
          </a:prstGeom>
          <a:noFill/>
        </p:spPr>
        <p:txBody>
          <a:bodyPr wrap="square" rtlCol="0">
            <a:spAutoFit/>
          </a:bodyPr>
          <a:lstStyle/>
          <a:p>
            <a:pPr algn="ctr"/>
            <a:r>
              <a:rPr lang="fr-FR" sz="2400" b="1" dirty="0"/>
              <a:t>Programme</a:t>
            </a:r>
          </a:p>
        </p:txBody>
      </p:sp>
      <p:sp>
        <p:nvSpPr>
          <p:cNvPr id="13" name="ZoneTexte 12">
            <a:extLst>
              <a:ext uri="{FF2B5EF4-FFF2-40B4-BE49-F238E27FC236}">
                <a16:creationId xmlns:a16="http://schemas.microsoft.com/office/drawing/2014/main" id="{BC322871-F143-474A-BB19-F51AF84CEF4F}"/>
              </a:ext>
            </a:extLst>
          </p:cNvPr>
          <p:cNvSpPr txBox="1"/>
          <p:nvPr/>
        </p:nvSpPr>
        <p:spPr>
          <a:xfrm>
            <a:off x="1521516" y="536003"/>
            <a:ext cx="1643812" cy="461665"/>
          </a:xfrm>
          <a:prstGeom prst="rect">
            <a:avLst/>
          </a:prstGeom>
          <a:noFill/>
        </p:spPr>
        <p:txBody>
          <a:bodyPr wrap="square" rtlCol="0">
            <a:spAutoFit/>
          </a:bodyPr>
          <a:lstStyle/>
          <a:p>
            <a:pPr algn="ctr"/>
            <a:r>
              <a:rPr lang="fr-FR" sz="2400" b="1"/>
              <a:t>Project</a:t>
            </a:r>
          </a:p>
        </p:txBody>
      </p:sp>
      <p:cxnSp>
        <p:nvCxnSpPr>
          <p:cNvPr id="14" name="Connecteur : en angle 13">
            <a:extLst>
              <a:ext uri="{FF2B5EF4-FFF2-40B4-BE49-F238E27FC236}">
                <a16:creationId xmlns:a16="http://schemas.microsoft.com/office/drawing/2014/main" id="{254B4FDD-0555-4CEE-AC3C-E7D41A9A9E2C}"/>
              </a:ext>
            </a:extLst>
          </p:cNvPr>
          <p:cNvCxnSpPr>
            <a:cxnSpLocks/>
          </p:cNvCxnSpPr>
          <p:nvPr/>
        </p:nvCxnSpPr>
        <p:spPr>
          <a:xfrm>
            <a:off x="6376835" y="2711575"/>
            <a:ext cx="1244978" cy="213417"/>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4">
            <a:extLst>
              <a:ext uri="{FF2B5EF4-FFF2-40B4-BE49-F238E27FC236}">
                <a16:creationId xmlns:a16="http://schemas.microsoft.com/office/drawing/2014/main" id="{DBEA847E-68E6-439E-A717-20B528FA9FC1}"/>
              </a:ext>
            </a:extLst>
          </p:cNvPr>
          <p:cNvCxnSpPr>
            <a:cxnSpLocks/>
          </p:cNvCxnSpPr>
          <p:nvPr/>
        </p:nvCxnSpPr>
        <p:spPr>
          <a:xfrm>
            <a:off x="6376835" y="3720107"/>
            <a:ext cx="1244978" cy="213417"/>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6" name="Connecteur : en angle 15">
            <a:extLst>
              <a:ext uri="{FF2B5EF4-FFF2-40B4-BE49-F238E27FC236}">
                <a16:creationId xmlns:a16="http://schemas.microsoft.com/office/drawing/2014/main" id="{FF4B6EF4-9983-41B2-B0B9-95EAE0F27603}"/>
              </a:ext>
            </a:extLst>
          </p:cNvPr>
          <p:cNvCxnSpPr>
            <a:cxnSpLocks/>
          </p:cNvCxnSpPr>
          <p:nvPr/>
        </p:nvCxnSpPr>
        <p:spPr>
          <a:xfrm>
            <a:off x="6376835" y="4841680"/>
            <a:ext cx="1244978" cy="213417"/>
          </a:xfrm>
          <a:prstGeom prst="bentConnector3">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2" name="TextBox 2">
            <a:extLst>
              <a:ext uri="{FF2B5EF4-FFF2-40B4-BE49-F238E27FC236}">
                <a16:creationId xmlns:a16="http://schemas.microsoft.com/office/drawing/2014/main" id="{82E9FAF7-6318-2792-30B4-B16A43443BD9}"/>
              </a:ext>
            </a:extLst>
          </p:cNvPr>
          <p:cNvSpPr txBox="1"/>
          <p:nvPr/>
        </p:nvSpPr>
        <p:spPr>
          <a:xfrm>
            <a:off x="250570" y="0"/>
            <a:ext cx="7621325" cy="523220"/>
          </a:xfrm>
          <a:prstGeom prst="rect">
            <a:avLst/>
          </a:prstGeom>
          <a:noFill/>
        </p:spPr>
        <p:txBody>
          <a:bodyPr wrap="square">
            <a:spAutoFit/>
          </a:bodyPr>
          <a:lstStyle/>
          <a:p>
            <a:r>
              <a:rPr lang="en-US" sz="2800" b="1" dirty="0">
                <a:solidFill>
                  <a:schemeClr val="tx2">
                    <a:lumMod val="75000"/>
                    <a:lumOff val="25000"/>
                  </a:schemeClr>
                </a:solidFill>
                <a:latin typeface="Montserrat SemiBold" panose="00000700000000000000" pitchFamily="2" charset="0"/>
                <a:ea typeface="Roboto" panose="02000000000000000000" pitchFamily="2" charset="0"/>
                <a:cs typeface="Roboto" panose="02000000000000000000" pitchFamily="2" charset="0"/>
              </a:rPr>
              <a:t>Intervention logic – outputs and results</a:t>
            </a:r>
          </a:p>
        </p:txBody>
      </p:sp>
    </p:spTree>
    <p:extLst>
      <p:ext uri="{BB962C8B-B14F-4D97-AF65-F5344CB8AC3E}">
        <p14:creationId xmlns:p14="http://schemas.microsoft.com/office/powerpoint/2010/main" val="2926441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a:extLst>
              <a:ext uri="{FF2B5EF4-FFF2-40B4-BE49-F238E27FC236}">
                <a16:creationId xmlns:a16="http://schemas.microsoft.com/office/drawing/2014/main" id="{4DEB6E81-3B35-4620-A979-18EEB7CA49C1}"/>
              </a:ext>
            </a:extLst>
          </p:cNvPr>
          <p:cNvSpPr>
            <a:spLocks noGrp="1"/>
          </p:cNvSpPr>
          <p:nvPr>
            <p:ph type="title" idx="4294967295"/>
          </p:nvPr>
        </p:nvSpPr>
        <p:spPr>
          <a:xfrm>
            <a:off x="452438" y="498428"/>
            <a:ext cx="11739562" cy="504825"/>
          </a:xfrm>
        </p:spPr>
        <p:txBody>
          <a:bodyPr>
            <a:noAutofit/>
          </a:bodyPr>
          <a:lstStyle/>
          <a:p>
            <a:r>
              <a:rPr lang="fr-FR" sz="2800" b="1" dirty="0" err="1">
                <a:solidFill>
                  <a:schemeClr val="tx2">
                    <a:lumMod val="50000"/>
                    <a:lumOff val="50000"/>
                  </a:schemeClr>
                </a:solidFill>
                <a:latin typeface="Montserrat "/>
              </a:rPr>
              <a:t>Continuity</a:t>
            </a:r>
            <a:endParaRPr lang="fr-FR" sz="2800" b="1" dirty="0">
              <a:solidFill>
                <a:schemeClr val="tx2">
                  <a:lumMod val="50000"/>
                  <a:lumOff val="50000"/>
                </a:schemeClr>
              </a:solidFill>
              <a:latin typeface="Montserrat "/>
            </a:endParaRPr>
          </a:p>
        </p:txBody>
      </p:sp>
      <p:sp>
        <p:nvSpPr>
          <p:cNvPr id="8" name="ZoneTexte 7">
            <a:extLst>
              <a:ext uri="{FF2B5EF4-FFF2-40B4-BE49-F238E27FC236}">
                <a16:creationId xmlns:a16="http://schemas.microsoft.com/office/drawing/2014/main" id="{1DB75F11-E7D0-41AE-9368-8B0536D430E7}"/>
              </a:ext>
            </a:extLst>
          </p:cNvPr>
          <p:cNvSpPr txBox="1"/>
          <p:nvPr/>
        </p:nvSpPr>
        <p:spPr>
          <a:xfrm>
            <a:off x="947738" y="1277111"/>
            <a:ext cx="6578600" cy="1659750"/>
          </a:xfrm>
          <a:prstGeom prst="rect">
            <a:avLst/>
          </a:prstGeom>
          <a:noFill/>
        </p:spPr>
        <p:txBody>
          <a:bodyPr wrap="square" rtlCol="0">
            <a:spAutoFit/>
          </a:bodyPr>
          <a:lstStyle/>
          <a:p>
            <a:pPr>
              <a:lnSpc>
                <a:spcPct val="107000"/>
              </a:lnSpc>
              <a:spcAft>
                <a:spcPts val="800"/>
              </a:spcAft>
            </a:pPr>
            <a:r>
              <a:rPr lang="en-GB"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When drafting the proposal, please consider the main </a:t>
            </a:r>
            <a:r>
              <a:rPr lang="en-GB" b="1"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results of the Interreg MED projects </a:t>
            </a:r>
            <a:r>
              <a:rPr lang="en-GB"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funded during 2014-2020</a:t>
            </a:r>
          </a:p>
          <a:p>
            <a:pPr>
              <a:lnSpc>
                <a:spcPct val="107000"/>
              </a:lnSpc>
              <a:spcAft>
                <a:spcPts val="800"/>
              </a:spcAft>
            </a:pPr>
            <a:r>
              <a:rPr lang="en-GB" spc="-10" dirty="0">
                <a:solidFill>
                  <a:srgbClr val="595959"/>
                </a:solidFill>
                <a:latin typeface="Montserrat" panose="00000500000000000000" pitchFamily="2" charset="0"/>
                <a:cs typeface="Calibri" panose="020F0502020204030204" pitchFamily="34" charset="0"/>
              </a:rPr>
              <a:t>And the </a:t>
            </a:r>
            <a:r>
              <a:rPr lang="en-GB" b="1" spc="-10" dirty="0">
                <a:solidFill>
                  <a:srgbClr val="595959"/>
                </a:solidFill>
                <a:latin typeface="Montserrat" panose="00000500000000000000" pitchFamily="2" charset="0"/>
                <a:cs typeface="Calibri" panose="020F0502020204030204" pitchFamily="34" charset="0"/>
              </a:rPr>
              <a:t>projects funded under the Call02 </a:t>
            </a:r>
            <a:r>
              <a:rPr lang="en-GB" spc="-10" dirty="0">
                <a:solidFill>
                  <a:srgbClr val="595959"/>
                </a:solidFill>
                <a:latin typeface="Montserrat" panose="00000500000000000000" pitchFamily="2" charset="0"/>
                <a:cs typeface="Calibri" panose="020F0502020204030204" pitchFamily="34" charset="0"/>
              </a:rPr>
              <a:t>for Thematic projects that started on 01/01/2024</a:t>
            </a:r>
          </a:p>
        </p:txBody>
      </p:sp>
      <p:pic>
        <p:nvPicPr>
          <p:cNvPr id="15" name="Image 14" descr="Une image contenant texte, clipart&#10;&#10;Description générée automatiquement">
            <a:extLst>
              <a:ext uri="{FF2B5EF4-FFF2-40B4-BE49-F238E27FC236}">
                <a16:creationId xmlns:a16="http://schemas.microsoft.com/office/drawing/2014/main" id="{FBA18F0A-27CC-48D2-B974-42A3FFB67B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587" y="3029730"/>
            <a:ext cx="687552" cy="2215767"/>
          </a:xfrm>
          <a:prstGeom prst="rect">
            <a:avLst/>
          </a:prstGeom>
        </p:spPr>
      </p:pic>
      <p:pic>
        <p:nvPicPr>
          <p:cNvPr id="17" name="Image 16">
            <a:extLst>
              <a:ext uri="{FF2B5EF4-FFF2-40B4-BE49-F238E27FC236}">
                <a16:creationId xmlns:a16="http://schemas.microsoft.com/office/drawing/2014/main" id="{AC35267F-3D3F-4022-A0D4-5D4050CFA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5133" y="3000330"/>
            <a:ext cx="818892" cy="2216548"/>
          </a:xfrm>
          <a:prstGeom prst="rect">
            <a:avLst/>
          </a:prstGeom>
        </p:spPr>
      </p:pic>
      <p:pic>
        <p:nvPicPr>
          <p:cNvPr id="22" name="Image 21" descr="Une image contenant texte&#10;&#10;Description générée automatiquement">
            <a:extLst>
              <a:ext uri="{FF2B5EF4-FFF2-40B4-BE49-F238E27FC236}">
                <a16:creationId xmlns:a16="http://schemas.microsoft.com/office/drawing/2014/main" id="{7E8F5939-DB17-4834-B6D3-8F35F669B3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06485" y="3021711"/>
            <a:ext cx="750651" cy="2173786"/>
          </a:xfrm>
          <a:prstGeom prst="rect">
            <a:avLst/>
          </a:prstGeom>
        </p:spPr>
      </p:pic>
      <p:pic>
        <p:nvPicPr>
          <p:cNvPr id="28" name="Image 27">
            <a:extLst>
              <a:ext uri="{FF2B5EF4-FFF2-40B4-BE49-F238E27FC236}">
                <a16:creationId xmlns:a16="http://schemas.microsoft.com/office/drawing/2014/main" id="{C44F7F4B-E147-4CF7-9782-05FE9803364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0598386" y="2942310"/>
            <a:ext cx="750651" cy="2274568"/>
          </a:xfrm>
          <a:prstGeom prst="rect">
            <a:avLst/>
          </a:prstGeom>
        </p:spPr>
      </p:pic>
      <p:pic>
        <p:nvPicPr>
          <p:cNvPr id="31" name="Image 30">
            <a:extLst>
              <a:ext uri="{FF2B5EF4-FFF2-40B4-BE49-F238E27FC236}">
                <a16:creationId xmlns:a16="http://schemas.microsoft.com/office/drawing/2014/main" id="{5EF88975-E1FD-47D4-B9B0-C1467D1685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738" y="3101614"/>
            <a:ext cx="6228000" cy="2143883"/>
          </a:xfrm>
          <a:prstGeom prst="rect">
            <a:avLst/>
          </a:prstGeom>
        </p:spPr>
      </p:pic>
    </p:spTree>
    <p:extLst>
      <p:ext uri="{BB962C8B-B14F-4D97-AF65-F5344CB8AC3E}">
        <p14:creationId xmlns:p14="http://schemas.microsoft.com/office/powerpoint/2010/main" val="257047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re 1">
            <a:extLst>
              <a:ext uri="{FF2B5EF4-FFF2-40B4-BE49-F238E27FC236}">
                <a16:creationId xmlns:a16="http://schemas.microsoft.com/office/drawing/2014/main" id="{4DEB6E81-3B35-4620-A979-18EEB7CA49C1}"/>
              </a:ext>
            </a:extLst>
          </p:cNvPr>
          <p:cNvSpPr>
            <a:spLocks noGrp="1"/>
          </p:cNvSpPr>
          <p:nvPr>
            <p:ph type="title" idx="4294967295"/>
          </p:nvPr>
        </p:nvSpPr>
        <p:spPr>
          <a:xfrm>
            <a:off x="148228" y="727230"/>
            <a:ext cx="11739562" cy="428849"/>
          </a:xfrm>
        </p:spPr>
        <p:txBody>
          <a:bodyPr>
            <a:noAutofit/>
          </a:bodyPr>
          <a:lstStyle/>
          <a:p>
            <a:r>
              <a:rPr lang="fr-FR" sz="2800" b="1" dirty="0" err="1">
                <a:solidFill>
                  <a:schemeClr val="tx2">
                    <a:lumMod val="50000"/>
                    <a:lumOff val="50000"/>
                  </a:schemeClr>
                </a:solidFill>
                <a:latin typeface="Montserrat "/>
              </a:rPr>
              <a:t>Complementarity</a:t>
            </a:r>
            <a:r>
              <a:rPr lang="fr-FR" sz="2800" dirty="0">
                <a:solidFill>
                  <a:srgbClr val="595959"/>
                </a:solidFill>
                <a:latin typeface="Montserrat SemiBold" pitchFamily="2" charset="0"/>
              </a:rPr>
              <a:t> </a:t>
            </a:r>
            <a:br>
              <a:rPr lang="fr-FR" sz="2800" dirty="0">
                <a:solidFill>
                  <a:srgbClr val="595959"/>
                </a:solidFill>
                <a:latin typeface="Montserrat SemiBold" pitchFamily="2" charset="0"/>
              </a:rPr>
            </a:br>
            <a:endParaRPr lang="fr-FR" sz="2800" dirty="0">
              <a:solidFill>
                <a:srgbClr val="595959"/>
              </a:solidFill>
              <a:latin typeface="Montserrat SemiBold" pitchFamily="2" charset="0"/>
            </a:endParaRPr>
          </a:p>
        </p:txBody>
      </p:sp>
      <p:pic>
        <p:nvPicPr>
          <p:cNvPr id="30" name="Image 29" descr="Une image contenant jouet&#10;&#10;Description générée automatiquement">
            <a:extLst>
              <a:ext uri="{FF2B5EF4-FFF2-40B4-BE49-F238E27FC236}">
                <a16:creationId xmlns:a16="http://schemas.microsoft.com/office/drawing/2014/main" id="{92D1D923-7DB8-4022-BB6C-9AB37973562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1887" y="490850"/>
            <a:ext cx="4552624" cy="2733622"/>
          </a:xfrm>
          <a:prstGeom prst="rect">
            <a:avLst/>
          </a:prstGeom>
        </p:spPr>
      </p:pic>
      <p:sp>
        <p:nvSpPr>
          <p:cNvPr id="21" name="ZoneTexte 20">
            <a:extLst>
              <a:ext uri="{FF2B5EF4-FFF2-40B4-BE49-F238E27FC236}">
                <a16:creationId xmlns:a16="http://schemas.microsoft.com/office/drawing/2014/main" id="{A2E275B1-AD72-40E8-B476-3C978AEA444F}"/>
              </a:ext>
            </a:extLst>
          </p:cNvPr>
          <p:cNvSpPr txBox="1"/>
          <p:nvPr/>
        </p:nvSpPr>
        <p:spPr>
          <a:xfrm>
            <a:off x="149498" y="1076549"/>
            <a:ext cx="5976873" cy="56489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dirty="0">
                <a:solidFill>
                  <a:schemeClr val="bg1"/>
                </a:solidFill>
                <a:highlight>
                  <a:srgbClr val="164194"/>
                </a:highlight>
                <a:latin typeface="Montserrat" panose="00000500000000000000" pitchFamily="2" charset="0"/>
              </a:rPr>
              <a:t> Interreg Adrion, </a:t>
            </a:r>
            <a:r>
              <a:rPr lang="fr-FR" dirty="0" err="1">
                <a:solidFill>
                  <a:schemeClr val="bg1"/>
                </a:solidFill>
                <a:highlight>
                  <a:srgbClr val="164194"/>
                </a:highlight>
                <a:latin typeface="Montserrat" panose="00000500000000000000" pitchFamily="2" charset="0"/>
              </a:rPr>
              <a:t>NextMed</a:t>
            </a:r>
            <a:r>
              <a:rPr lang="fr-FR" dirty="0">
                <a:solidFill>
                  <a:schemeClr val="bg1"/>
                </a:solidFill>
                <a:highlight>
                  <a:srgbClr val="164194"/>
                </a:highlight>
                <a:latin typeface="Montserrat" panose="00000500000000000000" pitchFamily="2" charset="0"/>
              </a:rPr>
              <a:t>, </a:t>
            </a:r>
            <a:r>
              <a:rPr lang="fr-FR" dirty="0" err="1">
                <a:solidFill>
                  <a:schemeClr val="bg1"/>
                </a:solidFill>
                <a:highlight>
                  <a:srgbClr val="164194"/>
                </a:highlight>
                <a:latin typeface="Montserrat" panose="00000500000000000000" pitchFamily="2" charset="0"/>
              </a:rPr>
              <a:t>Marittimo</a:t>
            </a:r>
            <a:r>
              <a:rPr lang="fr-FR" dirty="0">
                <a:solidFill>
                  <a:schemeClr val="bg1"/>
                </a:solidFill>
                <a:highlight>
                  <a:srgbClr val="164194"/>
                </a:highlight>
                <a:latin typeface="Montserrat" panose="00000500000000000000" pitchFamily="2" charset="0"/>
              </a:rPr>
              <a:t>…</a:t>
            </a:r>
          </a:p>
        </p:txBody>
      </p:sp>
      <p:sp>
        <p:nvSpPr>
          <p:cNvPr id="23" name="ZoneTexte 22">
            <a:extLst>
              <a:ext uri="{FF2B5EF4-FFF2-40B4-BE49-F238E27FC236}">
                <a16:creationId xmlns:a16="http://schemas.microsoft.com/office/drawing/2014/main" id="{C4FE7DB6-42DD-455C-8F81-2227ECB1F944}"/>
              </a:ext>
            </a:extLst>
          </p:cNvPr>
          <p:cNvSpPr txBox="1"/>
          <p:nvPr/>
        </p:nvSpPr>
        <p:spPr>
          <a:xfrm>
            <a:off x="148228" y="1524073"/>
            <a:ext cx="5457889" cy="56489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dirty="0">
                <a:solidFill>
                  <a:schemeClr val="bg1"/>
                </a:solidFill>
                <a:highlight>
                  <a:srgbClr val="A2C432"/>
                </a:highlight>
                <a:latin typeface="Montserrat" panose="00000500000000000000" pitchFamily="2" charset="0"/>
              </a:rPr>
              <a:t> DG MARE…</a:t>
            </a:r>
          </a:p>
        </p:txBody>
      </p:sp>
      <p:sp>
        <p:nvSpPr>
          <p:cNvPr id="25" name="ZoneTexte 24">
            <a:extLst>
              <a:ext uri="{FF2B5EF4-FFF2-40B4-BE49-F238E27FC236}">
                <a16:creationId xmlns:a16="http://schemas.microsoft.com/office/drawing/2014/main" id="{A7AEE136-1066-4944-B920-ED3EDFC5A876}"/>
              </a:ext>
            </a:extLst>
          </p:cNvPr>
          <p:cNvSpPr txBox="1"/>
          <p:nvPr/>
        </p:nvSpPr>
        <p:spPr>
          <a:xfrm>
            <a:off x="148228" y="2519896"/>
            <a:ext cx="6186938" cy="56489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dirty="0">
                <a:solidFill>
                  <a:schemeClr val="bg1"/>
                </a:solidFill>
                <a:highlight>
                  <a:srgbClr val="FCC000"/>
                </a:highlight>
                <a:latin typeface="Montserrat" panose="00000500000000000000" pitchFamily="2" charset="0"/>
              </a:rPr>
              <a:t> </a:t>
            </a:r>
            <a:r>
              <a:rPr lang="fr-FR" dirty="0" err="1">
                <a:solidFill>
                  <a:schemeClr val="bg1"/>
                </a:solidFill>
                <a:highlight>
                  <a:srgbClr val="FCC000"/>
                </a:highlight>
                <a:latin typeface="Montserrat" panose="00000500000000000000" pitchFamily="2" charset="0"/>
              </a:rPr>
              <a:t>UfM</a:t>
            </a:r>
            <a:r>
              <a:rPr lang="fr-FR" dirty="0">
                <a:solidFill>
                  <a:schemeClr val="bg1"/>
                </a:solidFill>
                <a:highlight>
                  <a:srgbClr val="FCC000"/>
                </a:highlight>
                <a:latin typeface="Montserrat" panose="00000500000000000000" pitchFamily="2" charset="0"/>
              </a:rPr>
              <a:t>, </a:t>
            </a:r>
            <a:r>
              <a:rPr lang="fr-FR" dirty="0" err="1">
                <a:solidFill>
                  <a:schemeClr val="bg1"/>
                </a:solidFill>
                <a:highlight>
                  <a:srgbClr val="FCC000"/>
                </a:highlight>
                <a:latin typeface="Montserrat" panose="00000500000000000000" pitchFamily="2" charset="0"/>
              </a:rPr>
              <a:t>Westmed</a:t>
            </a:r>
            <a:r>
              <a:rPr lang="fr-FR" dirty="0">
                <a:solidFill>
                  <a:schemeClr val="bg1"/>
                </a:solidFill>
                <a:highlight>
                  <a:srgbClr val="FCC000"/>
                </a:highlight>
                <a:latin typeface="Montserrat" panose="00000500000000000000" pitchFamily="2" charset="0"/>
              </a:rPr>
              <a:t>, </a:t>
            </a:r>
            <a:r>
              <a:rPr lang="fr-FR" dirty="0" err="1">
                <a:solidFill>
                  <a:schemeClr val="bg1"/>
                </a:solidFill>
                <a:highlight>
                  <a:srgbClr val="FCC000"/>
                </a:highlight>
                <a:latin typeface="Montserrat" panose="00000500000000000000" pitchFamily="2" charset="0"/>
              </a:rPr>
              <a:t>Bluemed</a:t>
            </a:r>
            <a:r>
              <a:rPr lang="fr-FR" dirty="0">
                <a:solidFill>
                  <a:schemeClr val="bg1"/>
                </a:solidFill>
                <a:highlight>
                  <a:srgbClr val="FCC000"/>
                </a:highlight>
                <a:latin typeface="Montserrat" panose="00000500000000000000" pitchFamily="2" charset="0"/>
              </a:rPr>
              <a:t>…</a:t>
            </a:r>
          </a:p>
        </p:txBody>
      </p:sp>
      <p:sp>
        <p:nvSpPr>
          <p:cNvPr id="12" name="ZoneTexte 11">
            <a:extLst>
              <a:ext uri="{FF2B5EF4-FFF2-40B4-BE49-F238E27FC236}">
                <a16:creationId xmlns:a16="http://schemas.microsoft.com/office/drawing/2014/main" id="{66FB119B-707D-4AA6-BF17-267D2AA1B08B}"/>
              </a:ext>
            </a:extLst>
          </p:cNvPr>
          <p:cNvSpPr txBox="1"/>
          <p:nvPr/>
        </p:nvSpPr>
        <p:spPr>
          <a:xfrm>
            <a:off x="150768" y="2032278"/>
            <a:ext cx="5975603" cy="56489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dirty="0">
                <a:solidFill>
                  <a:schemeClr val="bg1"/>
                </a:solidFill>
                <a:highlight>
                  <a:srgbClr val="0096D8"/>
                </a:highlight>
                <a:latin typeface="Montserrat" panose="00000500000000000000" pitchFamily="2" charset="0"/>
              </a:rPr>
              <a:t> </a:t>
            </a:r>
            <a:r>
              <a:rPr lang="fr-FR" dirty="0" err="1">
                <a:solidFill>
                  <a:schemeClr val="bg1"/>
                </a:solidFill>
                <a:highlight>
                  <a:srgbClr val="0096D8"/>
                </a:highlight>
                <a:latin typeface="Montserrat" panose="00000500000000000000" pitchFamily="2" charset="0"/>
              </a:rPr>
              <a:t>Eusair</a:t>
            </a:r>
            <a:r>
              <a:rPr lang="fr-FR" dirty="0">
                <a:solidFill>
                  <a:schemeClr val="bg1"/>
                </a:solidFill>
                <a:highlight>
                  <a:srgbClr val="0096D8"/>
                </a:highlight>
                <a:latin typeface="Montserrat" panose="00000500000000000000" pitchFamily="2" charset="0"/>
              </a:rPr>
              <a:t>, </a:t>
            </a:r>
            <a:r>
              <a:rPr lang="fr-FR" dirty="0" err="1">
                <a:solidFill>
                  <a:schemeClr val="bg1"/>
                </a:solidFill>
                <a:highlight>
                  <a:srgbClr val="0096D8"/>
                </a:highlight>
                <a:latin typeface="Montserrat" panose="00000500000000000000" pitchFamily="2" charset="0"/>
              </a:rPr>
              <a:t>Eusalp</a:t>
            </a:r>
            <a:r>
              <a:rPr lang="fr-FR" dirty="0">
                <a:solidFill>
                  <a:schemeClr val="bg1"/>
                </a:solidFill>
                <a:highlight>
                  <a:srgbClr val="0096D8"/>
                </a:highlight>
                <a:latin typeface="Montserrat" panose="00000500000000000000" pitchFamily="2" charset="0"/>
              </a:rPr>
              <a:t>…</a:t>
            </a:r>
          </a:p>
        </p:txBody>
      </p:sp>
      <p:sp>
        <p:nvSpPr>
          <p:cNvPr id="13" name="ZoneTexte 12">
            <a:extLst>
              <a:ext uri="{FF2B5EF4-FFF2-40B4-BE49-F238E27FC236}">
                <a16:creationId xmlns:a16="http://schemas.microsoft.com/office/drawing/2014/main" id="{97D35BD2-395B-40CC-B088-BE5D3A195E78}"/>
              </a:ext>
            </a:extLst>
          </p:cNvPr>
          <p:cNvSpPr txBox="1"/>
          <p:nvPr/>
        </p:nvSpPr>
        <p:spPr>
          <a:xfrm>
            <a:off x="5148776" y="4003848"/>
            <a:ext cx="6011594" cy="1804853"/>
          </a:xfrm>
          <a:prstGeom prst="rect">
            <a:avLst/>
          </a:prstGeom>
          <a:noFill/>
          <a:ln w="34925">
            <a:solidFill>
              <a:schemeClr val="tx1"/>
            </a:solidFill>
            <a:prstDash val="sysDot"/>
          </a:ln>
        </p:spPr>
        <p:txBody>
          <a:bodyPr wrap="square">
            <a:spAutoFit/>
          </a:bodyPr>
          <a:lstStyle/>
          <a:p>
            <a:pPr>
              <a:lnSpc>
                <a:spcPct val="107000"/>
              </a:lnSpc>
              <a:spcAft>
                <a:spcPts val="800"/>
              </a:spcAft>
            </a:pPr>
            <a:r>
              <a:rPr lang="fr-FR" sz="1600" b="1"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SPECIAL FOCUS on </a:t>
            </a:r>
            <a:r>
              <a:rPr lang="fr-FR" sz="1600" b="1" spc="-10" dirty="0" err="1">
                <a:solidFill>
                  <a:srgbClr val="595959"/>
                </a:solidFill>
                <a:effectLst/>
                <a:latin typeface="Montserrat" panose="00000500000000000000" pitchFamily="2" charset="0"/>
                <a:ea typeface="Calibri" panose="020F0502020204030204" pitchFamily="34" charset="0"/>
                <a:cs typeface="Calibri" panose="020F0502020204030204" pitchFamily="34" charset="0"/>
              </a:rPr>
              <a:t>results</a:t>
            </a:r>
            <a:r>
              <a:rPr lang="fr-FR" sz="1600" b="1"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 </a:t>
            </a:r>
            <a:r>
              <a:rPr lang="fr-FR" sz="1600" b="1" spc="-10" dirty="0" err="1">
                <a:solidFill>
                  <a:srgbClr val="595959"/>
                </a:solidFill>
                <a:effectLst/>
                <a:latin typeface="Montserrat" panose="00000500000000000000" pitchFamily="2" charset="0"/>
                <a:ea typeface="Calibri" panose="020F0502020204030204" pitchFamily="34" charset="0"/>
                <a:cs typeface="Calibri" panose="020F0502020204030204" pitchFamily="34" charset="0"/>
              </a:rPr>
              <a:t>from</a:t>
            </a:r>
            <a:r>
              <a:rPr lang="fr-FR" sz="1600" b="1" spc="-10" dirty="0">
                <a:solidFill>
                  <a:srgbClr val="595959"/>
                </a:solidFill>
                <a:effectLst/>
                <a:latin typeface="Montserrat" panose="00000500000000000000" pitchFamily="2" charset="0"/>
                <a:ea typeface="Calibri" panose="020F0502020204030204" pitchFamily="34" charset="0"/>
                <a:cs typeface="Calibri" panose="020F0502020204030204" pitchFamily="34" charset="0"/>
              </a:rPr>
              <a:t> :</a:t>
            </a:r>
          </a:p>
          <a:p>
            <a:pPr marL="285750" indent="-285750">
              <a:lnSpc>
                <a:spcPct val="107000"/>
              </a:lnSpc>
              <a:spcAft>
                <a:spcPts val="800"/>
              </a:spcAft>
              <a:buFont typeface="Arial" panose="020B0604020202020204" pitchFamily="34" charset="0"/>
              <a:buChar char="•"/>
            </a:pPr>
            <a:r>
              <a:rPr lang="fr-FR" sz="1600" dirty="0">
                <a:solidFill>
                  <a:schemeClr val="bg1"/>
                </a:solidFill>
                <a:highlight>
                  <a:srgbClr val="F7A60F"/>
                </a:highlight>
                <a:latin typeface="Montserrat" panose="00000500000000000000" pitchFamily="2" charset="0"/>
              </a:rPr>
              <a:t> </a:t>
            </a:r>
            <a:r>
              <a:rPr lang="fr-FR" sz="1600" b="1" dirty="0">
                <a:solidFill>
                  <a:schemeClr val="bg1"/>
                </a:solidFill>
                <a:highlight>
                  <a:srgbClr val="F7A60F"/>
                </a:highlight>
                <a:latin typeface="Montserrat" panose="00000500000000000000" pitchFamily="2" charset="0"/>
              </a:rPr>
              <a:t>PRIMA/Horizon Europe</a:t>
            </a:r>
          </a:p>
          <a:p>
            <a:pPr marL="285750" indent="-285750">
              <a:lnSpc>
                <a:spcPct val="107000"/>
              </a:lnSpc>
              <a:spcAft>
                <a:spcPts val="800"/>
              </a:spcAft>
              <a:buFont typeface="Arial" panose="020B0604020202020204" pitchFamily="34" charset="0"/>
              <a:buChar char="•"/>
            </a:pPr>
            <a:r>
              <a:rPr lang="fr-FR" sz="1600" b="1" dirty="0">
                <a:solidFill>
                  <a:schemeClr val="bg1"/>
                </a:solidFill>
                <a:highlight>
                  <a:srgbClr val="F7A60F"/>
                </a:highlight>
                <a:latin typeface="Montserrat" panose="00000500000000000000" pitchFamily="2" charset="0"/>
              </a:rPr>
              <a:t>LIFE</a:t>
            </a:r>
          </a:p>
          <a:p>
            <a:pPr marL="285750" indent="-285750">
              <a:lnSpc>
                <a:spcPct val="107000"/>
              </a:lnSpc>
              <a:spcAft>
                <a:spcPts val="800"/>
              </a:spcAft>
              <a:buFont typeface="Arial" panose="020B0604020202020204" pitchFamily="34" charset="0"/>
              <a:buChar char="•"/>
            </a:pPr>
            <a:r>
              <a:rPr lang="fr-FR" sz="1600" b="1" dirty="0">
                <a:solidFill>
                  <a:schemeClr val="bg1"/>
                </a:solidFill>
                <a:highlight>
                  <a:srgbClr val="F7A60F"/>
                </a:highlight>
                <a:latin typeface="Montserrat" panose="00000500000000000000" pitchFamily="2" charset="0"/>
              </a:rPr>
              <a:t>EMFAF</a:t>
            </a:r>
          </a:p>
          <a:p>
            <a:pPr>
              <a:lnSpc>
                <a:spcPct val="107000"/>
              </a:lnSpc>
              <a:spcAft>
                <a:spcPts val="800"/>
              </a:spcAft>
            </a:pPr>
            <a:r>
              <a:rPr lang="fr-FR" sz="1600" dirty="0">
                <a:solidFill>
                  <a:schemeClr val="tx1">
                    <a:lumMod val="65000"/>
                    <a:lumOff val="35000"/>
                  </a:schemeClr>
                </a:solidFill>
                <a:latin typeface="Montserrat"/>
              </a:rPr>
              <a:t>And the </a:t>
            </a:r>
            <a:r>
              <a:rPr lang="fr-FR" sz="1600" dirty="0" err="1">
                <a:solidFill>
                  <a:schemeClr val="tx1">
                    <a:lumMod val="65000"/>
                    <a:lumOff val="35000"/>
                  </a:schemeClr>
                </a:solidFill>
                <a:latin typeface="Montserrat"/>
              </a:rPr>
              <a:t>link</a:t>
            </a:r>
            <a:r>
              <a:rPr lang="fr-FR" sz="1600" dirty="0">
                <a:solidFill>
                  <a:schemeClr val="tx1">
                    <a:lumMod val="65000"/>
                    <a:lumOff val="35000"/>
                  </a:schemeClr>
                </a:solidFill>
                <a:latin typeface="Montserrat"/>
              </a:rPr>
              <a:t> to  </a:t>
            </a:r>
            <a:r>
              <a:rPr lang="en-US" sz="1600" b="1" dirty="0">
                <a:solidFill>
                  <a:schemeClr val="tx1">
                    <a:lumMod val="65000"/>
                    <a:lumOff val="35000"/>
                  </a:schemeClr>
                </a:solidFill>
                <a:latin typeface="Montserrat"/>
              </a:rPr>
              <a:t>Smart</a:t>
            </a:r>
            <a:r>
              <a:rPr lang="en-US" sz="1600" dirty="0">
                <a:solidFill>
                  <a:schemeClr val="tx1">
                    <a:lumMod val="65000"/>
                    <a:lumOff val="35000"/>
                  </a:schemeClr>
                </a:solidFill>
                <a:latin typeface="Montserrat"/>
              </a:rPr>
              <a:t> </a:t>
            </a:r>
            <a:r>
              <a:rPr lang="en-US" sz="1600" b="1" dirty="0" err="1">
                <a:solidFill>
                  <a:schemeClr val="tx1">
                    <a:lumMod val="65000"/>
                    <a:lumOff val="35000"/>
                  </a:schemeClr>
                </a:solidFill>
                <a:latin typeface="Montserrat"/>
              </a:rPr>
              <a:t>Specialisation</a:t>
            </a:r>
            <a:r>
              <a:rPr lang="en-US" sz="1600" b="1" dirty="0">
                <a:solidFill>
                  <a:schemeClr val="tx1">
                    <a:lumMod val="65000"/>
                    <a:lumOff val="35000"/>
                  </a:schemeClr>
                </a:solidFill>
                <a:latin typeface="Montserrat"/>
              </a:rPr>
              <a:t> Strategies (S3)</a:t>
            </a:r>
            <a:endParaRPr lang="en-GB" sz="1200" dirty="0">
              <a:solidFill>
                <a:schemeClr val="tx1">
                  <a:lumMod val="65000"/>
                  <a:lumOff val="35000"/>
                </a:schemeClr>
              </a:solidFill>
              <a:latin typeface="Montserrat"/>
            </a:endParaRPr>
          </a:p>
        </p:txBody>
      </p:sp>
      <p:sp>
        <p:nvSpPr>
          <p:cNvPr id="2" name="ZoneTexte 1">
            <a:extLst>
              <a:ext uri="{FF2B5EF4-FFF2-40B4-BE49-F238E27FC236}">
                <a16:creationId xmlns:a16="http://schemas.microsoft.com/office/drawing/2014/main" id="{5B764CFF-94F5-80C6-2F85-6BDE28A2C15C}"/>
              </a:ext>
            </a:extLst>
          </p:cNvPr>
          <p:cNvSpPr txBox="1"/>
          <p:nvPr/>
        </p:nvSpPr>
        <p:spPr>
          <a:xfrm>
            <a:off x="148228" y="3008893"/>
            <a:ext cx="9263771" cy="564898"/>
          </a:xfrm>
          <a:prstGeom prst="rect">
            <a:avLst/>
          </a:prstGeom>
          <a:noFill/>
        </p:spPr>
        <p:txBody>
          <a:bodyPr wrap="square">
            <a:spAutoFit/>
          </a:bodyPr>
          <a:lstStyle/>
          <a:p>
            <a:pPr marL="285750" indent="-285750">
              <a:lnSpc>
                <a:spcPct val="200000"/>
              </a:lnSpc>
              <a:buFont typeface="Arial" panose="020B0604020202020204" pitchFamily="34" charset="0"/>
              <a:buChar char="•"/>
            </a:pPr>
            <a:r>
              <a:rPr lang="fr-FR" dirty="0">
                <a:solidFill>
                  <a:schemeClr val="bg1"/>
                </a:solidFill>
                <a:highlight>
                  <a:srgbClr val="F3B2A0"/>
                </a:highlight>
                <a:latin typeface="Montserrat" panose="00000500000000000000" pitchFamily="2" charset="0"/>
              </a:rPr>
              <a:t> </a:t>
            </a:r>
            <a:r>
              <a:rPr lang="fr-FR" dirty="0" err="1">
                <a:solidFill>
                  <a:schemeClr val="bg1"/>
                </a:solidFill>
                <a:highlight>
                  <a:srgbClr val="F3B2A0"/>
                </a:highlight>
                <a:latin typeface="Montserrat" panose="00000500000000000000" pitchFamily="2" charset="0"/>
              </a:rPr>
              <a:t>Any</a:t>
            </a:r>
            <a:r>
              <a:rPr lang="fr-FR" dirty="0">
                <a:solidFill>
                  <a:schemeClr val="bg1"/>
                </a:solidFill>
                <a:highlight>
                  <a:srgbClr val="F3B2A0"/>
                </a:highlight>
                <a:latin typeface="Montserrat" panose="00000500000000000000" pitchFamily="2" charset="0"/>
              </a:rPr>
              <a:t> </a:t>
            </a:r>
            <a:r>
              <a:rPr lang="fr-FR" dirty="0" err="1">
                <a:solidFill>
                  <a:schemeClr val="bg1"/>
                </a:solidFill>
                <a:highlight>
                  <a:srgbClr val="F3B2A0"/>
                </a:highlight>
                <a:latin typeface="Montserrat" panose="00000500000000000000" pitchFamily="2" charset="0"/>
              </a:rPr>
              <a:t>results</a:t>
            </a:r>
            <a:r>
              <a:rPr lang="fr-FR" dirty="0">
                <a:solidFill>
                  <a:schemeClr val="bg1"/>
                </a:solidFill>
                <a:highlight>
                  <a:srgbClr val="F3B2A0"/>
                </a:highlight>
                <a:latin typeface="Montserrat" panose="00000500000000000000" pitchFamily="2" charset="0"/>
              </a:rPr>
              <a:t> or </a:t>
            </a:r>
            <a:r>
              <a:rPr lang="fr-FR" dirty="0" err="1">
                <a:solidFill>
                  <a:schemeClr val="bg1"/>
                </a:solidFill>
                <a:highlight>
                  <a:srgbClr val="F3B2A0"/>
                </a:highlight>
                <a:latin typeface="Montserrat" panose="00000500000000000000" pitchFamily="2" charset="0"/>
              </a:rPr>
              <a:t>tools</a:t>
            </a:r>
            <a:r>
              <a:rPr lang="fr-FR" dirty="0">
                <a:solidFill>
                  <a:schemeClr val="bg1"/>
                </a:solidFill>
                <a:highlight>
                  <a:srgbClr val="F3B2A0"/>
                </a:highlight>
                <a:latin typeface="Montserrat" panose="00000500000000000000" pitchFamily="2" charset="0"/>
              </a:rPr>
              <a:t> </a:t>
            </a:r>
            <a:r>
              <a:rPr lang="fr-FR" dirty="0" err="1">
                <a:solidFill>
                  <a:schemeClr val="bg1"/>
                </a:solidFill>
                <a:highlight>
                  <a:srgbClr val="F3B2A0"/>
                </a:highlight>
                <a:latin typeface="Montserrat" panose="00000500000000000000" pitchFamily="2" charset="0"/>
              </a:rPr>
              <a:t>from</a:t>
            </a:r>
            <a:r>
              <a:rPr lang="fr-FR" dirty="0">
                <a:solidFill>
                  <a:schemeClr val="bg1"/>
                </a:solidFill>
                <a:highlight>
                  <a:srgbClr val="F3B2A0"/>
                </a:highlight>
                <a:latin typeface="Montserrat" panose="00000500000000000000" pitchFamily="2" charset="0"/>
              </a:rPr>
              <a:t> </a:t>
            </a:r>
            <a:r>
              <a:rPr lang="fr-FR" dirty="0" err="1">
                <a:solidFill>
                  <a:schemeClr val="bg1"/>
                </a:solidFill>
                <a:highlight>
                  <a:srgbClr val="F3B2A0"/>
                </a:highlight>
                <a:latin typeface="Montserrat" panose="00000500000000000000" pitchFamily="2" charset="0"/>
              </a:rPr>
              <a:t>other</a:t>
            </a:r>
            <a:r>
              <a:rPr lang="fr-FR" dirty="0">
                <a:solidFill>
                  <a:schemeClr val="bg1"/>
                </a:solidFill>
                <a:highlight>
                  <a:srgbClr val="F3B2A0"/>
                </a:highlight>
                <a:latin typeface="Montserrat" panose="00000500000000000000" pitchFamily="2" charset="0"/>
              </a:rPr>
              <a:t> initiatives, </a:t>
            </a:r>
            <a:r>
              <a:rPr lang="fr-FR" dirty="0" err="1">
                <a:solidFill>
                  <a:schemeClr val="bg1"/>
                </a:solidFill>
                <a:highlight>
                  <a:srgbClr val="F3B2A0"/>
                </a:highlight>
                <a:latin typeface="Montserrat" panose="00000500000000000000" pitchFamily="2" charset="0"/>
              </a:rPr>
              <a:t>strategies</a:t>
            </a:r>
            <a:r>
              <a:rPr lang="fr-FR" dirty="0">
                <a:solidFill>
                  <a:schemeClr val="bg1"/>
                </a:solidFill>
                <a:highlight>
                  <a:srgbClr val="F3B2A0"/>
                </a:highlight>
                <a:latin typeface="Montserrat" panose="00000500000000000000" pitchFamily="2" charset="0"/>
              </a:rPr>
              <a:t> and Programmes…</a:t>
            </a:r>
          </a:p>
        </p:txBody>
      </p:sp>
    </p:spTree>
    <p:extLst>
      <p:ext uri="{BB962C8B-B14F-4D97-AF65-F5344CB8AC3E}">
        <p14:creationId xmlns:p14="http://schemas.microsoft.com/office/powerpoint/2010/main" val="261759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ZoneTexte 179">
            <a:extLst>
              <a:ext uri="{FF2B5EF4-FFF2-40B4-BE49-F238E27FC236}">
                <a16:creationId xmlns:a16="http://schemas.microsoft.com/office/drawing/2014/main" id="{D960FC16-A943-4585-AAA4-0E0BC464D8B8}"/>
              </a:ext>
            </a:extLst>
          </p:cNvPr>
          <p:cNvSpPr txBox="1"/>
          <p:nvPr/>
        </p:nvSpPr>
        <p:spPr>
          <a:xfrm>
            <a:off x="77855" y="505563"/>
            <a:ext cx="8779995" cy="523220"/>
          </a:xfrm>
          <a:prstGeom prst="rect">
            <a:avLst/>
          </a:prstGeom>
          <a:noFill/>
        </p:spPr>
        <p:txBody>
          <a:bodyPr wrap="square">
            <a:spAutoFit/>
          </a:bodyPr>
          <a:lstStyle/>
          <a:p>
            <a:pPr defTabSz="914400">
              <a:defRPr/>
            </a:pPr>
            <a:r>
              <a:rPr kumimoji="0" lang="fr-FR" sz="2800" b="0" i="0" u="none" strike="noStrike" kern="1200" cap="none" spc="0" normalizeH="0" baseline="0" noProof="0" dirty="0" err="1">
                <a:ln>
                  <a:noFill/>
                </a:ln>
                <a:solidFill>
                  <a:schemeClr val="tx2">
                    <a:lumMod val="50000"/>
                    <a:lumOff val="50000"/>
                  </a:schemeClr>
                </a:solidFill>
                <a:effectLst/>
                <a:uLnTx/>
                <a:uFillTx/>
                <a:latin typeface="Montserrat "/>
              </a:rPr>
              <a:t>Approved</a:t>
            </a:r>
            <a:r>
              <a:rPr kumimoji="0" lang="fr-FR" sz="2800" b="0" i="0" u="none" strike="noStrike" kern="1200" cap="none" spc="0" normalizeH="0" baseline="0" noProof="0" dirty="0">
                <a:ln>
                  <a:noFill/>
                </a:ln>
                <a:solidFill>
                  <a:schemeClr val="tx2">
                    <a:lumMod val="50000"/>
                    <a:lumOff val="50000"/>
                  </a:schemeClr>
                </a:solidFill>
                <a:effectLst/>
                <a:uLnTx/>
                <a:uFillTx/>
                <a:latin typeface="Montserrat "/>
              </a:rPr>
              <a:t> </a:t>
            </a:r>
            <a:r>
              <a:rPr kumimoji="0" lang="fr-FR" sz="2800" b="1" i="0" u="none" strike="noStrike" kern="1200" cap="none" spc="0" normalizeH="0" baseline="0" noProof="0" dirty="0" err="1">
                <a:ln>
                  <a:noFill/>
                </a:ln>
                <a:solidFill>
                  <a:schemeClr val="tx2">
                    <a:lumMod val="50000"/>
                    <a:lumOff val="50000"/>
                  </a:schemeClr>
                </a:solidFill>
                <a:effectLst/>
                <a:uLnTx/>
                <a:uFillTx/>
                <a:latin typeface="Montserrat "/>
              </a:rPr>
              <a:t>project</a:t>
            </a:r>
            <a:r>
              <a:rPr lang="fr-FR" sz="2800" b="1" dirty="0">
                <a:solidFill>
                  <a:schemeClr val="tx2">
                    <a:lumMod val="50000"/>
                    <a:lumOff val="50000"/>
                  </a:schemeClr>
                </a:solidFill>
                <a:latin typeface="Montserrat "/>
              </a:rPr>
              <a:t>s </a:t>
            </a:r>
            <a:r>
              <a:rPr lang="fr-FR" sz="2800" b="1" dirty="0" err="1">
                <a:solidFill>
                  <a:schemeClr val="tx2">
                    <a:lumMod val="50000"/>
                    <a:lumOff val="50000"/>
                  </a:schemeClr>
                </a:solidFill>
                <a:latin typeface="Montserrat "/>
              </a:rPr>
              <a:t>under</a:t>
            </a:r>
            <a:r>
              <a:rPr lang="fr-FR" sz="2800" b="1" dirty="0">
                <a:solidFill>
                  <a:schemeClr val="tx2">
                    <a:lumMod val="50000"/>
                    <a:lumOff val="50000"/>
                  </a:schemeClr>
                </a:solidFill>
                <a:latin typeface="Montserrat "/>
              </a:rPr>
              <a:t> Call 02</a:t>
            </a:r>
            <a:endParaRPr kumimoji="0" lang="fr-FR" sz="2800" b="1" i="0" u="none" strike="noStrike" kern="1200" cap="none" spc="0" normalizeH="0" baseline="0" noProof="0" dirty="0">
              <a:ln>
                <a:noFill/>
              </a:ln>
              <a:solidFill>
                <a:schemeClr val="tx2">
                  <a:lumMod val="50000"/>
                  <a:lumOff val="50000"/>
                </a:schemeClr>
              </a:solidFill>
              <a:effectLst/>
              <a:uLnTx/>
              <a:uFillTx/>
              <a:latin typeface="Montserrat "/>
            </a:endParaRPr>
          </a:p>
        </p:txBody>
      </p:sp>
      <p:pic>
        <p:nvPicPr>
          <p:cNvPr id="85" name="Image 84">
            <a:extLst>
              <a:ext uri="{FF2B5EF4-FFF2-40B4-BE49-F238E27FC236}">
                <a16:creationId xmlns:a16="http://schemas.microsoft.com/office/drawing/2014/main" id="{3901F17F-E234-4665-B2B7-EEF4CD4642A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234" b="9845"/>
          <a:stretch/>
        </p:blipFill>
        <p:spPr>
          <a:xfrm>
            <a:off x="1145115" y="1145510"/>
            <a:ext cx="1678112" cy="1577277"/>
          </a:xfrm>
          <a:prstGeom prst="rect">
            <a:avLst/>
          </a:prstGeom>
        </p:spPr>
      </p:pic>
      <p:pic>
        <p:nvPicPr>
          <p:cNvPr id="90" name="Image 89" descr="Une image contenant texte&#10;&#10;Description générée automatiquement">
            <a:extLst>
              <a:ext uri="{FF2B5EF4-FFF2-40B4-BE49-F238E27FC236}">
                <a16:creationId xmlns:a16="http://schemas.microsoft.com/office/drawing/2014/main" id="{626BCEE9-7C48-4081-B4B3-B5BF8F783D1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9807"/>
          <a:stretch/>
        </p:blipFill>
        <p:spPr>
          <a:xfrm>
            <a:off x="4217784" y="1158122"/>
            <a:ext cx="1723764" cy="1577276"/>
          </a:xfrm>
          <a:prstGeom prst="rect">
            <a:avLst/>
          </a:prstGeom>
        </p:spPr>
      </p:pic>
      <p:pic>
        <p:nvPicPr>
          <p:cNvPr id="93" name="Image 92">
            <a:extLst>
              <a:ext uri="{FF2B5EF4-FFF2-40B4-BE49-F238E27FC236}">
                <a16:creationId xmlns:a16="http://schemas.microsoft.com/office/drawing/2014/main" id="{D25973BB-D629-4EBD-8A3A-03C9F5A7F00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0710"/>
          <a:stretch/>
        </p:blipFill>
        <p:spPr>
          <a:xfrm>
            <a:off x="9495922" y="1065733"/>
            <a:ext cx="1666434" cy="1572327"/>
          </a:xfrm>
          <a:prstGeom prst="rect">
            <a:avLst/>
          </a:prstGeom>
        </p:spPr>
      </p:pic>
      <p:pic>
        <p:nvPicPr>
          <p:cNvPr id="73" name="Image 72">
            <a:extLst>
              <a:ext uri="{FF2B5EF4-FFF2-40B4-BE49-F238E27FC236}">
                <a16:creationId xmlns:a16="http://schemas.microsoft.com/office/drawing/2014/main" id="{6A65DEE6-131F-4E4F-9C79-D70CD762CEF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2332"/>
          <a:stretch/>
        </p:blipFill>
        <p:spPr>
          <a:xfrm>
            <a:off x="7108237" y="1065733"/>
            <a:ext cx="1614719" cy="1632715"/>
          </a:xfrm>
          <a:prstGeom prst="rect">
            <a:avLst/>
          </a:prstGeom>
        </p:spPr>
      </p:pic>
      <p:graphicFrame>
        <p:nvGraphicFramePr>
          <p:cNvPr id="2" name="Tableau 1">
            <a:extLst>
              <a:ext uri="{FF2B5EF4-FFF2-40B4-BE49-F238E27FC236}">
                <a16:creationId xmlns:a16="http://schemas.microsoft.com/office/drawing/2014/main" id="{AC967AA1-D625-ADB6-F1F2-2B3BD7CC822F}"/>
              </a:ext>
            </a:extLst>
          </p:cNvPr>
          <p:cNvGraphicFramePr>
            <a:graphicFrameLocks noGrp="1"/>
          </p:cNvGraphicFramePr>
          <p:nvPr/>
        </p:nvGraphicFramePr>
        <p:xfrm>
          <a:off x="9788110" y="2820314"/>
          <a:ext cx="1666434" cy="2209800"/>
        </p:xfrm>
        <a:graphic>
          <a:graphicData uri="http://schemas.openxmlformats.org/drawingml/2006/table">
            <a:tbl>
              <a:tblPr>
                <a:tableStyleId>{5C22544A-7EE6-4342-B048-85BDC9FD1C3A}</a:tableStyleId>
              </a:tblPr>
              <a:tblGrid>
                <a:gridCol w="1666434">
                  <a:extLst>
                    <a:ext uri="{9D8B030D-6E8A-4147-A177-3AD203B41FA5}">
                      <a16:colId xmlns:a16="http://schemas.microsoft.com/office/drawing/2014/main" val="2780458597"/>
                    </a:ext>
                  </a:extLst>
                </a:gridCol>
              </a:tblGrid>
              <a:tr h="182880">
                <a:tc>
                  <a:txBody>
                    <a:bodyPr/>
                    <a:lstStyle/>
                    <a:p>
                      <a:pPr algn="l" fontAlgn="b"/>
                      <a:r>
                        <a:rPr lang="fr-FR" sz="1400" b="1" u="none" strike="noStrike" dirty="0">
                          <a:solidFill>
                            <a:srgbClr val="CC94AF"/>
                          </a:solidFill>
                          <a:effectLst/>
                          <a:latin typeface="Montserrat" panose="00000500000000000000" pitchFamily="2" charset="0"/>
                        </a:rPr>
                        <a:t>COOL NOONS</a:t>
                      </a:r>
                      <a:endParaRPr lang="fr-FR" sz="1400" b="1" i="0" u="none" strike="noStrike" dirty="0">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3473222523"/>
                  </a:ext>
                </a:extLst>
              </a:tr>
              <a:tr h="182880">
                <a:tc>
                  <a:txBody>
                    <a:bodyPr/>
                    <a:lstStyle/>
                    <a:p>
                      <a:pPr algn="l" fontAlgn="b"/>
                      <a:r>
                        <a:rPr lang="fr-FR" sz="1400" b="1" u="none" strike="noStrike" dirty="0">
                          <a:solidFill>
                            <a:srgbClr val="CC94AF"/>
                          </a:solidFill>
                          <a:effectLst/>
                          <a:latin typeface="Montserrat" panose="00000500000000000000" pitchFamily="2" charset="0"/>
                        </a:rPr>
                        <a:t>HERIT ADAPT</a:t>
                      </a:r>
                      <a:endParaRPr lang="fr-FR" sz="1400" b="1" i="0" u="none" strike="noStrike" dirty="0">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2417542879"/>
                  </a:ext>
                </a:extLst>
              </a:tr>
              <a:tr h="182880">
                <a:tc>
                  <a:txBody>
                    <a:bodyPr/>
                    <a:lstStyle/>
                    <a:p>
                      <a:pPr algn="l" fontAlgn="b"/>
                      <a:r>
                        <a:rPr lang="fr-FR" sz="1400" b="1" u="none" strike="noStrike">
                          <a:solidFill>
                            <a:srgbClr val="CC94AF"/>
                          </a:solidFill>
                          <a:effectLst/>
                          <a:latin typeface="Montserrat" panose="00000500000000000000" pitchFamily="2" charset="0"/>
                        </a:rPr>
                        <a:t>LIBECCIO</a:t>
                      </a:r>
                      <a:endParaRPr lang="fr-FR" sz="1400" b="1" i="0" u="none" strike="noStrike">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3580606479"/>
                  </a:ext>
                </a:extLst>
              </a:tr>
              <a:tr h="182880">
                <a:tc>
                  <a:txBody>
                    <a:bodyPr/>
                    <a:lstStyle/>
                    <a:p>
                      <a:pPr algn="l" fontAlgn="b"/>
                      <a:r>
                        <a:rPr lang="fr-FR" sz="1400" b="1" u="none" strike="noStrike">
                          <a:solidFill>
                            <a:srgbClr val="CC94AF"/>
                          </a:solidFill>
                          <a:effectLst/>
                          <a:latin typeface="Montserrat" panose="00000500000000000000" pitchFamily="2" charset="0"/>
                        </a:rPr>
                        <a:t>MAST</a:t>
                      </a:r>
                      <a:endParaRPr lang="fr-FR" sz="1400" b="1" i="0" u="none" strike="noStrike">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1420685558"/>
                  </a:ext>
                </a:extLst>
              </a:tr>
              <a:tr h="182880">
                <a:tc>
                  <a:txBody>
                    <a:bodyPr/>
                    <a:lstStyle/>
                    <a:p>
                      <a:pPr algn="l" fontAlgn="b"/>
                      <a:r>
                        <a:rPr lang="fr-FR" sz="1400" b="1" u="none" strike="noStrike" dirty="0" err="1">
                          <a:solidFill>
                            <a:srgbClr val="CC94AF"/>
                          </a:solidFill>
                          <a:effectLst/>
                          <a:latin typeface="Montserrat" panose="00000500000000000000" pitchFamily="2" charset="0"/>
                        </a:rPr>
                        <a:t>MedDiet</a:t>
                      </a:r>
                      <a:r>
                        <a:rPr lang="fr-FR" sz="1400" b="1" u="none" strike="noStrike" dirty="0">
                          <a:solidFill>
                            <a:srgbClr val="CC94AF"/>
                          </a:solidFill>
                          <a:effectLst/>
                          <a:latin typeface="Montserrat" panose="00000500000000000000" pitchFamily="2" charset="0"/>
                        </a:rPr>
                        <a:t> Go</a:t>
                      </a:r>
                      <a:endParaRPr lang="fr-FR" sz="1400" b="1" i="0" u="none" strike="noStrike" dirty="0">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1173306460"/>
                  </a:ext>
                </a:extLst>
              </a:tr>
              <a:tr h="182880">
                <a:tc>
                  <a:txBody>
                    <a:bodyPr/>
                    <a:lstStyle/>
                    <a:p>
                      <a:pPr algn="l" fontAlgn="b"/>
                      <a:r>
                        <a:rPr lang="fr-FR" sz="1400" b="1" u="none" strike="noStrike">
                          <a:solidFill>
                            <a:srgbClr val="CC94AF"/>
                          </a:solidFill>
                          <a:effectLst/>
                          <a:latin typeface="Montserrat" panose="00000500000000000000" pitchFamily="2" charset="0"/>
                        </a:rPr>
                        <a:t>MED-GIAHS</a:t>
                      </a:r>
                      <a:endParaRPr lang="fr-FR" sz="1400" b="1" i="0" u="none" strike="noStrike">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4104663349"/>
                  </a:ext>
                </a:extLst>
              </a:tr>
              <a:tr h="182880">
                <a:tc>
                  <a:txBody>
                    <a:bodyPr/>
                    <a:lstStyle/>
                    <a:p>
                      <a:pPr algn="l" fontAlgn="b"/>
                      <a:r>
                        <a:rPr lang="fr-FR" sz="1400" b="1" u="none" strike="noStrike">
                          <a:solidFill>
                            <a:srgbClr val="CC94AF"/>
                          </a:solidFill>
                          <a:effectLst/>
                          <a:latin typeface="Montserrat" panose="00000500000000000000" pitchFamily="2" charset="0"/>
                        </a:rPr>
                        <a:t>MED-Routes</a:t>
                      </a:r>
                      <a:endParaRPr lang="fr-FR" sz="1400" b="1" i="0" u="none" strike="noStrike">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2658111389"/>
                  </a:ext>
                </a:extLst>
              </a:tr>
              <a:tr h="182880">
                <a:tc>
                  <a:txBody>
                    <a:bodyPr/>
                    <a:lstStyle/>
                    <a:p>
                      <a:pPr algn="l" fontAlgn="b"/>
                      <a:r>
                        <a:rPr lang="fr-FR" sz="1400" b="1" u="none" strike="noStrike" dirty="0">
                          <a:solidFill>
                            <a:srgbClr val="CC94AF"/>
                          </a:solidFill>
                          <a:effectLst/>
                          <a:latin typeface="Montserrat" panose="00000500000000000000" pitchFamily="2" charset="0"/>
                        </a:rPr>
                        <a:t>NaTour4CChange</a:t>
                      </a:r>
                      <a:endParaRPr lang="fr-FR" sz="1400" b="1" i="0" u="none" strike="noStrike" dirty="0">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3832857781"/>
                  </a:ext>
                </a:extLst>
              </a:tr>
              <a:tr h="182880">
                <a:tc>
                  <a:txBody>
                    <a:bodyPr/>
                    <a:lstStyle/>
                    <a:p>
                      <a:pPr algn="l" fontAlgn="b"/>
                      <a:r>
                        <a:rPr lang="fr-FR" sz="1400" b="1" u="none" strike="noStrike">
                          <a:solidFill>
                            <a:srgbClr val="CC94AF"/>
                          </a:solidFill>
                          <a:effectLst/>
                          <a:latin typeface="Montserrat" panose="00000500000000000000" pitchFamily="2" charset="0"/>
                        </a:rPr>
                        <a:t>SMITour</a:t>
                      </a:r>
                      <a:endParaRPr lang="fr-FR" sz="1400" b="1" i="0" u="none" strike="noStrike">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854897501"/>
                  </a:ext>
                </a:extLst>
              </a:tr>
              <a:tr h="182880">
                <a:tc>
                  <a:txBody>
                    <a:bodyPr/>
                    <a:lstStyle/>
                    <a:p>
                      <a:pPr algn="l" fontAlgn="b"/>
                      <a:r>
                        <a:rPr lang="fr-FR" sz="1400" b="1" u="none" strike="noStrike" dirty="0">
                          <a:solidFill>
                            <a:srgbClr val="CC94AF"/>
                          </a:solidFill>
                          <a:effectLst/>
                          <a:latin typeface="Montserrat" panose="00000500000000000000" pitchFamily="2" charset="0"/>
                        </a:rPr>
                        <a:t>TOURISMO</a:t>
                      </a:r>
                      <a:endParaRPr lang="fr-FR" sz="1400" b="1" i="0" u="none" strike="noStrike" dirty="0">
                        <a:solidFill>
                          <a:srgbClr val="CC94AF"/>
                        </a:solidFill>
                        <a:effectLst/>
                        <a:latin typeface="Montserrat" panose="00000500000000000000" pitchFamily="2" charset="0"/>
                      </a:endParaRPr>
                    </a:p>
                  </a:txBody>
                  <a:tcPr marL="7620" marR="7620" marT="7620" marB="0" anchor="b">
                    <a:noFill/>
                  </a:tcPr>
                </a:tc>
                <a:extLst>
                  <a:ext uri="{0D108BD9-81ED-4DB2-BD59-A6C34878D82A}">
                    <a16:rowId xmlns:a16="http://schemas.microsoft.com/office/drawing/2014/main" val="2343104506"/>
                  </a:ext>
                </a:extLst>
              </a:tr>
            </a:tbl>
          </a:graphicData>
        </a:graphic>
      </p:graphicFrame>
      <p:graphicFrame>
        <p:nvGraphicFramePr>
          <p:cNvPr id="4" name="Tableau 3">
            <a:extLst>
              <a:ext uri="{FF2B5EF4-FFF2-40B4-BE49-F238E27FC236}">
                <a16:creationId xmlns:a16="http://schemas.microsoft.com/office/drawing/2014/main" id="{4051B6A1-916D-68A6-7332-1EF8C5FA4D6C}"/>
              </a:ext>
            </a:extLst>
          </p:cNvPr>
          <p:cNvGraphicFramePr>
            <a:graphicFrameLocks noGrp="1"/>
          </p:cNvGraphicFramePr>
          <p:nvPr/>
        </p:nvGraphicFramePr>
        <p:xfrm>
          <a:off x="1230697" y="2816152"/>
          <a:ext cx="2516434" cy="2872740"/>
        </p:xfrm>
        <a:graphic>
          <a:graphicData uri="http://schemas.openxmlformats.org/drawingml/2006/table">
            <a:tbl>
              <a:tblPr>
                <a:tableStyleId>{5C22544A-7EE6-4342-B048-85BDC9FD1C3A}</a:tableStyleId>
              </a:tblPr>
              <a:tblGrid>
                <a:gridCol w="2516434">
                  <a:extLst>
                    <a:ext uri="{9D8B030D-6E8A-4147-A177-3AD203B41FA5}">
                      <a16:colId xmlns:a16="http://schemas.microsoft.com/office/drawing/2014/main" val="2931785621"/>
                    </a:ext>
                  </a:extLst>
                </a:gridCol>
              </a:tblGrid>
              <a:tr h="182880">
                <a:tc>
                  <a:txBody>
                    <a:bodyPr/>
                    <a:lstStyle/>
                    <a:p>
                      <a:pPr algn="l" fontAlgn="b"/>
                      <a:r>
                        <a:rPr lang="fr-FR" sz="1400" b="1" u="none" strike="noStrike" dirty="0">
                          <a:solidFill>
                            <a:srgbClr val="4DA1DE"/>
                          </a:solidFill>
                          <a:effectLst/>
                          <a:latin typeface="Montserrat" panose="00000500000000000000" pitchFamily="2" charset="0"/>
                        </a:rPr>
                        <a:t>AZA4ICE</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29298168"/>
                  </a:ext>
                </a:extLst>
              </a:tr>
              <a:tr h="182880">
                <a:tc>
                  <a:txBody>
                    <a:bodyPr/>
                    <a:lstStyle/>
                    <a:p>
                      <a:pPr algn="l" fontAlgn="b"/>
                      <a:r>
                        <a:rPr lang="fr-FR" sz="1400" b="1" u="none" strike="noStrike" dirty="0">
                          <a:solidFill>
                            <a:srgbClr val="4DA1DE"/>
                          </a:solidFill>
                          <a:effectLst/>
                          <a:latin typeface="Montserrat" panose="00000500000000000000" pitchFamily="2" charset="0"/>
                        </a:rPr>
                        <a:t>BLUE ECOSYSTEM</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0244945"/>
                  </a:ext>
                </a:extLst>
              </a:tr>
              <a:tr h="182880">
                <a:tc>
                  <a:txBody>
                    <a:bodyPr/>
                    <a:lstStyle/>
                    <a:p>
                      <a:pPr algn="l" fontAlgn="b"/>
                      <a:r>
                        <a:rPr lang="fr-FR" sz="1400" b="1" u="none" strike="noStrike" dirty="0">
                          <a:solidFill>
                            <a:srgbClr val="4DA1DE"/>
                          </a:solidFill>
                          <a:effectLst/>
                          <a:latin typeface="Montserrat" panose="00000500000000000000" pitchFamily="2" charset="0"/>
                        </a:rPr>
                        <a:t>CARBON FARMING MED</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7832597"/>
                  </a:ext>
                </a:extLst>
              </a:tr>
              <a:tr h="182880">
                <a:tc>
                  <a:txBody>
                    <a:bodyPr/>
                    <a:lstStyle/>
                    <a:p>
                      <a:pPr algn="l" fontAlgn="b"/>
                      <a:r>
                        <a:rPr lang="fr-FR" sz="1400" b="1" u="none" strike="noStrike" dirty="0" err="1">
                          <a:solidFill>
                            <a:srgbClr val="4DA1DE"/>
                          </a:solidFill>
                          <a:effectLst/>
                          <a:latin typeface="Montserrat" panose="00000500000000000000" pitchFamily="2" charset="0"/>
                        </a:rPr>
                        <a:t>CircleMED</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4470445"/>
                  </a:ext>
                </a:extLst>
              </a:tr>
              <a:tr h="182880">
                <a:tc>
                  <a:txBody>
                    <a:bodyPr/>
                    <a:lstStyle/>
                    <a:p>
                      <a:pPr algn="l" fontAlgn="b"/>
                      <a:r>
                        <a:rPr lang="fr-FR" sz="1400" b="1" u="none" strike="noStrike">
                          <a:solidFill>
                            <a:srgbClr val="4DA1DE"/>
                          </a:solidFill>
                          <a:effectLst/>
                          <a:latin typeface="Montserrat" panose="00000500000000000000" pitchFamily="2" charset="0"/>
                        </a:rPr>
                        <a:t>Clepsydra</a:t>
                      </a:r>
                      <a:endParaRPr lang="fr-FR" sz="1400" b="1" i="0" u="none" strike="noStrike">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2889497"/>
                  </a:ext>
                </a:extLst>
              </a:tr>
              <a:tr h="182880">
                <a:tc>
                  <a:txBody>
                    <a:bodyPr/>
                    <a:lstStyle/>
                    <a:p>
                      <a:pPr algn="l" fontAlgn="b"/>
                      <a:r>
                        <a:rPr lang="fr-FR" sz="1400" b="1" u="none" strike="noStrike" dirty="0" err="1">
                          <a:solidFill>
                            <a:srgbClr val="4DA1DE"/>
                          </a:solidFill>
                          <a:effectLst/>
                          <a:latin typeface="Montserrat" panose="00000500000000000000" pitchFamily="2" charset="0"/>
                        </a:rPr>
                        <a:t>eWAsTER</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08724922"/>
                  </a:ext>
                </a:extLst>
              </a:tr>
              <a:tr h="182880">
                <a:tc>
                  <a:txBody>
                    <a:bodyPr/>
                    <a:lstStyle/>
                    <a:p>
                      <a:pPr algn="l" fontAlgn="b"/>
                      <a:r>
                        <a:rPr lang="fr-FR" sz="1400" b="1" u="none" strike="noStrike" dirty="0">
                          <a:solidFill>
                            <a:srgbClr val="4DA1DE"/>
                          </a:solidFill>
                          <a:effectLst/>
                          <a:latin typeface="Montserrat" panose="00000500000000000000" pitchFamily="2" charset="0"/>
                        </a:rPr>
                        <a:t>GREENSMARTMED</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4322730"/>
                  </a:ext>
                </a:extLst>
              </a:tr>
              <a:tr h="182880">
                <a:tc>
                  <a:txBody>
                    <a:bodyPr/>
                    <a:lstStyle/>
                    <a:p>
                      <a:pPr algn="l" fontAlgn="b"/>
                      <a:r>
                        <a:rPr lang="fr-FR" sz="1400" b="1" u="none" strike="noStrike">
                          <a:solidFill>
                            <a:srgbClr val="4DA1DE"/>
                          </a:solidFill>
                          <a:effectLst/>
                          <a:latin typeface="Montserrat" panose="00000500000000000000" pitchFamily="2" charset="0"/>
                        </a:rPr>
                        <a:t>OliveOilMedNet</a:t>
                      </a:r>
                      <a:endParaRPr lang="fr-FR" sz="1400" b="1" i="0" u="none" strike="noStrike">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49527475"/>
                  </a:ext>
                </a:extLst>
              </a:tr>
              <a:tr h="182880">
                <a:tc>
                  <a:txBody>
                    <a:bodyPr/>
                    <a:lstStyle/>
                    <a:p>
                      <a:pPr algn="l" fontAlgn="b"/>
                      <a:r>
                        <a:rPr lang="fr-FR" sz="1400" b="1" u="none" strike="noStrike" dirty="0" err="1">
                          <a:solidFill>
                            <a:srgbClr val="4DA1DE"/>
                          </a:solidFill>
                          <a:effectLst/>
                          <a:latin typeface="Montserrat" panose="00000500000000000000" pitchFamily="2" charset="0"/>
                        </a:rPr>
                        <a:t>ProcuraMED</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279908"/>
                  </a:ext>
                </a:extLst>
              </a:tr>
              <a:tr h="182880">
                <a:tc>
                  <a:txBody>
                    <a:bodyPr/>
                    <a:lstStyle/>
                    <a:p>
                      <a:pPr algn="l" fontAlgn="b"/>
                      <a:r>
                        <a:rPr lang="fr-FR" sz="1400" b="1" u="none" strike="noStrike">
                          <a:solidFill>
                            <a:srgbClr val="4DA1DE"/>
                          </a:solidFill>
                          <a:effectLst/>
                          <a:latin typeface="Montserrat" panose="00000500000000000000" pitchFamily="2" charset="0"/>
                        </a:rPr>
                        <a:t>REPper</a:t>
                      </a:r>
                      <a:endParaRPr lang="fr-FR" sz="1400" b="1" i="0" u="none" strike="noStrike">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7200387"/>
                  </a:ext>
                </a:extLst>
              </a:tr>
              <a:tr h="182880">
                <a:tc>
                  <a:txBody>
                    <a:bodyPr/>
                    <a:lstStyle/>
                    <a:p>
                      <a:pPr algn="l" fontAlgn="b"/>
                      <a:r>
                        <a:rPr lang="fr-FR" sz="1400" b="1" u="none" strike="noStrike">
                          <a:solidFill>
                            <a:srgbClr val="4DA1DE"/>
                          </a:solidFill>
                          <a:effectLst/>
                          <a:latin typeface="Montserrat" panose="00000500000000000000" pitchFamily="2" charset="0"/>
                        </a:rPr>
                        <a:t>REVIVE</a:t>
                      </a:r>
                      <a:endParaRPr lang="fr-FR" sz="1400" b="1" i="0" u="none" strike="noStrike">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0001322"/>
                  </a:ext>
                </a:extLst>
              </a:tr>
              <a:tr h="182880">
                <a:tc>
                  <a:txBody>
                    <a:bodyPr/>
                    <a:lstStyle/>
                    <a:p>
                      <a:pPr algn="l" fontAlgn="b"/>
                      <a:r>
                        <a:rPr lang="fr-FR" sz="1400" b="1" u="none" strike="noStrike">
                          <a:solidFill>
                            <a:srgbClr val="4DA1DE"/>
                          </a:solidFill>
                          <a:effectLst/>
                          <a:latin typeface="Montserrat" panose="00000500000000000000" pitchFamily="2" charset="0"/>
                        </a:rPr>
                        <a:t>SPOWIND</a:t>
                      </a:r>
                      <a:endParaRPr lang="fr-FR" sz="1400" b="1" i="0" u="none" strike="noStrike">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2620984"/>
                  </a:ext>
                </a:extLst>
              </a:tr>
              <a:tr h="182880">
                <a:tc>
                  <a:txBody>
                    <a:bodyPr/>
                    <a:lstStyle/>
                    <a:p>
                      <a:pPr algn="l" fontAlgn="b"/>
                      <a:r>
                        <a:rPr lang="fr-FR" sz="1400" b="1" u="none" strike="noStrike" dirty="0" err="1">
                          <a:solidFill>
                            <a:srgbClr val="4DA1DE"/>
                          </a:solidFill>
                          <a:effectLst/>
                          <a:latin typeface="Montserrat" panose="00000500000000000000" pitchFamily="2" charset="0"/>
                        </a:rPr>
                        <a:t>VERDEinMED</a:t>
                      </a:r>
                      <a:endParaRPr lang="fr-FR" sz="1400" b="1" i="0" u="none" strike="noStrike" dirty="0">
                        <a:solidFill>
                          <a:srgbClr val="4DA1DE"/>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928864"/>
                  </a:ext>
                </a:extLst>
              </a:tr>
            </a:tbl>
          </a:graphicData>
        </a:graphic>
      </p:graphicFrame>
      <p:graphicFrame>
        <p:nvGraphicFramePr>
          <p:cNvPr id="5" name="Tableau 4">
            <a:extLst>
              <a:ext uri="{FF2B5EF4-FFF2-40B4-BE49-F238E27FC236}">
                <a16:creationId xmlns:a16="http://schemas.microsoft.com/office/drawing/2014/main" id="{1E7AA496-B96A-1C48-71FB-B100173B7096}"/>
              </a:ext>
            </a:extLst>
          </p:cNvPr>
          <p:cNvGraphicFramePr>
            <a:graphicFrameLocks noGrp="1"/>
          </p:cNvGraphicFramePr>
          <p:nvPr/>
        </p:nvGraphicFramePr>
        <p:xfrm>
          <a:off x="4018953" y="2807323"/>
          <a:ext cx="2659424" cy="2872740"/>
        </p:xfrm>
        <a:graphic>
          <a:graphicData uri="http://schemas.openxmlformats.org/drawingml/2006/table">
            <a:tbl>
              <a:tblPr>
                <a:tableStyleId>{5C22544A-7EE6-4342-B048-85BDC9FD1C3A}</a:tableStyleId>
              </a:tblPr>
              <a:tblGrid>
                <a:gridCol w="2659424">
                  <a:extLst>
                    <a:ext uri="{9D8B030D-6E8A-4147-A177-3AD203B41FA5}">
                      <a16:colId xmlns:a16="http://schemas.microsoft.com/office/drawing/2014/main" val="450854518"/>
                    </a:ext>
                  </a:extLst>
                </a:gridCol>
              </a:tblGrid>
              <a:tr h="182880">
                <a:tc>
                  <a:txBody>
                    <a:bodyPr/>
                    <a:lstStyle/>
                    <a:p>
                      <a:pPr algn="l" fontAlgn="b"/>
                      <a:r>
                        <a:rPr lang="fr-FR" sz="1400" b="1" u="none" strike="noStrike" dirty="0">
                          <a:solidFill>
                            <a:srgbClr val="EDBA42"/>
                          </a:solidFill>
                          <a:effectLst/>
                          <a:latin typeface="Montserrat" panose="00000500000000000000" pitchFamily="2" charset="0"/>
                        </a:rPr>
                        <a:t>ARTEMIS</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5562494"/>
                  </a:ext>
                </a:extLst>
              </a:tr>
              <a:tr h="182880">
                <a:tc>
                  <a:txBody>
                    <a:bodyPr/>
                    <a:lstStyle/>
                    <a:p>
                      <a:pPr algn="l" fontAlgn="b"/>
                      <a:r>
                        <a:rPr lang="fr-FR" sz="1400" b="1" u="none" strike="noStrike" dirty="0">
                          <a:solidFill>
                            <a:srgbClr val="EDBA42"/>
                          </a:solidFill>
                          <a:effectLst/>
                          <a:latin typeface="Montserrat" panose="00000500000000000000" pitchFamily="2" charset="0"/>
                        </a:rPr>
                        <a:t>CARBON 4 SOIL QUALITY</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66888556"/>
                  </a:ext>
                </a:extLst>
              </a:tr>
              <a:tr h="182880">
                <a:tc>
                  <a:txBody>
                    <a:bodyPr/>
                    <a:lstStyle/>
                    <a:p>
                      <a:pPr algn="l" fontAlgn="b"/>
                      <a:r>
                        <a:rPr lang="fr-FR" sz="1400" b="1" u="none" strike="noStrike">
                          <a:solidFill>
                            <a:srgbClr val="EDBA42"/>
                          </a:solidFill>
                          <a:effectLst/>
                          <a:latin typeface="Montserrat" panose="00000500000000000000" pitchFamily="2" charset="0"/>
                        </a:rPr>
                        <a:t>COASTRUST</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69252338"/>
                  </a:ext>
                </a:extLst>
              </a:tr>
              <a:tr h="182880">
                <a:tc>
                  <a:txBody>
                    <a:bodyPr/>
                    <a:lstStyle/>
                    <a:p>
                      <a:pPr algn="l" fontAlgn="b"/>
                      <a:r>
                        <a:rPr lang="fr-FR" sz="1400" b="1" u="none" strike="noStrike">
                          <a:solidFill>
                            <a:srgbClr val="EDBA42"/>
                          </a:solidFill>
                          <a:effectLst/>
                          <a:latin typeface="Montserrat" panose="00000500000000000000" pitchFamily="2" charset="0"/>
                        </a:rPr>
                        <a:t>FRED</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3560301"/>
                  </a:ext>
                </a:extLst>
              </a:tr>
              <a:tr h="182880">
                <a:tc>
                  <a:txBody>
                    <a:bodyPr/>
                    <a:lstStyle/>
                    <a:p>
                      <a:pPr algn="l" fontAlgn="b"/>
                      <a:r>
                        <a:rPr lang="fr-FR" sz="1400" b="1" u="none" strike="noStrike">
                          <a:solidFill>
                            <a:srgbClr val="EDBA42"/>
                          </a:solidFill>
                          <a:effectLst/>
                          <a:latin typeface="Montserrat" panose="00000500000000000000" pitchFamily="2" charset="0"/>
                        </a:rPr>
                        <a:t>Germ of Life</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7880424"/>
                  </a:ext>
                </a:extLst>
              </a:tr>
              <a:tr h="182880">
                <a:tc>
                  <a:txBody>
                    <a:bodyPr/>
                    <a:lstStyle/>
                    <a:p>
                      <a:pPr algn="l" fontAlgn="b"/>
                      <a:r>
                        <a:rPr lang="fr-FR" sz="1400" b="1" u="none" strike="noStrike" dirty="0">
                          <a:solidFill>
                            <a:srgbClr val="EDBA42"/>
                          </a:solidFill>
                          <a:effectLst/>
                          <a:latin typeface="Montserrat" panose="00000500000000000000" pitchFamily="2" charset="0"/>
                        </a:rPr>
                        <a:t>GreenList4MMPAs</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3714464"/>
                  </a:ext>
                </a:extLst>
              </a:tr>
              <a:tr h="182880">
                <a:tc>
                  <a:txBody>
                    <a:bodyPr/>
                    <a:lstStyle/>
                    <a:p>
                      <a:pPr algn="l" fontAlgn="b"/>
                      <a:r>
                        <a:rPr lang="fr-FR" sz="1400" b="1" u="none" strike="noStrike">
                          <a:solidFill>
                            <a:srgbClr val="EDBA42"/>
                          </a:solidFill>
                          <a:effectLst/>
                          <a:latin typeface="Montserrat" panose="00000500000000000000" pitchFamily="2" charset="0"/>
                        </a:rPr>
                        <a:t>LocAll4Flood</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5954043"/>
                  </a:ext>
                </a:extLst>
              </a:tr>
              <a:tr h="182880">
                <a:tc>
                  <a:txBody>
                    <a:bodyPr/>
                    <a:lstStyle/>
                    <a:p>
                      <a:pPr algn="l" fontAlgn="b"/>
                      <a:r>
                        <a:rPr lang="fr-FR" sz="1400" b="1" u="none" strike="noStrike">
                          <a:solidFill>
                            <a:srgbClr val="EDBA42"/>
                          </a:solidFill>
                          <a:effectLst/>
                          <a:latin typeface="Montserrat" panose="00000500000000000000" pitchFamily="2" charset="0"/>
                        </a:rPr>
                        <a:t>MedSeaRise</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542233"/>
                  </a:ext>
                </a:extLst>
              </a:tr>
              <a:tr h="182880">
                <a:tc>
                  <a:txBody>
                    <a:bodyPr/>
                    <a:lstStyle/>
                    <a:p>
                      <a:pPr algn="l" fontAlgn="b"/>
                      <a:r>
                        <a:rPr lang="fr-FR" sz="1400" b="1" u="none" strike="noStrike">
                          <a:solidFill>
                            <a:srgbClr val="EDBA42"/>
                          </a:solidFill>
                          <a:effectLst/>
                          <a:latin typeface="Montserrat" panose="00000500000000000000" pitchFamily="2" charset="0"/>
                        </a:rPr>
                        <a:t>MPA4Change</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9817902"/>
                  </a:ext>
                </a:extLst>
              </a:tr>
              <a:tr h="182880">
                <a:tc>
                  <a:txBody>
                    <a:bodyPr/>
                    <a:lstStyle/>
                    <a:p>
                      <a:pPr algn="l" fontAlgn="b"/>
                      <a:r>
                        <a:rPr lang="fr-FR" sz="1400" b="1" u="none" strike="noStrike" dirty="0" err="1">
                          <a:solidFill>
                            <a:srgbClr val="EDBA42"/>
                          </a:solidFill>
                          <a:effectLst/>
                          <a:latin typeface="Montserrat" panose="00000500000000000000" pitchFamily="2" charset="0"/>
                        </a:rPr>
                        <a:t>StrategyMedFor</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47239716"/>
                  </a:ext>
                </a:extLst>
              </a:tr>
              <a:tr h="182880">
                <a:tc>
                  <a:txBody>
                    <a:bodyPr/>
                    <a:lstStyle/>
                    <a:p>
                      <a:pPr algn="l" fontAlgn="b"/>
                      <a:r>
                        <a:rPr lang="fr-FR" sz="1400" b="1" u="none" strike="noStrike">
                          <a:solidFill>
                            <a:srgbClr val="EDBA42"/>
                          </a:solidFill>
                          <a:effectLst/>
                          <a:latin typeface="Montserrat" panose="00000500000000000000" pitchFamily="2" charset="0"/>
                        </a:rPr>
                        <a:t>TREASURE</a:t>
                      </a:r>
                      <a:endParaRPr lang="fr-FR" sz="1400" b="1" i="0" u="none" strike="noStrike">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2431718"/>
                  </a:ext>
                </a:extLst>
              </a:tr>
              <a:tr h="182880">
                <a:tc>
                  <a:txBody>
                    <a:bodyPr/>
                    <a:lstStyle/>
                    <a:p>
                      <a:pPr algn="l" fontAlgn="b"/>
                      <a:r>
                        <a:rPr lang="fr-FR" sz="1400" b="1" u="none" strike="noStrike" dirty="0">
                          <a:solidFill>
                            <a:srgbClr val="EDBA42"/>
                          </a:solidFill>
                          <a:effectLst/>
                          <a:latin typeface="Montserrat" panose="00000500000000000000" pitchFamily="2" charset="0"/>
                        </a:rPr>
                        <a:t>WE GO COOP</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3805530"/>
                  </a:ext>
                </a:extLst>
              </a:tr>
              <a:tr h="182880">
                <a:tc>
                  <a:txBody>
                    <a:bodyPr/>
                    <a:lstStyle/>
                    <a:p>
                      <a:pPr algn="l" fontAlgn="b"/>
                      <a:r>
                        <a:rPr lang="fr-FR" sz="1400" b="1" u="none" strike="noStrike" dirty="0">
                          <a:solidFill>
                            <a:srgbClr val="EDBA42"/>
                          </a:solidFill>
                          <a:effectLst/>
                          <a:latin typeface="Montserrat" panose="00000500000000000000" pitchFamily="2" charset="0"/>
                        </a:rPr>
                        <a:t>Wetland4Change</a:t>
                      </a:r>
                      <a:endParaRPr lang="fr-FR" sz="1400" b="1" i="0" u="none" strike="noStrike" dirty="0">
                        <a:solidFill>
                          <a:srgbClr val="EDBA42"/>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285787"/>
                  </a:ext>
                </a:extLst>
              </a:tr>
            </a:tbl>
          </a:graphicData>
        </a:graphic>
      </p:graphicFrame>
      <p:graphicFrame>
        <p:nvGraphicFramePr>
          <p:cNvPr id="6" name="Tableau 5">
            <a:extLst>
              <a:ext uri="{FF2B5EF4-FFF2-40B4-BE49-F238E27FC236}">
                <a16:creationId xmlns:a16="http://schemas.microsoft.com/office/drawing/2014/main" id="{4C1D4276-3EFF-B52A-A882-729ACA00569D}"/>
              </a:ext>
            </a:extLst>
          </p:cNvPr>
          <p:cNvGraphicFramePr>
            <a:graphicFrameLocks noGrp="1"/>
          </p:cNvGraphicFramePr>
          <p:nvPr/>
        </p:nvGraphicFramePr>
        <p:xfrm>
          <a:off x="7145582" y="2735398"/>
          <a:ext cx="2078104" cy="3909060"/>
        </p:xfrm>
        <a:graphic>
          <a:graphicData uri="http://schemas.openxmlformats.org/drawingml/2006/table">
            <a:tbl>
              <a:tblPr>
                <a:tableStyleId>{5C22544A-7EE6-4342-B048-85BDC9FD1C3A}</a:tableStyleId>
              </a:tblPr>
              <a:tblGrid>
                <a:gridCol w="2078104">
                  <a:extLst>
                    <a:ext uri="{9D8B030D-6E8A-4147-A177-3AD203B41FA5}">
                      <a16:colId xmlns:a16="http://schemas.microsoft.com/office/drawing/2014/main" val="2018519006"/>
                    </a:ext>
                  </a:extLst>
                </a:gridCol>
              </a:tblGrid>
              <a:tr h="182880">
                <a:tc>
                  <a:txBody>
                    <a:bodyPr/>
                    <a:lstStyle/>
                    <a:p>
                      <a:pPr algn="l" fontAlgn="b"/>
                      <a:r>
                        <a:rPr lang="fr-FR" sz="1300" b="1" u="none" strike="noStrike" dirty="0">
                          <a:solidFill>
                            <a:srgbClr val="66B598"/>
                          </a:solidFill>
                          <a:effectLst/>
                          <a:latin typeface="Montserrat" panose="00000500000000000000" pitchFamily="2" charset="0"/>
                        </a:rPr>
                        <a:t>Streets for Citizens</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9636638"/>
                  </a:ext>
                </a:extLst>
              </a:tr>
              <a:tr h="182880">
                <a:tc>
                  <a:txBody>
                    <a:bodyPr/>
                    <a:lstStyle/>
                    <a:p>
                      <a:pPr algn="l" fontAlgn="b"/>
                      <a:r>
                        <a:rPr lang="fr-FR" sz="1300" b="1" u="none" strike="noStrike" dirty="0" err="1">
                          <a:solidFill>
                            <a:srgbClr val="66B598"/>
                          </a:solidFill>
                          <a:effectLst/>
                          <a:latin typeface="Montserrat" panose="00000500000000000000" pitchFamily="2" charset="0"/>
                        </a:rPr>
                        <a:t>ArtMED</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83105510"/>
                  </a:ext>
                </a:extLst>
              </a:tr>
              <a:tr h="182880">
                <a:tc>
                  <a:txBody>
                    <a:bodyPr/>
                    <a:lstStyle/>
                    <a:p>
                      <a:pPr algn="l" fontAlgn="b"/>
                      <a:r>
                        <a:rPr lang="fr-FR" sz="1300" b="1" u="none" strike="noStrike" dirty="0" err="1">
                          <a:solidFill>
                            <a:srgbClr val="66B598"/>
                          </a:solidFill>
                          <a:effectLst/>
                          <a:latin typeface="Montserrat" panose="00000500000000000000" pitchFamily="2" charset="0"/>
                        </a:rPr>
                        <a:t>BauNOW</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853998"/>
                  </a:ext>
                </a:extLst>
              </a:tr>
              <a:tr h="18288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300" b="1" u="none" strike="noStrike" dirty="0">
                          <a:solidFill>
                            <a:srgbClr val="66B598"/>
                          </a:solidFill>
                          <a:effectLst/>
                          <a:latin typeface="Montserrat" panose="00000500000000000000" pitchFamily="2" charset="0"/>
                        </a:rPr>
                        <a:t>BAUHAUS4MED</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658561"/>
                  </a:ext>
                </a:extLst>
              </a:tr>
              <a:tr h="182880">
                <a:tc>
                  <a:txBody>
                    <a:bodyPr/>
                    <a:lstStyle/>
                    <a:p>
                      <a:pPr algn="l" fontAlgn="b"/>
                      <a:r>
                        <a:rPr lang="fr-FR" sz="1300" b="1" u="none" strike="noStrike" dirty="0">
                          <a:solidFill>
                            <a:srgbClr val="66B598"/>
                          </a:solidFill>
                          <a:effectLst/>
                          <a:latin typeface="Montserrat" panose="00000500000000000000" pitchFamily="2" charset="0"/>
                        </a:rPr>
                        <a:t>CO2 PACMAN</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6139613"/>
                  </a:ext>
                </a:extLst>
              </a:tr>
              <a:tr h="182880">
                <a:tc>
                  <a:txBody>
                    <a:bodyPr/>
                    <a:lstStyle/>
                    <a:p>
                      <a:pPr algn="l" fontAlgn="b"/>
                      <a:r>
                        <a:rPr lang="fr-FR" sz="1300" b="1" u="none" strike="noStrike">
                          <a:solidFill>
                            <a:srgbClr val="66B598"/>
                          </a:solidFill>
                          <a:effectLst/>
                          <a:latin typeface="Montserrat" panose="00000500000000000000" pitchFamily="2" charset="0"/>
                        </a:rPr>
                        <a:t>E-MED </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2983194"/>
                  </a:ext>
                </a:extLst>
              </a:tr>
              <a:tr h="182880">
                <a:tc>
                  <a:txBody>
                    <a:bodyPr/>
                    <a:lstStyle/>
                    <a:p>
                      <a:pPr algn="l" fontAlgn="b"/>
                      <a:r>
                        <a:rPr lang="fr-FR" sz="1300" b="1" u="none" strike="noStrike" dirty="0" err="1">
                          <a:solidFill>
                            <a:srgbClr val="66B598"/>
                          </a:solidFill>
                          <a:effectLst/>
                          <a:latin typeface="Montserrat" panose="00000500000000000000" pitchFamily="2" charset="0"/>
                        </a:rPr>
                        <a:t>EnerCmed</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5226015"/>
                  </a:ext>
                </a:extLst>
              </a:tr>
              <a:tr h="182880">
                <a:tc>
                  <a:txBody>
                    <a:bodyPr/>
                    <a:lstStyle/>
                    <a:p>
                      <a:pPr algn="l" fontAlgn="b"/>
                      <a:r>
                        <a:rPr lang="fr-FR" sz="1300" b="1" u="none" strike="noStrike" dirty="0">
                          <a:solidFill>
                            <a:srgbClr val="66B598"/>
                          </a:solidFill>
                          <a:effectLst/>
                          <a:latin typeface="Montserrat" panose="00000500000000000000" pitchFamily="2" charset="0"/>
                        </a:rPr>
                        <a:t>GARDEN</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6418873"/>
                  </a:ext>
                </a:extLst>
              </a:tr>
              <a:tr h="182880">
                <a:tc>
                  <a:txBody>
                    <a:bodyPr/>
                    <a:lstStyle/>
                    <a:p>
                      <a:pPr algn="l" fontAlgn="b"/>
                      <a:r>
                        <a:rPr lang="fr-FR" sz="1300" b="1" u="none" strike="noStrike" dirty="0">
                          <a:solidFill>
                            <a:srgbClr val="66B598"/>
                          </a:solidFill>
                          <a:effectLst/>
                          <a:latin typeface="Montserrat" panose="00000500000000000000" pitchFamily="2" charset="0"/>
                        </a:rPr>
                        <a:t>GREENMO</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040244"/>
                  </a:ext>
                </a:extLst>
              </a:tr>
              <a:tr h="182880">
                <a:tc>
                  <a:txBody>
                    <a:bodyPr/>
                    <a:lstStyle/>
                    <a:p>
                      <a:pPr algn="l" fontAlgn="b"/>
                      <a:r>
                        <a:rPr lang="fr-FR" sz="1300" b="1" u="none" strike="noStrike">
                          <a:solidFill>
                            <a:srgbClr val="66B598"/>
                          </a:solidFill>
                          <a:effectLst/>
                          <a:latin typeface="Montserrat" panose="00000500000000000000" pitchFamily="2" charset="0"/>
                        </a:rPr>
                        <a:t>INFIRE</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3354458"/>
                  </a:ext>
                </a:extLst>
              </a:tr>
              <a:tr h="182880">
                <a:tc>
                  <a:txBody>
                    <a:bodyPr/>
                    <a:lstStyle/>
                    <a:p>
                      <a:pPr algn="l" fontAlgn="b"/>
                      <a:r>
                        <a:rPr lang="fr-FR" sz="1300" b="1" u="none" strike="noStrike">
                          <a:solidFill>
                            <a:srgbClr val="66B598"/>
                          </a:solidFill>
                          <a:effectLst/>
                          <a:latin typeface="Montserrat" panose="00000500000000000000" pitchFamily="2" charset="0"/>
                        </a:rPr>
                        <a:t>LOGREENER</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991755"/>
                  </a:ext>
                </a:extLst>
              </a:tr>
              <a:tr h="182880">
                <a:tc>
                  <a:txBody>
                    <a:bodyPr/>
                    <a:lstStyle/>
                    <a:p>
                      <a:pPr algn="l" fontAlgn="b"/>
                      <a:r>
                        <a:rPr lang="fr-FR" sz="1300" b="1" u="none" strike="noStrike">
                          <a:solidFill>
                            <a:srgbClr val="66B598"/>
                          </a:solidFill>
                          <a:effectLst/>
                          <a:latin typeface="Montserrat" panose="00000500000000000000" pitchFamily="2" charset="0"/>
                        </a:rPr>
                        <a:t>MED COLOURS</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1799949"/>
                  </a:ext>
                </a:extLst>
              </a:tr>
              <a:tr h="182880">
                <a:tc>
                  <a:txBody>
                    <a:bodyPr/>
                    <a:lstStyle/>
                    <a:p>
                      <a:pPr algn="l" fontAlgn="b"/>
                      <a:r>
                        <a:rPr lang="fr-FR" sz="1300" b="1" u="none" strike="noStrike">
                          <a:solidFill>
                            <a:srgbClr val="66B598"/>
                          </a:solidFill>
                          <a:effectLst/>
                          <a:latin typeface="Montserrat" panose="00000500000000000000" pitchFamily="2" charset="0"/>
                        </a:rPr>
                        <a:t>NUDGES</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8554403"/>
                  </a:ext>
                </a:extLst>
              </a:tr>
              <a:tr h="182880">
                <a:tc>
                  <a:txBody>
                    <a:bodyPr/>
                    <a:lstStyle/>
                    <a:p>
                      <a:pPr algn="l" fontAlgn="b"/>
                      <a:r>
                        <a:rPr lang="fr-FR" sz="1300" b="1" u="none" strike="noStrike">
                          <a:solidFill>
                            <a:srgbClr val="66B598"/>
                          </a:solidFill>
                          <a:effectLst/>
                          <a:latin typeface="Montserrat" panose="00000500000000000000" pitchFamily="2" charset="0"/>
                        </a:rPr>
                        <a:t>ProLIGHTmed</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0650037"/>
                  </a:ext>
                </a:extLst>
              </a:tr>
              <a:tr h="182880">
                <a:tc>
                  <a:txBody>
                    <a:bodyPr/>
                    <a:lstStyle/>
                    <a:p>
                      <a:pPr algn="l" fontAlgn="b"/>
                      <a:r>
                        <a:rPr lang="fr-FR" sz="1300" b="1" u="none" strike="noStrike">
                          <a:solidFill>
                            <a:srgbClr val="66B598"/>
                          </a:solidFill>
                          <a:effectLst/>
                          <a:latin typeface="Montserrat" panose="00000500000000000000" pitchFamily="2" charset="0"/>
                        </a:rPr>
                        <a:t>RECinMED</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9138543"/>
                  </a:ext>
                </a:extLst>
              </a:tr>
              <a:tr h="182880">
                <a:tc>
                  <a:txBody>
                    <a:bodyPr/>
                    <a:lstStyle/>
                    <a:p>
                      <a:pPr algn="l" fontAlgn="b"/>
                      <a:r>
                        <a:rPr lang="fr-FR" sz="1300" b="1" u="none" strike="noStrike">
                          <a:solidFill>
                            <a:srgbClr val="66B598"/>
                          </a:solidFill>
                          <a:effectLst/>
                          <a:latin typeface="Montserrat" panose="00000500000000000000" pitchFamily="2" charset="0"/>
                        </a:rPr>
                        <a:t>ReMED</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3628637"/>
                  </a:ext>
                </a:extLst>
              </a:tr>
              <a:tr h="182880">
                <a:tc>
                  <a:txBody>
                    <a:bodyPr/>
                    <a:lstStyle/>
                    <a:p>
                      <a:pPr algn="l" fontAlgn="b"/>
                      <a:r>
                        <a:rPr lang="fr-FR" sz="1300" b="1" u="none" strike="noStrike">
                          <a:solidFill>
                            <a:srgbClr val="66B598"/>
                          </a:solidFill>
                          <a:effectLst/>
                          <a:latin typeface="Montserrat" panose="00000500000000000000" pitchFamily="2" charset="0"/>
                        </a:rPr>
                        <a:t>RENEWPORT</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6309227"/>
                  </a:ext>
                </a:extLst>
              </a:tr>
              <a:tr h="182880">
                <a:tc>
                  <a:txBody>
                    <a:bodyPr/>
                    <a:lstStyle/>
                    <a:p>
                      <a:pPr algn="l" fontAlgn="b"/>
                      <a:r>
                        <a:rPr lang="fr-FR" sz="1300" b="1" u="none" strike="noStrike">
                          <a:solidFill>
                            <a:srgbClr val="66B598"/>
                          </a:solidFill>
                          <a:effectLst/>
                          <a:latin typeface="Montserrat" panose="00000500000000000000" pitchFamily="2" charset="0"/>
                        </a:rPr>
                        <a:t>RuralMED Mobility</a:t>
                      </a:r>
                      <a:endParaRPr lang="fr-FR" sz="1300" b="1" i="0" u="none" strike="noStrike">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2160227"/>
                  </a:ext>
                </a:extLst>
              </a:tr>
              <a:tr h="182880">
                <a:tc>
                  <a:txBody>
                    <a:bodyPr/>
                    <a:lstStyle/>
                    <a:p>
                      <a:pPr algn="l" fontAlgn="b"/>
                      <a:r>
                        <a:rPr lang="fr-FR" sz="1300" b="1" u="none" strike="noStrike" dirty="0">
                          <a:solidFill>
                            <a:srgbClr val="66B598"/>
                          </a:solidFill>
                          <a:effectLst/>
                          <a:latin typeface="Montserrat" panose="00000500000000000000" pitchFamily="2" charset="0"/>
                        </a:rPr>
                        <a:t>URWAN</a:t>
                      </a:r>
                      <a:endParaRPr lang="fr-FR" sz="1300" b="1" i="0" u="none" strike="noStrike" dirty="0">
                        <a:solidFill>
                          <a:srgbClr val="66B598"/>
                        </a:solidFill>
                        <a:effectLst/>
                        <a:latin typeface="Montserrat" panose="00000500000000000000" pitchFamily="2"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7073208"/>
                  </a:ext>
                </a:extLst>
              </a:tr>
            </a:tbl>
          </a:graphicData>
        </a:graphic>
      </p:graphicFrame>
      <p:sp>
        <p:nvSpPr>
          <p:cNvPr id="7" name="ZoneTexte 6">
            <a:extLst>
              <a:ext uri="{FF2B5EF4-FFF2-40B4-BE49-F238E27FC236}">
                <a16:creationId xmlns:a16="http://schemas.microsoft.com/office/drawing/2014/main" id="{665E4E31-0B1F-A866-5E93-1C9BC083BD26}"/>
              </a:ext>
            </a:extLst>
          </p:cNvPr>
          <p:cNvSpPr txBox="1"/>
          <p:nvPr/>
        </p:nvSpPr>
        <p:spPr>
          <a:xfrm>
            <a:off x="9235187" y="5688892"/>
            <a:ext cx="2956813" cy="830997"/>
          </a:xfrm>
          <a:prstGeom prst="rect">
            <a:avLst/>
          </a:prstGeom>
          <a:noFill/>
        </p:spPr>
        <p:txBody>
          <a:bodyPr wrap="square">
            <a:spAutoFit/>
          </a:bodyPr>
          <a:lstStyle/>
          <a:p>
            <a:r>
              <a:rPr lang="fr-FR" sz="1600" dirty="0" err="1">
                <a:hlinkClick r:id="rId7"/>
              </a:rPr>
              <a:t>What</a:t>
            </a:r>
            <a:r>
              <a:rPr lang="fr-FR" sz="1600" dirty="0">
                <a:hlinkClick r:id="rId7"/>
              </a:rPr>
              <a:t> </a:t>
            </a:r>
            <a:r>
              <a:rPr lang="fr-FR" sz="1600" dirty="0" err="1">
                <a:hlinkClick r:id="rId7"/>
              </a:rPr>
              <a:t>we</a:t>
            </a:r>
            <a:r>
              <a:rPr lang="fr-FR" sz="1600" dirty="0">
                <a:hlinkClick r:id="rId7"/>
              </a:rPr>
              <a:t> do - Programme Interreg Euro-MED (interreg-euro-med.eu)</a:t>
            </a:r>
            <a:endParaRPr lang="fr-FR" sz="1600" dirty="0"/>
          </a:p>
        </p:txBody>
      </p:sp>
    </p:spTree>
    <p:extLst>
      <p:ext uri="{BB962C8B-B14F-4D97-AF65-F5344CB8AC3E}">
        <p14:creationId xmlns:p14="http://schemas.microsoft.com/office/powerpoint/2010/main" val="2588292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Poignée de main avec un remplissage uni">
            <a:extLst>
              <a:ext uri="{FF2B5EF4-FFF2-40B4-BE49-F238E27FC236}">
                <a16:creationId xmlns:a16="http://schemas.microsoft.com/office/drawing/2014/main" id="{26A9782B-BC15-46ED-B144-B52CBFFD61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19306" y="2945163"/>
            <a:ext cx="1232452" cy="1232452"/>
          </a:xfrm>
          <a:prstGeom prst="rect">
            <a:avLst/>
          </a:prstGeom>
        </p:spPr>
      </p:pic>
      <p:sp>
        <p:nvSpPr>
          <p:cNvPr id="5" name="ZoneTexte 4">
            <a:extLst>
              <a:ext uri="{FF2B5EF4-FFF2-40B4-BE49-F238E27FC236}">
                <a16:creationId xmlns:a16="http://schemas.microsoft.com/office/drawing/2014/main" id="{BAB81219-AD53-41B7-8A22-5209B5028614}"/>
              </a:ext>
            </a:extLst>
          </p:cNvPr>
          <p:cNvSpPr txBox="1"/>
          <p:nvPr/>
        </p:nvSpPr>
        <p:spPr>
          <a:xfrm>
            <a:off x="5073278" y="2688343"/>
            <a:ext cx="2279791" cy="369332"/>
          </a:xfrm>
          <a:prstGeom prst="rect">
            <a:avLst/>
          </a:prstGeom>
          <a:noFill/>
        </p:spPr>
        <p:txBody>
          <a:bodyPr wrap="none" rtlCol="0">
            <a:spAutoFit/>
          </a:bodyPr>
          <a:lstStyle/>
          <a:p>
            <a:r>
              <a:rPr lang="fr-FR" dirty="0" err="1">
                <a:latin typeface="Montserrat" panose="00000500000000000000" pitchFamily="2" charset="0"/>
              </a:rPr>
              <a:t>Thematic</a:t>
            </a:r>
            <a:r>
              <a:rPr lang="fr-FR" dirty="0">
                <a:latin typeface="Montserrat" panose="00000500000000000000" pitchFamily="2" charset="0"/>
              </a:rPr>
              <a:t> </a:t>
            </a:r>
            <a:r>
              <a:rPr lang="fr-FR" dirty="0" err="1">
                <a:latin typeface="Montserrat" panose="00000500000000000000" pitchFamily="2" charset="0"/>
              </a:rPr>
              <a:t>Projects</a:t>
            </a:r>
            <a:endParaRPr lang="fr-FR" dirty="0">
              <a:latin typeface="Montserrat" panose="00000500000000000000" pitchFamily="2" charset="0"/>
            </a:endParaRPr>
          </a:p>
        </p:txBody>
      </p:sp>
      <p:sp>
        <p:nvSpPr>
          <p:cNvPr id="6" name="Ellipse 5">
            <a:extLst>
              <a:ext uri="{FF2B5EF4-FFF2-40B4-BE49-F238E27FC236}">
                <a16:creationId xmlns:a16="http://schemas.microsoft.com/office/drawing/2014/main" id="{0343FC6F-35DF-4B25-A981-D62442C2A29C}"/>
              </a:ext>
            </a:extLst>
          </p:cNvPr>
          <p:cNvSpPr/>
          <p:nvPr/>
        </p:nvSpPr>
        <p:spPr>
          <a:xfrm>
            <a:off x="4332150" y="2104197"/>
            <a:ext cx="3640275" cy="2251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Utilisateurs avec un remplissage uni">
            <a:extLst>
              <a:ext uri="{FF2B5EF4-FFF2-40B4-BE49-F238E27FC236}">
                <a16:creationId xmlns:a16="http://schemas.microsoft.com/office/drawing/2014/main" id="{5EACA15E-F55A-460D-98AC-D95201DA24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82386" y="3229753"/>
            <a:ext cx="1232451" cy="1232451"/>
          </a:xfrm>
          <a:prstGeom prst="rect">
            <a:avLst/>
          </a:prstGeom>
        </p:spPr>
      </p:pic>
      <p:sp>
        <p:nvSpPr>
          <p:cNvPr id="8" name="ZoneTexte 7">
            <a:extLst>
              <a:ext uri="{FF2B5EF4-FFF2-40B4-BE49-F238E27FC236}">
                <a16:creationId xmlns:a16="http://schemas.microsoft.com/office/drawing/2014/main" id="{C651B9E3-C19B-4713-A2E2-A398A58F4A76}"/>
              </a:ext>
            </a:extLst>
          </p:cNvPr>
          <p:cNvSpPr txBox="1"/>
          <p:nvPr/>
        </p:nvSpPr>
        <p:spPr>
          <a:xfrm>
            <a:off x="8169688" y="2207888"/>
            <a:ext cx="1577676" cy="923330"/>
          </a:xfrm>
          <a:prstGeom prst="rect">
            <a:avLst/>
          </a:prstGeom>
          <a:noFill/>
        </p:spPr>
        <p:txBody>
          <a:bodyPr wrap="none" rtlCol="0">
            <a:spAutoFit/>
          </a:bodyPr>
          <a:lstStyle/>
          <a:p>
            <a:pPr algn="ctr"/>
            <a:r>
              <a:rPr lang="fr-FR" dirty="0" err="1">
                <a:latin typeface="Montserrat" panose="00000500000000000000" pitchFamily="2" charset="0"/>
              </a:rPr>
              <a:t>Thematic</a:t>
            </a:r>
            <a:r>
              <a:rPr lang="fr-FR" dirty="0">
                <a:latin typeface="Montserrat" panose="00000500000000000000" pitchFamily="2" charset="0"/>
              </a:rPr>
              <a:t> </a:t>
            </a:r>
          </a:p>
          <a:p>
            <a:pPr algn="ctr"/>
            <a:r>
              <a:rPr lang="fr-FR" dirty="0">
                <a:latin typeface="Montserrat" panose="00000500000000000000" pitchFamily="2" charset="0"/>
              </a:rPr>
              <a:t>Community</a:t>
            </a:r>
          </a:p>
          <a:p>
            <a:pPr algn="ctr"/>
            <a:r>
              <a:rPr lang="fr-FR" dirty="0" err="1">
                <a:latin typeface="Montserrat" panose="00000500000000000000" pitchFamily="2" charset="0"/>
              </a:rPr>
              <a:t>Projects</a:t>
            </a:r>
            <a:endParaRPr lang="fr-FR" dirty="0">
              <a:latin typeface="Montserrat" panose="00000500000000000000" pitchFamily="2" charset="0"/>
            </a:endParaRPr>
          </a:p>
        </p:txBody>
      </p:sp>
      <p:sp>
        <p:nvSpPr>
          <p:cNvPr id="9" name="Ellipse 8">
            <a:extLst>
              <a:ext uri="{FF2B5EF4-FFF2-40B4-BE49-F238E27FC236}">
                <a16:creationId xmlns:a16="http://schemas.microsoft.com/office/drawing/2014/main" id="{F8BE85A7-8F75-4819-9BF7-F4BD2CFCA250}"/>
              </a:ext>
            </a:extLst>
          </p:cNvPr>
          <p:cNvSpPr/>
          <p:nvPr/>
        </p:nvSpPr>
        <p:spPr>
          <a:xfrm>
            <a:off x="4259034" y="1456216"/>
            <a:ext cx="6309730" cy="35915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Graphique 9" descr="Conseil d’administration avec un remplissage uni">
            <a:extLst>
              <a:ext uri="{FF2B5EF4-FFF2-40B4-BE49-F238E27FC236}">
                <a16:creationId xmlns:a16="http://schemas.microsoft.com/office/drawing/2014/main" id="{5018B987-2B9F-4258-AEA0-DF2FAFA302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2832292" y="3130700"/>
            <a:ext cx="1085253" cy="1085253"/>
          </a:xfrm>
          <a:prstGeom prst="rect">
            <a:avLst/>
          </a:prstGeom>
        </p:spPr>
      </p:pic>
      <p:sp>
        <p:nvSpPr>
          <p:cNvPr id="13" name="Ellipse 12">
            <a:extLst>
              <a:ext uri="{FF2B5EF4-FFF2-40B4-BE49-F238E27FC236}">
                <a16:creationId xmlns:a16="http://schemas.microsoft.com/office/drawing/2014/main" id="{8553FA06-5D8A-4BDC-8968-8B12B86E43E8}"/>
              </a:ext>
            </a:extLst>
          </p:cNvPr>
          <p:cNvSpPr/>
          <p:nvPr/>
        </p:nvSpPr>
        <p:spPr>
          <a:xfrm>
            <a:off x="1763917" y="1425389"/>
            <a:ext cx="6309730" cy="35915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FDB8DF96-85B4-439C-B14C-8864DA74088E}"/>
              </a:ext>
            </a:extLst>
          </p:cNvPr>
          <p:cNvSpPr txBox="1"/>
          <p:nvPr/>
        </p:nvSpPr>
        <p:spPr>
          <a:xfrm>
            <a:off x="2577163" y="2188465"/>
            <a:ext cx="1579278" cy="923330"/>
          </a:xfrm>
          <a:prstGeom prst="rect">
            <a:avLst/>
          </a:prstGeom>
          <a:noFill/>
        </p:spPr>
        <p:txBody>
          <a:bodyPr wrap="none" rtlCol="0">
            <a:spAutoFit/>
          </a:bodyPr>
          <a:lstStyle/>
          <a:p>
            <a:pPr algn="ctr"/>
            <a:r>
              <a:rPr lang="fr-FR" dirty="0" err="1">
                <a:latin typeface="Montserrat" panose="00000500000000000000" pitchFamily="2" charset="0"/>
              </a:rPr>
              <a:t>Institutional</a:t>
            </a:r>
            <a:endParaRPr lang="fr-FR" dirty="0">
              <a:latin typeface="Montserrat" panose="00000500000000000000" pitchFamily="2" charset="0"/>
            </a:endParaRPr>
          </a:p>
          <a:p>
            <a:pPr algn="ctr"/>
            <a:r>
              <a:rPr lang="fr-FR" dirty="0">
                <a:latin typeface="Montserrat" panose="00000500000000000000" pitchFamily="2" charset="0"/>
              </a:rPr>
              <a:t>Dialogue</a:t>
            </a:r>
          </a:p>
          <a:p>
            <a:pPr algn="ctr"/>
            <a:r>
              <a:rPr lang="fr-FR" dirty="0" err="1">
                <a:latin typeface="Montserrat" panose="00000500000000000000" pitchFamily="2" charset="0"/>
              </a:rPr>
              <a:t>Projects</a:t>
            </a:r>
            <a:endParaRPr lang="fr-FR" dirty="0">
              <a:latin typeface="Montserrat" panose="00000500000000000000" pitchFamily="2" charset="0"/>
            </a:endParaRPr>
          </a:p>
        </p:txBody>
      </p:sp>
      <p:sp>
        <p:nvSpPr>
          <p:cNvPr id="17" name="Titre 1">
            <a:extLst>
              <a:ext uri="{FF2B5EF4-FFF2-40B4-BE49-F238E27FC236}">
                <a16:creationId xmlns:a16="http://schemas.microsoft.com/office/drawing/2014/main" id="{269C0C26-50C4-4E3C-AB36-DCA9D78422C6}"/>
              </a:ext>
            </a:extLst>
          </p:cNvPr>
          <p:cNvSpPr txBox="1">
            <a:spLocks/>
          </p:cNvSpPr>
          <p:nvPr/>
        </p:nvSpPr>
        <p:spPr>
          <a:xfrm>
            <a:off x="409856" y="590101"/>
            <a:ext cx="11082923" cy="550557"/>
          </a:xfrm>
        </p:spPr>
        <p:txBody>
          <a:bodyPr>
            <a:no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a:lstStyle>
          <a:p>
            <a:r>
              <a:rPr lang="en-GB" sz="2800" dirty="0">
                <a:solidFill>
                  <a:schemeClr val="tx2">
                    <a:lumMod val="50000"/>
                    <a:lumOff val="50000"/>
                  </a:schemeClr>
                </a:solidFill>
                <a:latin typeface="Montserrat "/>
              </a:rPr>
              <a:t>Compulsory activities: Coordination </a:t>
            </a:r>
            <a:r>
              <a:rPr lang="en-GB" sz="2800" b="1" dirty="0">
                <a:solidFill>
                  <a:schemeClr val="tx2">
                    <a:lumMod val="50000"/>
                    <a:lumOff val="50000"/>
                  </a:schemeClr>
                </a:solidFill>
                <a:latin typeface="Montserrat "/>
              </a:rPr>
              <a:t>with</a:t>
            </a:r>
            <a:r>
              <a:rPr lang="en-GB" sz="2800" dirty="0">
                <a:solidFill>
                  <a:schemeClr val="tx2">
                    <a:lumMod val="50000"/>
                    <a:lumOff val="50000"/>
                  </a:schemeClr>
                </a:solidFill>
                <a:latin typeface="Montserrat "/>
              </a:rPr>
              <a:t> </a:t>
            </a:r>
            <a:r>
              <a:rPr lang="en-GB" sz="2800" b="1" dirty="0">
                <a:solidFill>
                  <a:schemeClr val="tx2">
                    <a:lumMod val="50000"/>
                    <a:lumOff val="50000"/>
                  </a:schemeClr>
                </a:solidFill>
                <a:latin typeface="Montserrat "/>
              </a:rPr>
              <a:t>Governance projects </a:t>
            </a:r>
            <a:endParaRPr lang="fr-FR" sz="2800" b="1" dirty="0">
              <a:solidFill>
                <a:schemeClr val="tx2">
                  <a:lumMod val="50000"/>
                  <a:lumOff val="50000"/>
                </a:schemeClr>
              </a:solidFill>
              <a:latin typeface="Montserrat "/>
            </a:endParaRPr>
          </a:p>
        </p:txBody>
      </p:sp>
    </p:spTree>
    <p:extLst>
      <p:ext uri="{BB962C8B-B14F-4D97-AF65-F5344CB8AC3E}">
        <p14:creationId xmlns:p14="http://schemas.microsoft.com/office/powerpoint/2010/main" val="2454124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Poignée de main avec un remplissage uni">
            <a:extLst>
              <a:ext uri="{FF2B5EF4-FFF2-40B4-BE49-F238E27FC236}">
                <a16:creationId xmlns:a16="http://schemas.microsoft.com/office/drawing/2014/main" id="{26A9782B-BC15-46ED-B144-B52CBFFD61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29845" y="2960688"/>
            <a:ext cx="1232452" cy="1232452"/>
          </a:xfrm>
          <a:prstGeom prst="rect">
            <a:avLst/>
          </a:prstGeom>
        </p:spPr>
      </p:pic>
      <p:sp>
        <p:nvSpPr>
          <p:cNvPr id="5" name="ZoneTexte 4">
            <a:extLst>
              <a:ext uri="{FF2B5EF4-FFF2-40B4-BE49-F238E27FC236}">
                <a16:creationId xmlns:a16="http://schemas.microsoft.com/office/drawing/2014/main" id="{BAB81219-AD53-41B7-8A22-5209B5028614}"/>
              </a:ext>
            </a:extLst>
          </p:cNvPr>
          <p:cNvSpPr txBox="1"/>
          <p:nvPr/>
        </p:nvSpPr>
        <p:spPr>
          <a:xfrm>
            <a:off x="5310481" y="2624273"/>
            <a:ext cx="2279791" cy="369332"/>
          </a:xfrm>
          <a:prstGeom prst="rect">
            <a:avLst/>
          </a:prstGeom>
          <a:noFill/>
        </p:spPr>
        <p:txBody>
          <a:bodyPr wrap="none" rtlCol="0">
            <a:spAutoFit/>
          </a:bodyPr>
          <a:lstStyle/>
          <a:p>
            <a:r>
              <a:rPr lang="fr-FR" dirty="0" err="1">
                <a:latin typeface="Montserrat" panose="00000500000000000000" pitchFamily="2" charset="0"/>
              </a:rPr>
              <a:t>Thematic</a:t>
            </a:r>
            <a:r>
              <a:rPr lang="fr-FR" dirty="0">
                <a:latin typeface="Montserrat" panose="00000500000000000000" pitchFamily="2" charset="0"/>
              </a:rPr>
              <a:t> </a:t>
            </a:r>
            <a:r>
              <a:rPr lang="fr-FR" dirty="0" err="1">
                <a:latin typeface="Montserrat" panose="00000500000000000000" pitchFamily="2" charset="0"/>
              </a:rPr>
              <a:t>Projects</a:t>
            </a:r>
            <a:endParaRPr lang="fr-FR" dirty="0">
              <a:latin typeface="Montserrat" panose="00000500000000000000" pitchFamily="2" charset="0"/>
            </a:endParaRPr>
          </a:p>
        </p:txBody>
      </p:sp>
      <p:sp>
        <p:nvSpPr>
          <p:cNvPr id="6" name="Ellipse 5">
            <a:extLst>
              <a:ext uri="{FF2B5EF4-FFF2-40B4-BE49-F238E27FC236}">
                <a16:creationId xmlns:a16="http://schemas.microsoft.com/office/drawing/2014/main" id="{0343FC6F-35DF-4B25-A981-D62442C2A29C}"/>
              </a:ext>
            </a:extLst>
          </p:cNvPr>
          <p:cNvSpPr/>
          <p:nvPr/>
        </p:nvSpPr>
        <p:spPr>
          <a:xfrm>
            <a:off x="4900408" y="1904401"/>
            <a:ext cx="3303568" cy="23257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Graphique 6" descr="Utilisateurs avec un remplissage uni">
            <a:extLst>
              <a:ext uri="{FF2B5EF4-FFF2-40B4-BE49-F238E27FC236}">
                <a16:creationId xmlns:a16="http://schemas.microsoft.com/office/drawing/2014/main" id="{5EACA15E-F55A-460D-98AC-D95201DA24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74269" y="3229753"/>
            <a:ext cx="1232451" cy="1232451"/>
          </a:xfrm>
          <a:prstGeom prst="rect">
            <a:avLst/>
          </a:prstGeom>
        </p:spPr>
      </p:pic>
      <p:sp>
        <p:nvSpPr>
          <p:cNvPr id="8" name="ZoneTexte 7">
            <a:extLst>
              <a:ext uri="{FF2B5EF4-FFF2-40B4-BE49-F238E27FC236}">
                <a16:creationId xmlns:a16="http://schemas.microsoft.com/office/drawing/2014/main" id="{C651B9E3-C19B-4713-A2E2-A398A58F4A76}"/>
              </a:ext>
            </a:extLst>
          </p:cNvPr>
          <p:cNvSpPr txBox="1"/>
          <p:nvPr/>
        </p:nvSpPr>
        <p:spPr>
          <a:xfrm>
            <a:off x="8374269" y="2205335"/>
            <a:ext cx="1577676" cy="923330"/>
          </a:xfrm>
          <a:prstGeom prst="rect">
            <a:avLst/>
          </a:prstGeom>
          <a:noFill/>
        </p:spPr>
        <p:txBody>
          <a:bodyPr wrap="none" rtlCol="0">
            <a:spAutoFit/>
          </a:bodyPr>
          <a:lstStyle/>
          <a:p>
            <a:pPr algn="ctr"/>
            <a:r>
              <a:rPr lang="fr-FR" dirty="0" err="1">
                <a:latin typeface="Montserrat" panose="00000500000000000000" pitchFamily="2" charset="0"/>
              </a:rPr>
              <a:t>Thematic</a:t>
            </a:r>
            <a:r>
              <a:rPr lang="fr-FR" dirty="0">
                <a:latin typeface="Montserrat" panose="00000500000000000000" pitchFamily="2" charset="0"/>
              </a:rPr>
              <a:t> </a:t>
            </a:r>
          </a:p>
          <a:p>
            <a:pPr algn="ctr"/>
            <a:r>
              <a:rPr lang="fr-FR" dirty="0">
                <a:latin typeface="Montserrat" panose="00000500000000000000" pitchFamily="2" charset="0"/>
              </a:rPr>
              <a:t>Community</a:t>
            </a:r>
          </a:p>
          <a:p>
            <a:pPr algn="ctr"/>
            <a:r>
              <a:rPr lang="fr-FR" dirty="0" err="1">
                <a:latin typeface="Montserrat" panose="00000500000000000000" pitchFamily="2" charset="0"/>
              </a:rPr>
              <a:t>Projects</a:t>
            </a:r>
            <a:endParaRPr lang="fr-FR" dirty="0">
              <a:latin typeface="Montserrat" panose="00000500000000000000" pitchFamily="2" charset="0"/>
            </a:endParaRPr>
          </a:p>
        </p:txBody>
      </p:sp>
      <p:sp>
        <p:nvSpPr>
          <p:cNvPr id="9" name="Ellipse 8">
            <a:extLst>
              <a:ext uri="{FF2B5EF4-FFF2-40B4-BE49-F238E27FC236}">
                <a16:creationId xmlns:a16="http://schemas.microsoft.com/office/drawing/2014/main" id="{F8BE85A7-8F75-4819-9BF7-F4BD2CFCA250}"/>
              </a:ext>
            </a:extLst>
          </p:cNvPr>
          <p:cNvSpPr/>
          <p:nvPr/>
        </p:nvSpPr>
        <p:spPr>
          <a:xfrm>
            <a:off x="4423144" y="1453948"/>
            <a:ext cx="6018028" cy="36277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1">
            <a:extLst>
              <a:ext uri="{FF2B5EF4-FFF2-40B4-BE49-F238E27FC236}">
                <a16:creationId xmlns:a16="http://schemas.microsoft.com/office/drawing/2014/main" id="{269C0C26-50C4-4E3C-AB36-DCA9D78422C6}"/>
              </a:ext>
            </a:extLst>
          </p:cNvPr>
          <p:cNvSpPr txBox="1">
            <a:spLocks/>
          </p:cNvSpPr>
          <p:nvPr/>
        </p:nvSpPr>
        <p:spPr>
          <a:xfrm>
            <a:off x="388743" y="641756"/>
            <a:ext cx="11082203" cy="442181"/>
          </a:xfrm>
        </p:spPr>
        <p:txBody>
          <a:bodyPr>
            <a:no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a:lstStyle>
          <a:p>
            <a:r>
              <a:rPr lang="en-GB" sz="2800" dirty="0">
                <a:solidFill>
                  <a:schemeClr val="bg2">
                    <a:lumMod val="50000"/>
                  </a:schemeClr>
                </a:solidFill>
                <a:latin typeface="Montserrat "/>
              </a:rPr>
              <a:t>Compulsory activities: what is foreseen </a:t>
            </a:r>
            <a:r>
              <a:rPr lang="en-GB" sz="2800" b="1" dirty="0">
                <a:solidFill>
                  <a:schemeClr val="bg2">
                    <a:lumMod val="50000"/>
                  </a:schemeClr>
                </a:solidFill>
                <a:latin typeface="Montserrat "/>
              </a:rPr>
              <a:t>with TCP</a:t>
            </a:r>
            <a:endParaRPr lang="fr-FR" sz="2800" b="1" dirty="0">
              <a:solidFill>
                <a:schemeClr val="bg2">
                  <a:lumMod val="50000"/>
                </a:schemeClr>
              </a:solidFill>
              <a:latin typeface="Montserrat "/>
            </a:endParaRPr>
          </a:p>
        </p:txBody>
      </p:sp>
      <p:pic>
        <p:nvPicPr>
          <p:cNvPr id="12" name="Graphique 11" descr="Caméra vidéo contour">
            <a:extLst>
              <a:ext uri="{FF2B5EF4-FFF2-40B4-BE49-F238E27FC236}">
                <a16:creationId xmlns:a16="http://schemas.microsoft.com/office/drawing/2014/main" id="{0ECCDEEE-55FB-4345-B095-3BE28BB657DE}"/>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5341" y="3355407"/>
            <a:ext cx="914401" cy="914401"/>
          </a:xfrm>
          <a:prstGeom prst="rect">
            <a:avLst/>
          </a:prstGeom>
        </p:spPr>
      </p:pic>
      <p:pic>
        <p:nvPicPr>
          <p:cNvPr id="16" name="Graphique 15" descr="Brainstorming de groupe contour">
            <a:extLst>
              <a:ext uri="{FF2B5EF4-FFF2-40B4-BE49-F238E27FC236}">
                <a16:creationId xmlns:a16="http://schemas.microsoft.com/office/drawing/2014/main" id="{E501E169-B9E4-4FC3-B75C-BF51B071A8A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31268" y="1598599"/>
            <a:ext cx="914400" cy="914400"/>
          </a:xfrm>
          <a:prstGeom prst="rect">
            <a:avLst/>
          </a:prstGeom>
        </p:spPr>
      </p:pic>
      <p:sp>
        <p:nvSpPr>
          <p:cNvPr id="18" name="ZoneTexte 17">
            <a:extLst>
              <a:ext uri="{FF2B5EF4-FFF2-40B4-BE49-F238E27FC236}">
                <a16:creationId xmlns:a16="http://schemas.microsoft.com/office/drawing/2014/main" id="{52B73783-A7A1-4A97-9A61-7D5E7272B9C2}"/>
              </a:ext>
            </a:extLst>
          </p:cNvPr>
          <p:cNvSpPr txBox="1"/>
          <p:nvPr/>
        </p:nvSpPr>
        <p:spPr>
          <a:xfrm>
            <a:off x="2131974" y="3724041"/>
            <a:ext cx="1726755" cy="307777"/>
          </a:xfrm>
          <a:prstGeom prst="rect">
            <a:avLst/>
          </a:prstGeom>
          <a:noFill/>
        </p:spPr>
        <p:txBody>
          <a:bodyPr wrap="none" rtlCol="0">
            <a:spAutoFit/>
          </a:bodyPr>
          <a:lstStyle/>
          <a:p>
            <a:r>
              <a:rPr lang="fr-FR" sz="1400" dirty="0">
                <a:latin typeface="Montserrat" panose="00000500000000000000" pitchFamily="2" charset="0"/>
              </a:rPr>
              <a:t>1 </a:t>
            </a:r>
            <a:r>
              <a:rPr lang="fr-FR" sz="1400" dirty="0" err="1">
                <a:latin typeface="Montserrat" panose="00000500000000000000" pitchFamily="2" charset="0"/>
              </a:rPr>
              <a:t>video</a:t>
            </a:r>
            <a:r>
              <a:rPr lang="fr-FR" sz="1400" dirty="0">
                <a:latin typeface="Montserrat" panose="00000500000000000000" pitchFamily="2" charset="0"/>
              </a:rPr>
              <a:t> of </a:t>
            </a:r>
            <a:r>
              <a:rPr lang="fr-FR" sz="1400" dirty="0" err="1">
                <a:latin typeface="Montserrat" panose="00000500000000000000" pitchFamily="2" charset="0"/>
              </a:rPr>
              <a:t>project</a:t>
            </a:r>
            <a:endParaRPr lang="fr-FR" sz="1400" dirty="0">
              <a:latin typeface="Montserrat" panose="00000500000000000000" pitchFamily="2" charset="0"/>
            </a:endParaRPr>
          </a:p>
        </p:txBody>
      </p:sp>
      <p:sp>
        <p:nvSpPr>
          <p:cNvPr id="19" name="ZoneTexte 18">
            <a:extLst>
              <a:ext uri="{FF2B5EF4-FFF2-40B4-BE49-F238E27FC236}">
                <a16:creationId xmlns:a16="http://schemas.microsoft.com/office/drawing/2014/main" id="{A4A674AD-99FC-4EA3-A6DD-6A5EA5AD8D69}"/>
              </a:ext>
            </a:extLst>
          </p:cNvPr>
          <p:cNvSpPr txBox="1"/>
          <p:nvPr/>
        </p:nvSpPr>
        <p:spPr>
          <a:xfrm>
            <a:off x="2162412" y="2051446"/>
            <a:ext cx="1423788" cy="307777"/>
          </a:xfrm>
          <a:prstGeom prst="rect">
            <a:avLst/>
          </a:prstGeom>
          <a:noFill/>
        </p:spPr>
        <p:txBody>
          <a:bodyPr wrap="none" rtlCol="0">
            <a:spAutoFit/>
          </a:bodyPr>
          <a:lstStyle/>
          <a:p>
            <a:r>
              <a:rPr lang="fr-FR" sz="1400" dirty="0">
                <a:latin typeface="Montserrat" panose="00000500000000000000" pitchFamily="2" charset="0"/>
              </a:rPr>
              <a:t>F2F meetings</a:t>
            </a:r>
          </a:p>
        </p:txBody>
      </p:sp>
      <p:pic>
        <p:nvPicPr>
          <p:cNvPr id="23" name="Graphique 22" descr="Podcasting contour">
            <a:extLst>
              <a:ext uri="{FF2B5EF4-FFF2-40B4-BE49-F238E27FC236}">
                <a16:creationId xmlns:a16="http://schemas.microsoft.com/office/drawing/2014/main" id="{5CB4112F-79F1-4AC9-80AE-BE80EE05E91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1031268" y="2501193"/>
            <a:ext cx="914400" cy="914400"/>
          </a:xfrm>
          <a:prstGeom prst="rect">
            <a:avLst/>
          </a:prstGeom>
        </p:spPr>
      </p:pic>
      <p:pic>
        <p:nvPicPr>
          <p:cNvPr id="25" name="Image 24">
            <a:extLst>
              <a:ext uri="{FF2B5EF4-FFF2-40B4-BE49-F238E27FC236}">
                <a16:creationId xmlns:a16="http://schemas.microsoft.com/office/drawing/2014/main" id="{13172F82-33B5-45BC-A40F-8B07EE2953AE}"/>
              </a:ext>
            </a:extLst>
          </p:cNvPr>
          <p:cNvPicPr>
            <a:picLocks noChangeAspect="1"/>
          </p:cNvPicPr>
          <p:nvPr/>
        </p:nvPicPr>
        <p:blipFill>
          <a:blip r:embed="rId1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341" y="4431903"/>
            <a:ext cx="839913" cy="801296"/>
          </a:xfrm>
          <a:prstGeom prst="rect">
            <a:avLst/>
          </a:prstGeom>
        </p:spPr>
      </p:pic>
      <p:sp>
        <p:nvSpPr>
          <p:cNvPr id="26" name="ZoneTexte 25">
            <a:extLst>
              <a:ext uri="{FF2B5EF4-FFF2-40B4-BE49-F238E27FC236}">
                <a16:creationId xmlns:a16="http://schemas.microsoft.com/office/drawing/2014/main" id="{51A8022A-DEA8-4CDA-AF3F-684B41A33E0E}"/>
              </a:ext>
            </a:extLst>
          </p:cNvPr>
          <p:cNvSpPr txBox="1"/>
          <p:nvPr/>
        </p:nvSpPr>
        <p:spPr>
          <a:xfrm>
            <a:off x="2174581" y="2852840"/>
            <a:ext cx="1273105" cy="307777"/>
          </a:xfrm>
          <a:prstGeom prst="rect">
            <a:avLst/>
          </a:prstGeom>
          <a:noFill/>
        </p:spPr>
        <p:txBody>
          <a:bodyPr wrap="none" rtlCol="0">
            <a:spAutoFit/>
          </a:bodyPr>
          <a:lstStyle/>
          <a:p>
            <a:r>
              <a:rPr lang="fr-FR" sz="1400" dirty="0">
                <a:latin typeface="Montserrat" panose="00000500000000000000" pitchFamily="2" charset="0"/>
              </a:rPr>
              <a:t>Joint </a:t>
            </a:r>
            <a:r>
              <a:rPr lang="fr-FR" sz="1400" dirty="0" err="1">
                <a:latin typeface="Montserrat" panose="00000500000000000000" pitchFamily="2" charset="0"/>
              </a:rPr>
              <a:t>events</a:t>
            </a:r>
            <a:endParaRPr lang="fr-FR" sz="1400" dirty="0">
              <a:latin typeface="Montserrat" panose="00000500000000000000" pitchFamily="2" charset="0"/>
            </a:endParaRPr>
          </a:p>
        </p:txBody>
      </p:sp>
      <p:sp>
        <p:nvSpPr>
          <p:cNvPr id="27" name="ZoneTexte 26">
            <a:extLst>
              <a:ext uri="{FF2B5EF4-FFF2-40B4-BE49-F238E27FC236}">
                <a16:creationId xmlns:a16="http://schemas.microsoft.com/office/drawing/2014/main" id="{43401EBF-1782-45DF-9859-A1E8ABAAACCA}"/>
              </a:ext>
            </a:extLst>
          </p:cNvPr>
          <p:cNvSpPr txBox="1"/>
          <p:nvPr/>
        </p:nvSpPr>
        <p:spPr>
          <a:xfrm>
            <a:off x="2131973" y="4678662"/>
            <a:ext cx="1726755" cy="307777"/>
          </a:xfrm>
          <a:prstGeom prst="rect">
            <a:avLst/>
          </a:prstGeom>
          <a:noFill/>
        </p:spPr>
        <p:txBody>
          <a:bodyPr wrap="none" rtlCol="0">
            <a:spAutoFit/>
          </a:bodyPr>
          <a:lstStyle/>
          <a:p>
            <a:r>
              <a:rPr lang="fr-FR" sz="1400" dirty="0">
                <a:latin typeface="Montserrat" panose="00000500000000000000" pitchFamily="2" charset="0"/>
              </a:rPr>
              <a:t>Training </a:t>
            </a:r>
            <a:r>
              <a:rPr lang="fr-FR" sz="1400" dirty="0" err="1">
                <a:latin typeface="Montserrat" panose="00000500000000000000" pitchFamily="2" charset="0"/>
              </a:rPr>
              <a:t>material</a:t>
            </a:r>
            <a:endParaRPr lang="fr-FR" sz="1400" dirty="0">
              <a:latin typeface="Montserrat" panose="00000500000000000000" pitchFamily="2" charset="0"/>
            </a:endParaRPr>
          </a:p>
        </p:txBody>
      </p:sp>
    </p:spTree>
    <p:extLst>
      <p:ext uri="{BB962C8B-B14F-4D97-AF65-F5344CB8AC3E}">
        <p14:creationId xmlns:p14="http://schemas.microsoft.com/office/powerpoint/2010/main" val="2669349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906E3-3E19-42DB-8AB9-1411615E03B9}"/>
              </a:ext>
            </a:extLst>
          </p:cNvPr>
          <p:cNvSpPr txBox="1">
            <a:spLocks/>
          </p:cNvSpPr>
          <p:nvPr/>
        </p:nvSpPr>
        <p:spPr>
          <a:xfrm>
            <a:off x="475080" y="791548"/>
            <a:ext cx="11082203" cy="442181"/>
          </a:xfrm>
        </p:spPr>
        <p:txBody>
          <a:bodyPr>
            <a:noAutofit/>
          </a:bodyPr>
          <a:lstStyle>
            <a:lvl1pPr algn="l" defTabSz="914400" rtl="0" eaLnBrk="1" latinLnBrk="0" hangingPunct="1">
              <a:lnSpc>
                <a:spcPct val="90000"/>
              </a:lnSpc>
              <a:spcBef>
                <a:spcPct val="0"/>
              </a:spcBef>
              <a:buNone/>
              <a:defRPr sz="4400" kern="1200">
                <a:solidFill>
                  <a:schemeClr val="tx1"/>
                </a:solidFill>
                <a:latin typeface="Montserrat" panose="00000500000000000000" pitchFamily="2" charset="0"/>
                <a:ea typeface="+mj-ea"/>
                <a:cs typeface="+mj-cs"/>
              </a:defRPr>
            </a:lvl1pPr>
          </a:lstStyle>
          <a:p>
            <a:r>
              <a:rPr lang="en-GB" sz="2800" dirty="0">
                <a:solidFill>
                  <a:schemeClr val="bg2">
                    <a:lumMod val="50000"/>
                  </a:schemeClr>
                </a:solidFill>
                <a:latin typeface="Montserrat "/>
              </a:rPr>
              <a:t>Compulsory activities: according to </a:t>
            </a:r>
            <a:r>
              <a:rPr lang="en-GB" sz="2800" b="1" dirty="0">
                <a:solidFill>
                  <a:schemeClr val="bg2">
                    <a:lumMod val="50000"/>
                  </a:schemeClr>
                </a:solidFill>
                <a:latin typeface="Montserrat "/>
              </a:rPr>
              <a:t>GP’s strategies</a:t>
            </a:r>
            <a:endParaRPr lang="fr-FR" sz="2800" b="1" dirty="0">
              <a:solidFill>
                <a:schemeClr val="bg2">
                  <a:lumMod val="50000"/>
                </a:schemeClr>
              </a:solidFill>
              <a:latin typeface="Montserrat "/>
            </a:endParaRPr>
          </a:p>
        </p:txBody>
      </p:sp>
      <p:pic>
        <p:nvPicPr>
          <p:cNvPr id="4" name="Graphique 3" descr="Mur de briques en construction contour">
            <a:extLst>
              <a:ext uri="{FF2B5EF4-FFF2-40B4-BE49-F238E27FC236}">
                <a16:creationId xmlns:a16="http://schemas.microsoft.com/office/drawing/2014/main" id="{943FB25B-DA3B-4632-8225-2C8E8A1EE71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73870" y="1309806"/>
            <a:ext cx="914400" cy="914400"/>
          </a:xfrm>
          <a:prstGeom prst="rect">
            <a:avLst/>
          </a:prstGeom>
        </p:spPr>
      </p:pic>
      <p:sp>
        <p:nvSpPr>
          <p:cNvPr id="5" name="ZoneTexte 4">
            <a:extLst>
              <a:ext uri="{FF2B5EF4-FFF2-40B4-BE49-F238E27FC236}">
                <a16:creationId xmlns:a16="http://schemas.microsoft.com/office/drawing/2014/main" id="{6A2A5F16-E5C8-45FE-9558-70B757FBB0C0}"/>
              </a:ext>
            </a:extLst>
          </p:cNvPr>
          <p:cNvSpPr txBox="1"/>
          <p:nvPr/>
        </p:nvSpPr>
        <p:spPr>
          <a:xfrm>
            <a:off x="2413591" y="1531088"/>
            <a:ext cx="8091017" cy="4770291"/>
          </a:xfrm>
          <a:prstGeom prst="rect">
            <a:avLst/>
          </a:prstGeom>
          <a:noFill/>
        </p:spPr>
        <p:txBody>
          <a:bodyPr wrap="square" rtlCol="0">
            <a:spAutoFit/>
          </a:bodyPr>
          <a:lstStyle/>
          <a:p>
            <a:pPr marL="285750" indent="-285750" algn="just">
              <a:buFont typeface="Arial" panose="020B0604020202020204" pitchFamily="34" charset="0"/>
              <a:buChar char="•"/>
            </a:pPr>
            <a:r>
              <a:rPr lang="fr-FR" sz="1600" b="1" dirty="0" err="1">
                <a:latin typeface="Montserrat" panose="00000500000000000000" pitchFamily="2" charset="0"/>
                <a:ea typeface="Calibri" panose="020F0502020204030204" pitchFamily="34" charset="0"/>
                <a:cs typeface="Arial" panose="020B0604020202020204" pitchFamily="34" charset="0"/>
              </a:rPr>
              <a:t>Database</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provide</a:t>
            </a:r>
            <a:r>
              <a:rPr lang="fr-FR" sz="1600" dirty="0">
                <a:effectLst/>
                <a:latin typeface="Montserrat" panose="00000500000000000000" pitchFamily="2" charset="0"/>
                <a:ea typeface="Calibri" panose="020F0502020204030204" pitchFamily="34" charset="0"/>
                <a:cs typeface="Arial" panose="020B0604020202020204" pitchFamily="34" charset="0"/>
              </a:rPr>
              <a:t> relevant information to </a:t>
            </a:r>
            <a:r>
              <a:rPr lang="fr-FR" sz="1600" dirty="0" err="1">
                <a:effectLst/>
                <a:latin typeface="Montserrat" panose="00000500000000000000" pitchFamily="2" charset="0"/>
                <a:ea typeface="Calibri" panose="020F0502020204030204" pitchFamily="34" charset="0"/>
                <a:cs typeface="Arial" panose="020B0604020202020204" pitchFamily="34" charset="0"/>
              </a:rPr>
              <a:t>feed</a:t>
            </a:r>
            <a:r>
              <a:rPr lang="fr-FR" sz="1600" dirty="0">
                <a:effectLst/>
                <a:latin typeface="Montserrat" panose="00000500000000000000" pitchFamily="2" charset="0"/>
                <a:ea typeface="Calibri" panose="020F0502020204030204" pitchFamily="34" charset="0"/>
                <a:cs typeface="Arial" panose="020B0604020202020204" pitchFamily="34" charset="0"/>
              </a:rPr>
              <a:t> the </a:t>
            </a:r>
            <a:r>
              <a:rPr lang="fr-FR" sz="1600" dirty="0" err="1">
                <a:effectLst/>
                <a:latin typeface="Montserrat" panose="00000500000000000000" pitchFamily="2" charset="0"/>
                <a:ea typeface="Calibri" panose="020F0502020204030204" pitchFamily="34" charset="0"/>
                <a:cs typeface="Arial" panose="020B0604020202020204" pitchFamily="34" charset="0"/>
              </a:rPr>
              <a:t>databases</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developped</a:t>
            </a: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600" b="1" dirty="0" err="1">
                <a:effectLst/>
                <a:latin typeface="Montserrat" panose="00000500000000000000" pitchFamily="2" charset="0"/>
                <a:ea typeface="Calibri" panose="020F0502020204030204" pitchFamily="34" charset="0"/>
                <a:cs typeface="Arial" panose="020B0604020202020204" pitchFamily="34" charset="0"/>
              </a:rPr>
              <a:t>Working</a:t>
            </a:r>
            <a:r>
              <a:rPr lang="fr-FR" sz="1600" b="1" dirty="0">
                <a:effectLst/>
                <a:latin typeface="Montserrat" panose="00000500000000000000" pitchFamily="2" charset="0"/>
                <a:ea typeface="Calibri" panose="020F0502020204030204" pitchFamily="34" charset="0"/>
                <a:cs typeface="Arial" panose="020B0604020202020204" pitchFamily="34" charset="0"/>
              </a:rPr>
              <a:t> groups</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participate</a:t>
            </a:r>
            <a:r>
              <a:rPr lang="fr-FR" sz="1600" dirty="0">
                <a:effectLst/>
                <a:latin typeface="Montserrat" panose="00000500000000000000" pitchFamily="2" charset="0"/>
                <a:ea typeface="Calibri" panose="020F0502020204030204" pitchFamily="34" charset="0"/>
                <a:cs typeface="Arial" panose="020B0604020202020204" pitchFamily="34" charset="0"/>
              </a:rPr>
              <a:t> in clustering process, </a:t>
            </a:r>
            <a:r>
              <a:rPr lang="fr-FR" sz="1600" dirty="0" err="1">
                <a:effectLst/>
                <a:latin typeface="Montserrat" panose="00000500000000000000" pitchFamily="2" charset="0"/>
                <a:ea typeface="Calibri" panose="020F0502020204030204" pitchFamily="34" charset="0"/>
                <a:cs typeface="Arial" panose="020B0604020202020204" pitchFamily="34" charset="0"/>
              </a:rPr>
              <a:t>development</a:t>
            </a:r>
            <a:r>
              <a:rPr lang="fr-FR" sz="1600" dirty="0">
                <a:effectLst/>
                <a:latin typeface="Montserrat" panose="00000500000000000000" pitchFamily="2" charset="0"/>
                <a:ea typeface="Calibri" panose="020F0502020204030204" pitchFamily="34" charset="0"/>
                <a:cs typeface="Arial" panose="020B0604020202020204" pitchFamily="34" charset="0"/>
              </a:rPr>
              <a:t> of synergies, collective </a:t>
            </a:r>
            <a:r>
              <a:rPr lang="fr-FR" sz="1600" dirty="0" err="1">
                <a:effectLst/>
                <a:latin typeface="Montserrat" panose="00000500000000000000" pitchFamily="2" charset="0"/>
                <a:ea typeface="Calibri" panose="020F0502020204030204" pitchFamily="34" charset="0"/>
                <a:cs typeface="Arial" panose="020B0604020202020204" pitchFamily="34" charset="0"/>
              </a:rPr>
              <a:t>thematic</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work</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surveys</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review</a:t>
            </a:r>
            <a:r>
              <a:rPr lang="fr-FR" sz="1600" dirty="0">
                <a:latin typeface="Montserrat" panose="00000500000000000000" pitchFamily="2" charset="0"/>
                <a:ea typeface="Calibri" panose="020F0502020204030204" pitchFamily="34" charset="0"/>
                <a:cs typeface="Arial" panose="020B0604020202020204" pitchFamily="34" charset="0"/>
              </a:rPr>
              <a:t> of documents, provision of </a:t>
            </a:r>
            <a:r>
              <a:rPr lang="fr-FR" sz="1600" dirty="0" err="1">
                <a:latin typeface="Montserrat" panose="00000500000000000000" pitchFamily="2" charset="0"/>
                <a:ea typeface="Calibri" panose="020F0502020204030204" pitchFamily="34" charset="0"/>
                <a:cs typeface="Arial" panose="020B0604020202020204" pitchFamily="34" charset="0"/>
              </a:rPr>
              <a:t>examples</a:t>
            </a:r>
            <a:r>
              <a:rPr lang="fr-FR" sz="1600" dirty="0">
                <a:latin typeface="Montserrat" panose="00000500000000000000" pitchFamily="2" charset="0"/>
                <a:ea typeface="Calibri" panose="020F0502020204030204" pitchFamily="34" charset="0"/>
                <a:cs typeface="Arial" panose="020B0604020202020204" pitchFamily="34" charset="0"/>
              </a:rPr>
              <a:t>, etc.)</a:t>
            </a: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600" b="1" dirty="0">
                <a:effectLst/>
                <a:latin typeface="Montserrat" panose="00000500000000000000" pitchFamily="2" charset="0"/>
                <a:ea typeface="Calibri" panose="020F0502020204030204" pitchFamily="34" charset="0"/>
                <a:cs typeface="Arial" panose="020B0604020202020204" pitchFamily="34" charset="0"/>
              </a:rPr>
              <a:t>Networking </a:t>
            </a:r>
            <a:r>
              <a:rPr lang="fr-FR" sz="1600" b="1" dirty="0" err="1">
                <a:effectLst/>
                <a:latin typeface="Montserrat" panose="00000500000000000000" pitchFamily="2" charset="0"/>
                <a:ea typeface="Calibri" panose="020F0502020204030204" pitchFamily="34" charset="0"/>
                <a:cs typeface="Arial" panose="020B0604020202020204" pitchFamily="34" charset="0"/>
              </a:rPr>
              <a:t>activities</a:t>
            </a:r>
            <a:r>
              <a:rPr lang="fr-FR" sz="1600" b="1" dirty="0">
                <a:effectLst/>
                <a:latin typeface="Montserrat" panose="00000500000000000000" pitchFamily="2" charset="0"/>
                <a:ea typeface="Calibri" panose="020F0502020204030204" pitchFamily="34" charset="0"/>
                <a:cs typeface="Arial" panose="020B0604020202020204" pitchFamily="34" charset="0"/>
              </a:rPr>
              <a:t> (</a:t>
            </a:r>
            <a:r>
              <a:rPr lang="fr-FR" sz="1600" dirty="0">
                <a:effectLst/>
                <a:latin typeface="Montserrat" panose="00000500000000000000" pitchFamily="2" charset="0"/>
                <a:ea typeface="Calibri" panose="020F0502020204030204" pitchFamily="34" charset="0"/>
                <a:cs typeface="Arial" panose="020B0604020202020204" pitchFamily="34" charset="0"/>
              </a:rPr>
              <a:t>in addition to </a:t>
            </a:r>
            <a:r>
              <a:rPr lang="fr-FR" sz="1600" dirty="0" err="1">
                <a:effectLst/>
                <a:latin typeface="Montserrat" panose="00000500000000000000" pitchFamily="2" charset="0"/>
                <a:ea typeface="Calibri" panose="020F0502020204030204" pitchFamily="34" charset="0"/>
                <a:cs typeface="Arial" panose="020B0604020202020204" pitchFamily="34" charset="0"/>
              </a:rPr>
              <a:t>mandatory</a:t>
            </a:r>
            <a:r>
              <a:rPr lang="fr-FR" sz="1600" dirty="0">
                <a:effectLst/>
                <a:latin typeface="Montserrat" panose="00000500000000000000" pitchFamily="2" charset="0"/>
                <a:ea typeface="Calibri" panose="020F0502020204030204" pitchFamily="34" charset="0"/>
                <a:cs typeface="Arial" panose="020B0604020202020204" pitchFamily="34" charset="0"/>
              </a:rPr>
              <a:t> joint </a:t>
            </a:r>
            <a:r>
              <a:rPr lang="fr-FR" sz="1600" dirty="0" err="1">
                <a:effectLst/>
                <a:latin typeface="Montserrat" panose="00000500000000000000" pitchFamily="2" charset="0"/>
                <a:ea typeface="Calibri" panose="020F0502020204030204" pitchFamily="34" charset="0"/>
                <a:cs typeface="Arial" panose="020B0604020202020204" pitchFamily="34" charset="0"/>
              </a:rPr>
              <a:t>event</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participate</a:t>
            </a:r>
            <a:r>
              <a:rPr lang="fr-FR" sz="1600" dirty="0">
                <a:effectLst/>
                <a:latin typeface="Montserrat" panose="00000500000000000000" pitchFamily="2" charset="0"/>
                <a:ea typeface="Calibri" panose="020F0502020204030204" pitchFamily="34" charset="0"/>
                <a:cs typeface="Arial" panose="020B0604020202020204" pitchFamily="34" charset="0"/>
              </a:rPr>
              <a:t> in </a:t>
            </a:r>
            <a:r>
              <a:rPr lang="fr-FR" sz="1600" dirty="0" err="1">
                <a:effectLst/>
                <a:latin typeface="Montserrat" panose="00000500000000000000" pitchFamily="2" charset="0"/>
                <a:ea typeface="Calibri" panose="020F0502020204030204" pitchFamily="34" charset="0"/>
                <a:cs typeface="Arial" panose="020B0604020202020204" pitchFamily="34" charset="0"/>
              </a:rPr>
              <a:t>events</a:t>
            </a:r>
            <a:r>
              <a:rPr lang="fr-FR" sz="1600" dirty="0">
                <a:effectLst/>
                <a:latin typeface="Montserrat" panose="00000500000000000000" pitchFamily="2" charset="0"/>
                <a:ea typeface="Calibri" panose="020F0502020204030204" pitchFamily="34" charset="0"/>
                <a:cs typeface="Arial" panose="020B0604020202020204" pitchFamily="34" charset="0"/>
              </a:rPr>
              <a:t> for collective </a:t>
            </a:r>
            <a:r>
              <a:rPr lang="fr-FR" sz="1600" dirty="0" err="1">
                <a:effectLst/>
                <a:latin typeface="Montserrat" panose="00000500000000000000" pitchFamily="2" charset="0"/>
                <a:ea typeface="Calibri" panose="020F0502020204030204" pitchFamily="34" charset="0"/>
                <a:cs typeface="Arial" panose="020B0604020202020204" pitchFamily="34" charset="0"/>
              </a:rPr>
              <a:t>dissemination</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transferring</a:t>
            </a:r>
            <a:r>
              <a:rPr lang="fr-FR" sz="1600" dirty="0">
                <a:latin typeface="Montserrat" panose="00000500000000000000" pitchFamily="2" charset="0"/>
                <a:ea typeface="Calibri" panose="020F0502020204030204" pitchFamily="34" charset="0"/>
                <a:cs typeface="Arial" panose="020B0604020202020204" pitchFamily="34" charset="0"/>
              </a:rPr>
              <a:t> and </a:t>
            </a:r>
            <a:r>
              <a:rPr lang="fr-FR" sz="1600" dirty="0" err="1">
                <a:latin typeface="Montserrat" panose="00000500000000000000" pitchFamily="2" charset="0"/>
                <a:ea typeface="Calibri" panose="020F0502020204030204" pitchFamily="34" charset="0"/>
                <a:cs typeface="Arial" panose="020B0604020202020204" pitchFamily="34" charset="0"/>
              </a:rPr>
              <a:t>integration</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processes</a:t>
            </a: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600" b="1" dirty="0">
                <a:latin typeface="Montserrat" panose="00000500000000000000" pitchFamily="2" charset="0"/>
                <a:ea typeface="Calibri" panose="020F0502020204030204" pitchFamily="34" charset="0"/>
                <a:cs typeface="Arial" panose="020B0604020202020204" pitchFamily="34" charset="0"/>
              </a:rPr>
              <a:t>Joint </a:t>
            </a:r>
            <a:r>
              <a:rPr lang="fr-FR" sz="1600" b="1" dirty="0" err="1">
                <a:latin typeface="Montserrat" panose="00000500000000000000" pitchFamily="2" charset="0"/>
                <a:ea typeface="Calibri" panose="020F0502020204030204" pitchFamily="34" charset="0"/>
                <a:cs typeface="Arial" panose="020B0604020202020204" pitchFamily="34" charset="0"/>
              </a:rPr>
              <a:t>capacity</a:t>
            </a:r>
            <a:r>
              <a:rPr lang="fr-FR" sz="1600" b="1" dirty="0">
                <a:latin typeface="Montserrat" panose="00000500000000000000" pitchFamily="2" charset="0"/>
                <a:ea typeface="Calibri" panose="020F0502020204030204" pitchFamily="34" charset="0"/>
                <a:cs typeface="Arial" panose="020B0604020202020204" pitchFamily="34" charset="0"/>
              </a:rPr>
              <a:t> building </a:t>
            </a:r>
            <a:r>
              <a:rPr lang="fr-FR" sz="1600" b="1" dirty="0" err="1">
                <a:latin typeface="Montserrat" panose="00000500000000000000" pitchFamily="2" charset="0"/>
                <a:ea typeface="Calibri" panose="020F0502020204030204" pitchFamily="34" charset="0"/>
                <a:cs typeface="Arial" panose="020B0604020202020204" pitchFamily="34" charset="0"/>
              </a:rPr>
              <a:t>activities</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participate</a:t>
            </a:r>
            <a:r>
              <a:rPr lang="fr-FR" sz="1600" dirty="0">
                <a:latin typeface="Montserrat" panose="00000500000000000000" pitchFamily="2" charset="0"/>
                <a:ea typeface="Calibri" panose="020F0502020204030204" pitchFamily="34" charset="0"/>
                <a:cs typeface="Arial" panose="020B0604020202020204" pitchFamily="34" charset="0"/>
              </a:rPr>
              <a:t> in content </a:t>
            </a:r>
            <a:r>
              <a:rPr lang="fr-FR" sz="1600" dirty="0" err="1">
                <a:latin typeface="Montserrat" panose="00000500000000000000" pitchFamily="2" charset="0"/>
                <a:ea typeface="Calibri" panose="020F0502020204030204" pitchFamily="34" charset="0"/>
                <a:cs typeface="Arial" panose="020B0604020202020204" pitchFamily="34" charset="0"/>
              </a:rPr>
              <a:t>developement</a:t>
            </a:r>
            <a:r>
              <a:rPr lang="fr-FR" sz="1600" dirty="0">
                <a:latin typeface="Montserrat" panose="00000500000000000000" pitchFamily="2" charset="0"/>
                <a:ea typeface="Calibri" panose="020F0502020204030204" pitchFamily="34" charset="0"/>
                <a:cs typeface="Arial" panose="020B0604020202020204" pitchFamily="34" charset="0"/>
              </a:rPr>
              <a:t> and or </a:t>
            </a:r>
            <a:r>
              <a:rPr lang="fr-FR" sz="1600" dirty="0" err="1">
                <a:latin typeface="Montserrat" panose="00000500000000000000" pitchFamily="2" charset="0"/>
                <a:ea typeface="Calibri" panose="020F0502020204030204" pitchFamily="34" charset="0"/>
                <a:cs typeface="Arial" panose="020B0604020202020204" pitchFamily="34" charset="0"/>
              </a:rPr>
              <a:t>participate</a:t>
            </a:r>
            <a:r>
              <a:rPr lang="fr-FR" sz="1600" dirty="0">
                <a:latin typeface="Montserrat" panose="00000500000000000000" pitchFamily="2" charset="0"/>
                <a:ea typeface="Calibri" panose="020F0502020204030204" pitchFamily="34" charset="0"/>
                <a:cs typeface="Arial" panose="020B0604020202020204" pitchFamily="34" charset="0"/>
              </a:rPr>
              <a:t> in training/mentoring/support </a:t>
            </a:r>
            <a:r>
              <a:rPr lang="fr-FR" sz="1600" dirty="0" err="1">
                <a:latin typeface="Montserrat" panose="00000500000000000000" pitchFamily="2" charset="0"/>
                <a:ea typeface="Calibri" panose="020F0502020204030204" pitchFamily="34" charset="0"/>
                <a:cs typeface="Arial" panose="020B0604020202020204" pitchFamily="34" charset="0"/>
              </a:rPr>
              <a:t>processes</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offered</a:t>
            </a:r>
            <a:r>
              <a:rPr lang="fr-FR" sz="1600" dirty="0">
                <a:latin typeface="Montserrat" panose="00000500000000000000" pitchFamily="2" charset="0"/>
                <a:ea typeface="Calibri" panose="020F0502020204030204" pitchFamily="34" charset="0"/>
                <a:cs typeface="Arial" panose="020B0604020202020204" pitchFamily="34" charset="0"/>
              </a:rPr>
              <a:t> by TCP</a:t>
            </a:r>
          </a:p>
          <a:p>
            <a:pPr marL="285750" indent="-285750" algn="just">
              <a:buFont typeface="Arial" panose="020B0604020202020204" pitchFamily="34" charset="0"/>
              <a:buChar char="•"/>
            </a:pP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600" b="1" dirty="0" err="1">
                <a:latin typeface="Montserrat" panose="00000500000000000000" pitchFamily="2" charset="0"/>
                <a:ea typeface="Calibri" panose="020F0502020204030204" pitchFamily="34" charset="0"/>
                <a:cs typeface="Arial" panose="020B0604020202020204" pitchFamily="34" charset="0"/>
              </a:rPr>
              <a:t>Transferring</a:t>
            </a:r>
            <a:r>
              <a:rPr lang="fr-FR" sz="1600" b="1" dirty="0">
                <a:latin typeface="Montserrat" panose="00000500000000000000" pitchFamily="2" charset="0"/>
                <a:ea typeface="Calibri" panose="020F0502020204030204" pitchFamily="34" charset="0"/>
                <a:cs typeface="Arial" panose="020B0604020202020204" pitchFamily="34" charset="0"/>
              </a:rPr>
              <a:t> </a:t>
            </a:r>
            <a:r>
              <a:rPr lang="fr-FR" sz="1600" b="1" dirty="0" err="1">
                <a:latin typeface="Montserrat" panose="00000500000000000000" pitchFamily="2" charset="0"/>
                <a:ea typeface="Calibri" panose="020F0502020204030204" pitchFamily="34" charset="0"/>
                <a:cs typeface="Arial" panose="020B0604020202020204" pitchFamily="34" charset="0"/>
              </a:rPr>
              <a:t>potential</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provide</a:t>
            </a:r>
            <a:r>
              <a:rPr lang="fr-FR" sz="1600" dirty="0">
                <a:latin typeface="Montserrat" panose="00000500000000000000" pitchFamily="2" charset="0"/>
                <a:ea typeface="Calibri" panose="020F0502020204030204" pitchFamily="34" charset="0"/>
                <a:cs typeface="Arial" panose="020B0604020202020204" pitchFamily="34" charset="0"/>
              </a:rPr>
              <a:t> information to enable </a:t>
            </a:r>
            <a:r>
              <a:rPr lang="fr-FR" sz="1600" dirty="0" err="1">
                <a:latin typeface="Montserrat" panose="00000500000000000000" pitchFamily="2" charset="0"/>
                <a:ea typeface="Calibri" panose="020F0502020204030204" pitchFamily="34" charset="0"/>
                <a:cs typeface="Arial" panose="020B0604020202020204" pitchFamily="34" charset="0"/>
              </a:rPr>
              <a:t>proper</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analysis</a:t>
            </a:r>
            <a:r>
              <a:rPr lang="fr-FR" sz="1600" dirty="0">
                <a:latin typeface="Montserrat" panose="00000500000000000000" pitchFamily="2" charset="0"/>
                <a:ea typeface="Calibri" panose="020F0502020204030204" pitchFamily="34" charset="0"/>
                <a:cs typeface="Arial" panose="020B0604020202020204" pitchFamily="34" charset="0"/>
              </a:rPr>
              <a:t> of </a:t>
            </a:r>
            <a:r>
              <a:rPr lang="fr-FR" sz="1600" dirty="0" err="1">
                <a:latin typeface="Montserrat" panose="00000500000000000000" pitchFamily="2" charset="0"/>
                <a:ea typeface="Calibri" panose="020F0502020204030204" pitchFamily="34" charset="0"/>
                <a:cs typeface="Arial" panose="020B0604020202020204" pitchFamily="34" charset="0"/>
              </a:rPr>
              <a:t>replicability</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transferability</a:t>
            </a:r>
            <a:r>
              <a:rPr lang="fr-FR" sz="1600" dirty="0">
                <a:latin typeface="Montserrat" panose="00000500000000000000" pitchFamily="2" charset="0"/>
                <a:ea typeface="Calibri" panose="020F0502020204030204" pitchFamily="34" charset="0"/>
                <a:cs typeface="Arial" panose="020B0604020202020204" pitchFamily="34" charset="0"/>
              </a:rPr>
              <a:t> and </a:t>
            </a:r>
            <a:r>
              <a:rPr lang="fr-FR" sz="1600" dirty="0" err="1">
                <a:latin typeface="Montserrat" panose="00000500000000000000" pitchFamily="2" charset="0"/>
                <a:ea typeface="Calibri" panose="020F0502020204030204" pitchFamily="34" charset="0"/>
                <a:cs typeface="Arial" panose="020B0604020202020204" pitchFamily="34" charset="0"/>
              </a:rPr>
              <a:t>integration</a:t>
            </a:r>
            <a:r>
              <a:rPr lang="fr-FR" sz="1600" dirty="0">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ea typeface="Calibri" panose="020F0502020204030204" pitchFamily="34" charset="0"/>
                <a:cs typeface="Arial" panose="020B0604020202020204" pitchFamily="34" charset="0"/>
              </a:rPr>
              <a:t>potential</a:t>
            </a:r>
            <a:r>
              <a:rPr lang="fr-FR" sz="1600" dirty="0">
                <a:latin typeface="Montserrat" panose="00000500000000000000" pitchFamily="2" charset="0"/>
                <a:ea typeface="Calibri" panose="020F0502020204030204" pitchFamily="34" charset="0"/>
                <a:cs typeface="Arial" panose="020B0604020202020204" pitchFamily="34" charset="0"/>
              </a:rPr>
              <a:t> of project </a:t>
            </a:r>
            <a:r>
              <a:rPr lang="fr-FR" sz="1600" dirty="0" err="1">
                <a:latin typeface="Montserrat" panose="00000500000000000000" pitchFamily="2" charset="0"/>
                <a:ea typeface="Calibri" panose="020F0502020204030204" pitchFamily="34" charset="0"/>
                <a:cs typeface="Arial" panose="020B0604020202020204" pitchFamily="34" charset="0"/>
              </a:rPr>
              <a:t>results</a:t>
            </a: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lgn="just">
              <a:buFont typeface="Arial" panose="020B0604020202020204" pitchFamily="34" charset="0"/>
              <a:buChar char="•"/>
            </a:pPr>
            <a:r>
              <a:rPr lang="fr-FR" sz="1600" b="1" dirty="0">
                <a:latin typeface="Montserrat" panose="00000500000000000000" pitchFamily="2" charset="0"/>
                <a:ea typeface="Calibri" panose="020F0502020204030204" pitchFamily="34" charset="0"/>
                <a:cs typeface="Arial" panose="020B0604020202020204" pitchFamily="34" charset="0"/>
              </a:rPr>
              <a:t>Mainstream support</a:t>
            </a:r>
            <a:r>
              <a:rPr lang="fr-FR" sz="1600" dirty="0">
                <a:latin typeface="Montserrat" panose="00000500000000000000" pitchFamily="2" charset="0"/>
                <a:ea typeface="Calibri" panose="020F0502020204030204" pitchFamily="34" charset="0"/>
                <a:cs typeface="Arial" panose="020B0604020202020204" pitchFamily="34" charset="0"/>
              </a:rPr>
              <a:t>: </a:t>
            </a:r>
            <a:r>
              <a:rPr lang="en-GB" sz="1600" dirty="0">
                <a:latin typeface="Montserrat" panose="00000500000000000000" pitchFamily="2" charset="0"/>
                <a:cs typeface="Arial" panose="020B0604020202020204" pitchFamily="34" charset="0"/>
              </a:rPr>
              <a:t>share previous experiences and mainstream methodologies</a:t>
            </a:r>
            <a:endParaRPr lang="fr-FR" sz="1600" dirty="0">
              <a:latin typeface="Montserrat" panose="00000500000000000000" pitchFamily="2" charset="0"/>
              <a:cs typeface="Arial" panose="020B0604020202020204" pitchFamily="34" charset="0"/>
            </a:endParaRPr>
          </a:p>
          <a:p>
            <a:pPr marL="285750" indent="-285750" algn="just">
              <a:buFont typeface="Arial" panose="020B0604020202020204" pitchFamily="34" charset="0"/>
              <a:buChar char="•"/>
            </a:pPr>
            <a:endParaRPr lang="fr-FR" sz="1400" dirty="0">
              <a:solidFill>
                <a:srgbClr val="164194"/>
              </a:solidFill>
              <a:latin typeface="Montserrat" panose="00000500000000000000" pitchFamily="2" charset="0"/>
            </a:endParaRPr>
          </a:p>
        </p:txBody>
      </p:sp>
    </p:spTree>
    <p:extLst>
      <p:ext uri="{BB962C8B-B14F-4D97-AF65-F5344CB8AC3E}">
        <p14:creationId xmlns:p14="http://schemas.microsoft.com/office/powerpoint/2010/main" val="3909243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F98193-CA80-46BF-915A-B1C8D643C358}"/>
              </a:ext>
            </a:extLst>
          </p:cNvPr>
          <p:cNvSpPr txBox="1">
            <a:spLocks/>
          </p:cNvSpPr>
          <p:nvPr/>
        </p:nvSpPr>
        <p:spPr>
          <a:xfrm>
            <a:off x="473336" y="461472"/>
            <a:ext cx="10995341" cy="867930"/>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err="1">
                <a:solidFill>
                  <a:schemeClr val="tx2">
                    <a:lumMod val="50000"/>
                    <a:lumOff val="50000"/>
                  </a:schemeClr>
                </a:solidFill>
                <a:latin typeface="Montserrat "/>
              </a:rPr>
              <a:t>Compulsory</a:t>
            </a:r>
            <a:r>
              <a:rPr lang="fr-FR" dirty="0">
                <a:solidFill>
                  <a:schemeClr val="tx2">
                    <a:lumMod val="50000"/>
                    <a:lumOff val="50000"/>
                  </a:schemeClr>
                </a:solidFill>
                <a:latin typeface="Montserrat "/>
              </a:rPr>
              <a:t> </a:t>
            </a:r>
            <a:r>
              <a:rPr lang="fr-FR" dirty="0" err="1">
                <a:solidFill>
                  <a:schemeClr val="tx2">
                    <a:lumMod val="50000"/>
                    <a:lumOff val="50000"/>
                  </a:schemeClr>
                </a:solidFill>
                <a:latin typeface="Montserrat "/>
              </a:rPr>
              <a:t>activities</a:t>
            </a:r>
            <a:r>
              <a:rPr lang="fr-FR" dirty="0">
                <a:solidFill>
                  <a:schemeClr val="tx2">
                    <a:lumMod val="50000"/>
                    <a:lumOff val="50000"/>
                  </a:schemeClr>
                </a:solidFill>
                <a:latin typeface="Montserrat "/>
              </a:rPr>
              <a:t>: Monitoring the </a:t>
            </a:r>
            <a:r>
              <a:rPr lang="fr-FR" b="1" dirty="0" err="1">
                <a:solidFill>
                  <a:schemeClr val="tx2">
                    <a:lumMod val="50000"/>
                    <a:lumOff val="50000"/>
                  </a:schemeClr>
                </a:solidFill>
                <a:latin typeface="Montserrat "/>
              </a:rPr>
              <a:t>project</a:t>
            </a:r>
            <a:r>
              <a:rPr lang="fr-FR" b="1" dirty="0">
                <a:solidFill>
                  <a:schemeClr val="tx2">
                    <a:lumMod val="50000"/>
                    <a:lumOff val="50000"/>
                  </a:schemeClr>
                </a:solidFill>
                <a:latin typeface="Montserrat "/>
              </a:rPr>
              <a:t> </a:t>
            </a:r>
            <a:r>
              <a:rPr lang="fr-FR" b="1" dirty="0" err="1">
                <a:solidFill>
                  <a:schemeClr val="tx2">
                    <a:lumMod val="50000"/>
                    <a:lumOff val="50000"/>
                  </a:schemeClr>
                </a:solidFill>
                <a:latin typeface="Montserrat "/>
              </a:rPr>
              <a:t>carbon</a:t>
            </a:r>
            <a:r>
              <a:rPr lang="fr-FR" b="1" dirty="0">
                <a:solidFill>
                  <a:schemeClr val="tx2">
                    <a:lumMod val="50000"/>
                    <a:lumOff val="50000"/>
                  </a:schemeClr>
                </a:solidFill>
                <a:latin typeface="Montserrat "/>
              </a:rPr>
              <a:t> </a:t>
            </a:r>
            <a:r>
              <a:rPr lang="fr-FR" b="1" dirty="0" err="1">
                <a:solidFill>
                  <a:schemeClr val="tx2">
                    <a:lumMod val="50000"/>
                    <a:lumOff val="50000"/>
                  </a:schemeClr>
                </a:solidFill>
                <a:latin typeface="Montserrat "/>
              </a:rPr>
              <a:t>footprint</a:t>
            </a:r>
            <a:r>
              <a:rPr lang="fr-FR" b="1" dirty="0">
                <a:solidFill>
                  <a:schemeClr val="tx2">
                    <a:lumMod val="50000"/>
                    <a:lumOff val="50000"/>
                  </a:schemeClr>
                </a:solidFill>
                <a:latin typeface="Montserrat "/>
              </a:rPr>
              <a:t> </a:t>
            </a:r>
          </a:p>
        </p:txBody>
      </p:sp>
      <p:sp>
        <p:nvSpPr>
          <p:cNvPr id="3" name="ZoneTexte 2">
            <a:extLst>
              <a:ext uri="{FF2B5EF4-FFF2-40B4-BE49-F238E27FC236}">
                <a16:creationId xmlns:a16="http://schemas.microsoft.com/office/drawing/2014/main" id="{57F72217-2791-4894-8995-CBAA7915512D}"/>
              </a:ext>
            </a:extLst>
          </p:cNvPr>
          <p:cNvSpPr txBox="1"/>
          <p:nvPr/>
        </p:nvSpPr>
        <p:spPr>
          <a:xfrm>
            <a:off x="193893" y="1530100"/>
            <a:ext cx="5587928" cy="4555093"/>
          </a:xfrm>
          <a:prstGeom prst="rect">
            <a:avLst/>
          </a:prstGeom>
          <a:noFill/>
        </p:spPr>
        <p:txBody>
          <a:bodyPr wrap="square" rtlCol="0">
            <a:spAutoFit/>
          </a:bodyPr>
          <a:lstStyle/>
          <a:p>
            <a:pPr marL="285750" indent="-285750">
              <a:buFont typeface="Arial" panose="020B0604020202020204" pitchFamily="34" charset="0"/>
              <a:buChar char="•"/>
            </a:pPr>
            <a:r>
              <a:rPr lang="fr-FR" sz="1600" b="1" dirty="0" err="1">
                <a:effectLst/>
                <a:latin typeface="Montserrat" panose="00000500000000000000" pitchFamily="2" charset="0"/>
                <a:ea typeface="Calibri" panose="020F0502020204030204" pitchFamily="34" charset="0"/>
                <a:cs typeface="Arial" panose="020B0604020202020204" pitchFamily="34" charset="0"/>
              </a:rPr>
              <a:t>Step</a:t>
            </a:r>
            <a:r>
              <a:rPr lang="fr-FR" sz="1600" b="1" dirty="0">
                <a:effectLst/>
                <a:latin typeface="Montserrat" panose="00000500000000000000" pitchFamily="2" charset="0"/>
                <a:ea typeface="Calibri" panose="020F0502020204030204" pitchFamily="34" charset="0"/>
                <a:cs typeface="Arial" panose="020B0604020202020204" pitchFamily="34" charset="0"/>
              </a:rPr>
              <a:t> 1</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reduce</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project</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carbon</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footprint</a:t>
            </a:r>
            <a:r>
              <a:rPr lang="fr-FR" sz="1600" dirty="0">
                <a:effectLst/>
                <a:latin typeface="Montserrat" panose="00000500000000000000" pitchFamily="2" charset="0"/>
                <a:ea typeface="Calibri" panose="020F0502020204030204" pitchFamily="34" charset="0"/>
                <a:cs typeface="Arial" panose="020B0604020202020204" pitchFamily="34" charset="0"/>
              </a:rPr>
              <a:t> by design!</a:t>
            </a:r>
          </a:p>
          <a:p>
            <a:pPr marL="285750" indent="-285750">
              <a:buFont typeface="Arial" panose="020B0604020202020204" pitchFamily="34" charset="0"/>
              <a:buChar char="•"/>
            </a:pP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fr-FR" sz="1600" b="1" dirty="0" err="1">
                <a:effectLst/>
                <a:latin typeface="Montserrat" panose="00000500000000000000" pitchFamily="2" charset="0"/>
                <a:ea typeface="Calibri" panose="020F0502020204030204" pitchFamily="34" charset="0"/>
                <a:cs typeface="Arial" panose="020B0604020202020204" pitchFamily="34" charset="0"/>
              </a:rPr>
              <a:t>Step</a:t>
            </a:r>
            <a:r>
              <a:rPr lang="fr-FR" sz="1600" b="1" dirty="0">
                <a:effectLst/>
                <a:latin typeface="Montserrat" panose="00000500000000000000" pitchFamily="2" charset="0"/>
                <a:ea typeface="Calibri" panose="020F0502020204030204" pitchFamily="34" charset="0"/>
                <a:cs typeface="Arial" panose="020B0604020202020204" pitchFamily="34" charset="0"/>
              </a:rPr>
              <a:t> 2</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calculate</a:t>
            </a:r>
            <a:r>
              <a:rPr lang="fr-FR" sz="1600" dirty="0">
                <a:effectLst/>
                <a:latin typeface="Montserrat" panose="00000500000000000000" pitchFamily="2" charset="0"/>
                <a:ea typeface="Calibri" panose="020F0502020204030204" pitchFamily="34" charset="0"/>
                <a:cs typeface="Arial" panose="020B0604020202020204" pitchFamily="34" charset="0"/>
              </a:rPr>
              <a:t> the </a:t>
            </a:r>
            <a:r>
              <a:rPr lang="fr-FR" sz="1600" dirty="0" err="1">
                <a:effectLst/>
                <a:latin typeface="Montserrat" panose="00000500000000000000" pitchFamily="2" charset="0"/>
                <a:ea typeface="Calibri" panose="020F0502020204030204" pitchFamily="34" charset="0"/>
                <a:cs typeface="Arial" panose="020B0604020202020204" pitchFamily="34" charset="0"/>
              </a:rPr>
              <a:t>project</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carbon</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footprint</a:t>
            </a: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fr-FR" sz="1600" dirty="0">
              <a:latin typeface="Montserrat" panose="00000500000000000000" pitchFamily="2"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fr-FR" sz="1600" b="1" dirty="0" err="1">
                <a:latin typeface="Montserrat" panose="00000500000000000000" pitchFamily="2" charset="0"/>
                <a:cs typeface="Arial" panose="020B0604020202020204" pitchFamily="34" charset="0"/>
              </a:rPr>
              <a:t>Step</a:t>
            </a:r>
            <a:r>
              <a:rPr lang="fr-FR" sz="1600" b="1" dirty="0">
                <a:latin typeface="Montserrat" panose="00000500000000000000" pitchFamily="2" charset="0"/>
                <a:cs typeface="Arial" panose="020B0604020202020204" pitchFamily="34" charset="0"/>
              </a:rPr>
              <a:t> 3</a:t>
            </a:r>
            <a:r>
              <a:rPr lang="fr-FR" sz="1600" dirty="0">
                <a:latin typeface="Montserrat" panose="00000500000000000000" pitchFamily="2"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reduce</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your</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project</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effectLst/>
                <a:latin typeface="Montserrat" panose="00000500000000000000" pitchFamily="2" charset="0"/>
                <a:ea typeface="Calibri" panose="020F0502020204030204" pitchFamily="34" charset="0"/>
                <a:cs typeface="Arial" panose="020B0604020202020204" pitchFamily="34" charset="0"/>
              </a:rPr>
              <a:t>emissions</a:t>
            </a:r>
            <a:r>
              <a:rPr lang="fr-FR" sz="1600" dirty="0">
                <a:effectLst/>
                <a:latin typeface="Montserrat" panose="00000500000000000000" pitchFamily="2" charset="0"/>
                <a:ea typeface="Calibri" panose="020F0502020204030204" pitchFamily="34" charset="0"/>
                <a:cs typeface="Arial" panose="020B0604020202020204" pitchFamily="34" charset="0"/>
              </a:rPr>
              <a:t> </a:t>
            </a:r>
            <a:r>
              <a:rPr lang="fr-FR" sz="1600" dirty="0" err="1">
                <a:latin typeface="Montserrat" panose="00000500000000000000" pitchFamily="2" charset="0"/>
                <a:cs typeface="Arial" panose="020B0604020202020204" pitchFamily="34" charset="0"/>
              </a:rPr>
              <a:t>when</a:t>
            </a:r>
            <a:r>
              <a:rPr lang="fr-FR" sz="1600" dirty="0">
                <a:latin typeface="Montserrat" panose="00000500000000000000" pitchFamily="2" charset="0"/>
                <a:cs typeface="Arial" panose="020B0604020202020204" pitchFamily="34" charset="0"/>
              </a:rPr>
              <a:t> </a:t>
            </a:r>
            <a:r>
              <a:rPr lang="fr-FR" sz="1600" dirty="0" err="1">
                <a:latin typeface="Montserrat" panose="00000500000000000000" pitchFamily="2" charset="0"/>
                <a:cs typeface="Arial" panose="020B0604020202020204" pitchFamily="34" charset="0"/>
              </a:rPr>
              <a:t>feasible</a:t>
            </a:r>
            <a:endParaRPr lang="fr-FR" sz="1600" dirty="0">
              <a:latin typeface="Montserrat" panose="00000500000000000000" pitchFamily="2" charset="0"/>
              <a:cs typeface="Arial" panose="020B0604020202020204" pitchFamily="34" charset="0"/>
            </a:endParaRPr>
          </a:p>
          <a:p>
            <a:endParaRPr lang="en-GB" sz="1600" dirty="0">
              <a:effectLst/>
              <a:latin typeface="Montserrat" panose="00000500000000000000" pitchFamily="2" charset="0"/>
              <a:ea typeface="Calibri" panose="020F0502020204030204" pitchFamily="34" charset="0"/>
              <a:cs typeface="Arial" panose="020B0604020202020204" pitchFamily="34" charset="0"/>
            </a:endParaRPr>
          </a:p>
          <a:p>
            <a:endParaRPr lang="fr-FR" sz="1600" dirty="0">
              <a:effectLst/>
              <a:latin typeface="Montserrat" panose="00000500000000000000" pitchFamily="2" charset="0"/>
              <a:ea typeface="Calibri" panose="020F0502020204030204" pitchFamily="34" charset="0"/>
              <a:cs typeface="Arial" panose="020B0604020202020204" pitchFamily="34" charset="0"/>
            </a:endParaRPr>
          </a:p>
          <a:p>
            <a:r>
              <a:rPr lang="fr-FR" sz="1600" b="1" dirty="0">
                <a:latin typeface="Montserrat" panose="00000500000000000000" pitchFamily="2" charset="0"/>
                <a:ea typeface="Calibri" panose="020F0502020204030204" pitchFamily="34" charset="0"/>
                <a:cs typeface="Arial" panose="020B0604020202020204" pitchFamily="34" charset="0"/>
              </a:rPr>
              <a:t>HOW?</a:t>
            </a:r>
          </a:p>
          <a:p>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r>
              <a:rPr lang="it-IT" sz="1600" dirty="0">
                <a:solidFill>
                  <a:srgbClr val="3F3F3F"/>
                </a:solidFill>
                <a:latin typeface="Montserrat" panose="00000500000000000000" pitchFamily="2" charset="0"/>
              </a:rPr>
              <a:t>Methodology for calculation</a:t>
            </a:r>
          </a:p>
          <a:p>
            <a:pPr marL="285750" indent="-285750">
              <a:buFont typeface="Wingdings" panose="05000000000000000000" pitchFamily="2" charset="2"/>
              <a:buChar char="ü"/>
            </a:pPr>
            <a:endParaRPr lang="it-IT" sz="1600" dirty="0">
              <a:solidFill>
                <a:srgbClr val="3F3F3F"/>
              </a:solidFill>
              <a:latin typeface="Montserrat" panose="00000500000000000000" pitchFamily="2" charset="0"/>
            </a:endParaRPr>
          </a:p>
          <a:p>
            <a:pPr marL="285750" indent="-285750">
              <a:buFont typeface="Wingdings" panose="05000000000000000000" pitchFamily="2" charset="2"/>
              <a:buChar char="ü"/>
            </a:pPr>
            <a:r>
              <a:rPr lang="it-IT" sz="1600" dirty="0">
                <a:solidFill>
                  <a:srgbClr val="3F3F3F"/>
                </a:solidFill>
                <a:latin typeface="Montserrat" panose="00000500000000000000" pitchFamily="2" charset="0"/>
              </a:rPr>
              <a:t>Online tool used for the monitoring and calculation of carbon emissions</a:t>
            </a:r>
          </a:p>
          <a:p>
            <a:pPr marL="285750" indent="-285750">
              <a:buFont typeface="Wingdings" panose="05000000000000000000" pitchFamily="2" charset="2"/>
              <a:buChar char="ü"/>
            </a:pPr>
            <a:endParaRPr lang="it-IT" sz="1600" dirty="0">
              <a:solidFill>
                <a:srgbClr val="3F3F3F"/>
              </a:solidFill>
              <a:latin typeface="Montserrat" panose="00000500000000000000" pitchFamily="2" charset="0"/>
            </a:endParaRPr>
          </a:p>
          <a:p>
            <a:pPr marL="285750" indent="-285750">
              <a:buFont typeface="Wingdings" panose="05000000000000000000" pitchFamily="2" charset="2"/>
              <a:buChar char="ü"/>
            </a:pPr>
            <a:r>
              <a:rPr lang="it-IT" sz="1600" dirty="0">
                <a:solidFill>
                  <a:srgbClr val="3F3F3F"/>
                </a:solidFill>
                <a:latin typeface="Montserrat" panose="00000500000000000000" pitchFamily="2" charset="0"/>
              </a:rPr>
              <a:t>A range of recommendations for reduction</a:t>
            </a:r>
            <a:endParaRPr lang="fr-FR" sz="1600" dirty="0">
              <a:effectLst/>
              <a:latin typeface="Montserrat" panose="00000500000000000000" pitchFamily="2"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ü"/>
            </a:pPr>
            <a:endParaRPr lang="it-IT" sz="1600" dirty="0">
              <a:solidFill>
                <a:srgbClr val="3F3F3F"/>
              </a:solidFill>
              <a:latin typeface="Montserrat" panose="00000500000000000000" pitchFamily="2" charset="0"/>
            </a:endParaRPr>
          </a:p>
          <a:p>
            <a:endParaRPr lang="fr-FR" dirty="0">
              <a:latin typeface="Montserrat" panose="00000500000000000000" pitchFamily="2" charset="0"/>
            </a:endParaRPr>
          </a:p>
        </p:txBody>
      </p:sp>
      <p:sp>
        <p:nvSpPr>
          <p:cNvPr id="11" name="ZoneTexte 10">
            <a:extLst>
              <a:ext uri="{FF2B5EF4-FFF2-40B4-BE49-F238E27FC236}">
                <a16:creationId xmlns:a16="http://schemas.microsoft.com/office/drawing/2014/main" id="{79F73041-E0C1-F141-56CA-C3B91F40AC15}"/>
              </a:ext>
            </a:extLst>
          </p:cNvPr>
          <p:cNvSpPr txBox="1"/>
          <p:nvPr/>
        </p:nvSpPr>
        <p:spPr>
          <a:xfrm>
            <a:off x="6098507" y="5467558"/>
            <a:ext cx="6098344" cy="369332"/>
          </a:xfrm>
          <a:prstGeom prst="rect">
            <a:avLst/>
          </a:prstGeom>
          <a:noFill/>
        </p:spPr>
        <p:txBody>
          <a:bodyPr wrap="square">
            <a:spAutoFit/>
          </a:bodyPr>
          <a:lstStyle/>
          <a:p>
            <a:r>
              <a:rPr lang="fr-FR" b="1" dirty="0">
                <a:effectLst>
                  <a:outerShdw blurRad="38100" dist="38100" dir="2700000" algn="tl">
                    <a:srgbClr val="000000">
                      <a:alpha val="43137"/>
                    </a:srgbClr>
                  </a:outerShdw>
                </a:effectLst>
                <a:hlinkClick r:id="rId3"/>
              </a:rPr>
              <a:t>https://carbonfootprint.interreg-euro-med.eu</a:t>
            </a:r>
            <a:r>
              <a:rPr lang="fr-FR" b="1" dirty="0">
                <a:solidFill>
                  <a:srgbClr val="0070C0"/>
                </a:solidFill>
                <a:effectLst>
                  <a:outerShdw blurRad="38100" dist="38100" dir="2700000" algn="tl">
                    <a:srgbClr val="000000">
                      <a:alpha val="43137"/>
                    </a:srgbClr>
                  </a:outerShdw>
                </a:effectLst>
                <a:hlinkClick r:id="rId3"/>
              </a:rPr>
              <a:t>/</a:t>
            </a:r>
            <a:r>
              <a:rPr lang="fr-FR" b="1" dirty="0">
                <a:solidFill>
                  <a:srgbClr val="0070C0"/>
                </a:solidFill>
                <a:effectLst>
                  <a:outerShdw blurRad="38100" dist="38100" dir="2700000" algn="tl">
                    <a:srgbClr val="000000">
                      <a:alpha val="43137"/>
                    </a:srgbClr>
                  </a:outerShdw>
                </a:effectLst>
              </a:rPr>
              <a:t>  </a:t>
            </a:r>
            <a:endParaRPr lang="fr-FR" b="1" dirty="0">
              <a:effectLst>
                <a:outerShdw blurRad="38100" dist="38100" dir="2700000" algn="tl">
                  <a:srgbClr val="000000">
                    <a:alpha val="43137"/>
                  </a:srgbClr>
                </a:outerShdw>
              </a:effectLst>
            </a:endParaRPr>
          </a:p>
        </p:txBody>
      </p:sp>
      <p:pic>
        <p:nvPicPr>
          <p:cNvPr id="13" name="Image 12">
            <a:extLst>
              <a:ext uri="{FF2B5EF4-FFF2-40B4-BE49-F238E27FC236}">
                <a16:creationId xmlns:a16="http://schemas.microsoft.com/office/drawing/2014/main" id="{CA062C8D-A437-1A05-F734-797903F3601B}"/>
              </a:ext>
            </a:extLst>
          </p:cNvPr>
          <p:cNvPicPr>
            <a:picLocks noChangeAspect="1"/>
          </p:cNvPicPr>
          <p:nvPr/>
        </p:nvPicPr>
        <p:blipFill>
          <a:blip r:embed="rId4"/>
          <a:stretch>
            <a:fillRect/>
          </a:stretch>
        </p:blipFill>
        <p:spPr>
          <a:xfrm>
            <a:off x="5987064" y="1404832"/>
            <a:ext cx="6204936" cy="3577828"/>
          </a:xfrm>
          <a:prstGeom prst="rect">
            <a:avLst/>
          </a:prstGeom>
        </p:spPr>
      </p:pic>
      <p:sp>
        <p:nvSpPr>
          <p:cNvPr id="14" name="Ellipse 13">
            <a:extLst>
              <a:ext uri="{FF2B5EF4-FFF2-40B4-BE49-F238E27FC236}">
                <a16:creationId xmlns:a16="http://schemas.microsoft.com/office/drawing/2014/main" id="{2E8B4015-129B-2BE6-6EA3-E3C5E571FC09}"/>
              </a:ext>
            </a:extLst>
          </p:cNvPr>
          <p:cNvSpPr/>
          <p:nvPr/>
        </p:nvSpPr>
        <p:spPr>
          <a:xfrm>
            <a:off x="8848577" y="2916786"/>
            <a:ext cx="1871006" cy="72674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id="{27C2E837-2611-A50F-E14B-16F6CA316E79}"/>
              </a:ext>
            </a:extLst>
          </p:cNvPr>
          <p:cNvCxnSpPr/>
          <p:nvPr/>
        </p:nvCxnSpPr>
        <p:spPr>
          <a:xfrm>
            <a:off x="5688037" y="1805437"/>
            <a:ext cx="3376246" cy="1252025"/>
          </a:xfrm>
          <a:prstGeom prst="straightConnector1">
            <a:avLst/>
          </a:prstGeom>
          <a:ln w="57150">
            <a:solidFill>
              <a:srgbClr val="D6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069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4B84319-DB81-8DCE-2A4A-9D4BDE812756}"/>
              </a:ext>
            </a:extLst>
          </p:cNvPr>
          <p:cNvPicPr>
            <a:picLocks noChangeAspect="1"/>
          </p:cNvPicPr>
          <p:nvPr/>
        </p:nvPicPr>
        <p:blipFill>
          <a:blip r:embed="rId3"/>
          <a:stretch>
            <a:fillRect/>
          </a:stretch>
        </p:blipFill>
        <p:spPr>
          <a:xfrm>
            <a:off x="4103908" y="514454"/>
            <a:ext cx="3984183" cy="5406125"/>
          </a:xfrm>
          <a:prstGeom prst="rect">
            <a:avLst/>
          </a:prstGeom>
        </p:spPr>
      </p:pic>
      <p:sp>
        <p:nvSpPr>
          <p:cNvPr id="5" name="Titre 1">
            <a:extLst>
              <a:ext uri="{FF2B5EF4-FFF2-40B4-BE49-F238E27FC236}">
                <a16:creationId xmlns:a16="http://schemas.microsoft.com/office/drawing/2014/main" id="{8A53C9B1-C9EA-791B-7AEF-4E15A2288D35}"/>
              </a:ext>
            </a:extLst>
          </p:cNvPr>
          <p:cNvSpPr txBox="1">
            <a:spLocks/>
          </p:cNvSpPr>
          <p:nvPr/>
        </p:nvSpPr>
        <p:spPr>
          <a:xfrm>
            <a:off x="150470" y="537410"/>
            <a:ext cx="3752975" cy="1643527"/>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chemeClr val="tx2">
                    <a:lumMod val="50000"/>
                    <a:lumOff val="50000"/>
                  </a:schemeClr>
                </a:solidFill>
                <a:latin typeface="+mn-lt"/>
              </a:rPr>
              <a:t>The Programme Manual: </a:t>
            </a:r>
          </a:p>
          <a:p>
            <a:r>
              <a:rPr lang="fr-FR" b="1" dirty="0" err="1">
                <a:solidFill>
                  <a:schemeClr val="tx2">
                    <a:lumMod val="50000"/>
                    <a:lumOff val="50000"/>
                  </a:schemeClr>
                </a:solidFill>
                <a:latin typeface="+mn-lt"/>
              </a:rPr>
              <a:t>your</a:t>
            </a:r>
            <a:r>
              <a:rPr lang="fr-FR" b="1" dirty="0">
                <a:solidFill>
                  <a:schemeClr val="tx2">
                    <a:lumMod val="50000"/>
                    <a:lumOff val="50000"/>
                  </a:schemeClr>
                </a:solidFill>
                <a:latin typeface="+mn-lt"/>
              </a:rPr>
              <a:t> coffee table book</a:t>
            </a:r>
          </a:p>
        </p:txBody>
      </p:sp>
      <p:sp>
        <p:nvSpPr>
          <p:cNvPr id="7" name="ZoneTexte 6">
            <a:extLst>
              <a:ext uri="{FF2B5EF4-FFF2-40B4-BE49-F238E27FC236}">
                <a16:creationId xmlns:a16="http://schemas.microsoft.com/office/drawing/2014/main" id="{2FD523D0-F1DC-0B54-9450-2CCBBDC87BA9}"/>
              </a:ext>
            </a:extLst>
          </p:cNvPr>
          <p:cNvSpPr txBox="1"/>
          <p:nvPr/>
        </p:nvSpPr>
        <p:spPr>
          <a:xfrm>
            <a:off x="7012260" y="5920579"/>
            <a:ext cx="5309838" cy="307777"/>
          </a:xfrm>
          <a:prstGeom prst="rect">
            <a:avLst/>
          </a:prstGeom>
          <a:noFill/>
        </p:spPr>
        <p:txBody>
          <a:bodyPr wrap="square">
            <a:spAutoFit/>
          </a:bodyPr>
          <a:lstStyle/>
          <a:p>
            <a:r>
              <a:rPr lang="fr-FR" sz="1400" dirty="0">
                <a:hlinkClick r:id="rId4"/>
              </a:rPr>
              <a:t>programme-manual_v.1.8_en.pdf (interreg-euro-med.eu)</a:t>
            </a:r>
            <a:endParaRPr lang="fr-FR" sz="1400" dirty="0"/>
          </a:p>
        </p:txBody>
      </p:sp>
    </p:spTree>
    <p:extLst>
      <p:ext uri="{BB962C8B-B14F-4D97-AF65-F5344CB8AC3E}">
        <p14:creationId xmlns:p14="http://schemas.microsoft.com/office/powerpoint/2010/main" val="1876451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94DC44A-151D-4BCD-A174-9B3995378996}"/>
              </a:ext>
            </a:extLst>
          </p:cNvPr>
          <p:cNvSpPr>
            <a:spLocks noGrp="1"/>
          </p:cNvSpPr>
          <p:nvPr>
            <p:ph type="title"/>
          </p:nvPr>
        </p:nvSpPr>
        <p:spPr>
          <a:xfrm>
            <a:off x="1016000" y="2828260"/>
            <a:ext cx="10515600" cy="1908840"/>
          </a:xfrm>
        </p:spPr>
        <p:txBody>
          <a:bodyPr lIns="91440" tIns="45720" rIns="91440" bIns="45720" anchor="t">
            <a:normAutofit/>
          </a:bodyPr>
          <a:lstStyle/>
          <a:p>
            <a:r>
              <a:rPr lang="en-US" sz="3600" dirty="0">
                <a:solidFill>
                  <a:srgbClr val="81C1D3"/>
                </a:solidFill>
                <a:latin typeface="Montserrat SemiBold"/>
              </a:rPr>
              <a:t/>
            </a:r>
            <a:br>
              <a:rPr lang="en-US" sz="3600" dirty="0">
                <a:solidFill>
                  <a:srgbClr val="81C1D3"/>
                </a:solidFill>
                <a:latin typeface="Montserrat SemiBold"/>
              </a:rPr>
            </a:br>
            <a:r>
              <a:rPr lang="en-US" sz="3600" dirty="0">
                <a:latin typeface="Montserrat SemiBold" panose="00000700000000000000" pitchFamily="2" charset="0"/>
              </a:rPr>
              <a:t/>
            </a:r>
            <a:br>
              <a:rPr lang="en-US" sz="3600" dirty="0">
                <a:latin typeface="Montserrat SemiBold" panose="00000700000000000000" pitchFamily="2" charset="0"/>
              </a:rPr>
            </a:br>
            <a:endParaRPr lang="fr-FR" dirty="0">
              <a:solidFill>
                <a:srgbClr val="81C1D3"/>
              </a:solidFill>
              <a:latin typeface="Montserrat SemiBold" panose="00000700000000000000" pitchFamily="2" charset="0"/>
            </a:endParaRPr>
          </a:p>
        </p:txBody>
      </p:sp>
      <p:sp>
        <p:nvSpPr>
          <p:cNvPr id="2" name="ZoneTexte 1">
            <a:extLst>
              <a:ext uri="{FF2B5EF4-FFF2-40B4-BE49-F238E27FC236}">
                <a16:creationId xmlns:a16="http://schemas.microsoft.com/office/drawing/2014/main" id="{EF6323CA-D78F-033D-4689-6575D1DB80E6}"/>
              </a:ext>
            </a:extLst>
          </p:cNvPr>
          <p:cNvSpPr txBox="1"/>
          <p:nvPr/>
        </p:nvSpPr>
        <p:spPr>
          <a:xfrm>
            <a:off x="2881423" y="2349795"/>
            <a:ext cx="6475228" cy="2554545"/>
          </a:xfrm>
          <a:prstGeom prst="rect">
            <a:avLst/>
          </a:prstGeom>
          <a:noFill/>
        </p:spPr>
        <p:txBody>
          <a:bodyPr wrap="square" rtlCol="0">
            <a:spAutoFit/>
          </a:bodyPr>
          <a:lstStyle/>
          <a:p>
            <a:r>
              <a:rPr lang="fr-FR" sz="3200" dirty="0">
                <a:solidFill>
                  <a:schemeClr val="bg1"/>
                </a:solidFill>
                <a:latin typeface="+mj-lt"/>
              </a:rPr>
              <a:t>Agenda</a:t>
            </a:r>
          </a:p>
          <a:p>
            <a:endParaRPr lang="fr-FR" sz="3200" dirty="0">
              <a:solidFill>
                <a:schemeClr val="bg1"/>
              </a:solidFill>
              <a:latin typeface="+mj-lt"/>
            </a:endParaRPr>
          </a:p>
          <a:p>
            <a:r>
              <a:rPr lang="fr-FR" sz="3200" dirty="0">
                <a:solidFill>
                  <a:schemeClr val="bg1"/>
                </a:solidFill>
                <a:latin typeface="+mj-lt"/>
              </a:rPr>
              <a:t>Programme </a:t>
            </a:r>
            <a:r>
              <a:rPr lang="fr-FR" sz="3200" dirty="0" err="1">
                <a:solidFill>
                  <a:schemeClr val="bg1"/>
                </a:solidFill>
                <a:latin typeface="+mj-lt"/>
              </a:rPr>
              <a:t>presentation</a:t>
            </a:r>
            <a:endParaRPr lang="fr-FR" sz="3200" dirty="0">
              <a:solidFill>
                <a:schemeClr val="bg1"/>
              </a:solidFill>
              <a:latin typeface="+mj-lt"/>
            </a:endParaRPr>
          </a:p>
          <a:p>
            <a:endParaRPr lang="fr-FR" sz="3200" dirty="0">
              <a:solidFill>
                <a:schemeClr val="bg1"/>
              </a:solidFill>
              <a:latin typeface="+mj-lt"/>
            </a:endParaRPr>
          </a:p>
          <a:p>
            <a:r>
              <a:rPr lang="fr-FR" sz="3200" dirty="0">
                <a:solidFill>
                  <a:schemeClr val="bg1"/>
                </a:solidFill>
                <a:latin typeface="+mj-lt"/>
              </a:rPr>
              <a:t>Call04 </a:t>
            </a:r>
            <a:r>
              <a:rPr lang="fr-FR" sz="3200" dirty="0" err="1">
                <a:solidFill>
                  <a:schemeClr val="bg1"/>
                </a:solidFill>
                <a:latin typeface="+mj-lt"/>
              </a:rPr>
              <a:t>presentation</a:t>
            </a:r>
            <a:r>
              <a:rPr lang="fr-FR" sz="3200" dirty="0">
                <a:solidFill>
                  <a:schemeClr val="bg1"/>
                </a:solidFill>
                <a:latin typeface="+mj-lt"/>
              </a:rPr>
              <a:t> </a:t>
            </a:r>
          </a:p>
        </p:txBody>
      </p:sp>
      <p:grpSp>
        <p:nvGrpSpPr>
          <p:cNvPr id="4" name="Grupo 3"/>
          <p:cNvGrpSpPr>
            <a:grpSpLocks noChangeAspect="1"/>
          </p:cNvGrpSpPr>
          <p:nvPr/>
        </p:nvGrpSpPr>
        <p:grpSpPr>
          <a:xfrm>
            <a:off x="6271036" y="5327663"/>
            <a:ext cx="5580839" cy="700752"/>
            <a:chOff x="4710970" y="2388210"/>
            <a:chExt cx="7014388" cy="880742"/>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91" y="2388210"/>
              <a:ext cx="3940567" cy="833091"/>
            </a:xfrm>
            <a:prstGeom prst="rect">
              <a:avLst/>
            </a:prstGeom>
          </p:spPr>
        </p:pic>
        <p:pic>
          <p:nvPicPr>
            <p:cNvPr id="6" name="Imagen 5"/>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0" b="100000" l="0" r="34910">
                          <a14:foregroundMark x1="20292" y1="47017" x2="20292" y2="47017"/>
                          <a14:foregroundMark x1="17713" y1="37709" x2="17713" y2="37709"/>
                          <a14:foregroundMark x1="12726" y1="41289" x2="12726" y2="41289"/>
                          <a14:foregroundMark x1="8942" y1="36516" x2="8942" y2="36516"/>
                          <a14:foregroundMark x1="8598" y1="49403" x2="8598" y2="49403"/>
                          <a14:foregroundMark x1="21496" y1="58473" x2="21496" y2="58473"/>
                          <a14:foregroundMark x1="28203" y1="38902" x2="28203" y2="38902"/>
                          <a14:foregroundMark x1="26913" y1="57518" x2="26913" y2="57518"/>
                          <a14:foregroundMark x1="27773" y1="77088" x2="27773" y2="77088"/>
                          <a14:foregroundMark x1="26483" y1="74702" x2="26483" y2="74702"/>
                          <a14:foregroundMark x1="27343" y1="65632" x2="27343" y2="65632"/>
                          <a14:foregroundMark x1="29063" y1="77088" x2="29063" y2="77088"/>
                          <a14:foregroundMark x1="28633" y1="65632" x2="28633" y2="65632"/>
                          <a14:foregroundMark x1="28203" y1="50358" x2="28203" y2="50358"/>
                          <a14:foregroundMark x1="25709" y1="44630" x2="25709" y2="44630"/>
                          <a14:foregroundMark x1="26483" y1="33174" x2="26483" y2="33174"/>
                          <a14:foregroundMark x1="18143" y1="62053" x2="18143" y2="62053"/>
                          <a14:foregroundMark x1="17369" y1="47017" x2="17369" y2="47017"/>
                          <a14:foregroundMark x1="14789" y1="48210" x2="14789" y2="48210"/>
                          <a14:foregroundMark x1="10232" y1="59666" x2="10232" y2="59666"/>
                          <a14:foregroundMark x1="6879" y1="71360" x2="6879" y2="71360"/>
                          <a14:foregroundMark x1="13156" y1="86396" x2="13156" y2="86396"/>
                          <a14:foregroundMark x1="2322" y1="86396" x2="2322" y2="86396"/>
                          <a14:foregroundMark x1="3955" y1="74702" x2="3955" y2="74702"/>
                          <a14:foregroundMark x1="3955" y1="63246" x2="3955" y2="63246"/>
                          <a14:foregroundMark x1="3525" y1="53938" x2="3525" y2="53938"/>
                          <a14:foregroundMark x1="3525" y1="47017" x2="3525" y2="47017"/>
                          <a14:foregroundMark x1="3955" y1="38902" x2="3955" y2="38902"/>
                          <a14:foregroundMark x1="4385" y1="31981" x2="4385" y2="31981"/>
                          <a14:foregroundMark x1="26913" y1="53938" x2="26913" y2="53938"/>
                          <a14:foregroundMark x1="26913" y1="45823" x2="26913" y2="45823"/>
                          <a14:foregroundMark x1="27773" y1="43437" x2="27773" y2="43437"/>
                        </a14:backgroundRemoval>
                      </a14:imgEffect>
                      <a14:imgEffect>
                        <a14:sharpenSoften amount="50000"/>
                      </a14:imgEffect>
                      <a14:imgEffect>
                        <a14:saturation sat="0"/>
                      </a14:imgEffect>
                    </a14:imgLayer>
                  </a14:imgProps>
                </a:ext>
              </a:extLst>
            </a:blip>
            <a:srcRect r="66169"/>
            <a:stretch/>
          </p:blipFill>
          <p:spPr>
            <a:xfrm>
              <a:off x="4710970" y="2390598"/>
              <a:ext cx="807375" cy="859808"/>
            </a:xfrm>
            <a:prstGeom prst="rect">
              <a:avLst/>
            </a:prstGeom>
          </p:spPr>
        </p:pic>
        <p:sp>
          <p:nvSpPr>
            <p:cNvPr id="7" name="CuadroTexto 6"/>
            <p:cNvSpPr txBox="1"/>
            <p:nvPr/>
          </p:nvSpPr>
          <p:spPr>
            <a:xfrm>
              <a:off x="5518345" y="2404224"/>
              <a:ext cx="2141901" cy="464196"/>
            </a:xfrm>
            <a:prstGeom prst="rect">
              <a:avLst/>
            </a:prstGeom>
            <a:noFill/>
            <a:ln>
              <a:noFill/>
            </a:ln>
          </p:spPr>
          <p:txBody>
            <a:bodyPr wrap="square" rtlCol="0">
              <a:spAutoFit/>
            </a:bodyPr>
            <a:lstStyle/>
            <a:p>
              <a:r>
                <a:rPr lang="es-ES" sz="900" b="1" dirty="0" smtClean="0">
                  <a:solidFill>
                    <a:schemeClr val="bg1"/>
                  </a:solidFill>
                </a:rPr>
                <a:t>VICEPRESIDENCIA</a:t>
              </a:r>
            </a:p>
            <a:p>
              <a:r>
                <a:rPr lang="es-ES" sz="900" b="1" dirty="0" smtClean="0">
                  <a:solidFill>
                    <a:schemeClr val="bg1"/>
                  </a:solidFill>
                </a:rPr>
                <a:t>PRIMERA DEL GOBIERNO</a:t>
              </a:r>
            </a:p>
          </p:txBody>
        </p:sp>
        <p:sp>
          <p:nvSpPr>
            <p:cNvPr id="8" name="CuadroTexto 7"/>
            <p:cNvSpPr txBox="1"/>
            <p:nvPr/>
          </p:nvSpPr>
          <p:spPr>
            <a:xfrm>
              <a:off x="5520086" y="2804755"/>
              <a:ext cx="1611268" cy="464197"/>
            </a:xfrm>
            <a:prstGeom prst="rect">
              <a:avLst/>
            </a:prstGeom>
            <a:noFill/>
            <a:ln>
              <a:noFill/>
            </a:ln>
          </p:spPr>
          <p:txBody>
            <a:bodyPr wrap="square" rtlCol="0">
              <a:spAutoFit/>
            </a:bodyPr>
            <a:lstStyle/>
            <a:p>
              <a:r>
                <a:rPr lang="es-ES" sz="900" b="1" dirty="0" smtClean="0">
                  <a:solidFill>
                    <a:schemeClr val="bg1"/>
                  </a:solidFill>
                </a:rPr>
                <a:t>MINISTERIO</a:t>
              </a:r>
            </a:p>
            <a:p>
              <a:r>
                <a:rPr lang="es-ES" sz="900" b="1" dirty="0" smtClean="0">
                  <a:solidFill>
                    <a:schemeClr val="bg1"/>
                  </a:solidFill>
                </a:rPr>
                <a:t>DE HACIENDA</a:t>
              </a:r>
            </a:p>
          </p:txBody>
        </p:sp>
      </p:grpSp>
    </p:spTree>
    <p:extLst>
      <p:ext uri="{BB962C8B-B14F-4D97-AF65-F5344CB8AC3E}">
        <p14:creationId xmlns:p14="http://schemas.microsoft.com/office/powerpoint/2010/main" val="1645795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A53C9B1-C9EA-791B-7AEF-4E15A2288D35}"/>
              </a:ext>
            </a:extLst>
          </p:cNvPr>
          <p:cNvSpPr txBox="1">
            <a:spLocks/>
          </p:cNvSpPr>
          <p:nvPr/>
        </p:nvSpPr>
        <p:spPr>
          <a:xfrm>
            <a:off x="161102" y="537410"/>
            <a:ext cx="3752975" cy="1643527"/>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chemeClr val="tx2">
                    <a:lumMod val="50000"/>
                    <a:lumOff val="50000"/>
                  </a:schemeClr>
                </a:solidFill>
                <a:latin typeface="Montserrat "/>
              </a:rPr>
              <a:t>The </a:t>
            </a:r>
            <a:r>
              <a:rPr lang="fr-FR" dirty="0" err="1">
                <a:solidFill>
                  <a:schemeClr val="tx2">
                    <a:lumMod val="50000"/>
                    <a:lumOff val="50000"/>
                  </a:schemeClr>
                </a:solidFill>
                <a:latin typeface="Montserrat "/>
              </a:rPr>
              <a:t>Terms</a:t>
            </a:r>
            <a:r>
              <a:rPr lang="fr-FR" dirty="0">
                <a:solidFill>
                  <a:schemeClr val="tx2">
                    <a:lumMod val="50000"/>
                    <a:lumOff val="50000"/>
                  </a:schemeClr>
                </a:solidFill>
                <a:latin typeface="Montserrat "/>
              </a:rPr>
              <a:t> of Reference : </a:t>
            </a:r>
          </a:p>
          <a:p>
            <a:r>
              <a:rPr lang="fr-FR" b="1" dirty="0" err="1">
                <a:solidFill>
                  <a:schemeClr val="tx2">
                    <a:lumMod val="50000"/>
                    <a:lumOff val="50000"/>
                  </a:schemeClr>
                </a:solidFill>
                <a:latin typeface="Montserrat "/>
              </a:rPr>
              <a:t>your</a:t>
            </a:r>
            <a:r>
              <a:rPr lang="fr-FR" b="1" dirty="0">
                <a:solidFill>
                  <a:schemeClr val="tx2">
                    <a:lumMod val="50000"/>
                    <a:lumOff val="50000"/>
                  </a:schemeClr>
                </a:solidFill>
                <a:latin typeface="Montserrat "/>
              </a:rPr>
              <a:t> self-</a:t>
            </a:r>
            <a:r>
              <a:rPr lang="fr-FR" b="1" dirty="0" err="1">
                <a:solidFill>
                  <a:schemeClr val="tx2">
                    <a:lumMod val="50000"/>
                    <a:lumOff val="50000"/>
                  </a:schemeClr>
                </a:solidFill>
                <a:latin typeface="Montserrat "/>
              </a:rPr>
              <a:t>assesment</a:t>
            </a:r>
            <a:r>
              <a:rPr lang="fr-FR" b="1" dirty="0">
                <a:solidFill>
                  <a:schemeClr val="tx2">
                    <a:lumMod val="50000"/>
                    <a:lumOff val="50000"/>
                  </a:schemeClr>
                </a:solidFill>
                <a:latin typeface="Montserrat "/>
              </a:rPr>
              <a:t> </a:t>
            </a:r>
            <a:r>
              <a:rPr lang="fr-FR" b="1" dirty="0" err="1">
                <a:solidFill>
                  <a:schemeClr val="tx2">
                    <a:lumMod val="50000"/>
                    <a:lumOff val="50000"/>
                  </a:schemeClr>
                </a:solidFill>
                <a:latin typeface="Montserrat "/>
              </a:rPr>
              <a:t>tool</a:t>
            </a:r>
            <a:endParaRPr lang="fr-FR" b="1" dirty="0">
              <a:solidFill>
                <a:schemeClr val="tx2">
                  <a:lumMod val="50000"/>
                  <a:lumOff val="50000"/>
                </a:schemeClr>
              </a:solidFill>
              <a:latin typeface="Montserrat "/>
            </a:endParaRPr>
          </a:p>
        </p:txBody>
      </p:sp>
      <p:pic>
        <p:nvPicPr>
          <p:cNvPr id="6" name="Image 5">
            <a:extLst>
              <a:ext uri="{FF2B5EF4-FFF2-40B4-BE49-F238E27FC236}">
                <a16:creationId xmlns:a16="http://schemas.microsoft.com/office/drawing/2014/main" id="{FDB650D7-1D8C-5018-E802-46838CF5F108}"/>
              </a:ext>
            </a:extLst>
          </p:cNvPr>
          <p:cNvPicPr>
            <a:picLocks noChangeAspect="1"/>
          </p:cNvPicPr>
          <p:nvPr/>
        </p:nvPicPr>
        <p:blipFill>
          <a:blip r:embed="rId3"/>
          <a:stretch>
            <a:fillRect/>
          </a:stretch>
        </p:blipFill>
        <p:spPr>
          <a:xfrm>
            <a:off x="3662758" y="492449"/>
            <a:ext cx="6306432" cy="5489217"/>
          </a:xfrm>
          <a:prstGeom prst="rect">
            <a:avLst/>
          </a:prstGeom>
        </p:spPr>
      </p:pic>
    </p:spTree>
    <p:extLst>
      <p:ext uri="{BB962C8B-B14F-4D97-AF65-F5344CB8AC3E}">
        <p14:creationId xmlns:p14="http://schemas.microsoft.com/office/powerpoint/2010/main" val="3776064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A53C9B1-C9EA-791B-7AEF-4E15A2288D35}"/>
              </a:ext>
            </a:extLst>
          </p:cNvPr>
          <p:cNvSpPr txBox="1">
            <a:spLocks/>
          </p:cNvSpPr>
          <p:nvPr/>
        </p:nvSpPr>
        <p:spPr>
          <a:xfrm>
            <a:off x="159488" y="764488"/>
            <a:ext cx="3391785" cy="867930"/>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chemeClr val="tx2">
                    <a:lumMod val="50000"/>
                    <a:lumOff val="50000"/>
                  </a:schemeClr>
                </a:solidFill>
                <a:latin typeface="+mn-lt"/>
              </a:rPr>
              <a:t>The </a:t>
            </a:r>
            <a:r>
              <a:rPr lang="fr-FR" dirty="0" err="1">
                <a:solidFill>
                  <a:schemeClr val="tx2">
                    <a:lumMod val="50000"/>
                    <a:lumOff val="50000"/>
                  </a:schemeClr>
                </a:solidFill>
                <a:latin typeface="+mn-lt"/>
              </a:rPr>
              <a:t>courtesy</a:t>
            </a:r>
            <a:r>
              <a:rPr lang="fr-FR" dirty="0">
                <a:solidFill>
                  <a:schemeClr val="tx2">
                    <a:lumMod val="50000"/>
                    <a:lumOff val="50000"/>
                  </a:schemeClr>
                </a:solidFill>
                <a:latin typeface="+mn-lt"/>
              </a:rPr>
              <a:t> AF: </a:t>
            </a:r>
            <a:r>
              <a:rPr lang="fr-FR" b="1" dirty="0" err="1">
                <a:solidFill>
                  <a:schemeClr val="tx2">
                    <a:lumMod val="50000"/>
                    <a:lumOff val="50000"/>
                  </a:schemeClr>
                </a:solidFill>
                <a:latin typeface="+mn-lt"/>
              </a:rPr>
              <a:t>your</a:t>
            </a:r>
            <a:r>
              <a:rPr lang="fr-FR" b="1" dirty="0">
                <a:solidFill>
                  <a:schemeClr val="tx2">
                    <a:lumMod val="50000"/>
                    <a:lumOff val="50000"/>
                  </a:schemeClr>
                </a:solidFill>
                <a:latin typeface="+mn-lt"/>
              </a:rPr>
              <a:t> </a:t>
            </a:r>
            <a:r>
              <a:rPr lang="fr-FR" b="1" dirty="0" err="1">
                <a:solidFill>
                  <a:schemeClr val="tx2">
                    <a:lumMod val="50000"/>
                    <a:lumOff val="50000"/>
                  </a:schemeClr>
                </a:solidFill>
                <a:latin typeface="+mn-lt"/>
              </a:rPr>
              <a:t>playground</a:t>
            </a:r>
            <a:endParaRPr lang="fr-FR" sz="2400" b="1" dirty="0">
              <a:solidFill>
                <a:schemeClr val="tx2">
                  <a:lumMod val="50000"/>
                  <a:lumOff val="50000"/>
                </a:schemeClr>
              </a:solidFill>
              <a:latin typeface="+mn-lt"/>
            </a:endParaRPr>
          </a:p>
        </p:txBody>
      </p:sp>
      <p:pic>
        <p:nvPicPr>
          <p:cNvPr id="9" name="Image 8">
            <a:extLst>
              <a:ext uri="{FF2B5EF4-FFF2-40B4-BE49-F238E27FC236}">
                <a16:creationId xmlns:a16="http://schemas.microsoft.com/office/drawing/2014/main" id="{EB78B75F-24C0-D906-2556-6BAC1107D76D}"/>
              </a:ext>
            </a:extLst>
          </p:cNvPr>
          <p:cNvPicPr>
            <a:picLocks noChangeAspect="1"/>
          </p:cNvPicPr>
          <p:nvPr/>
        </p:nvPicPr>
        <p:blipFill>
          <a:blip r:embed="rId3"/>
          <a:stretch>
            <a:fillRect/>
          </a:stretch>
        </p:blipFill>
        <p:spPr>
          <a:xfrm>
            <a:off x="3662670" y="145486"/>
            <a:ext cx="5191125" cy="6124575"/>
          </a:xfrm>
          <a:prstGeom prst="rect">
            <a:avLst/>
          </a:prstGeom>
        </p:spPr>
      </p:pic>
    </p:spTree>
    <p:extLst>
      <p:ext uri="{BB962C8B-B14F-4D97-AF65-F5344CB8AC3E}">
        <p14:creationId xmlns:p14="http://schemas.microsoft.com/office/powerpoint/2010/main" val="1040818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8A53C9B1-C9EA-791B-7AEF-4E15A2288D35}"/>
              </a:ext>
            </a:extLst>
          </p:cNvPr>
          <p:cNvSpPr txBox="1">
            <a:spLocks/>
          </p:cNvSpPr>
          <p:nvPr/>
        </p:nvSpPr>
        <p:spPr>
          <a:xfrm>
            <a:off x="161102" y="925210"/>
            <a:ext cx="4408368" cy="867930"/>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err="1">
                <a:solidFill>
                  <a:schemeClr val="bg2">
                    <a:lumMod val="50000"/>
                  </a:schemeClr>
                </a:solidFill>
                <a:latin typeface="Montserrat "/>
              </a:rPr>
              <a:t>Jems</a:t>
            </a:r>
            <a:r>
              <a:rPr lang="fr-FR" dirty="0">
                <a:solidFill>
                  <a:schemeClr val="bg2">
                    <a:lumMod val="50000"/>
                  </a:schemeClr>
                </a:solidFill>
                <a:latin typeface="Montserrat "/>
              </a:rPr>
              <a:t> AF: </a:t>
            </a:r>
            <a:r>
              <a:rPr lang="fr-FR" b="1" dirty="0">
                <a:solidFill>
                  <a:schemeClr val="bg2">
                    <a:lumMod val="50000"/>
                  </a:schemeClr>
                </a:solidFill>
                <a:latin typeface="Montserrat "/>
              </a:rPr>
              <a:t>the structure of </a:t>
            </a:r>
            <a:r>
              <a:rPr lang="fr-FR" b="1" dirty="0" err="1">
                <a:solidFill>
                  <a:schemeClr val="bg2">
                    <a:lumMod val="50000"/>
                  </a:schemeClr>
                </a:solidFill>
                <a:latin typeface="Montserrat "/>
              </a:rPr>
              <a:t>your</a:t>
            </a:r>
            <a:r>
              <a:rPr lang="fr-FR" b="1" dirty="0">
                <a:solidFill>
                  <a:schemeClr val="bg2">
                    <a:lumMod val="50000"/>
                  </a:schemeClr>
                </a:solidFill>
                <a:latin typeface="Montserrat "/>
              </a:rPr>
              <a:t> </a:t>
            </a:r>
            <a:r>
              <a:rPr lang="fr-FR" b="1" dirty="0" err="1">
                <a:solidFill>
                  <a:schemeClr val="bg2">
                    <a:lumMod val="50000"/>
                  </a:schemeClr>
                </a:solidFill>
                <a:latin typeface="Montserrat "/>
              </a:rPr>
              <a:t>idea</a:t>
            </a:r>
            <a:endParaRPr lang="fr-FR" sz="2400" b="1" dirty="0">
              <a:solidFill>
                <a:schemeClr val="bg2">
                  <a:lumMod val="50000"/>
                </a:schemeClr>
              </a:solidFill>
              <a:latin typeface="Montserrat "/>
            </a:endParaRPr>
          </a:p>
        </p:txBody>
      </p:sp>
      <p:pic>
        <p:nvPicPr>
          <p:cNvPr id="7" name="Image 6">
            <a:extLst>
              <a:ext uri="{FF2B5EF4-FFF2-40B4-BE49-F238E27FC236}">
                <a16:creationId xmlns:a16="http://schemas.microsoft.com/office/drawing/2014/main" id="{DC8CCBAC-4839-FD02-771D-780808F16908}"/>
              </a:ext>
            </a:extLst>
          </p:cNvPr>
          <p:cNvPicPr>
            <a:picLocks noChangeAspect="1"/>
          </p:cNvPicPr>
          <p:nvPr/>
        </p:nvPicPr>
        <p:blipFill>
          <a:blip r:embed="rId3"/>
          <a:stretch>
            <a:fillRect/>
          </a:stretch>
        </p:blipFill>
        <p:spPr>
          <a:xfrm>
            <a:off x="4834836" y="435942"/>
            <a:ext cx="2232000" cy="5552270"/>
          </a:xfrm>
          <a:prstGeom prst="rect">
            <a:avLst/>
          </a:prstGeom>
        </p:spPr>
      </p:pic>
      <p:pic>
        <p:nvPicPr>
          <p:cNvPr id="3" name="Image 2">
            <a:extLst>
              <a:ext uri="{FF2B5EF4-FFF2-40B4-BE49-F238E27FC236}">
                <a16:creationId xmlns:a16="http://schemas.microsoft.com/office/drawing/2014/main" id="{EDF56FED-417F-373E-3DA4-757BEC922E21}"/>
              </a:ext>
            </a:extLst>
          </p:cNvPr>
          <p:cNvPicPr>
            <a:picLocks noChangeAspect="1"/>
          </p:cNvPicPr>
          <p:nvPr/>
        </p:nvPicPr>
        <p:blipFill>
          <a:blip r:embed="rId4"/>
          <a:stretch>
            <a:fillRect/>
          </a:stretch>
        </p:blipFill>
        <p:spPr>
          <a:xfrm>
            <a:off x="4834836" y="300866"/>
            <a:ext cx="3132000" cy="6256267"/>
          </a:xfrm>
          <a:prstGeom prst="rect">
            <a:avLst/>
          </a:prstGeom>
        </p:spPr>
      </p:pic>
      <p:pic>
        <p:nvPicPr>
          <p:cNvPr id="6" name="Image 5">
            <a:extLst>
              <a:ext uri="{FF2B5EF4-FFF2-40B4-BE49-F238E27FC236}">
                <a16:creationId xmlns:a16="http://schemas.microsoft.com/office/drawing/2014/main" id="{B9210028-6AD7-663A-A4F0-91C7E1ECC412}"/>
              </a:ext>
            </a:extLst>
          </p:cNvPr>
          <p:cNvPicPr>
            <a:picLocks noChangeAspect="1"/>
          </p:cNvPicPr>
          <p:nvPr/>
        </p:nvPicPr>
        <p:blipFill>
          <a:blip r:embed="rId5"/>
          <a:stretch>
            <a:fillRect/>
          </a:stretch>
        </p:blipFill>
        <p:spPr>
          <a:xfrm>
            <a:off x="8232202" y="219656"/>
            <a:ext cx="2592000" cy="6337477"/>
          </a:xfrm>
          <a:prstGeom prst="rect">
            <a:avLst/>
          </a:prstGeom>
        </p:spPr>
      </p:pic>
    </p:spTree>
    <p:extLst>
      <p:ext uri="{BB962C8B-B14F-4D97-AF65-F5344CB8AC3E}">
        <p14:creationId xmlns:p14="http://schemas.microsoft.com/office/powerpoint/2010/main" val="6193511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07028CD7-F657-4C58-BE1B-54BA6C31FB29}"/>
              </a:ext>
            </a:extLst>
          </p:cNvPr>
          <p:cNvSpPr txBox="1">
            <a:spLocks/>
          </p:cNvSpPr>
          <p:nvPr/>
        </p:nvSpPr>
        <p:spPr>
          <a:xfrm>
            <a:off x="85060" y="744278"/>
            <a:ext cx="3749221" cy="901641"/>
          </a:xfrm>
          <a:prstGeom prst="rect">
            <a:avLst/>
          </a:prstGeom>
        </p:spPr>
        <p:txBody>
          <a:bodyPr vert="horz" lIns="91440" tIns="45720" rIns="91440" bIns="45720" rtlCol="0" anchor="ctr">
            <a:noAutofit/>
          </a:bodyPr>
          <a:lstStyle>
            <a:defPPr>
              <a:defRPr lang="en-US"/>
            </a:defPPr>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chemeClr val="bg2">
                    <a:lumMod val="50000"/>
                  </a:schemeClr>
                </a:solidFill>
                <a:latin typeface="Montserrat "/>
              </a:rPr>
              <a:t>And for </a:t>
            </a:r>
            <a:r>
              <a:rPr lang="fr-FR" dirty="0" err="1">
                <a:solidFill>
                  <a:schemeClr val="bg2">
                    <a:lumMod val="50000"/>
                  </a:schemeClr>
                </a:solidFill>
                <a:latin typeface="Montserrat "/>
              </a:rPr>
              <a:t>any</a:t>
            </a:r>
            <a:r>
              <a:rPr lang="fr-FR" dirty="0">
                <a:solidFill>
                  <a:schemeClr val="bg2">
                    <a:lumMod val="50000"/>
                  </a:schemeClr>
                </a:solidFill>
                <a:latin typeface="Montserrat "/>
              </a:rPr>
              <a:t> </a:t>
            </a:r>
            <a:r>
              <a:rPr lang="fr-FR" dirty="0" err="1">
                <a:solidFill>
                  <a:schemeClr val="bg2">
                    <a:lumMod val="50000"/>
                  </a:schemeClr>
                </a:solidFill>
                <a:latin typeface="Montserrat "/>
              </a:rPr>
              <a:t>doubts</a:t>
            </a:r>
            <a:r>
              <a:rPr lang="fr-FR" dirty="0">
                <a:solidFill>
                  <a:schemeClr val="bg2">
                    <a:lumMod val="50000"/>
                  </a:schemeClr>
                </a:solidFill>
                <a:latin typeface="Montserrat "/>
              </a:rPr>
              <a:t>,  the</a:t>
            </a:r>
            <a:r>
              <a:rPr lang="fr-FR" b="1" dirty="0">
                <a:solidFill>
                  <a:schemeClr val="bg2">
                    <a:lumMod val="50000"/>
                  </a:schemeClr>
                </a:solidFill>
                <a:latin typeface="Montserrat "/>
              </a:rPr>
              <a:t> FAQ  </a:t>
            </a:r>
          </a:p>
        </p:txBody>
      </p:sp>
      <p:pic>
        <p:nvPicPr>
          <p:cNvPr id="7" name="Image 6">
            <a:extLst>
              <a:ext uri="{FF2B5EF4-FFF2-40B4-BE49-F238E27FC236}">
                <a16:creationId xmlns:a16="http://schemas.microsoft.com/office/drawing/2014/main" id="{80E1D5AF-B7D1-4DEB-8437-5F511F0EF72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7208" y="1901622"/>
            <a:ext cx="1440000" cy="3774192"/>
          </a:xfrm>
          <a:prstGeom prst="rect">
            <a:avLst/>
          </a:prstGeom>
        </p:spPr>
      </p:pic>
      <p:sp>
        <p:nvSpPr>
          <p:cNvPr id="3" name="ZoneTexte 2">
            <a:extLst>
              <a:ext uri="{FF2B5EF4-FFF2-40B4-BE49-F238E27FC236}">
                <a16:creationId xmlns:a16="http://schemas.microsoft.com/office/drawing/2014/main" id="{FDD21E41-69FE-4838-6D64-AD5F3D4CCED1}"/>
              </a:ext>
            </a:extLst>
          </p:cNvPr>
          <p:cNvSpPr txBox="1"/>
          <p:nvPr/>
        </p:nvSpPr>
        <p:spPr>
          <a:xfrm rot="10800000" flipV="1">
            <a:off x="4136065" y="6056419"/>
            <a:ext cx="8055935" cy="646331"/>
          </a:xfrm>
          <a:prstGeom prst="rect">
            <a:avLst/>
          </a:prstGeom>
          <a:noFill/>
        </p:spPr>
        <p:txBody>
          <a:bodyPr wrap="square">
            <a:spAutoFit/>
          </a:bodyPr>
          <a:lstStyle/>
          <a:p>
            <a:r>
              <a:rPr lang="fr-FR" dirty="0">
                <a:hlinkClick r:id="rId4"/>
              </a:rPr>
              <a:t>Centre de ressources - Programme Interreg Euro-MED (interreg-euro-med.eu)</a:t>
            </a:r>
            <a:endParaRPr lang="fr-FR" dirty="0">
              <a:solidFill>
                <a:srgbClr val="4DA1DE"/>
              </a:solidFill>
            </a:endParaRPr>
          </a:p>
        </p:txBody>
      </p:sp>
      <p:pic>
        <p:nvPicPr>
          <p:cNvPr id="4" name="Image 3">
            <a:extLst>
              <a:ext uri="{FF2B5EF4-FFF2-40B4-BE49-F238E27FC236}">
                <a16:creationId xmlns:a16="http://schemas.microsoft.com/office/drawing/2014/main" id="{1894A1D9-E3E6-FFE7-3634-1929E7B1CDED}"/>
              </a:ext>
            </a:extLst>
          </p:cNvPr>
          <p:cNvPicPr>
            <a:picLocks noChangeAspect="1"/>
          </p:cNvPicPr>
          <p:nvPr/>
        </p:nvPicPr>
        <p:blipFill>
          <a:blip r:embed="rId5"/>
          <a:stretch>
            <a:fillRect/>
          </a:stretch>
        </p:blipFill>
        <p:spPr>
          <a:xfrm>
            <a:off x="3834281" y="488575"/>
            <a:ext cx="8168509" cy="5279721"/>
          </a:xfrm>
          <a:prstGeom prst="rect">
            <a:avLst/>
          </a:prstGeom>
        </p:spPr>
      </p:pic>
    </p:spTree>
    <p:extLst>
      <p:ext uri="{BB962C8B-B14F-4D97-AF65-F5344CB8AC3E}">
        <p14:creationId xmlns:p14="http://schemas.microsoft.com/office/powerpoint/2010/main" val="3078965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26" name="Encre 125">
                <a:extLst>
                  <a:ext uri="{FF2B5EF4-FFF2-40B4-BE49-F238E27FC236}">
                    <a16:creationId xmlns:a16="http://schemas.microsoft.com/office/drawing/2014/main" id="{7F27D6B6-A882-4556-82A6-5D309C03A45D}"/>
                  </a:ext>
                </a:extLst>
              </p14:cNvPr>
              <p14:cNvContentPartPr/>
              <p14:nvPr/>
            </p14:nvContentPartPr>
            <p14:xfrm>
              <a:off x="6088193" y="5636753"/>
              <a:ext cx="360" cy="360"/>
            </p14:xfrm>
          </p:contentPart>
        </mc:Choice>
        <mc:Fallback xmlns="">
          <p:pic>
            <p:nvPicPr>
              <p:cNvPr id="126" name="Encre 125">
                <a:extLst>
                  <a:ext uri="{FF2B5EF4-FFF2-40B4-BE49-F238E27FC236}">
                    <a16:creationId xmlns:a16="http://schemas.microsoft.com/office/drawing/2014/main" id="{7F27D6B6-A882-4556-82A6-5D309C03A45D}"/>
                  </a:ext>
                </a:extLst>
              </p:cNvPr>
              <p:cNvPicPr/>
              <p:nvPr/>
            </p:nvPicPr>
            <p:blipFill>
              <a:blip r:embed="rId4"/>
              <a:stretch>
                <a:fillRect/>
              </a:stretch>
            </p:blipFill>
            <p:spPr>
              <a:xfrm>
                <a:off x="6079193" y="5627753"/>
                <a:ext cx="18000" cy="18000"/>
              </a:xfrm>
              <a:prstGeom prst="rect">
                <a:avLst/>
              </a:prstGeom>
            </p:spPr>
          </p:pic>
        </mc:Fallback>
      </mc:AlternateContent>
      <p:sp>
        <p:nvSpPr>
          <p:cNvPr id="4" name="Titre 1">
            <a:extLst>
              <a:ext uri="{FF2B5EF4-FFF2-40B4-BE49-F238E27FC236}">
                <a16:creationId xmlns:a16="http://schemas.microsoft.com/office/drawing/2014/main" id="{7BDF7690-5F4B-41C4-9933-720C5882CE35}"/>
              </a:ext>
            </a:extLst>
          </p:cNvPr>
          <p:cNvSpPr txBox="1">
            <a:spLocks/>
          </p:cNvSpPr>
          <p:nvPr/>
        </p:nvSpPr>
        <p:spPr>
          <a:xfrm>
            <a:off x="898012" y="783942"/>
            <a:ext cx="11380865" cy="503085"/>
          </a:xfrm>
          <a:prstGeom prst="rect">
            <a:avLst/>
          </a:prstGeom>
        </p:spPr>
        <p:txBody>
          <a:bodyPr>
            <a:normAutofit/>
          </a:bodyPr>
          <a:lstStyle>
            <a:defPPr>
              <a:defRPr lang="en-US"/>
            </a:defPPr>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b="1" dirty="0" err="1">
                <a:solidFill>
                  <a:schemeClr val="tx2">
                    <a:lumMod val="50000"/>
                    <a:lumOff val="50000"/>
                  </a:schemeClr>
                </a:solidFill>
                <a:latin typeface="Montserrat "/>
              </a:rPr>
              <a:t>Convince</a:t>
            </a:r>
            <a:r>
              <a:rPr lang="fr-FR" b="1" dirty="0">
                <a:solidFill>
                  <a:schemeClr val="tx2">
                    <a:lumMod val="50000"/>
                    <a:lumOff val="50000"/>
                  </a:schemeClr>
                </a:solidFill>
                <a:latin typeface="Montserrat "/>
              </a:rPr>
              <a:t> </a:t>
            </a:r>
            <a:r>
              <a:rPr lang="fr-FR" dirty="0" err="1">
                <a:solidFill>
                  <a:schemeClr val="tx2">
                    <a:lumMod val="50000"/>
                    <a:lumOff val="50000"/>
                  </a:schemeClr>
                </a:solidFill>
                <a:latin typeface="Montserrat "/>
              </a:rPr>
              <a:t>your</a:t>
            </a:r>
            <a:r>
              <a:rPr lang="fr-FR" dirty="0">
                <a:solidFill>
                  <a:schemeClr val="tx2">
                    <a:lumMod val="50000"/>
                    <a:lumOff val="50000"/>
                  </a:schemeClr>
                </a:solidFill>
                <a:latin typeface="Montserrat "/>
              </a:rPr>
              <a:t> </a:t>
            </a:r>
            <a:r>
              <a:rPr lang="fr-FR" dirty="0" err="1">
                <a:solidFill>
                  <a:schemeClr val="tx2">
                    <a:lumMod val="50000"/>
                    <a:lumOff val="50000"/>
                  </a:schemeClr>
                </a:solidFill>
                <a:latin typeface="Montserrat "/>
              </a:rPr>
              <a:t>reader</a:t>
            </a:r>
            <a:endParaRPr lang="fr-FR" dirty="0">
              <a:solidFill>
                <a:schemeClr val="tx2">
                  <a:lumMod val="50000"/>
                  <a:lumOff val="50000"/>
                </a:schemeClr>
              </a:solidFill>
              <a:latin typeface="Montserrat "/>
            </a:endParaRPr>
          </a:p>
        </p:txBody>
      </p:sp>
      <p:sp>
        <p:nvSpPr>
          <p:cNvPr id="7" name="ZoneTexte 6">
            <a:extLst>
              <a:ext uri="{FF2B5EF4-FFF2-40B4-BE49-F238E27FC236}">
                <a16:creationId xmlns:a16="http://schemas.microsoft.com/office/drawing/2014/main" id="{4D96F54E-65CE-4027-B96E-843E13C90D60}"/>
              </a:ext>
            </a:extLst>
          </p:cNvPr>
          <p:cNvSpPr txBox="1"/>
          <p:nvPr/>
        </p:nvSpPr>
        <p:spPr>
          <a:xfrm>
            <a:off x="568322" y="1766904"/>
            <a:ext cx="11039741" cy="3523465"/>
          </a:xfrm>
          <a:prstGeom prst="rect">
            <a:avLst/>
          </a:prstGeom>
          <a:noFill/>
        </p:spPr>
        <p:txBody>
          <a:bodyPr wrap="square">
            <a:spAutoFit/>
          </a:bodyPr>
          <a:lstStyle/>
          <a:p>
            <a:pPr lvl="1">
              <a:lnSpc>
                <a:spcPct val="107000"/>
              </a:lnSpc>
              <a:spcAft>
                <a:spcPts val="800"/>
              </a:spcAft>
              <a:tabLst>
                <a:tab pos="914400" algn="l"/>
              </a:tabLst>
            </a:pP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Be </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Consistent</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with</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the call objectives, the actions, the budget, the partnership…</a:t>
            </a:r>
          </a:p>
          <a:p>
            <a:pPr lvl="1">
              <a:lnSpc>
                <a:spcPct val="107000"/>
              </a:lnSpc>
              <a:spcAft>
                <a:spcPts val="3000"/>
              </a:spcAft>
              <a:tabLst>
                <a:tab pos="914400" algn="l"/>
              </a:tabLst>
            </a:pP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Do’s</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read</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the intervention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logic</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endParaRPr lang="fr-FR" dirty="0">
              <a:solidFill>
                <a:srgbClr val="595959"/>
              </a:solidFill>
              <a:latin typeface="Montserrat" panose="00000500000000000000" pitchFamily="2" charset="0"/>
              <a:ea typeface="Calibri" panose="020F0502020204030204" pitchFamily="34" charset="0"/>
              <a:cs typeface="Times New Roman" panose="02020603050405020304" pitchFamily="18" charset="0"/>
            </a:endParaRPr>
          </a:p>
          <a:p>
            <a:pPr lvl="1">
              <a:lnSpc>
                <a:spcPct val="107000"/>
              </a:lnSpc>
              <a:spcAft>
                <a:spcPts val="800"/>
              </a:spcAft>
              <a:tabLst>
                <a:tab pos="914400" algn="l"/>
              </a:tabLst>
            </a:pP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Be </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Concrete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Answer</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the question « </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How </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could</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my</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project lead to a </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concrete</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change </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 </a:t>
            </a:r>
          </a:p>
          <a:p>
            <a:pPr lvl="1">
              <a:lnSpc>
                <a:spcPct val="107000"/>
              </a:lnSpc>
              <a:spcAft>
                <a:spcPts val="3000"/>
              </a:spcAft>
              <a:tabLst>
                <a:tab pos="914400" algn="l"/>
              </a:tabLst>
            </a:pP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Do’s</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 « By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increasing</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the fraction of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recycled</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plastic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waste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the project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will</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substancially</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reduce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plastic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waste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generation</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Arial" panose="020B0604020202020204" pitchFamily="34" charset="0"/>
              </a:rPr>
              <a:t>from</a:t>
            </a:r>
            <a:r>
              <a:rPr lang="fr-FR" dirty="0">
                <a:solidFill>
                  <a:srgbClr val="595959"/>
                </a:solidFill>
                <a:effectLst/>
                <a:latin typeface="Montserrat" panose="00000500000000000000" pitchFamily="2" charset="0"/>
                <a:ea typeface="Calibri" panose="020F0502020204030204" pitchFamily="34" charset="0"/>
                <a:cs typeface="Arial" panose="020B0604020202020204" pitchFamily="34" charset="0"/>
              </a:rPr>
              <a:t> X tons of plastic </a:t>
            </a:r>
            <a:r>
              <a:rPr lang="fr-FR" dirty="0" err="1">
                <a:solidFill>
                  <a:srgbClr val="595959"/>
                </a:solidFill>
                <a:effectLst/>
                <a:latin typeface="Montserrat" panose="00000500000000000000" pitchFamily="2" charset="0"/>
                <a:ea typeface="Calibri" panose="020F0502020204030204" pitchFamily="34" charset="0"/>
                <a:cs typeface="Arial" panose="020B0604020202020204" pitchFamily="34" charset="0"/>
              </a:rPr>
              <a:t>used</a:t>
            </a:r>
            <a:r>
              <a:rPr lang="fr-FR" dirty="0">
                <a:solidFill>
                  <a:srgbClr val="595959"/>
                </a:solidFill>
                <a:effectLst/>
                <a:latin typeface="Montserrat" panose="00000500000000000000" pitchFamily="2" charset="0"/>
                <a:ea typeface="Calibri" panose="020F0502020204030204" pitchFamily="34" charset="0"/>
                <a:cs typeface="Arial" panose="020B0604020202020204" pitchFamily="34" charset="0"/>
              </a:rPr>
              <a:t> per </a:t>
            </a:r>
            <a:r>
              <a:rPr lang="fr-FR" dirty="0" err="1">
                <a:solidFill>
                  <a:srgbClr val="595959"/>
                </a:solidFill>
                <a:effectLst/>
                <a:latin typeface="Montserrat" panose="00000500000000000000" pitchFamily="2" charset="0"/>
                <a:ea typeface="Calibri" panose="020F0502020204030204" pitchFamily="34" charset="0"/>
                <a:cs typeface="Arial" panose="020B0604020202020204" pitchFamily="34" charset="0"/>
              </a:rPr>
              <a:t>year</a:t>
            </a:r>
            <a:r>
              <a:rPr lang="fr-FR" dirty="0">
                <a:solidFill>
                  <a:srgbClr val="595959"/>
                </a:solidFill>
                <a:effectLst/>
                <a:latin typeface="Montserrat" panose="00000500000000000000" pitchFamily="2" charset="0"/>
                <a:ea typeface="Calibri" panose="020F0502020204030204" pitchFamily="34" charset="0"/>
                <a:cs typeface="Arial" panose="020B0604020202020204" pitchFamily="34" charset="0"/>
              </a:rPr>
              <a:t> to X tons ».</a:t>
            </a:r>
          </a:p>
          <a:p>
            <a:pPr lvl="1">
              <a:lnSpc>
                <a:spcPct val="107000"/>
              </a:lnSpc>
              <a:spcAft>
                <a:spcPts val="800"/>
              </a:spcAft>
              <a:tabLst>
                <a:tab pos="914400" algn="l"/>
              </a:tabLst>
            </a:pPr>
            <a:r>
              <a:rPr lang="fr-FR" b="1" dirty="0">
                <a:solidFill>
                  <a:srgbClr val="595959"/>
                </a:solidFill>
                <a:effectLst/>
                <a:latin typeface="Montserrat" panose="00000500000000000000" pitchFamily="2" charset="0"/>
                <a:ea typeface="Calibri" panose="020F0502020204030204" pitchFamily="34" charset="0"/>
                <a:cs typeface="Arial" panose="020B0604020202020204" pitchFamily="34" charset="0"/>
              </a:rPr>
              <a:t>Be </a:t>
            </a:r>
            <a:r>
              <a:rPr lang="fr-FR" b="1" dirty="0" err="1">
                <a:solidFill>
                  <a:srgbClr val="595959"/>
                </a:solidFill>
                <a:latin typeface="Montserrat" panose="00000500000000000000" pitchFamily="2" charset="0"/>
                <a:ea typeface="Calibri" panose="020F0502020204030204" pitchFamily="34" charset="0"/>
                <a:cs typeface="Times New Roman" panose="02020603050405020304" pitchFamily="18" charset="0"/>
              </a:rPr>
              <a:t>p</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recise</a:t>
            </a:r>
            <a:r>
              <a:rPr lang="fr-FR" b="1"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and </a:t>
            </a: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straightforward</a:t>
            </a:r>
            <a:endParaRPr lang="fr-FR" b="1" dirty="0">
              <a:solidFill>
                <a:srgbClr val="595959"/>
              </a:solidFill>
              <a:latin typeface="Montserrat" panose="00000500000000000000" pitchFamily="2" charset="0"/>
              <a:ea typeface="Calibri" panose="020F0502020204030204" pitchFamily="34" charset="0"/>
              <a:cs typeface="Times New Roman" panose="02020603050405020304" pitchFamily="18" charset="0"/>
            </a:endParaRPr>
          </a:p>
          <a:p>
            <a:pPr lvl="1">
              <a:lnSpc>
                <a:spcPct val="107000"/>
              </a:lnSpc>
              <a:spcAft>
                <a:spcPts val="800"/>
              </a:spcAft>
              <a:tabLst>
                <a:tab pos="914400" algn="l"/>
              </a:tabLst>
            </a:pPr>
            <a:r>
              <a:rPr lang="fr-FR" b="1"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Do’s</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 « By </a:t>
            </a:r>
            <a:r>
              <a:rPr lang="fr-FR" dirty="0" err="1">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promoting</a:t>
            </a:r>
            <a:r>
              <a:rPr lang="fr-FR" dirty="0">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 the </a:t>
            </a:r>
            <a:r>
              <a:rPr lang="fr-FR" dirty="0" err="1">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restoration</a:t>
            </a:r>
            <a:r>
              <a:rPr lang="fr-FR" dirty="0">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 of water </a:t>
            </a:r>
            <a:r>
              <a:rPr lang="fr-FR" dirty="0" err="1">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polluted</a:t>
            </a:r>
            <a:r>
              <a:rPr lang="fr-FR" dirty="0">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 </a:t>
            </a:r>
            <a:r>
              <a:rPr lang="fr-FR" dirty="0" err="1">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environments</a:t>
            </a:r>
            <a:r>
              <a:rPr lang="fr-FR" dirty="0">
                <a:solidFill>
                  <a:srgbClr val="595959"/>
                </a:solidFill>
                <a:effectLst/>
                <a:latin typeface="Montserrat" panose="00000500000000000000" pitchFamily="2" charset="0"/>
                <a:ea typeface="Calibri" panose="020F0502020204030204" pitchFamily="34" charset="0"/>
                <a:cs typeface="Calibri Light" panose="020F0302020204030204" pitchFamily="34" charset="0"/>
              </a:rPr>
              <a:t>, t</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he project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will</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contribute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to goal 6 of the UN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sustainable</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a:t>
            </a:r>
            <a:r>
              <a:rPr lang="fr-FR" dirty="0" err="1">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development</a:t>
            </a:r>
            <a:r>
              <a:rPr lang="fr-FR" dirty="0">
                <a:solidFill>
                  <a:srgbClr val="595959"/>
                </a:solidFill>
                <a:effectLst/>
                <a:latin typeface="Montserrat" panose="00000500000000000000" pitchFamily="2" charset="0"/>
                <a:ea typeface="Calibri" panose="020F0502020204030204" pitchFamily="34" charset="0"/>
                <a:cs typeface="Times New Roman" panose="02020603050405020304" pitchFamily="18" charset="0"/>
              </a:rPr>
              <a:t> » </a:t>
            </a:r>
            <a:endParaRPr lang="fr-FR" dirty="0">
              <a:solidFill>
                <a:srgbClr val="595959"/>
              </a:solidFill>
            </a:endParaRPr>
          </a:p>
        </p:txBody>
      </p:sp>
      <p:pic>
        <p:nvPicPr>
          <p:cNvPr id="5" name="Graphique 4" descr="Coche avec un remplissage uni">
            <a:extLst>
              <a:ext uri="{FF2B5EF4-FFF2-40B4-BE49-F238E27FC236}">
                <a16:creationId xmlns:a16="http://schemas.microsoft.com/office/drawing/2014/main" id="{928C3D76-3584-4697-94B4-80FBB54E6D68}"/>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502012" y="1755850"/>
            <a:ext cx="396000" cy="396000"/>
          </a:xfrm>
          <a:prstGeom prst="rect">
            <a:avLst/>
          </a:prstGeom>
        </p:spPr>
      </p:pic>
      <p:pic>
        <p:nvPicPr>
          <p:cNvPr id="10" name="Graphique 9" descr="Coche avec un remplissage uni">
            <a:extLst>
              <a:ext uri="{FF2B5EF4-FFF2-40B4-BE49-F238E27FC236}">
                <a16:creationId xmlns:a16="http://schemas.microsoft.com/office/drawing/2014/main" id="{4E42E80E-02E2-4CD4-BA3E-60BA47E0FBD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60815" y="2872215"/>
            <a:ext cx="396000" cy="396000"/>
          </a:xfrm>
          <a:prstGeom prst="rect">
            <a:avLst/>
          </a:prstGeom>
        </p:spPr>
      </p:pic>
      <p:pic>
        <p:nvPicPr>
          <p:cNvPr id="3" name="Graphique 2" descr="Mille avec un remplissage uni">
            <a:extLst>
              <a:ext uri="{FF2B5EF4-FFF2-40B4-BE49-F238E27FC236}">
                <a16:creationId xmlns:a16="http://schemas.microsoft.com/office/drawing/2014/main" id="{807AC515-DE4C-425C-8122-BBB8A54D279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233037" y="737611"/>
            <a:ext cx="1516637" cy="1516637"/>
          </a:xfrm>
          <a:prstGeom prst="rect">
            <a:avLst/>
          </a:prstGeom>
        </p:spPr>
      </p:pic>
      <p:pic>
        <p:nvPicPr>
          <p:cNvPr id="8" name="Graphique 7" descr="Coche avec un remplissage uni">
            <a:extLst>
              <a:ext uri="{FF2B5EF4-FFF2-40B4-BE49-F238E27FC236}">
                <a16:creationId xmlns:a16="http://schemas.microsoft.com/office/drawing/2014/main" id="{91D828EA-7EAC-B68B-643E-363AFDBB07E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60815" y="4186580"/>
            <a:ext cx="396000" cy="396000"/>
          </a:xfrm>
          <a:prstGeom prst="rect">
            <a:avLst/>
          </a:prstGeom>
        </p:spPr>
      </p:pic>
    </p:spTree>
    <p:extLst>
      <p:ext uri="{BB962C8B-B14F-4D97-AF65-F5344CB8AC3E}">
        <p14:creationId xmlns:p14="http://schemas.microsoft.com/office/powerpoint/2010/main" val="127724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79479F-3A9E-0C41-52C3-1AC043C18320}"/>
              </a:ext>
            </a:extLst>
          </p:cNvPr>
          <p:cNvSpPr txBox="1"/>
          <p:nvPr/>
        </p:nvSpPr>
        <p:spPr>
          <a:xfrm>
            <a:off x="562512" y="665226"/>
            <a:ext cx="8023469" cy="523220"/>
          </a:xfrm>
          <a:prstGeom prst="rect">
            <a:avLst/>
          </a:prstGeom>
          <a:noFill/>
        </p:spPr>
        <p:txBody>
          <a:bodyPr wrap="square" rtlCol="0">
            <a:spAutoFit/>
          </a:bodyPr>
          <a:lstStyle/>
          <a:p>
            <a:r>
              <a:rPr lang="fr-FR" sz="2800" dirty="0">
                <a:solidFill>
                  <a:schemeClr val="tx2">
                    <a:lumMod val="50000"/>
                    <a:lumOff val="50000"/>
                  </a:schemeClr>
                </a:solidFill>
                <a:latin typeface="Montserrat "/>
                <a:ea typeface="+mj-ea"/>
                <a:cs typeface="+mj-cs"/>
              </a:rPr>
              <a:t>TIPS </a:t>
            </a:r>
            <a:r>
              <a:rPr lang="fr-FR" sz="2800" b="1" dirty="0">
                <a:solidFill>
                  <a:schemeClr val="tx2">
                    <a:lumMod val="50000"/>
                    <a:lumOff val="50000"/>
                  </a:schemeClr>
                </a:solidFill>
                <a:latin typeface="Montserrat "/>
                <a:ea typeface="+mj-ea"/>
                <a:cs typeface="+mj-cs"/>
              </a:rPr>
              <a:t>per section</a:t>
            </a:r>
          </a:p>
        </p:txBody>
      </p:sp>
      <p:sp>
        <p:nvSpPr>
          <p:cNvPr id="4" name="ZoneTexte 3">
            <a:extLst>
              <a:ext uri="{FF2B5EF4-FFF2-40B4-BE49-F238E27FC236}">
                <a16:creationId xmlns:a16="http://schemas.microsoft.com/office/drawing/2014/main" id="{924D78D5-C52A-24E0-DD29-EB1EC36555CA}"/>
              </a:ext>
            </a:extLst>
          </p:cNvPr>
          <p:cNvSpPr txBox="1"/>
          <p:nvPr/>
        </p:nvSpPr>
        <p:spPr>
          <a:xfrm>
            <a:off x="-416665" y="1443841"/>
            <a:ext cx="10846388" cy="3970318"/>
          </a:xfrm>
          <a:prstGeom prst="rect">
            <a:avLst/>
          </a:prstGeom>
          <a:noFill/>
        </p:spPr>
        <p:txBody>
          <a:bodyPr wrap="square">
            <a:spAutoFit/>
          </a:bodyPr>
          <a:lstStyle/>
          <a:p>
            <a:pPr marL="1257300" lvl="2" indent="-342900">
              <a:buFont typeface="+mj-lt"/>
              <a:buAutoNum type="arabicPeriod"/>
            </a:pPr>
            <a:r>
              <a:rPr lang="fr-FR" sz="1800" b="1" dirty="0">
                <a:solidFill>
                  <a:srgbClr val="81C1D3"/>
                </a:solidFill>
                <a:latin typeface="Montserrat"/>
              </a:rPr>
              <a:t>Project relevance </a:t>
            </a:r>
            <a:r>
              <a:rPr lang="fr-FR" sz="1800" dirty="0">
                <a:solidFill>
                  <a:srgbClr val="595959"/>
                </a:solidFill>
                <a:latin typeface="Montserrat"/>
              </a:rPr>
              <a:t>: show </a:t>
            </a:r>
            <a:r>
              <a:rPr lang="fr-FR" sz="1800" dirty="0" err="1">
                <a:solidFill>
                  <a:srgbClr val="595959"/>
                </a:solidFill>
                <a:latin typeface="Montserrat"/>
              </a:rPr>
              <a:t>clearly</a:t>
            </a:r>
            <a:r>
              <a:rPr lang="fr-FR" sz="1800" dirty="0">
                <a:solidFill>
                  <a:srgbClr val="595959"/>
                </a:solidFill>
                <a:latin typeface="Montserrat"/>
              </a:rPr>
              <a:t> the </a:t>
            </a:r>
            <a:r>
              <a:rPr lang="fr-FR" sz="1800" b="1" dirty="0" err="1">
                <a:solidFill>
                  <a:srgbClr val="595959"/>
                </a:solidFill>
                <a:latin typeface="Montserrat"/>
              </a:rPr>
              <a:t>need</a:t>
            </a:r>
            <a:r>
              <a:rPr lang="fr-FR" sz="1800" dirty="0">
                <a:solidFill>
                  <a:srgbClr val="595959"/>
                </a:solidFill>
                <a:latin typeface="Montserrat"/>
              </a:rPr>
              <a:t> </a:t>
            </a:r>
            <a:r>
              <a:rPr lang="fr-FR" sz="1800" dirty="0" err="1">
                <a:solidFill>
                  <a:srgbClr val="595959"/>
                </a:solidFill>
                <a:latin typeface="Montserrat"/>
              </a:rPr>
              <a:t>tackled</a:t>
            </a:r>
            <a:endParaRPr lang="fr-FR" sz="1800" dirty="0">
              <a:solidFill>
                <a:srgbClr val="595959"/>
              </a:solidFill>
              <a:latin typeface="Montserrat"/>
            </a:endParaRPr>
          </a:p>
          <a:p>
            <a:pPr marL="1257300" lvl="2" indent="-342900">
              <a:buFont typeface="+mj-lt"/>
              <a:buAutoNum type="arabicPeriod"/>
            </a:pPr>
            <a:endParaRPr lang="fr-FR" sz="1800" dirty="0">
              <a:solidFill>
                <a:srgbClr val="595959"/>
              </a:solidFill>
              <a:latin typeface="Montserrat"/>
            </a:endParaRPr>
          </a:p>
          <a:p>
            <a:pPr marL="1257300" lvl="2" indent="-342900">
              <a:buFont typeface="+mj-lt"/>
              <a:buAutoNum type="arabicPeriod"/>
            </a:pPr>
            <a:r>
              <a:rPr lang="fr-FR" b="1" dirty="0" err="1">
                <a:solidFill>
                  <a:srgbClr val="81C1D3"/>
                </a:solidFill>
                <a:latin typeface="Montserrat"/>
              </a:rPr>
              <a:t>C</a:t>
            </a:r>
            <a:r>
              <a:rPr lang="fr-FR" sz="1800" b="1" dirty="0" err="1">
                <a:solidFill>
                  <a:srgbClr val="81C1D3"/>
                </a:solidFill>
                <a:latin typeface="Montserrat"/>
              </a:rPr>
              <a:t>ooperation</a:t>
            </a:r>
            <a:r>
              <a:rPr lang="fr-FR" sz="1800" b="1" dirty="0">
                <a:solidFill>
                  <a:srgbClr val="81C1D3"/>
                </a:solidFill>
                <a:latin typeface="Montserrat"/>
              </a:rPr>
              <a:t> </a:t>
            </a:r>
            <a:r>
              <a:rPr lang="fr-FR" sz="1800" b="1" dirty="0" err="1">
                <a:solidFill>
                  <a:srgbClr val="81C1D3"/>
                </a:solidFill>
                <a:latin typeface="Montserrat"/>
              </a:rPr>
              <a:t>character</a:t>
            </a:r>
            <a:r>
              <a:rPr lang="fr-FR" sz="1800" b="1" dirty="0">
                <a:solidFill>
                  <a:srgbClr val="81C1D3"/>
                </a:solidFill>
                <a:latin typeface="Montserrat"/>
              </a:rPr>
              <a:t> </a:t>
            </a:r>
            <a:r>
              <a:rPr lang="fr-FR" sz="1800" dirty="0">
                <a:solidFill>
                  <a:srgbClr val="595959"/>
                </a:solidFill>
                <a:latin typeface="Montserrat"/>
              </a:rPr>
              <a:t>: </a:t>
            </a:r>
            <a:r>
              <a:rPr lang="fr-FR" sz="1800" b="1" dirty="0" err="1">
                <a:solidFill>
                  <a:srgbClr val="595959"/>
                </a:solidFill>
                <a:latin typeface="Montserrat"/>
              </a:rPr>
              <a:t>transnationality</a:t>
            </a:r>
            <a:r>
              <a:rPr lang="fr-FR" sz="1800" dirty="0">
                <a:solidFill>
                  <a:srgbClr val="595959"/>
                </a:solidFill>
                <a:latin typeface="Montserrat"/>
              </a:rPr>
              <a:t> must </a:t>
            </a:r>
            <a:r>
              <a:rPr lang="fr-FR" sz="1800" dirty="0" err="1">
                <a:solidFill>
                  <a:srgbClr val="595959"/>
                </a:solidFill>
                <a:latin typeface="Montserrat"/>
              </a:rPr>
              <a:t>be</a:t>
            </a:r>
            <a:r>
              <a:rPr lang="fr-FR" sz="1800" dirty="0">
                <a:solidFill>
                  <a:srgbClr val="595959"/>
                </a:solidFill>
                <a:latin typeface="Montserrat"/>
              </a:rPr>
              <a:t> essential to </a:t>
            </a:r>
            <a:r>
              <a:rPr lang="fr-FR" sz="1800" dirty="0" err="1">
                <a:solidFill>
                  <a:srgbClr val="595959"/>
                </a:solidFill>
                <a:latin typeface="Montserrat"/>
              </a:rPr>
              <a:t>reach</a:t>
            </a:r>
            <a:r>
              <a:rPr lang="fr-FR" sz="1800" dirty="0">
                <a:solidFill>
                  <a:srgbClr val="595959"/>
                </a:solidFill>
                <a:latin typeface="Montserrat"/>
              </a:rPr>
              <a:t> </a:t>
            </a:r>
            <a:r>
              <a:rPr lang="fr-FR" sz="1800" dirty="0" err="1">
                <a:solidFill>
                  <a:srgbClr val="595959"/>
                </a:solidFill>
                <a:latin typeface="Montserrat"/>
              </a:rPr>
              <a:t>results</a:t>
            </a:r>
            <a:endParaRPr lang="fr-FR" sz="1800" dirty="0">
              <a:solidFill>
                <a:srgbClr val="595959"/>
              </a:solidFill>
              <a:latin typeface="Montserrat"/>
            </a:endParaRPr>
          </a:p>
          <a:p>
            <a:pPr marL="1257300" lvl="2" indent="-342900">
              <a:buFont typeface="+mj-lt"/>
              <a:buAutoNum type="arabicPeriod"/>
            </a:pPr>
            <a:endParaRPr lang="fr-FR" sz="1800" dirty="0">
              <a:solidFill>
                <a:srgbClr val="595959"/>
              </a:solidFill>
              <a:latin typeface="Montserrat"/>
            </a:endParaRPr>
          </a:p>
          <a:p>
            <a:pPr marL="1257300" lvl="2" indent="-342900">
              <a:buFont typeface="+mj-lt"/>
              <a:buAutoNum type="arabicPeriod"/>
            </a:pPr>
            <a:r>
              <a:rPr lang="fr-FR" b="1" dirty="0">
                <a:solidFill>
                  <a:srgbClr val="81C1D3"/>
                </a:solidFill>
                <a:latin typeface="Montserrat"/>
              </a:rPr>
              <a:t>I</a:t>
            </a:r>
            <a:r>
              <a:rPr lang="fr-FR" sz="1800" b="1" dirty="0">
                <a:solidFill>
                  <a:srgbClr val="81C1D3"/>
                </a:solidFill>
                <a:latin typeface="Montserrat"/>
              </a:rPr>
              <a:t>ntervention </a:t>
            </a:r>
            <a:r>
              <a:rPr lang="fr-FR" sz="1800" b="1" dirty="0" err="1">
                <a:solidFill>
                  <a:srgbClr val="81C1D3"/>
                </a:solidFill>
                <a:latin typeface="Montserrat"/>
              </a:rPr>
              <a:t>logic</a:t>
            </a:r>
            <a:r>
              <a:rPr lang="fr-FR" sz="1800" b="1" dirty="0">
                <a:solidFill>
                  <a:srgbClr val="81C1D3"/>
                </a:solidFill>
                <a:latin typeface="Montserrat"/>
              </a:rPr>
              <a:t> </a:t>
            </a:r>
            <a:r>
              <a:rPr lang="fr-FR" sz="1800" dirty="0">
                <a:solidFill>
                  <a:srgbClr val="595959"/>
                </a:solidFill>
                <a:latin typeface="Montserrat"/>
              </a:rPr>
              <a:t>: must </a:t>
            </a:r>
            <a:r>
              <a:rPr lang="fr-FR" sz="1800" dirty="0" err="1">
                <a:solidFill>
                  <a:srgbClr val="595959"/>
                </a:solidFill>
                <a:latin typeface="Montserrat"/>
              </a:rPr>
              <a:t>be</a:t>
            </a:r>
            <a:r>
              <a:rPr lang="fr-FR" sz="1800" dirty="0">
                <a:solidFill>
                  <a:srgbClr val="595959"/>
                </a:solidFill>
                <a:latin typeface="Montserrat"/>
              </a:rPr>
              <a:t> </a:t>
            </a:r>
            <a:r>
              <a:rPr lang="fr-FR" sz="1800" dirty="0" err="1">
                <a:solidFill>
                  <a:srgbClr val="595959"/>
                </a:solidFill>
                <a:latin typeface="Montserrat"/>
              </a:rPr>
              <a:t>concrete</a:t>
            </a:r>
            <a:r>
              <a:rPr lang="fr-FR" sz="1800" dirty="0">
                <a:solidFill>
                  <a:srgbClr val="595959"/>
                </a:solidFill>
                <a:latin typeface="Montserrat"/>
              </a:rPr>
              <a:t>/direct/</a:t>
            </a:r>
            <a:r>
              <a:rPr lang="fr-FR" sz="1800" b="1" dirty="0" err="1">
                <a:solidFill>
                  <a:srgbClr val="595959"/>
                </a:solidFill>
                <a:latin typeface="Montserrat"/>
              </a:rPr>
              <a:t>coherent</a:t>
            </a:r>
            <a:endParaRPr lang="fr-FR" sz="1800" b="1" dirty="0">
              <a:solidFill>
                <a:srgbClr val="595959"/>
              </a:solidFill>
              <a:latin typeface="Montserrat"/>
            </a:endParaRPr>
          </a:p>
          <a:p>
            <a:pPr marL="1257300" lvl="2" indent="-342900">
              <a:buFont typeface="+mj-lt"/>
              <a:buAutoNum type="arabicPeriod"/>
            </a:pPr>
            <a:endParaRPr lang="fr-FR" dirty="0">
              <a:solidFill>
                <a:srgbClr val="595959"/>
              </a:solidFill>
              <a:latin typeface="Montserrat"/>
            </a:endParaRPr>
          </a:p>
          <a:p>
            <a:pPr marL="1257300" lvl="2" indent="-342900">
              <a:buFont typeface="+mj-lt"/>
              <a:buAutoNum type="arabicPeriod"/>
            </a:pPr>
            <a:r>
              <a:rPr lang="fr-FR" sz="1800" b="1" dirty="0">
                <a:solidFill>
                  <a:srgbClr val="81C1D3"/>
                </a:solidFill>
                <a:latin typeface="Montserrat"/>
              </a:rPr>
              <a:t>Partnership relevance </a:t>
            </a:r>
            <a:r>
              <a:rPr lang="fr-FR" sz="1800" dirty="0">
                <a:solidFill>
                  <a:srgbClr val="595959"/>
                </a:solidFill>
                <a:latin typeface="Montserrat"/>
              </a:rPr>
              <a:t>: </a:t>
            </a:r>
            <a:r>
              <a:rPr lang="fr-FR" sz="1800" dirty="0" err="1">
                <a:solidFill>
                  <a:srgbClr val="595959"/>
                </a:solidFill>
                <a:latin typeface="Montserrat"/>
              </a:rPr>
              <a:t>careful</a:t>
            </a:r>
            <a:r>
              <a:rPr lang="fr-FR" sz="1800" dirty="0">
                <a:solidFill>
                  <a:srgbClr val="595959"/>
                </a:solidFill>
                <a:latin typeface="Montserrat"/>
              </a:rPr>
              <a:t> to </a:t>
            </a:r>
            <a:r>
              <a:rPr lang="fr-FR" sz="1800" dirty="0" err="1">
                <a:solidFill>
                  <a:srgbClr val="595959"/>
                </a:solidFill>
                <a:latin typeface="Montserrat"/>
              </a:rPr>
              <a:t>geographical</a:t>
            </a:r>
            <a:r>
              <a:rPr lang="fr-FR" sz="1800" dirty="0">
                <a:solidFill>
                  <a:srgbClr val="595959"/>
                </a:solidFill>
                <a:latin typeface="Montserrat"/>
              </a:rPr>
              <a:t> </a:t>
            </a:r>
            <a:r>
              <a:rPr lang="fr-FR" sz="1800" b="1" dirty="0">
                <a:solidFill>
                  <a:srgbClr val="595959"/>
                </a:solidFill>
                <a:latin typeface="Montserrat"/>
              </a:rPr>
              <a:t>balance</a:t>
            </a:r>
            <a:r>
              <a:rPr lang="fr-FR" sz="1800" dirty="0">
                <a:solidFill>
                  <a:srgbClr val="595959"/>
                </a:solidFill>
                <a:latin typeface="Montserrat"/>
              </a:rPr>
              <a:t>, </a:t>
            </a:r>
            <a:r>
              <a:rPr lang="fr-FR" sz="1800" dirty="0" err="1">
                <a:solidFill>
                  <a:srgbClr val="595959"/>
                </a:solidFill>
                <a:latin typeface="Montserrat"/>
              </a:rPr>
              <a:t>skills</a:t>
            </a:r>
            <a:r>
              <a:rPr lang="fr-FR" sz="1800" dirty="0">
                <a:solidFill>
                  <a:srgbClr val="595959"/>
                </a:solidFill>
                <a:latin typeface="Montserrat"/>
              </a:rPr>
              <a:t>, </a:t>
            </a:r>
            <a:r>
              <a:rPr lang="fr-FR" sz="1800" dirty="0" err="1">
                <a:solidFill>
                  <a:srgbClr val="595959"/>
                </a:solidFill>
                <a:latin typeface="Montserrat"/>
              </a:rPr>
              <a:t>roles</a:t>
            </a:r>
            <a:r>
              <a:rPr lang="fr-FR" sz="1800" dirty="0">
                <a:solidFill>
                  <a:srgbClr val="595959"/>
                </a:solidFill>
                <a:latin typeface="Montserrat"/>
              </a:rPr>
              <a:t> dispatch</a:t>
            </a:r>
          </a:p>
          <a:p>
            <a:pPr marL="1257300" lvl="2" indent="-342900">
              <a:buFont typeface="+mj-lt"/>
              <a:buAutoNum type="arabicPeriod"/>
            </a:pPr>
            <a:endParaRPr lang="fr-FR" sz="1800" dirty="0">
              <a:solidFill>
                <a:srgbClr val="595959"/>
              </a:solidFill>
              <a:latin typeface="Montserrat"/>
            </a:endParaRPr>
          </a:p>
          <a:p>
            <a:pPr marL="1257300" lvl="2" indent="-342900">
              <a:buFont typeface="+mj-lt"/>
              <a:buAutoNum type="arabicPeriod"/>
            </a:pPr>
            <a:r>
              <a:rPr lang="fr-FR" b="1" dirty="0">
                <a:solidFill>
                  <a:srgbClr val="81C1D3"/>
                </a:solidFill>
                <a:latin typeface="Montserrat"/>
              </a:rPr>
              <a:t>H</a:t>
            </a:r>
            <a:r>
              <a:rPr lang="fr-FR" sz="1800" b="1" dirty="0">
                <a:solidFill>
                  <a:srgbClr val="81C1D3"/>
                </a:solidFill>
                <a:latin typeface="Montserrat"/>
              </a:rPr>
              <a:t>orizontal </a:t>
            </a:r>
            <a:r>
              <a:rPr lang="fr-FR" sz="1800" b="1" dirty="0" err="1">
                <a:solidFill>
                  <a:srgbClr val="81C1D3"/>
                </a:solidFill>
                <a:latin typeface="Montserrat"/>
              </a:rPr>
              <a:t>principles</a:t>
            </a:r>
            <a:r>
              <a:rPr lang="fr-FR" sz="1800" b="1" dirty="0">
                <a:solidFill>
                  <a:srgbClr val="81C1D3"/>
                </a:solidFill>
                <a:latin typeface="Montserrat"/>
              </a:rPr>
              <a:t> </a:t>
            </a:r>
            <a:r>
              <a:rPr lang="fr-FR" sz="1800" dirty="0">
                <a:solidFill>
                  <a:srgbClr val="595959"/>
                </a:solidFill>
                <a:latin typeface="Montserrat"/>
              </a:rPr>
              <a:t>: show contribution </a:t>
            </a:r>
            <a:r>
              <a:rPr lang="fr-FR" sz="1800" dirty="0" err="1">
                <a:solidFill>
                  <a:srgbClr val="595959"/>
                </a:solidFill>
                <a:latin typeface="Montserrat"/>
              </a:rPr>
              <a:t>with</a:t>
            </a:r>
            <a:r>
              <a:rPr lang="fr-FR" sz="1800" dirty="0">
                <a:solidFill>
                  <a:srgbClr val="595959"/>
                </a:solidFill>
                <a:latin typeface="Montserrat"/>
              </a:rPr>
              <a:t> </a:t>
            </a:r>
            <a:r>
              <a:rPr lang="fr-FR" sz="1800" dirty="0" err="1">
                <a:solidFill>
                  <a:srgbClr val="595959"/>
                </a:solidFill>
                <a:latin typeface="Montserrat"/>
              </a:rPr>
              <a:t>concrete</a:t>
            </a:r>
            <a:r>
              <a:rPr lang="fr-FR" sz="1800" dirty="0">
                <a:solidFill>
                  <a:srgbClr val="595959"/>
                </a:solidFill>
                <a:latin typeface="Montserrat"/>
              </a:rPr>
              <a:t> </a:t>
            </a:r>
            <a:r>
              <a:rPr lang="fr-FR" sz="1800" b="1" dirty="0" err="1">
                <a:solidFill>
                  <a:srgbClr val="595959"/>
                </a:solidFill>
                <a:latin typeface="Montserrat"/>
              </a:rPr>
              <a:t>examples</a:t>
            </a:r>
            <a:endParaRPr lang="fr-FR" sz="1800" b="1" dirty="0">
              <a:solidFill>
                <a:srgbClr val="595959"/>
              </a:solidFill>
              <a:latin typeface="Montserrat"/>
            </a:endParaRPr>
          </a:p>
          <a:p>
            <a:pPr marL="1257300" lvl="2" indent="-342900">
              <a:buFont typeface="+mj-lt"/>
              <a:buAutoNum type="arabicPeriod"/>
            </a:pPr>
            <a:endParaRPr lang="fr-FR" sz="1800" dirty="0">
              <a:solidFill>
                <a:srgbClr val="595959"/>
              </a:solidFill>
              <a:latin typeface="Montserrat"/>
            </a:endParaRPr>
          </a:p>
          <a:p>
            <a:pPr marL="1257300" lvl="2" indent="-342900">
              <a:buFont typeface="+mj-lt"/>
              <a:buAutoNum type="arabicPeriod"/>
            </a:pPr>
            <a:r>
              <a:rPr lang="fr-FR" b="1" dirty="0">
                <a:solidFill>
                  <a:srgbClr val="81C1D3"/>
                </a:solidFill>
                <a:latin typeface="Montserrat"/>
              </a:rPr>
              <a:t>W</a:t>
            </a:r>
            <a:r>
              <a:rPr lang="fr-FR" sz="1800" b="1" dirty="0">
                <a:solidFill>
                  <a:srgbClr val="81C1D3"/>
                </a:solidFill>
                <a:latin typeface="Montserrat"/>
              </a:rPr>
              <a:t>ork plan </a:t>
            </a:r>
            <a:r>
              <a:rPr lang="fr-FR" sz="1800" dirty="0">
                <a:solidFill>
                  <a:srgbClr val="595959"/>
                </a:solidFill>
                <a:latin typeface="Montserrat"/>
              </a:rPr>
              <a:t>: objectives (=WP) must </a:t>
            </a:r>
            <a:r>
              <a:rPr lang="fr-FR" sz="1800" dirty="0" err="1">
                <a:solidFill>
                  <a:srgbClr val="595959"/>
                </a:solidFill>
                <a:latin typeface="Montserrat"/>
              </a:rPr>
              <a:t>be</a:t>
            </a:r>
            <a:r>
              <a:rPr lang="fr-FR" sz="1800" dirty="0">
                <a:solidFill>
                  <a:srgbClr val="595959"/>
                </a:solidFill>
                <a:latin typeface="Montserrat"/>
              </a:rPr>
              <a:t> </a:t>
            </a:r>
            <a:r>
              <a:rPr lang="fr-FR" sz="1800" b="1" dirty="0" err="1">
                <a:solidFill>
                  <a:srgbClr val="595959"/>
                </a:solidFill>
                <a:latin typeface="Montserrat"/>
              </a:rPr>
              <a:t>operational</a:t>
            </a:r>
            <a:r>
              <a:rPr lang="fr-FR" sz="1800" dirty="0">
                <a:solidFill>
                  <a:srgbClr val="595959"/>
                </a:solidFill>
                <a:latin typeface="Montserrat"/>
              </a:rPr>
              <a:t> and </a:t>
            </a:r>
            <a:r>
              <a:rPr lang="fr-FR" sz="1800" dirty="0" err="1">
                <a:solidFill>
                  <a:srgbClr val="595959"/>
                </a:solidFill>
                <a:latin typeface="Montserrat"/>
              </a:rPr>
              <a:t>well</a:t>
            </a:r>
            <a:r>
              <a:rPr lang="fr-FR" sz="1800" dirty="0">
                <a:solidFill>
                  <a:srgbClr val="595959"/>
                </a:solidFill>
                <a:latin typeface="Montserrat"/>
              </a:rPr>
              <a:t> </a:t>
            </a:r>
            <a:r>
              <a:rPr lang="fr-FR" sz="1800" dirty="0" err="1">
                <a:solidFill>
                  <a:srgbClr val="595959"/>
                </a:solidFill>
                <a:latin typeface="Montserrat"/>
              </a:rPr>
              <a:t>sequenced</a:t>
            </a:r>
            <a:endParaRPr lang="fr-FR" sz="1800" dirty="0">
              <a:solidFill>
                <a:srgbClr val="595959"/>
              </a:solidFill>
              <a:latin typeface="Montserrat"/>
            </a:endParaRPr>
          </a:p>
          <a:p>
            <a:pPr marL="1257300" lvl="2" indent="-342900">
              <a:buFont typeface="+mj-lt"/>
              <a:buAutoNum type="arabicPeriod"/>
            </a:pPr>
            <a:endParaRPr lang="fr-FR" sz="1800" dirty="0">
              <a:solidFill>
                <a:srgbClr val="595959"/>
              </a:solidFill>
              <a:latin typeface="Montserrat"/>
            </a:endParaRPr>
          </a:p>
          <a:p>
            <a:pPr marL="1257300" lvl="2" indent="-342900">
              <a:buFont typeface="+mj-lt"/>
              <a:buAutoNum type="arabicPeriod"/>
            </a:pPr>
            <a:r>
              <a:rPr lang="fr-FR" b="1" dirty="0">
                <a:solidFill>
                  <a:srgbClr val="81C1D3"/>
                </a:solidFill>
                <a:latin typeface="Montserrat"/>
              </a:rPr>
              <a:t>B</a:t>
            </a:r>
            <a:r>
              <a:rPr lang="fr-FR" sz="1800" b="1" dirty="0">
                <a:solidFill>
                  <a:srgbClr val="81C1D3"/>
                </a:solidFill>
                <a:latin typeface="Montserrat"/>
              </a:rPr>
              <a:t>udget</a:t>
            </a:r>
            <a:r>
              <a:rPr lang="fr-FR" sz="1800" dirty="0">
                <a:solidFill>
                  <a:srgbClr val="595959"/>
                </a:solidFill>
                <a:latin typeface="Montserrat"/>
              </a:rPr>
              <a:t> : </a:t>
            </a:r>
            <a:r>
              <a:rPr lang="fr-FR" sz="1800" dirty="0" err="1">
                <a:solidFill>
                  <a:srgbClr val="595959"/>
                </a:solidFill>
                <a:latin typeface="Montserrat"/>
              </a:rPr>
              <a:t>well</a:t>
            </a:r>
            <a:r>
              <a:rPr lang="fr-FR" sz="1800" dirty="0">
                <a:solidFill>
                  <a:srgbClr val="595959"/>
                </a:solidFill>
                <a:latin typeface="Montserrat"/>
              </a:rPr>
              <a:t> </a:t>
            </a:r>
            <a:r>
              <a:rPr lang="fr-FR" sz="1800" b="1" dirty="0" err="1">
                <a:solidFill>
                  <a:srgbClr val="595959"/>
                </a:solidFill>
                <a:latin typeface="Montserrat"/>
              </a:rPr>
              <a:t>shared</a:t>
            </a:r>
            <a:r>
              <a:rPr lang="fr-FR" sz="1800" dirty="0">
                <a:solidFill>
                  <a:srgbClr val="595959"/>
                </a:solidFill>
                <a:latin typeface="Montserrat"/>
              </a:rPr>
              <a:t> and </a:t>
            </a:r>
            <a:r>
              <a:rPr lang="fr-FR" sz="1800" dirty="0" err="1">
                <a:solidFill>
                  <a:srgbClr val="595959"/>
                </a:solidFill>
                <a:latin typeface="Montserrat"/>
              </a:rPr>
              <a:t>reflecting</a:t>
            </a:r>
            <a:r>
              <a:rPr lang="fr-FR" sz="1800" dirty="0">
                <a:solidFill>
                  <a:srgbClr val="595959"/>
                </a:solidFill>
                <a:latin typeface="Montserrat"/>
              </a:rPr>
              <a:t> the</a:t>
            </a:r>
            <a:r>
              <a:rPr lang="fr-FR" dirty="0">
                <a:solidFill>
                  <a:srgbClr val="595959"/>
                </a:solidFill>
              </a:rPr>
              <a:t> </a:t>
            </a:r>
            <a:r>
              <a:rPr lang="fr-FR" dirty="0" err="1">
                <a:solidFill>
                  <a:srgbClr val="595959"/>
                </a:solidFill>
              </a:rPr>
              <a:t>activities</a:t>
            </a:r>
            <a:r>
              <a:rPr lang="fr-FR" dirty="0">
                <a:solidFill>
                  <a:srgbClr val="595959"/>
                </a:solidFill>
              </a:rPr>
              <a:t> </a:t>
            </a:r>
          </a:p>
          <a:p>
            <a:pPr marL="1257300" lvl="2" indent="-342900">
              <a:buFont typeface="+mj-lt"/>
              <a:buAutoNum type="arabicPeriod"/>
            </a:pPr>
            <a:endParaRPr lang="fr-FR" sz="1800" dirty="0">
              <a:solidFill>
                <a:srgbClr val="595959"/>
              </a:solidFill>
              <a:latin typeface="Montserrat"/>
            </a:endParaRPr>
          </a:p>
        </p:txBody>
      </p:sp>
      <p:sp>
        <p:nvSpPr>
          <p:cNvPr id="8" name="Bulle narrative : ronde 7">
            <a:extLst>
              <a:ext uri="{FF2B5EF4-FFF2-40B4-BE49-F238E27FC236}">
                <a16:creationId xmlns:a16="http://schemas.microsoft.com/office/drawing/2014/main" id="{181BAEA3-EDE3-B70E-D335-ADABF13219B1}"/>
              </a:ext>
            </a:extLst>
          </p:cNvPr>
          <p:cNvSpPr/>
          <p:nvPr/>
        </p:nvSpPr>
        <p:spPr>
          <a:xfrm>
            <a:off x="8585981" y="4794848"/>
            <a:ext cx="3293588" cy="1464185"/>
          </a:xfrm>
          <a:prstGeom prst="wedgeEllipseCallout">
            <a:avLst>
              <a:gd name="adj1" fmla="val -24216"/>
              <a:gd name="adj2" fmla="val -67864"/>
            </a:avLst>
          </a:prstGeom>
          <a:noFill/>
          <a:ln w="28575">
            <a:solidFill>
              <a:srgbClr val="81C1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4"/>
                </a:solidFill>
                <a:latin typeface="Montserrat" panose="00000500000000000000" pitchFamily="2" charset="0"/>
              </a:rPr>
              <a:t>Follow </a:t>
            </a:r>
            <a:r>
              <a:rPr lang="fr-FR" b="1" dirty="0" err="1">
                <a:solidFill>
                  <a:schemeClr val="accent4"/>
                </a:solidFill>
                <a:latin typeface="Montserrat" panose="00000500000000000000" pitchFamily="2" charset="0"/>
              </a:rPr>
              <a:t>technical</a:t>
            </a:r>
            <a:r>
              <a:rPr lang="fr-FR" b="1" dirty="0">
                <a:solidFill>
                  <a:schemeClr val="accent4"/>
                </a:solidFill>
                <a:latin typeface="Montserrat" panose="00000500000000000000" pitchFamily="2" charset="0"/>
              </a:rPr>
              <a:t> meetings for more details !</a:t>
            </a:r>
          </a:p>
        </p:txBody>
      </p:sp>
      <p:sp>
        <p:nvSpPr>
          <p:cNvPr id="3" name="Litebulb">
            <a:extLst>
              <a:ext uri="{FF2B5EF4-FFF2-40B4-BE49-F238E27FC236}">
                <a16:creationId xmlns:a16="http://schemas.microsoft.com/office/drawing/2014/main" id="{79BF2017-9B77-1AF7-322F-5C69BC64581F}"/>
              </a:ext>
            </a:extLst>
          </p:cNvPr>
          <p:cNvSpPr>
            <a:spLocks noEditPoints="1" noChangeArrowheads="1"/>
          </p:cNvSpPr>
          <p:nvPr/>
        </p:nvSpPr>
        <p:spPr bwMode="auto">
          <a:xfrm>
            <a:off x="10736488" y="779883"/>
            <a:ext cx="860945" cy="109384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40 w 21600"/>
              <a:gd name="T13" fmla="*/ 2187 h 21600"/>
              <a:gd name="T14" fmla="*/ 18284 w 21600"/>
              <a:gd name="T15" fmla="*/ 9285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12700">
            <a:solidFill>
              <a:srgbClr val="000000"/>
            </a:solidFill>
            <a:miter lim="800000"/>
            <a:headEnd/>
            <a:tailEnd/>
          </a:ln>
        </p:spPr>
        <p:txBody>
          <a:bodyPr/>
          <a:lstStyle/>
          <a:p>
            <a:endParaRPr lang="fr-FR"/>
          </a:p>
        </p:txBody>
      </p:sp>
    </p:spTree>
    <p:extLst>
      <p:ext uri="{BB962C8B-B14F-4D97-AF65-F5344CB8AC3E}">
        <p14:creationId xmlns:p14="http://schemas.microsoft.com/office/powerpoint/2010/main" val="2910498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A615A0-F51C-40AB-AF08-7BA92576DE68}"/>
              </a:ext>
            </a:extLst>
          </p:cNvPr>
          <p:cNvSpPr txBox="1"/>
          <p:nvPr/>
        </p:nvSpPr>
        <p:spPr>
          <a:xfrm>
            <a:off x="839788" y="1336119"/>
            <a:ext cx="11240102" cy="4185761"/>
          </a:xfrm>
          <a:prstGeom prst="rect">
            <a:avLst/>
          </a:prstGeom>
          <a:noFill/>
        </p:spPr>
        <p:txBody>
          <a:bodyPr wrap="square" lIns="91440" tIns="45720" rIns="91440" bIns="45720" rtlCol="0" anchor="t">
            <a:spAutoFit/>
          </a:bodyPr>
          <a:lstStyle/>
          <a:p>
            <a:r>
              <a:rPr lang="fr-FR" sz="1600" b="1" dirty="0" err="1">
                <a:solidFill>
                  <a:srgbClr val="595959"/>
                </a:solidFill>
                <a:latin typeface="Montserrat"/>
              </a:rPr>
              <a:t>Projects</a:t>
            </a:r>
            <a:r>
              <a:rPr lang="fr-FR" sz="1600" b="1" dirty="0">
                <a:solidFill>
                  <a:srgbClr val="595959"/>
                </a:solidFill>
                <a:latin typeface="Montserrat"/>
              </a:rPr>
              <a:t> </a:t>
            </a:r>
            <a:r>
              <a:rPr lang="fr-FR" sz="1600" b="1" dirty="0" err="1">
                <a:solidFill>
                  <a:srgbClr val="595959"/>
                </a:solidFill>
                <a:latin typeface="Montserrat"/>
              </a:rPr>
              <a:t>appraisal</a:t>
            </a:r>
            <a:r>
              <a:rPr lang="fr-FR" sz="1600" b="1" dirty="0">
                <a:solidFill>
                  <a:srgbClr val="595959"/>
                </a:solidFill>
                <a:latin typeface="Montserrat"/>
              </a:rPr>
              <a:t> </a:t>
            </a:r>
            <a:endParaRPr lang="en-GB" sz="1600" dirty="0">
              <a:solidFill>
                <a:srgbClr val="595959"/>
              </a:solidFill>
              <a:effectLst/>
              <a:latin typeface="Montserrat"/>
              <a:ea typeface="Times New Roman" panose="02020603050405020304" pitchFamily="18" charset="0"/>
              <a:cs typeface="Calibri"/>
            </a:endParaRPr>
          </a:p>
          <a:p>
            <a:pPr marL="400050" indent="-400050">
              <a:buFont typeface="+mj-lt"/>
              <a:buAutoNum type="romanUcPeriod"/>
            </a:pPr>
            <a:r>
              <a:rPr lang="en-GB" sz="1400" dirty="0">
                <a:solidFill>
                  <a:srgbClr val="595959"/>
                </a:solidFill>
                <a:effectLst/>
                <a:latin typeface="Montserrat"/>
                <a:ea typeface="Times New Roman" panose="02020603050405020304" pitchFamily="18" charset="0"/>
                <a:cs typeface="Calibri"/>
              </a:rPr>
              <a:t>The administrative and eligibility check</a:t>
            </a:r>
            <a:r>
              <a:rPr lang="en-GB" sz="1400" dirty="0">
                <a:solidFill>
                  <a:srgbClr val="595959"/>
                </a:solidFill>
                <a:latin typeface="Montserrat"/>
                <a:ea typeface="Times New Roman" panose="02020603050405020304" pitchFamily="18" charset="0"/>
                <a:cs typeface="Calibri"/>
              </a:rPr>
              <a:t> </a:t>
            </a:r>
            <a:endParaRPr lang="en-GB" sz="14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endParaRPr>
          </a:p>
          <a:p>
            <a:pPr marL="400050" indent="-400050">
              <a:buFont typeface="+mj-lt"/>
              <a:buAutoNum type="romanUcPeriod"/>
            </a:pPr>
            <a:r>
              <a:rPr lang="en-GB" sz="1400" dirty="0">
                <a:solidFill>
                  <a:srgbClr val="595959"/>
                </a:solidFill>
                <a:latin typeface="Montserrat"/>
                <a:cs typeface="Calibri"/>
              </a:rPr>
              <a:t>Quality assessment criteria</a:t>
            </a:r>
            <a:r>
              <a:rPr lang="fr-FR" sz="1400" dirty="0">
                <a:solidFill>
                  <a:srgbClr val="595959"/>
                </a:solidFill>
                <a:latin typeface="Montserrat"/>
                <a:cs typeface="Calibri"/>
              </a:rPr>
              <a:t> (1 phase)</a:t>
            </a:r>
          </a:p>
          <a:p>
            <a:pPr marL="400050" indent="-400050">
              <a:buFont typeface="+mj-lt"/>
              <a:buAutoNum type="romanUcPeriod"/>
            </a:pPr>
            <a:r>
              <a:rPr lang="en-GB" sz="1400" dirty="0">
                <a:solidFill>
                  <a:srgbClr val="595959"/>
                </a:solidFill>
                <a:effectLst/>
                <a:latin typeface="Montserrat"/>
                <a:ea typeface="Times New Roman" panose="02020603050405020304" pitchFamily="18" charset="0"/>
                <a:cs typeface="Calibri"/>
              </a:rPr>
              <a:t>Pre-contractual criteria</a:t>
            </a:r>
          </a:p>
          <a:p>
            <a:endParaRPr lang="fr-FR" sz="1600" b="1" u="sng" dirty="0">
              <a:solidFill>
                <a:srgbClr val="595959"/>
              </a:solidFill>
              <a:latin typeface="Montserrat" panose="00000500000000000000" pitchFamily="2" charset="0"/>
            </a:endParaRPr>
          </a:p>
          <a:p>
            <a:r>
              <a:rPr lang="fr-FR" sz="1600" b="1" u="sng" dirty="0" err="1">
                <a:solidFill>
                  <a:srgbClr val="595959"/>
                </a:solidFill>
                <a:latin typeface="Montserrat"/>
              </a:rPr>
              <a:t>Quality</a:t>
            </a:r>
            <a:r>
              <a:rPr lang="fr-FR" sz="1600" b="1" u="sng" dirty="0">
                <a:solidFill>
                  <a:srgbClr val="595959"/>
                </a:solidFill>
                <a:latin typeface="Montserrat"/>
              </a:rPr>
              <a:t> </a:t>
            </a:r>
            <a:r>
              <a:rPr lang="fr-FR" sz="1600" b="1" u="sng" dirty="0" err="1">
                <a:solidFill>
                  <a:srgbClr val="595959"/>
                </a:solidFill>
                <a:latin typeface="Montserrat"/>
              </a:rPr>
              <a:t>Assessment</a:t>
            </a:r>
            <a:r>
              <a:rPr lang="fr-FR" sz="1600" b="1" u="sng" dirty="0">
                <a:solidFill>
                  <a:srgbClr val="595959"/>
                </a:solidFill>
                <a:latin typeface="Montserrat"/>
              </a:rPr>
              <a:t> in 1 phase on :</a:t>
            </a:r>
          </a:p>
          <a:p>
            <a:pPr marL="1200150" lvl="2" indent="-285750">
              <a:buFont typeface="Arial" panose="020B0604020202020204" pitchFamily="34" charset="0"/>
              <a:buChar char="•"/>
            </a:pPr>
            <a:r>
              <a:rPr lang="fr-FR" sz="1600" dirty="0">
                <a:solidFill>
                  <a:srgbClr val="595959"/>
                </a:solidFill>
                <a:latin typeface="Montserrat"/>
              </a:rPr>
              <a:t>project relevance, </a:t>
            </a:r>
          </a:p>
          <a:p>
            <a:pPr marL="1200150" lvl="2" indent="-285750">
              <a:buFont typeface="Arial" panose="020B0604020202020204" pitchFamily="34" charset="0"/>
              <a:buChar char="•"/>
            </a:pPr>
            <a:r>
              <a:rPr lang="fr-FR" sz="1600" dirty="0" err="1">
                <a:solidFill>
                  <a:srgbClr val="595959"/>
                </a:solidFill>
                <a:latin typeface="Montserrat"/>
              </a:rPr>
              <a:t>cooperation</a:t>
            </a:r>
            <a:r>
              <a:rPr lang="fr-FR" sz="1600" dirty="0">
                <a:solidFill>
                  <a:srgbClr val="595959"/>
                </a:solidFill>
                <a:latin typeface="Montserrat"/>
              </a:rPr>
              <a:t> </a:t>
            </a:r>
            <a:r>
              <a:rPr lang="fr-FR" sz="1600" dirty="0" err="1">
                <a:solidFill>
                  <a:srgbClr val="595959"/>
                </a:solidFill>
                <a:latin typeface="Montserrat"/>
              </a:rPr>
              <a:t>character</a:t>
            </a:r>
            <a:r>
              <a:rPr lang="fr-FR" sz="1600" dirty="0">
                <a:solidFill>
                  <a:srgbClr val="595959"/>
                </a:solidFill>
                <a:latin typeface="Montserrat"/>
              </a:rPr>
              <a:t>, </a:t>
            </a:r>
          </a:p>
          <a:p>
            <a:pPr marL="1200150" lvl="2" indent="-285750">
              <a:buFont typeface="Arial" panose="020B0604020202020204" pitchFamily="34" charset="0"/>
              <a:buChar char="•"/>
            </a:pPr>
            <a:r>
              <a:rPr lang="fr-FR" sz="1600" dirty="0">
                <a:solidFill>
                  <a:srgbClr val="595959"/>
                </a:solidFill>
                <a:latin typeface="Montserrat"/>
              </a:rPr>
              <a:t>intervention </a:t>
            </a:r>
            <a:r>
              <a:rPr lang="fr-FR" sz="1600" dirty="0" err="1">
                <a:solidFill>
                  <a:srgbClr val="595959"/>
                </a:solidFill>
                <a:latin typeface="Montserrat"/>
              </a:rPr>
              <a:t>logic</a:t>
            </a:r>
            <a:r>
              <a:rPr lang="fr-FR" sz="1600" dirty="0">
                <a:solidFill>
                  <a:srgbClr val="595959"/>
                </a:solidFill>
                <a:latin typeface="Montserrat"/>
              </a:rPr>
              <a:t>, </a:t>
            </a:r>
          </a:p>
          <a:p>
            <a:pPr marL="1200150" lvl="2" indent="-285750">
              <a:buFont typeface="Arial" panose="020B0604020202020204" pitchFamily="34" charset="0"/>
              <a:buChar char="•"/>
            </a:pPr>
            <a:r>
              <a:rPr lang="fr-FR" sz="1600" dirty="0">
                <a:solidFill>
                  <a:srgbClr val="595959"/>
                </a:solidFill>
                <a:latin typeface="Montserrat"/>
              </a:rPr>
              <a:t>partnership relevance</a:t>
            </a:r>
          </a:p>
          <a:p>
            <a:pPr marL="1200150" lvl="2" indent="-285750">
              <a:buFont typeface="Arial" panose="020B0604020202020204" pitchFamily="34" charset="0"/>
              <a:buChar char="•"/>
            </a:pPr>
            <a:r>
              <a:rPr lang="fr-FR" sz="1600" dirty="0">
                <a:solidFill>
                  <a:srgbClr val="595959"/>
                </a:solidFill>
                <a:latin typeface="Montserrat"/>
              </a:rPr>
              <a:t>horizontal </a:t>
            </a:r>
            <a:r>
              <a:rPr lang="fr-FR" sz="1600" dirty="0" err="1">
                <a:solidFill>
                  <a:srgbClr val="595959"/>
                </a:solidFill>
                <a:latin typeface="Montserrat"/>
              </a:rPr>
              <a:t>principles</a:t>
            </a:r>
            <a:r>
              <a:rPr lang="fr-FR" sz="1600" dirty="0">
                <a:solidFill>
                  <a:srgbClr val="595959"/>
                </a:solidFill>
                <a:latin typeface="Montserrat"/>
              </a:rPr>
              <a:t>, </a:t>
            </a:r>
          </a:p>
          <a:p>
            <a:pPr marL="1200150" lvl="2" indent="-285750">
              <a:buFont typeface="Arial" panose="020B0604020202020204" pitchFamily="34" charset="0"/>
              <a:buChar char="•"/>
            </a:pPr>
            <a:r>
              <a:rPr lang="fr-FR" sz="1600" dirty="0" err="1">
                <a:solidFill>
                  <a:srgbClr val="595959"/>
                </a:solidFill>
                <a:latin typeface="Montserrat"/>
              </a:rPr>
              <a:t>work</a:t>
            </a:r>
            <a:r>
              <a:rPr lang="fr-FR" sz="1600" dirty="0">
                <a:solidFill>
                  <a:srgbClr val="595959"/>
                </a:solidFill>
                <a:latin typeface="Montserrat"/>
              </a:rPr>
              <a:t> plan, </a:t>
            </a:r>
          </a:p>
          <a:p>
            <a:pPr marL="1200150" lvl="2" indent="-285750">
              <a:buFont typeface="Arial" panose="020B0604020202020204" pitchFamily="34" charset="0"/>
              <a:buChar char="•"/>
            </a:pPr>
            <a:r>
              <a:rPr lang="fr-FR" sz="1600" dirty="0">
                <a:solidFill>
                  <a:srgbClr val="595959"/>
                </a:solidFill>
                <a:latin typeface="Montserrat"/>
              </a:rPr>
              <a:t>budget</a:t>
            </a:r>
            <a:br>
              <a:rPr lang="fr-FR" sz="1600" dirty="0">
                <a:solidFill>
                  <a:srgbClr val="595959"/>
                </a:solidFill>
                <a:latin typeface="Montserrat"/>
              </a:rPr>
            </a:br>
            <a:endParaRPr lang="fr-FR" sz="1600" dirty="0">
              <a:solidFill>
                <a:srgbClr val="595959"/>
              </a:solidFill>
              <a:latin typeface="Montserrat"/>
            </a:endParaRPr>
          </a:p>
          <a:p>
            <a:r>
              <a:rPr lang="fr-FR" sz="1600" dirty="0">
                <a:solidFill>
                  <a:srgbClr val="595959"/>
                </a:solidFill>
                <a:latin typeface="Montserrat"/>
              </a:rPr>
              <a:t>Rating </a:t>
            </a:r>
            <a:r>
              <a:rPr lang="fr-FR" sz="1600" dirty="0" err="1">
                <a:solidFill>
                  <a:srgbClr val="595959"/>
                </a:solidFill>
                <a:latin typeface="Montserrat"/>
              </a:rPr>
              <a:t>based</a:t>
            </a:r>
            <a:r>
              <a:rPr lang="fr-FR" sz="1600" dirty="0">
                <a:solidFill>
                  <a:srgbClr val="595959"/>
                </a:solidFill>
                <a:latin typeface="Montserrat"/>
              </a:rPr>
              <a:t> on 50 points (</a:t>
            </a:r>
            <a:r>
              <a:rPr lang="en-GB" sz="1600" b="1" kern="150" dirty="0">
                <a:solidFill>
                  <a:srgbClr val="595959"/>
                </a:solidFill>
                <a:effectLst/>
                <a:latin typeface="Montserrat"/>
                <a:ea typeface="SimSun"/>
                <a:cs typeface="Trebuchet MS" panose="020B0603020202020204" pitchFamily="34" charset="0"/>
              </a:rPr>
              <a:t>35 </a:t>
            </a:r>
            <a:r>
              <a:rPr lang="en-GB" sz="1600" kern="150" dirty="0">
                <a:solidFill>
                  <a:srgbClr val="595959"/>
                </a:solidFill>
                <a:effectLst/>
                <a:latin typeface="Montserrat"/>
                <a:ea typeface="SimSun"/>
                <a:cs typeface="Trebuchet MS" panose="020B0603020202020204" pitchFamily="34" charset="0"/>
              </a:rPr>
              <a:t>out of 50 </a:t>
            </a:r>
            <a:r>
              <a:rPr lang="en-GB" sz="1600" b="1" u="sng" kern="150" dirty="0">
                <a:solidFill>
                  <a:srgbClr val="EDBA42"/>
                </a:solidFill>
                <a:effectLst/>
                <a:latin typeface="Montserrat"/>
                <a:ea typeface="SimSun"/>
                <a:cs typeface="Trebuchet MS" panose="020B0603020202020204" pitchFamily="34" charset="0"/>
              </a:rPr>
              <a:t>at least </a:t>
            </a:r>
            <a:r>
              <a:rPr lang="en-GB" sz="1600" kern="150" dirty="0">
                <a:solidFill>
                  <a:srgbClr val="595959"/>
                </a:solidFill>
                <a:effectLst/>
                <a:latin typeface="Montserrat"/>
                <a:ea typeface="SimSun"/>
                <a:cs typeface="Trebuchet MS" panose="020B0603020202020204" pitchFamily="34" charset="0"/>
              </a:rPr>
              <a:t>to be requested for </a:t>
            </a:r>
            <a:r>
              <a:rPr lang="en-GB" sz="1600" b="1" u="sng" kern="150" dirty="0">
                <a:solidFill>
                  <a:srgbClr val="EDBA42"/>
                </a:solidFill>
                <a:effectLst/>
                <a:latin typeface="Montserrat"/>
                <a:ea typeface="SimSun"/>
                <a:cs typeface="Trebuchet MS" panose="020B0603020202020204" pitchFamily="34" charset="0"/>
              </a:rPr>
              <a:t>being eligible to approval</a:t>
            </a:r>
            <a:r>
              <a:rPr lang="en-GB" sz="1600" kern="150" dirty="0">
                <a:solidFill>
                  <a:srgbClr val="EDBA42"/>
                </a:solidFill>
                <a:effectLst/>
                <a:latin typeface="Montserrat"/>
                <a:ea typeface="SimSun"/>
                <a:cs typeface="Trebuchet MS" panose="020B0603020202020204" pitchFamily="34" charset="0"/>
              </a:rPr>
              <a:t>, </a:t>
            </a:r>
            <a:r>
              <a:rPr lang="en-GB" sz="1600" b="1" u="sng" kern="150" dirty="0">
                <a:solidFill>
                  <a:srgbClr val="EDBA42"/>
                </a:solidFill>
                <a:latin typeface="Montserrat"/>
                <a:ea typeface="SimSun"/>
                <a:cs typeface="Trebuchet MS" panose="020B0603020202020204" pitchFamily="34" charset="0"/>
              </a:rPr>
              <a:t>d</a:t>
            </a:r>
            <a:r>
              <a:rPr lang="en-GB" sz="1600" b="1" u="sng" kern="150" dirty="0">
                <a:solidFill>
                  <a:srgbClr val="EDBA42"/>
                </a:solidFill>
                <a:effectLst/>
                <a:latin typeface="Montserrat"/>
                <a:ea typeface="SimSun"/>
                <a:cs typeface="Trebuchet MS" panose="020B0603020202020204" pitchFamily="34" charset="0"/>
              </a:rPr>
              <a:t>epending on available budget</a:t>
            </a:r>
            <a:r>
              <a:rPr lang="en-GB" sz="1600" kern="150" dirty="0">
                <a:solidFill>
                  <a:srgbClr val="595959"/>
                </a:solidFill>
                <a:effectLst/>
                <a:latin typeface="Montserrat"/>
                <a:ea typeface="SimSun"/>
                <a:cs typeface="Trebuchet MS" panose="020B0603020202020204" pitchFamily="34" charset="0"/>
              </a:rPr>
              <a:t>)</a:t>
            </a:r>
          </a:p>
          <a:p>
            <a:endParaRPr lang="en-GB" sz="1600" kern="150" dirty="0">
              <a:solidFill>
                <a:srgbClr val="595959"/>
              </a:solidFill>
              <a:effectLst/>
              <a:latin typeface="Montserrat"/>
              <a:ea typeface="SimSun"/>
              <a:cs typeface="Trebuchet MS" panose="020B0603020202020204" pitchFamily="34" charset="0"/>
            </a:endParaRPr>
          </a:p>
        </p:txBody>
      </p:sp>
      <p:sp>
        <p:nvSpPr>
          <p:cNvPr id="7" name="Titre 1">
            <a:extLst>
              <a:ext uri="{FF2B5EF4-FFF2-40B4-BE49-F238E27FC236}">
                <a16:creationId xmlns:a16="http://schemas.microsoft.com/office/drawing/2014/main" id="{146C89D8-C71F-490C-9BEB-F9F1333A3D0B}"/>
              </a:ext>
            </a:extLst>
          </p:cNvPr>
          <p:cNvSpPr txBox="1">
            <a:spLocks/>
          </p:cNvSpPr>
          <p:nvPr/>
        </p:nvSpPr>
        <p:spPr>
          <a:xfrm>
            <a:off x="947738" y="563303"/>
            <a:ext cx="10011195" cy="525722"/>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chemeClr val="tx2">
                    <a:lumMod val="50000"/>
                    <a:lumOff val="50000"/>
                  </a:schemeClr>
                </a:solidFill>
                <a:latin typeface="Montserrat "/>
              </a:rPr>
              <a:t>Application and </a:t>
            </a:r>
            <a:r>
              <a:rPr lang="fr-FR" dirty="0" err="1">
                <a:solidFill>
                  <a:schemeClr val="tx2">
                    <a:lumMod val="50000"/>
                    <a:lumOff val="50000"/>
                  </a:schemeClr>
                </a:solidFill>
                <a:latin typeface="Montserrat "/>
              </a:rPr>
              <a:t>selection</a:t>
            </a:r>
            <a:r>
              <a:rPr lang="fr-FR" dirty="0">
                <a:solidFill>
                  <a:schemeClr val="tx2">
                    <a:lumMod val="50000"/>
                    <a:lumOff val="50000"/>
                  </a:schemeClr>
                </a:solidFill>
                <a:latin typeface="Montserrat "/>
              </a:rPr>
              <a:t> </a:t>
            </a:r>
            <a:r>
              <a:rPr lang="fr-FR" b="1" dirty="0" err="1">
                <a:solidFill>
                  <a:schemeClr val="tx2">
                    <a:lumMod val="50000"/>
                    <a:lumOff val="50000"/>
                  </a:schemeClr>
                </a:solidFill>
                <a:latin typeface="Montserrat "/>
              </a:rPr>
              <a:t>procedure</a:t>
            </a:r>
            <a:endParaRPr lang="fr-FR" b="1" dirty="0">
              <a:solidFill>
                <a:schemeClr val="tx2">
                  <a:lumMod val="50000"/>
                  <a:lumOff val="50000"/>
                </a:schemeClr>
              </a:solidFill>
              <a:latin typeface="Montserrat "/>
            </a:endParaRPr>
          </a:p>
        </p:txBody>
      </p:sp>
    </p:spTree>
    <p:extLst>
      <p:ext uri="{BB962C8B-B14F-4D97-AF65-F5344CB8AC3E}">
        <p14:creationId xmlns:p14="http://schemas.microsoft.com/office/powerpoint/2010/main" val="2024746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0A99F809-E47E-48B0-9CC8-04B83DB53DCC}"/>
              </a:ext>
            </a:extLst>
          </p:cNvPr>
          <p:cNvSpPr txBox="1"/>
          <p:nvPr/>
        </p:nvSpPr>
        <p:spPr>
          <a:xfrm>
            <a:off x="309228" y="1478797"/>
            <a:ext cx="9420925" cy="1412694"/>
          </a:xfrm>
          <a:prstGeom prst="rect">
            <a:avLst/>
          </a:prstGeom>
          <a:noFill/>
        </p:spPr>
        <p:txBody>
          <a:bodyPr wrap="square" rtlCol="0">
            <a:spAutoFit/>
          </a:bodyPr>
          <a:lstStyle/>
          <a:p>
            <a:pPr marL="285750" indent="-285750" algn="just">
              <a:lnSpc>
                <a:spcPct val="115000"/>
              </a:lnSpc>
              <a:spcBef>
                <a:spcPts val="600"/>
              </a:spcBef>
              <a:buFont typeface="Wingdings" panose="05000000000000000000" pitchFamily="2" charset="2"/>
              <a:buChar char="ü"/>
            </a:pPr>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APPLICATION FORM </a:t>
            </a:r>
            <a:r>
              <a:rPr lang="en-GB" sz="16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to be filled-in in </a:t>
            </a:r>
            <a:r>
              <a:rPr lang="en-GB" sz="1600" dirty="0" err="1">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Jems</a:t>
            </a:r>
            <a:r>
              <a:rPr lang="en-GB" sz="16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(English or French) and submitted</a:t>
            </a:r>
          </a:p>
          <a:p>
            <a:pPr marL="285750" indent="-285750" algn="just">
              <a:lnSpc>
                <a:spcPct val="115000"/>
              </a:lnSpc>
              <a:spcBef>
                <a:spcPts val="600"/>
              </a:spcBef>
              <a:buFont typeface="Wingdings" panose="05000000000000000000" pitchFamily="2" charset="2"/>
              <a:buChar char="ü"/>
            </a:pPr>
            <a:endParaRPr lang="fr-FR" sz="1600" dirty="0">
              <a:solidFill>
                <a:srgbClr val="595959"/>
              </a:solidFill>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lnSpc>
                <a:spcPct val="115000"/>
              </a:lnSpc>
              <a:spcBef>
                <a:spcPts val="600"/>
              </a:spcBef>
              <a:buFont typeface="Wingdings" panose="05000000000000000000" pitchFamily="2" charset="2"/>
              <a:buChar char="ü"/>
            </a:pPr>
            <a:r>
              <a:rPr lang="fr-FR"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MANDATORY ANNEXES : </a:t>
            </a:r>
            <a:r>
              <a:rPr lang="en-GB" sz="16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partners </a:t>
            </a:r>
            <a:r>
              <a:rPr lang="en-GB" sz="1600" dirty="0">
                <a:solidFill>
                  <a:srgbClr val="595959"/>
                </a:solidFill>
                <a:latin typeface="Montserrat" panose="00000500000000000000" pitchFamily="2" charset="0"/>
                <a:ea typeface="Times New Roman" panose="02020603050405020304" pitchFamily="18" charset="0"/>
                <a:cs typeface="Calibri" panose="020F0502020204030204" pitchFamily="34" charset="0"/>
              </a:rPr>
              <a:t>(incl. LP) and associated partners declaration</a:t>
            </a:r>
            <a:endParaRPr lang="fr-FR" sz="1600" b="1" dirty="0">
              <a:solidFill>
                <a:srgbClr val="595959"/>
              </a:solidFill>
              <a:latin typeface="Arial" panose="020B0604020202020204" pitchFamily="34" charset="0"/>
              <a:ea typeface="Times New Roman" panose="02020603050405020304" pitchFamily="18" charset="0"/>
              <a:cs typeface="Times New Roman" panose="02020603050405020304" pitchFamily="18" charset="0"/>
            </a:endParaRPr>
          </a:p>
          <a:p>
            <a:pPr marL="269875" algn="just"/>
            <a:r>
              <a:rPr lang="en-US" sz="1600" dirty="0">
                <a:solidFill>
                  <a:srgbClr val="595959"/>
                </a:solidFill>
                <a:latin typeface="Montserrat" panose="00000500000000000000" pitchFamily="2" charset="0"/>
              </a:rPr>
              <a:t> </a:t>
            </a:r>
            <a:r>
              <a:rPr lang="en-GB" sz="1600"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generated from the </a:t>
            </a:r>
            <a:r>
              <a:rPr lang="en-GB" sz="1600" b="1" dirty="0" err="1">
                <a:solidFill>
                  <a:srgbClr val="595959"/>
                </a:solidFill>
                <a:latin typeface="Montserrat" panose="00000500000000000000" pitchFamily="2" charset="0"/>
                <a:ea typeface="Times New Roman" panose="02020603050405020304" pitchFamily="18" charset="0"/>
                <a:cs typeface="Calibri" panose="020F0502020204030204" pitchFamily="34" charset="0"/>
              </a:rPr>
              <a:t>Jems</a:t>
            </a:r>
            <a:r>
              <a:rPr lang="en-GB" sz="1600"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system and signed </a:t>
            </a:r>
            <a:endParaRPr lang="fr-FR" sz="1600" dirty="0">
              <a:solidFill>
                <a:srgbClr val="595959"/>
              </a:solidFill>
              <a:latin typeface="Montserrat" panose="00000500000000000000" pitchFamily="2" charset="0"/>
            </a:endParaRPr>
          </a:p>
        </p:txBody>
      </p:sp>
      <p:sp>
        <p:nvSpPr>
          <p:cNvPr id="8" name="Titre 1">
            <a:extLst>
              <a:ext uri="{FF2B5EF4-FFF2-40B4-BE49-F238E27FC236}">
                <a16:creationId xmlns:a16="http://schemas.microsoft.com/office/drawing/2014/main" id="{07028CD7-F657-4C58-BE1B-54BA6C31FB29}"/>
              </a:ext>
            </a:extLst>
          </p:cNvPr>
          <p:cNvSpPr txBox="1">
            <a:spLocks/>
          </p:cNvSpPr>
          <p:nvPr/>
        </p:nvSpPr>
        <p:spPr>
          <a:xfrm>
            <a:off x="947738" y="605923"/>
            <a:ext cx="10011195" cy="483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rgbClr val="595959"/>
                </a:solidFill>
                <a:latin typeface="Montserrat SemiBold" pitchFamily="2" charset="0"/>
              </a:rPr>
              <a:t>Key documents </a:t>
            </a:r>
            <a:r>
              <a:rPr lang="fr-FR" sz="2800" dirty="0" err="1">
                <a:solidFill>
                  <a:srgbClr val="595959"/>
                </a:solidFill>
                <a:latin typeface="Montserrat SemiBold" pitchFamily="2" charset="0"/>
              </a:rPr>
              <a:t>composing</a:t>
            </a:r>
            <a:r>
              <a:rPr lang="fr-FR" sz="2800" dirty="0">
                <a:solidFill>
                  <a:srgbClr val="595959"/>
                </a:solidFill>
                <a:latin typeface="Montserrat SemiBold" pitchFamily="2" charset="0"/>
              </a:rPr>
              <a:t> a </a:t>
            </a:r>
            <a:r>
              <a:rPr lang="fr-FR" sz="2800" dirty="0" err="1">
                <a:solidFill>
                  <a:srgbClr val="595959"/>
                </a:solidFill>
                <a:latin typeface="Montserrat SemiBold" pitchFamily="2" charset="0"/>
              </a:rPr>
              <a:t>proposal</a:t>
            </a:r>
            <a:endParaRPr lang="fr-FR" sz="2800" dirty="0">
              <a:solidFill>
                <a:srgbClr val="595959"/>
              </a:solidFill>
              <a:latin typeface="Montserrat SemiBold" pitchFamily="2" charset="0"/>
            </a:endParaRPr>
          </a:p>
        </p:txBody>
      </p:sp>
      <p:sp>
        <p:nvSpPr>
          <p:cNvPr id="2" name="ZoneTexte 1">
            <a:extLst>
              <a:ext uri="{FF2B5EF4-FFF2-40B4-BE49-F238E27FC236}">
                <a16:creationId xmlns:a16="http://schemas.microsoft.com/office/drawing/2014/main" id="{611B176E-A065-44DC-96E4-F4011986E6F9}"/>
              </a:ext>
            </a:extLst>
          </p:cNvPr>
          <p:cNvSpPr txBox="1"/>
          <p:nvPr/>
        </p:nvSpPr>
        <p:spPr>
          <a:xfrm>
            <a:off x="770379" y="3564419"/>
            <a:ext cx="8495598" cy="1569660"/>
          </a:xfrm>
          <a:prstGeom prst="rect">
            <a:avLst/>
          </a:prstGeom>
          <a:solidFill>
            <a:srgbClr val="81C1D3">
              <a:alpha val="50196"/>
            </a:srgbClr>
          </a:solidFill>
          <a:ln>
            <a:noFill/>
          </a:ln>
        </p:spPr>
        <p:txBody>
          <a:bodyPr wrap="square" rtlCol="0">
            <a:spAutoFit/>
          </a:bodyPr>
          <a:lstStyle/>
          <a:p>
            <a:pPr marL="361950">
              <a:tabLst>
                <a:tab pos="361950" algn="l"/>
              </a:tabLst>
            </a:pPr>
            <a:r>
              <a:rPr lang="en-US" sz="1600" b="1" dirty="0">
                <a:solidFill>
                  <a:srgbClr val="595959"/>
                </a:solidFill>
                <a:latin typeface="Montserrat" panose="00000500000000000000" pitchFamily="2" charset="0"/>
              </a:rPr>
              <a:t>Two consecutive stages:   </a:t>
            </a:r>
          </a:p>
          <a:p>
            <a:pPr marL="1162050"/>
            <a:endParaRPr lang="en-US" sz="1600" dirty="0">
              <a:solidFill>
                <a:srgbClr val="595959"/>
              </a:solidFill>
              <a:latin typeface="Montserrat" panose="00000500000000000000" pitchFamily="2" charset="0"/>
            </a:endParaRPr>
          </a:p>
          <a:p>
            <a:pPr marL="704850" indent="-342900">
              <a:buFont typeface="+mj-lt"/>
              <a:buAutoNum type="arabicPeriod"/>
            </a:pPr>
            <a:r>
              <a:rPr lang="en-US" sz="1600" b="1" dirty="0">
                <a:solidFill>
                  <a:srgbClr val="595959"/>
                </a:solidFill>
                <a:latin typeface="Montserrat" panose="00000500000000000000" pitchFamily="2" charset="0"/>
              </a:rPr>
              <a:t>Application Form</a:t>
            </a:r>
            <a:r>
              <a:rPr lang="en-US" sz="1600" dirty="0">
                <a:solidFill>
                  <a:srgbClr val="595959"/>
                </a:solidFill>
                <a:latin typeface="Montserrat" panose="00000500000000000000" pitchFamily="2" charset="0"/>
              </a:rPr>
              <a:t>, to be </a:t>
            </a:r>
            <a:r>
              <a:rPr lang="en-US" sz="1600" b="1" dirty="0">
                <a:solidFill>
                  <a:srgbClr val="595959"/>
                </a:solidFill>
                <a:latin typeface="Montserrat" panose="00000500000000000000" pitchFamily="2" charset="0"/>
              </a:rPr>
              <a:t>validated in Jems before 12/06/2024</a:t>
            </a:r>
            <a:r>
              <a:rPr lang="en-US" sz="1600" dirty="0">
                <a:solidFill>
                  <a:srgbClr val="595959"/>
                </a:solidFill>
                <a:latin typeface="Montserrat" panose="00000500000000000000" pitchFamily="2" charset="0"/>
              </a:rPr>
              <a:t>, at 13.00 (Brussels time)</a:t>
            </a:r>
          </a:p>
          <a:p>
            <a:pPr marL="704850" indent="-342900">
              <a:buFont typeface="+mj-lt"/>
              <a:buAutoNum type="arabicPeriod"/>
            </a:pPr>
            <a:r>
              <a:rPr lang="en-US" sz="1600" b="1" dirty="0">
                <a:solidFill>
                  <a:srgbClr val="595959"/>
                </a:solidFill>
                <a:latin typeface="Montserrat" panose="00000500000000000000" pitchFamily="2" charset="0"/>
              </a:rPr>
              <a:t>Mandatory annexes</a:t>
            </a:r>
            <a:r>
              <a:rPr lang="en-US" sz="1600" dirty="0">
                <a:solidFill>
                  <a:srgbClr val="595959"/>
                </a:solidFill>
                <a:latin typeface="Montserrat" panose="00000500000000000000" pitchFamily="2" charset="0"/>
              </a:rPr>
              <a:t>:, to be uploaded </a:t>
            </a:r>
            <a:r>
              <a:rPr lang="en-US" sz="1600" b="1" dirty="0">
                <a:solidFill>
                  <a:srgbClr val="595959"/>
                </a:solidFill>
                <a:latin typeface="Montserrat" panose="00000500000000000000" pitchFamily="2" charset="0"/>
              </a:rPr>
              <a:t>in </a:t>
            </a:r>
            <a:r>
              <a:rPr lang="en-US" sz="1600" b="1" dirty="0" err="1">
                <a:solidFill>
                  <a:srgbClr val="595959"/>
                </a:solidFill>
                <a:latin typeface="Montserrat" panose="00000500000000000000" pitchFamily="2" charset="0"/>
              </a:rPr>
              <a:t>Jems</a:t>
            </a:r>
            <a:r>
              <a:rPr lang="en-US" sz="1600" b="1" dirty="0">
                <a:solidFill>
                  <a:srgbClr val="595959"/>
                </a:solidFill>
                <a:latin typeface="Montserrat" panose="00000500000000000000" pitchFamily="2" charset="0"/>
              </a:rPr>
              <a:t> before 26/06/2024 </a:t>
            </a:r>
            <a:r>
              <a:rPr lang="en-US" sz="1600" dirty="0">
                <a:solidFill>
                  <a:srgbClr val="595959"/>
                </a:solidFill>
                <a:latin typeface="Montserrat" panose="00000500000000000000" pitchFamily="2" charset="0"/>
              </a:rPr>
              <a:t>at 13.00 (Brussels time). </a:t>
            </a:r>
          </a:p>
        </p:txBody>
      </p:sp>
      <p:pic>
        <p:nvPicPr>
          <p:cNvPr id="11" name="Image 10">
            <a:extLst>
              <a:ext uri="{FF2B5EF4-FFF2-40B4-BE49-F238E27FC236}">
                <a16:creationId xmlns:a16="http://schemas.microsoft.com/office/drawing/2014/main" id="{D01E64D2-AE5C-4E13-87BC-4C865EC6619C}"/>
              </a:ext>
            </a:extLst>
          </p:cNvPr>
          <p:cNvPicPr>
            <a:picLocks noChangeAspect="1"/>
          </p:cNvPicPr>
          <p:nvPr/>
        </p:nvPicPr>
        <p:blipFill>
          <a:blip r:embed="rId3"/>
          <a:stretch>
            <a:fillRect/>
          </a:stretch>
        </p:blipFill>
        <p:spPr>
          <a:xfrm>
            <a:off x="9927520" y="1561567"/>
            <a:ext cx="1734892" cy="711021"/>
          </a:xfrm>
          <a:prstGeom prst="rect">
            <a:avLst/>
          </a:prstGeom>
        </p:spPr>
      </p:pic>
      <p:sp>
        <p:nvSpPr>
          <p:cNvPr id="18" name="Rectangle : coins arrondis 17">
            <a:extLst>
              <a:ext uri="{FF2B5EF4-FFF2-40B4-BE49-F238E27FC236}">
                <a16:creationId xmlns:a16="http://schemas.microsoft.com/office/drawing/2014/main" id="{9FD24182-88F7-419E-BFFC-6F1CD153607E}"/>
              </a:ext>
            </a:extLst>
          </p:cNvPr>
          <p:cNvSpPr/>
          <p:nvPr/>
        </p:nvSpPr>
        <p:spPr>
          <a:xfrm rot="414658">
            <a:off x="9470022" y="4740741"/>
            <a:ext cx="2367432" cy="896194"/>
          </a:xfrm>
          <a:prstGeom prst="round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solidFill>
                  <a:schemeClr val="bg1"/>
                </a:solidFill>
                <a:latin typeface="Montserrat" panose="00000500000000000000" pitchFamily="2" charset="0"/>
              </a:rPr>
              <a:t>Reference documents:</a:t>
            </a:r>
          </a:p>
          <a:p>
            <a:pPr algn="ctr"/>
            <a:r>
              <a:rPr lang="fr-FR" sz="1100" dirty="0">
                <a:solidFill>
                  <a:schemeClr val="bg1"/>
                </a:solidFill>
                <a:latin typeface="Montserrat" panose="00000500000000000000" pitchFamily="2" charset="0"/>
              </a:rPr>
              <a:t>Programme Manual</a:t>
            </a:r>
          </a:p>
          <a:p>
            <a:pPr algn="ctr"/>
            <a:r>
              <a:rPr lang="fr-FR" sz="1100" dirty="0" err="1">
                <a:solidFill>
                  <a:schemeClr val="bg1"/>
                </a:solidFill>
                <a:latin typeface="Montserrat" panose="00000500000000000000" pitchFamily="2" charset="0"/>
              </a:rPr>
              <a:t>Terms</a:t>
            </a:r>
            <a:r>
              <a:rPr lang="fr-FR" sz="1100" dirty="0">
                <a:solidFill>
                  <a:schemeClr val="bg1"/>
                </a:solidFill>
                <a:latin typeface="Montserrat" panose="00000500000000000000" pitchFamily="2" charset="0"/>
              </a:rPr>
              <a:t> of Reference ( Annex I)</a:t>
            </a:r>
          </a:p>
          <a:p>
            <a:pPr algn="ctr"/>
            <a:r>
              <a:rPr lang="fr-FR" sz="1100" dirty="0" err="1">
                <a:solidFill>
                  <a:schemeClr val="bg1"/>
                </a:solidFill>
                <a:latin typeface="Montserrat" panose="00000500000000000000" pitchFamily="2" charset="0"/>
              </a:rPr>
              <a:t>Jems</a:t>
            </a:r>
            <a:r>
              <a:rPr lang="fr-FR" sz="1100" dirty="0">
                <a:solidFill>
                  <a:schemeClr val="bg1"/>
                </a:solidFill>
                <a:latin typeface="Montserrat" panose="00000500000000000000" pitchFamily="2" charset="0"/>
              </a:rPr>
              <a:t> Guidelines</a:t>
            </a:r>
          </a:p>
        </p:txBody>
      </p:sp>
      <p:pic>
        <p:nvPicPr>
          <p:cNvPr id="10" name="Graphique 9" descr="Contrat contour">
            <a:extLst>
              <a:ext uri="{FF2B5EF4-FFF2-40B4-BE49-F238E27FC236}">
                <a16:creationId xmlns:a16="http://schemas.microsoft.com/office/drawing/2014/main" id="{A1C6CC68-C916-440E-B532-01B0775B11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813741" y="2372644"/>
            <a:ext cx="1069030" cy="1069030"/>
          </a:xfrm>
          <a:prstGeom prst="rect">
            <a:avLst/>
          </a:prstGeom>
        </p:spPr>
      </p:pic>
      <p:pic>
        <p:nvPicPr>
          <p:cNvPr id="19" name="Graphique 18" descr="Calendrier journalier contour">
            <a:extLst>
              <a:ext uri="{FF2B5EF4-FFF2-40B4-BE49-F238E27FC236}">
                <a16:creationId xmlns:a16="http://schemas.microsoft.com/office/drawing/2014/main" id="{56A72221-154A-4070-A36A-E1C54E4F9F7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0850983" y="3564419"/>
            <a:ext cx="914400" cy="914400"/>
          </a:xfrm>
          <a:prstGeom prst="rect">
            <a:avLst/>
          </a:prstGeom>
        </p:spPr>
      </p:pic>
    </p:spTree>
    <p:extLst>
      <p:ext uri="{BB962C8B-B14F-4D97-AF65-F5344CB8AC3E}">
        <p14:creationId xmlns:p14="http://schemas.microsoft.com/office/powerpoint/2010/main" val="1903556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2AAD3-6B7B-DA06-B254-B04F3D77210D}"/>
              </a:ext>
            </a:extLst>
          </p:cNvPr>
          <p:cNvSpPr txBox="1"/>
          <p:nvPr/>
        </p:nvSpPr>
        <p:spPr>
          <a:xfrm>
            <a:off x="233916" y="595422"/>
            <a:ext cx="6892746" cy="523220"/>
          </a:xfrm>
          <a:prstGeom prst="rect">
            <a:avLst/>
          </a:prstGeom>
          <a:noFill/>
        </p:spPr>
        <p:txBody>
          <a:bodyPr wrap="square">
            <a:spAutoFit/>
          </a:bodyPr>
          <a:lstStyle/>
          <a:p>
            <a:r>
              <a:rPr lang="en-US" sz="2800" b="1" dirty="0">
                <a:solidFill>
                  <a:schemeClr val="tx2">
                    <a:lumMod val="50000"/>
                    <a:lumOff val="50000"/>
                  </a:schemeClr>
                </a:solidFill>
                <a:latin typeface="Montserrat "/>
              </a:rPr>
              <a:t>Calendar </a:t>
            </a:r>
          </a:p>
        </p:txBody>
      </p:sp>
      <p:pic>
        <p:nvPicPr>
          <p:cNvPr id="14" name="Picture 13">
            <a:extLst>
              <a:ext uri="{FF2B5EF4-FFF2-40B4-BE49-F238E27FC236}">
                <a16:creationId xmlns:a16="http://schemas.microsoft.com/office/drawing/2014/main" id="{59934CAB-0ABE-02CC-D6BC-303988B8801C}"/>
              </a:ext>
            </a:extLst>
          </p:cNvPr>
          <p:cNvPicPr>
            <a:picLocks noChangeAspect="1"/>
          </p:cNvPicPr>
          <p:nvPr/>
        </p:nvPicPr>
        <p:blipFill>
          <a:blip r:embed="rId2"/>
          <a:stretch>
            <a:fillRect/>
          </a:stretch>
        </p:blipFill>
        <p:spPr>
          <a:xfrm>
            <a:off x="1643451" y="1172496"/>
            <a:ext cx="8333669" cy="4070063"/>
          </a:xfrm>
          <a:prstGeom prst="rect">
            <a:avLst/>
          </a:prstGeom>
        </p:spPr>
      </p:pic>
      <p:pic>
        <p:nvPicPr>
          <p:cNvPr id="15" name="Graphique 18" descr="Calendrier journalier contour">
            <a:extLst>
              <a:ext uri="{FF2B5EF4-FFF2-40B4-BE49-F238E27FC236}">
                <a16:creationId xmlns:a16="http://schemas.microsoft.com/office/drawing/2014/main" id="{98681C84-E912-742F-8AA5-3DF3BA5CA9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590820" y="485510"/>
            <a:ext cx="1556855" cy="1556855"/>
          </a:xfrm>
          <a:prstGeom prst="rect">
            <a:avLst/>
          </a:prstGeom>
        </p:spPr>
      </p:pic>
    </p:spTree>
    <p:extLst>
      <p:ext uri="{BB962C8B-B14F-4D97-AF65-F5344CB8AC3E}">
        <p14:creationId xmlns:p14="http://schemas.microsoft.com/office/powerpoint/2010/main" val="3727552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72AAD3-6B7B-DA06-B254-B04F3D77210D}"/>
              </a:ext>
            </a:extLst>
          </p:cNvPr>
          <p:cNvSpPr txBox="1"/>
          <p:nvPr/>
        </p:nvSpPr>
        <p:spPr>
          <a:xfrm>
            <a:off x="1892236" y="451544"/>
            <a:ext cx="9808242" cy="523220"/>
          </a:xfrm>
          <a:prstGeom prst="rect">
            <a:avLst/>
          </a:prstGeom>
          <a:noFill/>
        </p:spPr>
        <p:txBody>
          <a:bodyPr wrap="square">
            <a:spAutoFit/>
          </a:bodyPr>
          <a:lstStyle/>
          <a:p>
            <a:r>
              <a:rPr lang="en-US" sz="2800" b="1" dirty="0">
                <a:solidFill>
                  <a:schemeClr val="tx2">
                    <a:lumMod val="50000"/>
                    <a:lumOff val="50000"/>
                  </a:schemeClr>
                </a:solidFill>
                <a:latin typeface="Montserrat "/>
              </a:rPr>
              <a:t>Webinar </a:t>
            </a:r>
          </a:p>
        </p:txBody>
      </p:sp>
      <p:pic>
        <p:nvPicPr>
          <p:cNvPr id="6" name="Picture 5">
            <a:extLst>
              <a:ext uri="{FF2B5EF4-FFF2-40B4-BE49-F238E27FC236}">
                <a16:creationId xmlns:a16="http://schemas.microsoft.com/office/drawing/2014/main" id="{E0737A72-DC50-54FB-D4AD-3A6779811F6B}"/>
              </a:ext>
            </a:extLst>
          </p:cNvPr>
          <p:cNvPicPr>
            <a:picLocks noChangeAspect="1"/>
          </p:cNvPicPr>
          <p:nvPr/>
        </p:nvPicPr>
        <p:blipFill>
          <a:blip r:embed="rId2"/>
          <a:stretch>
            <a:fillRect/>
          </a:stretch>
        </p:blipFill>
        <p:spPr>
          <a:xfrm>
            <a:off x="260734" y="1787762"/>
            <a:ext cx="4825585" cy="2284866"/>
          </a:xfrm>
          <a:prstGeom prst="rect">
            <a:avLst/>
          </a:prstGeom>
        </p:spPr>
      </p:pic>
      <p:sp>
        <p:nvSpPr>
          <p:cNvPr id="10" name="TextBox 9">
            <a:extLst>
              <a:ext uri="{FF2B5EF4-FFF2-40B4-BE49-F238E27FC236}">
                <a16:creationId xmlns:a16="http://schemas.microsoft.com/office/drawing/2014/main" id="{3F38904B-D044-AE79-665E-B0DD63865057}"/>
              </a:ext>
            </a:extLst>
          </p:cNvPr>
          <p:cNvSpPr txBox="1"/>
          <p:nvPr/>
        </p:nvSpPr>
        <p:spPr>
          <a:xfrm>
            <a:off x="2038318" y="4941884"/>
            <a:ext cx="9005601" cy="461665"/>
          </a:xfrm>
          <a:prstGeom prst="rect">
            <a:avLst/>
          </a:prstGeom>
          <a:noFill/>
        </p:spPr>
        <p:txBody>
          <a:bodyPr wrap="square">
            <a:spAutoFit/>
          </a:bodyPr>
          <a:lstStyle/>
          <a:p>
            <a:r>
              <a:rPr lang="en-GB" sz="2400" i="1" dirty="0"/>
              <a:t>https://interreg-euro-med.eu/en/news-events/events/</a:t>
            </a:r>
          </a:p>
        </p:txBody>
      </p:sp>
      <p:pic>
        <p:nvPicPr>
          <p:cNvPr id="12" name="Picture 11">
            <a:extLst>
              <a:ext uri="{FF2B5EF4-FFF2-40B4-BE49-F238E27FC236}">
                <a16:creationId xmlns:a16="http://schemas.microsoft.com/office/drawing/2014/main" id="{89BEDE63-5DFD-33A2-AF08-7D2E13E04E8B}"/>
              </a:ext>
            </a:extLst>
          </p:cNvPr>
          <p:cNvPicPr>
            <a:picLocks noChangeAspect="1"/>
          </p:cNvPicPr>
          <p:nvPr/>
        </p:nvPicPr>
        <p:blipFill>
          <a:blip r:embed="rId3"/>
          <a:stretch>
            <a:fillRect/>
          </a:stretch>
        </p:blipFill>
        <p:spPr>
          <a:xfrm>
            <a:off x="5354199" y="1320800"/>
            <a:ext cx="6577068" cy="3017520"/>
          </a:xfrm>
          <a:prstGeom prst="rect">
            <a:avLst/>
          </a:prstGeom>
        </p:spPr>
      </p:pic>
      <p:pic>
        <p:nvPicPr>
          <p:cNvPr id="13" name="Graphique 18" descr="Calendrier journalier contour">
            <a:extLst>
              <a:ext uri="{FF2B5EF4-FFF2-40B4-BE49-F238E27FC236}">
                <a16:creationId xmlns:a16="http://schemas.microsoft.com/office/drawing/2014/main" id="{22175808-DF42-4CA4-15BD-AA801B68BE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34455" y="441941"/>
            <a:ext cx="1556855" cy="1556855"/>
          </a:xfrm>
          <a:prstGeom prst="rect">
            <a:avLst/>
          </a:prstGeom>
        </p:spPr>
      </p:pic>
    </p:spTree>
    <p:extLst>
      <p:ext uri="{BB962C8B-B14F-4D97-AF65-F5344CB8AC3E}">
        <p14:creationId xmlns:p14="http://schemas.microsoft.com/office/powerpoint/2010/main" val="235179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descr="Une image contenant carte&#10;&#10;Description générée automatiquement">
            <a:extLst>
              <a:ext uri="{FF2B5EF4-FFF2-40B4-BE49-F238E27FC236}">
                <a16:creationId xmlns:a16="http://schemas.microsoft.com/office/drawing/2014/main" id="{12A4264C-6EFD-44A9-A7C9-AF35C76C1F49}"/>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5873" t="3675" r="3017" b="1361"/>
          <a:stretch/>
        </p:blipFill>
        <p:spPr>
          <a:xfrm>
            <a:off x="4623055" y="402344"/>
            <a:ext cx="7554529" cy="5413366"/>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Encre 1">
                <a:extLst>
                  <a:ext uri="{FF2B5EF4-FFF2-40B4-BE49-F238E27FC236}">
                    <a16:creationId xmlns:a16="http://schemas.microsoft.com/office/drawing/2014/main" id="{0D373C1F-6F03-4A4C-8287-8442067EA5CC}"/>
                  </a:ext>
                </a:extLst>
              </p14:cNvPr>
              <p14:cNvContentPartPr/>
              <p14:nvPr/>
            </p14:nvContentPartPr>
            <p14:xfrm>
              <a:off x="4710314" y="462665"/>
              <a:ext cx="360" cy="6480"/>
            </p14:xfrm>
          </p:contentPart>
        </mc:Choice>
        <mc:Fallback xmlns="">
          <p:pic>
            <p:nvPicPr>
              <p:cNvPr id="2" name="Encre 1">
                <a:extLst>
                  <a:ext uri="{FF2B5EF4-FFF2-40B4-BE49-F238E27FC236}">
                    <a16:creationId xmlns:a16="http://schemas.microsoft.com/office/drawing/2014/main" id="{0D373C1F-6F03-4A4C-8287-8442067EA5CC}"/>
                  </a:ext>
                </a:extLst>
              </p:cNvPr>
              <p:cNvPicPr/>
              <p:nvPr/>
            </p:nvPicPr>
            <p:blipFill>
              <a:blip r:embed="rId6"/>
              <a:stretch>
                <a:fillRect/>
              </a:stretch>
            </p:blipFill>
            <p:spPr>
              <a:xfrm>
                <a:off x="4701314" y="453665"/>
                <a:ext cx="18000" cy="24120"/>
              </a:xfrm>
              <a:prstGeom prst="rect">
                <a:avLst/>
              </a:prstGeom>
            </p:spPr>
          </p:pic>
        </mc:Fallback>
      </mc:AlternateContent>
      <p:sp>
        <p:nvSpPr>
          <p:cNvPr id="3" name="Titre 1">
            <a:extLst>
              <a:ext uri="{FF2B5EF4-FFF2-40B4-BE49-F238E27FC236}">
                <a16:creationId xmlns:a16="http://schemas.microsoft.com/office/drawing/2014/main" id="{3106EFDB-BC64-4A62-93C0-BD4254D2D189}"/>
              </a:ext>
            </a:extLst>
          </p:cNvPr>
          <p:cNvSpPr txBox="1">
            <a:spLocks/>
          </p:cNvSpPr>
          <p:nvPr/>
        </p:nvSpPr>
        <p:spPr>
          <a:xfrm>
            <a:off x="732447" y="588321"/>
            <a:ext cx="3980330" cy="92333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a:lstStyle>
          <a:p>
            <a:r>
              <a:rPr lang="fr-FR" sz="2400" b="1" dirty="0">
                <a:solidFill>
                  <a:schemeClr val="tx1">
                    <a:lumMod val="65000"/>
                    <a:lumOff val="35000"/>
                  </a:schemeClr>
                </a:solidFill>
              </a:rPr>
              <a:t>The Interreg Euro-MED Programme</a:t>
            </a:r>
          </a:p>
          <a:p>
            <a:endParaRPr lang="fr-FR" sz="2400" b="1" dirty="0">
              <a:solidFill>
                <a:schemeClr val="tx1">
                  <a:lumMod val="65000"/>
                  <a:lumOff val="35000"/>
                </a:schemeClr>
              </a:solidFill>
            </a:endParaRPr>
          </a:p>
          <a:p>
            <a:r>
              <a:rPr lang="fr-FR" sz="2400" b="1" dirty="0"/>
              <a:t>69 </a:t>
            </a:r>
            <a:r>
              <a:rPr lang="fr-FR" sz="2400" b="1" dirty="0" err="1"/>
              <a:t>regions</a:t>
            </a:r>
            <a:r>
              <a:rPr lang="fr-FR" sz="2400" b="1" dirty="0"/>
              <a:t>, 14 countries</a:t>
            </a:r>
          </a:p>
          <a:p>
            <a:endParaRPr lang="fr-FR" sz="2400" b="1" dirty="0">
              <a:solidFill>
                <a:schemeClr val="tx1">
                  <a:lumMod val="65000"/>
                  <a:lumOff val="35000"/>
                </a:schemeClr>
              </a:solidFill>
            </a:endParaRPr>
          </a:p>
          <a:p>
            <a:endParaRPr lang="fr-FR" sz="2400" b="1" dirty="0"/>
          </a:p>
        </p:txBody>
      </p:sp>
      <p:pic>
        <p:nvPicPr>
          <p:cNvPr id="4" name="Image 3" descr="Une image contenant carte&#10;&#10;Description générée automatiquement">
            <a:extLst>
              <a:ext uri="{FF2B5EF4-FFF2-40B4-BE49-F238E27FC236}">
                <a16:creationId xmlns:a16="http://schemas.microsoft.com/office/drawing/2014/main" id="{FB3809A5-5064-4982-9A1C-8D737DA1D28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214159" y="2914693"/>
            <a:ext cx="685558" cy="1190204"/>
          </a:xfrm>
          <a:prstGeom prst="rect">
            <a:avLst/>
          </a:prstGeom>
        </p:spPr>
      </p:pic>
      <p:pic>
        <p:nvPicPr>
          <p:cNvPr id="5" name="Image 4">
            <a:extLst>
              <a:ext uri="{FF2B5EF4-FFF2-40B4-BE49-F238E27FC236}">
                <a16:creationId xmlns:a16="http://schemas.microsoft.com/office/drawing/2014/main" id="{355412CC-32A3-4E95-B05B-92E5FD28F576}"/>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88887" y="2915075"/>
            <a:ext cx="1277749" cy="1202685"/>
          </a:xfrm>
          <a:prstGeom prst="rect">
            <a:avLst/>
          </a:prstGeom>
        </p:spPr>
      </p:pic>
      <p:pic>
        <p:nvPicPr>
          <p:cNvPr id="6" name="Image 5" descr="Une image contenant jouet&#10;&#10;Description générée automatiquement">
            <a:extLst>
              <a:ext uri="{FF2B5EF4-FFF2-40B4-BE49-F238E27FC236}">
                <a16:creationId xmlns:a16="http://schemas.microsoft.com/office/drawing/2014/main" id="{F88D313B-0B11-44C8-965F-C32B289F996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128374" y="4336749"/>
            <a:ext cx="1996595" cy="1411542"/>
          </a:xfrm>
          <a:prstGeom prst="rect">
            <a:avLst/>
          </a:prstGeom>
        </p:spPr>
      </p:pic>
      <p:sp>
        <p:nvSpPr>
          <p:cNvPr id="7" name="Flèche : courbe vers le bas 6">
            <a:extLst>
              <a:ext uri="{FF2B5EF4-FFF2-40B4-BE49-F238E27FC236}">
                <a16:creationId xmlns:a16="http://schemas.microsoft.com/office/drawing/2014/main" id="{0262B388-F263-4272-ACD3-141D54F0F4E7}"/>
              </a:ext>
            </a:extLst>
          </p:cNvPr>
          <p:cNvSpPr/>
          <p:nvPr/>
        </p:nvSpPr>
        <p:spPr>
          <a:xfrm>
            <a:off x="4700018" y="2514736"/>
            <a:ext cx="4958882" cy="1438390"/>
          </a:xfrm>
          <a:prstGeom prst="curvedDownArrow">
            <a:avLst/>
          </a:prstGeom>
          <a:solidFill>
            <a:srgbClr val="6DC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pic>
        <p:nvPicPr>
          <p:cNvPr id="8" name="Image 7">
            <a:extLst>
              <a:ext uri="{FF2B5EF4-FFF2-40B4-BE49-F238E27FC236}">
                <a16:creationId xmlns:a16="http://schemas.microsoft.com/office/drawing/2014/main" id="{C8177B22-E96C-4CB6-BDC9-E0E16DCB17D2}"/>
              </a:ext>
            </a:extLst>
          </p:cNvPr>
          <p:cNvPicPr>
            <a:picLocks noChangeAspect="1"/>
          </p:cNvPicPr>
          <p:nvPr/>
        </p:nvPicPr>
        <p:blipFill>
          <a:blip r:embed="rId10"/>
          <a:stretch>
            <a:fillRect/>
          </a:stretch>
        </p:blipFill>
        <p:spPr>
          <a:xfrm>
            <a:off x="10775945" y="475562"/>
            <a:ext cx="1152000" cy="1173459"/>
          </a:xfrm>
          <a:prstGeom prst="flowChartConnector">
            <a:avLst/>
          </a:prstGeom>
        </p:spPr>
      </p:pic>
      <p:pic>
        <p:nvPicPr>
          <p:cNvPr id="9" name="Image 8">
            <a:extLst>
              <a:ext uri="{FF2B5EF4-FFF2-40B4-BE49-F238E27FC236}">
                <a16:creationId xmlns:a16="http://schemas.microsoft.com/office/drawing/2014/main" id="{B402A5C3-8C4E-46BC-8A7E-2365CBA5784B}"/>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0775945" y="1754843"/>
            <a:ext cx="1152000" cy="1152000"/>
          </a:xfrm>
          <a:prstGeom prst="rect">
            <a:avLst/>
          </a:prstGeom>
        </p:spPr>
      </p:pic>
      <p:grpSp>
        <p:nvGrpSpPr>
          <p:cNvPr id="10" name="Groupe 9">
            <a:extLst>
              <a:ext uri="{FF2B5EF4-FFF2-40B4-BE49-F238E27FC236}">
                <a16:creationId xmlns:a16="http://schemas.microsoft.com/office/drawing/2014/main" id="{180FDEC1-9395-413F-9225-B0D5567B4741}"/>
              </a:ext>
            </a:extLst>
          </p:cNvPr>
          <p:cNvGrpSpPr/>
          <p:nvPr/>
        </p:nvGrpSpPr>
        <p:grpSpPr>
          <a:xfrm>
            <a:off x="10791668" y="3012665"/>
            <a:ext cx="1152000" cy="1152001"/>
            <a:chOff x="10881462" y="2702819"/>
            <a:chExt cx="1152000" cy="1152001"/>
          </a:xfrm>
        </p:grpSpPr>
        <p:sp>
          <p:nvSpPr>
            <p:cNvPr id="11" name="Organigramme : Connecteur 10">
              <a:extLst>
                <a:ext uri="{FF2B5EF4-FFF2-40B4-BE49-F238E27FC236}">
                  <a16:creationId xmlns:a16="http://schemas.microsoft.com/office/drawing/2014/main" id="{92217731-E3E0-49C6-BA93-1F8304C9850A}"/>
                </a:ext>
              </a:extLst>
            </p:cNvPr>
            <p:cNvSpPr>
              <a:spLocks noChangeAspect="1"/>
            </p:cNvSpPr>
            <p:nvPr/>
          </p:nvSpPr>
          <p:spPr>
            <a:xfrm>
              <a:off x="10881462" y="2702819"/>
              <a:ext cx="1152000" cy="1152001"/>
            </a:xfrm>
            <a:prstGeom prst="flowChartConnector">
              <a:avLst/>
            </a:prstGeom>
            <a:solidFill>
              <a:srgbClr val="1C68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Roboto"/>
                <a:ea typeface="+mn-ea"/>
                <a:cs typeface="+mn-cs"/>
              </a:endParaRPr>
            </a:p>
          </p:txBody>
        </p:sp>
        <p:pic>
          <p:nvPicPr>
            <p:cNvPr id="12" name="Picture 2" descr="Afficher l’image source">
              <a:extLst>
                <a:ext uri="{FF2B5EF4-FFF2-40B4-BE49-F238E27FC236}">
                  <a16:creationId xmlns:a16="http://schemas.microsoft.com/office/drawing/2014/main" id="{B1F17B23-9567-4F50-9ED2-2D5C9B6FCF06}"/>
                </a:ext>
              </a:extLst>
            </p:cNvPr>
            <p:cNvPicPr>
              <a:picLocks noChangeAspect="1" noChangeArrowheads="1"/>
            </p:cNvPicPr>
            <p:nvPr/>
          </p:nvPicPr>
          <p:blipFill rotWithShape="1">
            <a:blip r:embed="rId12" cstate="hqprint">
              <a:extLst>
                <a:ext uri="{28A0092B-C50C-407E-A947-70E740481C1C}">
                  <a14:useLocalDpi xmlns:a14="http://schemas.microsoft.com/office/drawing/2010/main" val="0"/>
                </a:ext>
              </a:extLst>
            </a:blip>
            <a:srcRect l="20930" r="21814"/>
            <a:stretch/>
          </p:blipFill>
          <p:spPr bwMode="auto">
            <a:xfrm>
              <a:off x="11063818" y="2805427"/>
              <a:ext cx="787287" cy="922658"/>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Flèche : courbe vers la droite 12">
            <a:extLst>
              <a:ext uri="{FF2B5EF4-FFF2-40B4-BE49-F238E27FC236}">
                <a16:creationId xmlns:a16="http://schemas.microsoft.com/office/drawing/2014/main" id="{08F94240-AF24-4F89-92AE-9706F12EB8D2}"/>
              </a:ext>
            </a:extLst>
          </p:cNvPr>
          <p:cNvSpPr/>
          <p:nvPr/>
        </p:nvSpPr>
        <p:spPr>
          <a:xfrm>
            <a:off x="5731226" y="3992425"/>
            <a:ext cx="466155" cy="978565"/>
          </a:xfrm>
          <a:prstGeom prst="curvedRightArrow">
            <a:avLst/>
          </a:prstGeom>
          <a:solidFill>
            <a:srgbClr val="FF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sp>
        <p:nvSpPr>
          <p:cNvPr id="14" name="Flèche : courbe vers la droite 13">
            <a:extLst>
              <a:ext uri="{FF2B5EF4-FFF2-40B4-BE49-F238E27FC236}">
                <a16:creationId xmlns:a16="http://schemas.microsoft.com/office/drawing/2014/main" id="{697DFEEC-59F7-45BB-9720-ECD19D3E8E11}"/>
              </a:ext>
            </a:extLst>
          </p:cNvPr>
          <p:cNvSpPr/>
          <p:nvPr/>
        </p:nvSpPr>
        <p:spPr>
          <a:xfrm rot="10800000">
            <a:off x="9347350" y="4381997"/>
            <a:ext cx="466154" cy="1180213"/>
          </a:xfrm>
          <a:prstGeom prst="curvedRightArrow">
            <a:avLst/>
          </a:prstGeom>
          <a:solidFill>
            <a:srgbClr val="FF6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3F3F3F"/>
              </a:solidFill>
              <a:effectLst/>
              <a:uLnTx/>
              <a:uFillTx/>
              <a:latin typeface="Roboto"/>
              <a:ea typeface="+mn-ea"/>
              <a:cs typeface="+mn-cs"/>
            </a:endParaRPr>
          </a:p>
        </p:txBody>
      </p:sp>
      <p:pic>
        <p:nvPicPr>
          <p:cNvPr id="15" name="Graphique 14" descr="Parasol">
            <a:extLst>
              <a:ext uri="{FF2B5EF4-FFF2-40B4-BE49-F238E27FC236}">
                <a16:creationId xmlns:a16="http://schemas.microsoft.com/office/drawing/2014/main" id="{CC34955E-4BB4-40D6-A5CF-858DDCF28FA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rot="743513">
            <a:off x="4687545" y="4333942"/>
            <a:ext cx="744691" cy="681865"/>
          </a:xfrm>
          <a:prstGeom prst="rect">
            <a:avLst/>
          </a:prstGeom>
        </p:spPr>
      </p:pic>
      <p:pic>
        <p:nvPicPr>
          <p:cNvPr id="16" name="Graphique 15" descr="Pêche">
            <a:extLst>
              <a:ext uri="{FF2B5EF4-FFF2-40B4-BE49-F238E27FC236}">
                <a16:creationId xmlns:a16="http://schemas.microsoft.com/office/drawing/2014/main" id="{164FA327-B1CA-453D-A6EE-D0BA2C62EC75}"/>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7859889" y="4793923"/>
            <a:ext cx="816125" cy="816125"/>
          </a:xfrm>
          <a:prstGeom prst="rect">
            <a:avLst/>
          </a:prstGeom>
        </p:spPr>
      </p:pic>
      <p:pic>
        <p:nvPicPr>
          <p:cNvPr id="17" name="Graphique 16" descr="Remorqueur">
            <a:extLst>
              <a:ext uri="{FF2B5EF4-FFF2-40B4-BE49-F238E27FC236}">
                <a16:creationId xmlns:a16="http://schemas.microsoft.com/office/drawing/2014/main" id="{C484C92E-1761-4277-AB9C-2DDCB0D32F8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9905413" y="4674874"/>
            <a:ext cx="726754" cy="726754"/>
          </a:xfrm>
          <a:prstGeom prst="rect">
            <a:avLst/>
          </a:prstGeom>
        </p:spPr>
      </p:pic>
      <p:pic>
        <p:nvPicPr>
          <p:cNvPr id="18" name="Graphique 17" descr="Ville">
            <a:extLst>
              <a:ext uri="{FF2B5EF4-FFF2-40B4-BE49-F238E27FC236}">
                <a16:creationId xmlns:a16="http://schemas.microsoft.com/office/drawing/2014/main" id="{2710AA02-9EAF-4FE1-BDA7-CF87EE763DBA}"/>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6468577" y="2833043"/>
            <a:ext cx="741673" cy="741673"/>
          </a:xfrm>
          <a:prstGeom prst="rect">
            <a:avLst/>
          </a:prstGeom>
        </p:spPr>
      </p:pic>
      <p:sp>
        <p:nvSpPr>
          <p:cNvPr id="19" name="Rectangle 18">
            <a:extLst>
              <a:ext uri="{FF2B5EF4-FFF2-40B4-BE49-F238E27FC236}">
                <a16:creationId xmlns:a16="http://schemas.microsoft.com/office/drawing/2014/main" id="{65A39FE8-2DD8-4B31-8BE3-119E07698178}"/>
              </a:ext>
            </a:extLst>
          </p:cNvPr>
          <p:cNvSpPr/>
          <p:nvPr/>
        </p:nvSpPr>
        <p:spPr>
          <a:xfrm>
            <a:off x="736873" y="1948751"/>
            <a:ext cx="2817364" cy="923330"/>
          </a:xfrm>
          <a:prstGeom prst="rect">
            <a:avLst/>
          </a:prstGeom>
          <a:noFill/>
          <a:ln>
            <a:noFill/>
          </a:ln>
        </p:spPr>
        <p:txBody>
          <a:bodyPr wrap="square" lIns="91440" tIns="45720" rIns="91440" bIns="45720">
            <a:spAutoFit/>
          </a:bodyPr>
          <a:lstStyle/>
          <a:p>
            <a:pPr algn="ctr"/>
            <a:r>
              <a:rPr lang="en-GB" sz="5400" b="1" dirty="0">
                <a:ln w="6600">
                  <a:noFill/>
                  <a:prstDash val="solid"/>
                </a:ln>
                <a:solidFill>
                  <a:srgbClr val="81C1D3"/>
                </a:solidFill>
                <a:latin typeface="Montserrat" panose="00000500000000000000" pitchFamily="2" charset="0"/>
                <a:cs typeface="Times New Roman" panose="02020603050405020304" pitchFamily="18" charset="0"/>
              </a:rPr>
              <a:t>294M€</a:t>
            </a:r>
            <a:endParaRPr lang="fr-FR" sz="5400" b="1" cap="none" spc="0" dirty="0">
              <a:ln w="6600">
                <a:noFill/>
                <a:prstDash val="solid"/>
              </a:ln>
              <a:solidFill>
                <a:srgbClr val="81C1D3"/>
              </a:solidFill>
            </a:endParaRPr>
          </a:p>
        </p:txBody>
      </p:sp>
    </p:spTree>
    <p:extLst>
      <p:ext uri="{BB962C8B-B14F-4D97-AF65-F5344CB8AC3E}">
        <p14:creationId xmlns:p14="http://schemas.microsoft.com/office/powerpoint/2010/main" val="1889083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5378A3-809A-493B-82F3-0066F33C4477}"/>
              </a:ext>
            </a:extLst>
          </p:cNvPr>
          <p:cNvSpPr>
            <a:spLocks noGrp="1"/>
          </p:cNvSpPr>
          <p:nvPr>
            <p:ph type="body" sz="quarter" idx="4294967295"/>
          </p:nvPr>
        </p:nvSpPr>
        <p:spPr>
          <a:xfrm>
            <a:off x="3006182" y="2574190"/>
            <a:ext cx="7200900" cy="2879725"/>
          </a:xfrm>
        </p:spPr>
        <p:txBody>
          <a:bodyPr>
            <a:normAutofit/>
          </a:bodyPr>
          <a:lstStyle/>
          <a:p>
            <a:r>
              <a:rPr lang="en-US" sz="3600" b="1" dirty="0">
                <a:solidFill>
                  <a:schemeClr val="bg1"/>
                </a:solidFill>
              </a:rPr>
              <a:t>Point </a:t>
            </a:r>
            <a:r>
              <a:rPr lang="en-US" sz="3600" b="1" dirty="0" smtClean="0">
                <a:solidFill>
                  <a:schemeClr val="bg1"/>
                </a:solidFill>
              </a:rPr>
              <a:t>of contact</a:t>
            </a:r>
            <a:endParaRPr lang="en-US" sz="3600" b="1" dirty="0">
              <a:solidFill>
                <a:schemeClr val="bg1"/>
              </a:solidFill>
            </a:endParaRPr>
          </a:p>
          <a:p>
            <a:pPr marL="1260475" indent="0">
              <a:buNone/>
            </a:pPr>
            <a:r>
              <a:rPr lang="en-US" sz="3600" dirty="0">
                <a:solidFill>
                  <a:schemeClr val="bg1"/>
                </a:solidFill>
              </a:rPr>
              <a:t>assistance</a:t>
            </a:r>
          </a:p>
        </p:txBody>
      </p:sp>
    </p:spTree>
    <p:extLst>
      <p:ext uri="{BB962C8B-B14F-4D97-AF65-F5344CB8AC3E}">
        <p14:creationId xmlns:p14="http://schemas.microsoft.com/office/powerpoint/2010/main" val="1243627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2354412-BCB1-420A-90F2-7B5770CF5439}"/>
              </a:ext>
            </a:extLst>
          </p:cNvPr>
          <p:cNvSpPr>
            <a:spLocks noGrp="1"/>
          </p:cNvSpPr>
          <p:nvPr>
            <p:ph type="sldNum" sz="quarter" idx="4294967295"/>
          </p:nvPr>
        </p:nvSpPr>
        <p:spPr>
          <a:xfrm>
            <a:off x="9448800" y="6551613"/>
            <a:ext cx="2743200" cy="365125"/>
          </a:xfrm>
          <a:prstGeom prst="rect">
            <a:avLst/>
          </a:prstGeom>
        </p:spPr>
        <p:txBody>
          <a:bodyPr vert="horz" lIns="91440" tIns="45720" rIns="91440" bIns="45720" rtlCol="0" anchor="ctr"/>
          <a:lstStyle>
            <a:defPPr>
              <a:defRPr lang="fr-FR"/>
            </a:defPPr>
            <a:lvl1pPr algn="r" rtl="0" eaLnBrk="0" fontAlgn="base" hangingPunct="0">
              <a:spcBef>
                <a:spcPct val="20000"/>
              </a:spcBef>
              <a:spcAft>
                <a:spcPct val="0"/>
              </a:spcAft>
              <a:buClr>
                <a:srgbClr val="FF9900"/>
              </a:buClr>
              <a:buChar char="•"/>
              <a:defRPr sz="900" kern="1200">
                <a:solidFill>
                  <a:schemeClr val="tx1">
                    <a:tint val="75000"/>
                  </a:schemeClr>
                </a:solidFill>
                <a:latin typeface="Arial" charset="0"/>
                <a:ea typeface="+mn-ea"/>
                <a:cs typeface="+mn-cs"/>
              </a:defRPr>
            </a:lvl1pPr>
            <a:lvl2pPr marL="4572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2pPr>
            <a:lvl3pPr marL="9144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3pPr>
            <a:lvl4pPr marL="13716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4pPr>
            <a:lvl5pPr marL="1828800" algn="r" rtl="0" eaLnBrk="0" fontAlgn="base" hangingPunct="0">
              <a:spcBef>
                <a:spcPct val="20000"/>
              </a:spcBef>
              <a:spcAft>
                <a:spcPct val="0"/>
              </a:spcAft>
              <a:buClr>
                <a:srgbClr val="FF9900"/>
              </a:buClr>
              <a:buChar char="•"/>
              <a:defRPr sz="1200" kern="1200">
                <a:solidFill>
                  <a:srgbClr val="000099"/>
                </a:solidFill>
                <a:latin typeface="Arial" charset="0"/>
                <a:ea typeface="+mn-ea"/>
                <a:cs typeface="+mn-cs"/>
              </a:defRPr>
            </a:lvl5pPr>
            <a:lvl6pPr marL="2286000" algn="l" defTabSz="914400" rtl="0" eaLnBrk="1" latinLnBrk="0" hangingPunct="1">
              <a:defRPr sz="1200" kern="1200">
                <a:solidFill>
                  <a:srgbClr val="000099"/>
                </a:solidFill>
                <a:latin typeface="Arial" charset="0"/>
                <a:ea typeface="+mn-ea"/>
                <a:cs typeface="+mn-cs"/>
              </a:defRPr>
            </a:lvl6pPr>
            <a:lvl7pPr marL="2743200" algn="l" defTabSz="914400" rtl="0" eaLnBrk="1" latinLnBrk="0" hangingPunct="1">
              <a:defRPr sz="1200" kern="1200">
                <a:solidFill>
                  <a:srgbClr val="000099"/>
                </a:solidFill>
                <a:latin typeface="Arial" charset="0"/>
                <a:ea typeface="+mn-ea"/>
                <a:cs typeface="+mn-cs"/>
              </a:defRPr>
            </a:lvl7pPr>
            <a:lvl8pPr marL="3200400" algn="l" defTabSz="914400" rtl="0" eaLnBrk="1" latinLnBrk="0" hangingPunct="1">
              <a:defRPr sz="1200" kern="1200">
                <a:solidFill>
                  <a:srgbClr val="000099"/>
                </a:solidFill>
                <a:latin typeface="Arial" charset="0"/>
                <a:ea typeface="+mn-ea"/>
                <a:cs typeface="+mn-cs"/>
              </a:defRPr>
            </a:lvl8pPr>
            <a:lvl9pPr marL="3657600" algn="l" defTabSz="914400" rtl="0" eaLnBrk="1" latinLnBrk="0" hangingPunct="1">
              <a:defRPr sz="1200" kern="1200">
                <a:solidFill>
                  <a:srgbClr val="000099"/>
                </a:solidFill>
                <a:latin typeface="Arial" charset="0"/>
                <a:ea typeface="+mn-ea"/>
                <a:cs typeface="+mn-cs"/>
              </a:defRPr>
            </a:lvl9pPr>
          </a:lstStyle>
          <a:p>
            <a:r>
              <a:rPr lang="fr-FR"/>
              <a:t>Page </a:t>
            </a:r>
            <a:fld id="{FB073EA7-5611-41C4-A7B2-08516BE5D33C}" type="slidenum">
              <a:rPr lang="fr-FR" smtClean="0"/>
              <a:pPr/>
              <a:t>31</a:t>
            </a:fld>
            <a:endParaRPr lang="fr-FR" dirty="0"/>
          </a:p>
        </p:txBody>
      </p:sp>
      <p:sp>
        <p:nvSpPr>
          <p:cNvPr id="6" name="Espace réservé du contenu 2">
            <a:extLst>
              <a:ext uri="{FF2B5EF4-FFF2-40B4-BE49-F238E27FC236}">
                <a16:creationId xmlns:a16="http://schemas.microsoft.com/office/drawing/2014/main" id="{E3F5D9A5-3D35-4CCA-85B5-6E0282C85DA3}"/>
              </a:ext>
            </a:extLst>
          </p:cNvPr>
          <p:cNvSpPr>
            <a:spLocks noGrp="1"/>
          </p:cNvSpPr>
          <p:nvPr>
            <p:ph idx="4294967295"/>
          </p:nvPr>
        </p:nvSpPr>
        <p:spPr>
          <a:xfrm>
            <a:off x="6178550" y="1112838"/>
            <a:ext cx="6013450" cy="4165600"/>
          </a:xfrm>
        </p:spPr>
        <p:txBody>
          <a:bodyPr>
            <a:normAutofit/>
          </a:bodyPr>
          <a:lstStyle/>
          <a:p>
            <a:pPr marL="0" indent="0">
              <a:buNone/>
            </a:pPr>
            <a:endParaRPr lang="fr-FR" altLang="fr-FR" sz="2600" kern="0" dirty="0">
              <a:solidFill>
                <a:srgbClr val="C00000"/>
              </a:solidFill>
              <a:latin typeface="Calibri" panose="020F0502020204030204" pitchFamily="34" charset="0"/>
              <a:cs typeface="Calibri" panose="020F0502020204030204" pitchFamily="34" charset="0"/>
            </a:endParaRPr>
          </a:p>
          <a:p>
            <a:pPr marL="0" indent="0">
              <a:buNone/>
            </a:pPr>
            <a:r>
              <a:rPr lang="fr-FR" altLang="fr-FR" sz="2400" dirty="0">
                <a:latin typeface="+mn-lt"/>
                <a:cs typeface="Arial" panose="020B0604020202020204" pitchFamily="34" charset="0"/>
              </a:rPr>
              <a:t>Joint </a:t>
            </a:r>
            <a:r>
              <a:rPr lang="fr-FR" altLang="fr-FR" sz="2400" dirty="0" err="1">
                <a:latin typeface="+mn-lt"/>
                <a:cs typeface="Arial" panose="020B0604020202020204" pitchFamily="34" charset="0"/>
              </a:rPr>
              <a:t>Secretariat</a:t>
            </a:r>
            <a:r>
              <a:rPr lang="fr-FR" altLang="fr-FR" sz="2400" dirty="0">
                <a:latin typeface="+mn-lt"/>
                <a:cs typeface="Arial" panose="020B0604020202020204" pitchFamily="34" charset="0"/>
              </a:rPr>
              <a:t>: </a:t>
            </a:r>
            <a:endParaRPr lang="fr-FR" sz="2400" dirty="0">
              <a:solidFill>
                <a:srgbClr val="0070C0"/>
              </a:solidFill>
              <a:latin typeface="+mn-lt"/>
              <a:ea typeface="MS PGothic" panose="020B0600070205080204" pitchFamily="34" charset="-128"/>
              <a:cs typeface="Calibri" panose="020F0502020204030204" pitchFamily="34" charset="0"/>
            </a:endParaRPr>
          </a:p>
          <a:p>
            <a:pPr marL="0" indent="0" algn="ctr">
              <a:buNone/>
              <a:defRPr/>
            </a:pPr>
            <a:endParaRPr lang="fr-FR" sz="2600" b="1" dirty="0">
              <a:latin typeface="Calibri" panose="020F0502020204030204" pitchFamily="34" charset="0"/>
              <a:ea typeface="MS PGothic" panose="020B0600070205080204" pitchFamily="34" charset="-128"/>
              <a:cs typeface="Calibri" panose="020F0502020204030204" pitchFamily="34" charset="0"/>
            </a:endParaRPr>
          </a:p>
          <a:p>
            <a:pPr marL="0" indent="0">
              <a:buNone/>
              <a:defRPr/>
            </a:pPr>
            <a:r>
              <a:rPr lang="fr-FR" sz="2600" b="1" dirty="0">
                <a:solidFill>
                  <a:schemeClr val="accent5">
                    <a:lumMod val="50000"/>
                  </a:schemeClr>
                </a:solidFill>
                <a:latin typeface="Calibri" panose="020F0502020204030204" pitchFamily="34" charset="0"/>
                <a:ea typeface="MS PGothic" panose="020B0600070205080204" pitchFamily="34" charset="-128"/>
                <a:cs typeface="Calibri" panose="020F0502020204030204" pitchFamily="34" charset="0"/>
              </a:rPr>
              <a:t>	</a:t>
            </a:r>
          </a:p>
          <a:p>
            <a:pPr marL="0" indent="0">
              <a:buNone/>
            </a:pPr>
            <a:endParaRPr lang="fr-FR" altLang="fr-FR" sz="1600" dirty="0">
              <a:solidFill>
                <a:srgbClr val="333399"/>
              </a:solidFill>
              <a:latin typeface="Arial" panose="020B0604020202020204" pitchFamily="34" charset="0"/>
              <a:cs typeface="Arial" panose="020B0604020202020204" pitchFamily="34" charset="0"/>
            </a:endParaRPr>
          </a:p>
          <a:p>
            <a:pPr marL="0" indent="0">
              <a:buNone/>
            </a:pPr>
            <a:endParaRPr lang="fr-FR" altLang="fr-FR" sz="1600" dirty="0">
              <a:solidFill>
                <a:srgbClr val="333399"/>
              </a:solidFill>
              <a:latin typeface="Arial" panose="020B0604020202020204" pitchFamily="34" charset="0"/>
              <a:cs typeface="Arial" panose="020B0604020202020204" pitchFamily="34" charset="0"/>
            </a:endParaRPr>
          </a:p>
          <a:p>
            <a:pPr marL="0" indent="0">
              <a:buNone/>
            </a:pPr>
            <a:endParaRPr lang="fr-FR" altLang="fr-FR" sz="2400" kern="0" dirty="0">
              <a:solidFill>
                <a:srgbClr val="333399"/>
              </a:solidFill>
              <a:latin typeface="Calibri" panose="020F0502020204030204" pitchFamily="34" charset="0"/>
              <a:ea typeface="MS PGothic" panose="020B0600070205080204" pitchFamily="34" charset="-128"/>
              <a:cs typeface="Calibri" panose="020F0502020204030204" pitchFamily="34" charset="0"/>
            </a:endParaRPr>
          </a:p>
          <a:p>
            <a:pPr marL="0" indent="0">
              <a:buNone/>
            </a:pPr>
            <a:endParaRPr lang="fr-FR" sz="2400" b="1" dirty="0">
              <a:solidFill>
                <a:srgbClr val="FFC000"/>
              </a:solidFill>
              <a:latin typeface="Calibri" panose="020F0502020204030204" pitchFamily="34" charset="0"/>
              <a:cs typeface="Calibri" panose="020F0502020204030204" pitchFamily="34" charset="0"/>
            </a:endParaRPr>
          </a:p>
          <a:p>
            <a:pPr marL="0" indent="0">
              <a:buNone/>
            </a:pPr>
            <a:r>
              <a:rPr lang="fr-FR" sz="2400" b="1" dirty="0">
                <a:solidFill>
                  <a:srgbClr val="FFC000"/>
                </a:solidFill>
                <a:latin typeface="Calibri" panose="020F0502020204030204" pitchFamily="34" charset="0"/>
                <a:cs typeface="Calibri" panose="020F0502020204030204" pitchFamily="34" charset="0"/>
              </a:rPr>
              <a:t> </a:t>
            </a:r>
          </a:p>
        </p:txBody>
      </p:sp>
      <p:sp>
        <p:nvSpPr>
          <p:cNvPr id="7" name="Titre 1">
            <a:extLst>
              <a:ext uri="{FF2B5EF4-FFF2-40B4-BE49-F238E27FC236}">
                <a16:creationId xmlns:a16="http://schemas.microsoft.com/office/drawing/2014/main" id="{3A099A87-5DBC-4986-B942-BE823970F08D}"/>
              </a:ext>
            </a:extLst>
          </p:cNvPr>
          <p:cNvSpPr>
            <a:spLocks noGrp="1"/>
          </p:cNvSpPr>
          <p:nvPr>
            <p:ph type="title" idx="4294967295"/>
          </p:nvPr>
        </p:nvSpPr>
        <p:spPr>
          <a:xfrm rot="10800000" flipV="1">
            <a:off x="1524000" y="568325"/>
            <a:ext cx="8229600" cy="544513"/>
          </a:xfrm>
        </p:spPr>
        <p:txBody>
          <a:bodyPr/>
          <a:lstStyle/>
          <a:p>
            <a:pPr algn="ctr"/>
            <a:r>
              <a:rPr lang="fr-FR" sz="2800" b="1" dirty="0">
                <a:solidFill>
                  <a:schemeClr val="tx2">
                    <a:lumMod val="50000"/>
                    <a:lumOff val="50000"/>
                  </a:schemeClr>
                </a:solidFill>
                <a:latin typeface="Montserrat "/>
                <a:cs typeface="Calibri" panose="020F0502020204030204" pitchFamily="34" charset="0"/>
              </a:rPr>
              <a:t>Contacts </a:t>
            </a:r>
            <a:endParaRPr lang="fr-FR" sz="2800" b="1" dirty="0">
              <a:solidFill>
                <a:schemeClr val="accent1">
                  <a:lumMod val="75000"/>
                </a:schemeClr>
              </a:solidFill>
              <a:latin typeface="Montserrat Medium" panose="00000600000000000000" pitchFamily="2" charset="0"/>
            </a:endParaRPr>
          </a:p>
        </p:txBody>
      </p:sp>
      <p:cxnSp>
        <p:nvCxnSpPr>
          <p:cNvPr id="15" name="Connecteur droit 14">
            <a:extLst>
              <a:ext uri="{FF2B5EF4-FFF2-40B4-BE49-F238E27FC236}">
                <a16:creationId xmlns:a16="http://schemas.microsoft.com/office/drawing/2014/main" id="{03BC3BB6-F35C-E8CA-55E2-C76331D47CA9}"/>
              </a:ext>
            </a:extLst>
          </p:cNvPr>
          <p:cNvCxnSpPr>
            <a:cxnSpLocks/>
          </p:cNvCxnSpPr>
          <p:nvPr/>
        </p:nvCxnSpPr>
        <p:spPr>
          <a:xfrm>
            <a:off x="5821680" y="1210529"/>
            <a:ext cx="0" cy="4397791"/>
          </a:xfrm>
          <a:prstGeom prst="line">
            <a:avLst/>
          </a:prstGeom>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6FEDBFB6-EF83-CD96-92B0-C25066E1BA5F}"/>
              </a:ext>
            </a:extLst>
          </p:cNvPr>
          <p:cNvSpPr txBox="1"/>
          <p:nvPr/>
        </p:nvSpPr>
        <p:spPr>
          <a:xfrm>
            <a:off x="446568" y="1562986"/>
            <a:ext cx="5277209" cy="3600986"/>
          </a:xfrm>
          <a:prstGeom prst="rect">
            <a:avLst/>
          </a:prstGeom>
          <a:noFill/>
        </p:spPr>
        <p:txBody>
          <a:bodyPr wrap="square" rtlCol="0">
            <a:spAutoFit/>
          </a:bodyPr>
          <a:lstStyle/>
          <a:p>
            <a:r>
              <a:rPr lang="fr-FR" sz="2400" dirty="0"/>
              <a:t>National Contact Point:</a:t>
            </a:r>
          </a:p>
          <a:p>
            <a:endParaRPr lang="fr-FR" sz="2400" dirty="0"/>
          </a:p>
          <a:p>
            <a:r>
              <a:rPr lang="es-ES" dirty="0"/>
              <a:t>Ministerio de Hacienda </a:t>
            </a:r>
            <a:r>
              <a:rPr lang="es-ES" dirty="0" smtClean="0"/>
              <a:t>- </a:t>
            </a:r>
            <a:r>
              <a:rPr lang="es-ES" dirty="0"/>
              <a:t>Dirección General de Fondos Europeos - Subdirección General de Cooperación Territorial Europea</a:t>
            </a:r>
          </a:p>
          <a:p>
            <a:endParaRPr lang="es-ES" dirty="0"/>
          </a:p>
          <a:p>
            <a:r>
              <a:rPr lang="es-ES" b="0" i="0" dirty="0">
                <a:solidFill>
                  <a:srgbClr val="666666"/>
                </a:solidFill>
                <a:effectLst/>
                <a:latin typeface="Open Sans" panose="020B0606030504020204" pitchFamily="34" charset="0"/>
              </a:rPr>
              <a:t>Paseo de la Castellana, 162 planta 20 – 28071 </a:t>
            </a:r>
            <a:r>
              <a:rPr lang="es-ES" b="0" i="0" dirty="0" smtClean="0">
                <a:solidFill>
                  <a:srgbClr val="666666"/>
                </a:solidFill>
                <a:effectLst/>
                <a:latin typeface="Open Sans" panose="020B0606030504020204" pitchFamily="34" charset="0"/>
              </a:rPr>
              <a:t>Madrid</a:t>
            </a:r>
          </a:p>
          <a:p>
            <a:r>
              <a:rPr lang="es-ES" dirty="0"/>
              <a:t/>
            </a:r>
            <a:br>
              <a:rPr lang="es-ES" dirty="0"/>
            </a:br>
            <a:r>
              <a:rPr lang="es-ES" dirty="0">
                <a:solidFill>
                  <a:srgbClr val="0091DA"/>
                </a:solidFill>
                <a:latin typeface="Open Sans" panose="020B0606030504020204" pitchFamily="34" charset="0"/>
              </a:rPr>
              <a:t>https://www.fondoseuropeos.hacienda.gob.es/sitios/dgfc/es-ES/Paginas/inicio.aspx</a:t>
            </a:r>
            <a:endParaRPr lang="fr-FR" dirty="0"/>
          </a:p>
        </p:txBody>
      </p:sp>
      <p:pic>
        <p:nvPicPr>
          <p:cNvPr id="9" name="Image 8">
            <a:extLst>
              <a:ext uri="{FF2B5EF4-FFF2-40B4-BE49-F238E27FC236}">
                <a16:creationId xmlns:a16="http://schemas.microsoft.com/office/drawing/2014/main" id="{DDC231B1-77CD-633E-251B-E5889181F3FE}"/>
              </a:ext>
            </a:extLst>
          </p:cNvPr>
          <p:cNvPicPr>
            <a:picLocks noChangeAspect="1"/>
          </p:cNvPicPr>
          <p:nvPr/>
        </p:nvPicPr>
        <p:blipFill>
          <a:blip r:embed="rId3"/>
          <a:stretch>
            <a:fillRect/>
          </a:stretch>
        </p:blipFill>
        <p:spPr>
          <a:xfrm>
            <a:off x="6440316" y="2170134"/>
            <a:ext cx="2517731" cy="2517731"/>
          </a:xfrm>
          <a:prstGeom prst="rect">
            <a:avLst/>
          </a:prstGeom>
        </p:spPr>
      </p:pic>
      <p:sp>
        <p:nvSpPr>
          <p:cNvPr id="10" name="ZoneTexte 9">
            <a:extLst>
              <a:ext uri="{FF2B5EF4-FFF2-40B4-BE49-F238E27FC236}">
                <a16:creationId xmlns:a16="http://schemas.microsoft.com/office/drawing/2014/main" id="{C3F3A5D9-5157-D508-8A0C-86087660D79E}"/>
              </a:ext>
            </a:extLst>
          </p:cNvPr>
          <p:cNvSpPr txBox="1"/>
          <p:nvPr/>
        </p:nvSpPr>
        <p:spPr>
          <a:xfrm rot="10800000" flipV="1">
            <a:off x="8958047" y="2411007"/>
            <a:ext cx="300656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003399"/>
                </a:solidFill>
                <a:effectLst/>
                <a:uLnTx/>
                <a:uFillTx/>
                <a:latin typeface="Montserrat" panose="00000500000000000000" pitchFamily="2" charset="0"/>
                <a:ea typeface="+mn-ea"/>
                <a:cs typeface="+mn-cs"/>
                <a:hlinkClick r:id="rId4">
                  <a:extLst>
                    <a:ext uri="{A12FA001-AC4F-418D-AE19-62706E023703}">
                      <ahyp:hlinkClr xmlns:ahyp="http://schemas.microsoft.com/office/drawing/2018/hyperlinkcolor" xmlns="" val="tx"/>
                    </a:ext>
                  </a:extLst>
                </a:hlinkClick>
              </a:rPr>
              <a:t>https://interreg-euro-med.eu/</a:t>
            </a:r>
            <a:endParaRPr kumimoji="0" lang="fr-FR" sz="2400" b="1" i="0" u="none" strike="noStrike" kern="1200" cap="none" spc="0" normalizeH="0" baseline="0" noProof="0" dirty="0">
              <a:ln>
                <a:noFill/>
              </a:ln>
              <a:solidFill>
                <a:srgbClr val="003399"/>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1369424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4294967295"/>
          </p:nvPr>
        </p:nvSpPr>
        <p:spPr>
          <a:xfrm>
            <a:off x="947057" y="1118054"/>
            <a:ext cx="10929258" cy="4351338"/>
          </a:xfrm>
        </p:spPr>
        <p:txBody>
          <a:bodyPr>
            <a:normAutofit fontScale="92500" lnSpcReduction="10000"/>
          </a:bodyPr>
          <a:lstStyle/>
          <a:p>
            <a:pPr>
              <a:lnSpc>
                <a:spcPct val="150000"/>
              </a:lnSpc>
            </a:pPr>
            <a:r>
              <a:rPr lang="en-US" sz="3200" b="0" dirty="0"/>
              <a:t>General information on the </a:t>
            </a:r>
            <a:r>
              <a:rPr lang="en-US" sz="3200" b="0" dirty="0" err="1"/>
              <a:t>programme</a:t>
            </a:r>
            <a:r>
              <a:rPr lang="en-US" sz="3200" b="0" dirty="0"/>
              <a:t> and the call for projects</a:t>
            </a:r>
          </a:p>
          <a:p>
            <a:pPr>
              <a:lnSpc>
                <a:spcPct val="150000"/>
              </a:lnSpc>
            </a:pPr>
            <a:r>
              <a:rPr lang="en-US" sz="3200" b="0" dirty="0" err="1"/>
              <a:t>Infodays</a:t>
            </a:r>
            <a:endParaRPr lang="en-US" sz="3200" b="0" dirty="0"/>
          </a:p>
          <a:p>
            <a:pPr>
              <a:lnSpc>
                <a:spcPct val="150000"/>
              </a:lnSpc>
            </a:pPr>
            <a:r>
              <a:rPr lang="en-US" sz="3200" b="0" dirty="0"/>
              <a:t>Workshops for beneficiaries and first level controllers</a:t>
            </a:r>
          </a:p>
          <a:p>
            <a:pPr lvl="0">
              <a:lnSpc>
                <a:spcPct val="150000"/>
              </a:lnSpc>
            </a:pPr>
            <a:r>
              <a:rPr lang="en-US" sz="3200" b="0" dirty="0">
                <a:solidFill>
                  <a:srgbClr val="000000"/>
                </a:solidFill>
              </a:rPr>
              <a:t>Information on the Spanish Control System</a:t>
            </a:r>
          </a:p>
          <a:p>
            <a:pPr>
              <a:lnSpc>
                <a:spcPct val="150000"/>
              </a:lnSpc>
            </a:pPr>
            <a:endParaRPr lang="en-US" sz="3200"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idx="4294967295"/>
          </p:nvPr>
        </p:nvSpPr>
        <p:spPr>
          <a:xfrm>
            <a:off x="348343" y="-119744"/>
            <a:ext cx="10515600" cy="503464"/>
          </a:xfrm>
        </p:spPr>
        <p:txBody>
          <a:bodyPr>
            <a:noAutofit/>
          </a:bodyPr>
          <a:lstStyle/>
          <a:p>
            <a:pPr marL="457200" lvl="0" indent="-457200">
              <a:lnSpc>
                <a:spcPct val="150000"/>
              </a:lnSpc>
              <a:spcBef>
                <a:spcPts val="0"/>
              </a:spcBef>
            </a:pPr>
            <a:r>
              <a:rPr lang="en-GB" sz="4000" b="1" dirty="0">
                <a:ea typeface="Open Sans" panose="020B0606030504020204" pitchFamily="34" charset="0"/>
                <a:cs typeface="Open Sans" panose="020B0606030504020204" pitchFamily="34" charset="0"/>
              </a:rPr>
              <a:t>Point of contact </a:t>
            </a:r>
            <a:r>
              <a:rPr lang="en-GB" sz="4000" b="1" dirty="0" smtClean="0">
                <a:ea typeface="Open Sans" panose="020B0606030504020204" pitchFamily="34" charset="0"/>
                <a:cs typeface="Open Sans" panose="020B0606030504020204" pitchFamily="34" charset="0"/>
              </a:rPr>
              <a:t>assistance</a:t>
            </a:r>
            <a:endParaRPr lang="en-US" sz="3200" b="1" dirty="0"/>
          </a:p>
        </p:txBody>
      </p:sp>
    </p:spTree>
    <p:extLst>
      <p:ext uri="{BB962C8B-B14F-4D97-AF65-F5344CB8AC3E}">
        <p14:creationId xmlns:p14="http://schemas.microsoft.com/office/powerpoint/2010/main" val="814479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DB7B99-3350-4B56-BBBB-05AE7FB42128}"/>
              </a:ext>
            </a:extLst>
          </p:cNvPr>
          <p:cNvSpPr>
            <a:spLocks noGrp="1"/>
          </p:cNvSpPr>
          <p:nvPr>
            <p:ph idx="4294967295"/>
          </p:nvPr>
        </p:nvSpPr>
        <p:spPr>
          <a:xfrm>
            <a:off x="1066799" y="1096281"/>
            <a:ext cx="10515600" cy="4351338"/>
          </a:xfrm>
        </p:spPr>
        <p:txBody>
          <a:bodyPr>
            <a:normAutofit/>
          </a:bodyPr>
          <a:lstStyle/>
          <a:p>
            <a:pPr>
              <a:lnSpc>
                <a:spcPct val="150000"/>
              </a:lnSpc>
            </a:pPr>
            <a:r>
              <a:rPr lang="en-US" sz="3600" b="0" dirty="0" smtClean="0"/>
              <a:t>Mª Carmen Hernández </a:t>
            </a:r>
            <a:r>
              <a:rPr lang="en-US" sz="3600" b="0" dirty="0"/>
              <a:t>Martín </a:t>
            </a:r>
            <a:r>
              <a:rPr lang="en-US" sz="3600" b="0" dirty="0" smtClean="0"/>
              <a:t>	</a:t>
            </a:r>
            <a:endParaRPr lang="en-US" sz="3600" b="0" u="sng" dirty="0">
              <a:solidFill>
                <a:schemeClr val="accent5"/>
              </a:solidFill>
            </a:endParaRPr>
          </a:p>
          <a:p>
            <a:pPr marL="990600" indent="0">
              <a:lnSpc>
                <a:spcPct val="150000"/>
              </a:lnSpc>
              <a:buNone/>
            </a:pPr>
            <a:r>
              <a:rPr lang="en-US" sz="3600" b="0" u="sng" dirty="0" smtClean="0">
                <a:solidFill>
                  <a:schemeClr val="accent5"/>
                </a:solidFill>
              </a:rPr>
              <a:t>cte@sepg.hacienda.gob.es</a:t>
            </a:r>
            <a:endParaRPr lang="en-US" sz="3600" b="0" u="sng" dirty="0">
              <a:solidFill>
                <a:schemeClr val="accent5"/>
              </a:solidFill>
            </a:endParaRPr>
          </a:p>
          <a:p>
            <a:pPr>
              <a:lnSpc>
                <a:spcPct val="150000"/>
              </a:lnSpc>
            </a:pPr>
            <a:r>
              <a:rPr lang="en-US" sz="3600" b="0" dirty="0"/>
              <a:t>Mª Teresa Tello Naya             	</a:t>
            </a:r>
            <a:r>
              <a:rPr lang="en-US" sz="3600" b="0" u="sng" dirty="0">
                <a:solidFill>
                  <a:schemeClr val="accent5"/>
                </a:solidFill>
              </a:rPr>
              <a:t>mttello@sepg.hacienda.gob.es</a:t>
            </a:r>
          </a:p>
          <a:p>
            <a:pPr>
              <a:lnSpc>
                <a:spcPct val="150000"/>
              </a:lnSpc>
            </a:pPr>
            <a:endParaRPr lang="en-US" sz="3600" b="0" dirty="0"/>
          </a:p>
        </p:txBody>
      </p:sp>
      <p:sp>
        <p:nvSpPr>
          <p:cNvPr id="3" name="Title 2">
            <a:extLst>
              <a:ext uri="{FF2B5EF4-FFF2-40B4-BE49-F238E27FC236}">
                <a16:creationId xmlns:a16="http://schemas.microsoft.com/office/drawing/2014/main" id="{E7D789CF-6FDF-444F-828B-E79D95CACA3F}"/>
              </a:ext>
            </a:extLst>
          </p:cNvPr>
          <p:cNvSpPr>
            <a:spLocks noGrp="1"/>
          </p:cNvSpPr>
          <p:nvPr>
            <p:ph type="title" idx="4294967295"/>
          </p:nvPr>
        </p:nvSpPr>
        <p:spPr>
          <a:xfrm>
            <a:off x="0" y="-119743"/>
            <a:ext cx="10515600" cy="492578"/>
          </a:xfrm>
        </p:spPr>
        <p:txBody>
          <a:bodyPr>
            <a:normAutofit fontScale="90000"/>
          </a:bodyPr>
          <a:lstStyle/>
          <a:p>
            <a:pPr marL="457200" lvl="0" indent="-457200">
              <a:lnSpc>
                <a:spcPct val="150000"/>
              </a:lnSpc>
              <a:spcBef>
                <a:spcPts val="0"/>
              </a:spcBef>
            </a:pPr>
            <a:r>
              <a:rPr lang="en-GB" sz="3600" b="1" dirty="0">
                <a:ea typeface="Open Sans" panose="020B0606030504020204" pitchFamily="34" charset="0"/>
                <a:cs typeface="Open Sans" panose="020B0606030504020204" pitchFamily="34" charset="0"/>
              </a:rPr>
              <a:t>Point of contact </a:t>
            </a:r>
            <a:r>
              <a:rPr lang="en-GB" sz="3600" b="1" dirty="0" smtClean="0">
                <a:ea typeface="Open Sans" panose="020B0606030504020204" pitchFamily="34" charset="0"/>
                <a:cs typeface="Open Sans" panose="020B0606030504020204" pitchFamily="34" charset="0"/>
              </a:rPr>
              <a:t>assistance</a:t>
            </a:r>
            <a:endParaRPr lang="en-US" sz="2800" b="1" dirty="0"/>
          </a:p>
        </p:txBody>
      </p:sp>
    </p:spTree>
    <p:extLst>
      <p:ext uri="{BB962C8B-B14F-4D97-AF65-F5344CB8AC3E}">
        <p14:creationId xmlns:p14="http://schemas.microsoft.com/office/powerpoint/2010/main" val="196788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94DC44A-151D-4BCD-A174-9B3995378996}"/>
              </a:ext>
            </a:extLst>
          </p:cNvPr>
          <p:cNvSpPr>
            <a:spLocks noGrp="1"/>
          </p:cNvSpPr>
          <p:nvPr>
            <p:ph type="title"/>
          </p:nvPr>
        </p:nvSpPr>
        <p:spPr/>
        <p:txBody>
          <a:bodyPr>
            <a:normAutofit fontScale="90000"/>
          </a:bodyPr>
          <a:lstStyle/>
          <a:p>
            <a:r>
              <a:rPr lang="en-US" dirty="0"/>
              <a:t/>
            </a:r>
            <a:br>
              <a:rPr lang="en-US" dirty="0"/>
            </a:br>
            <a:r>
              <a:rPr lang="en-US" dirty="0"/>
              <a:t>THANK YOU and GOOD LUCK! </a:t>
            </a:r>
            <a:br>
              <a:rPr lang="en-US" dirty="0"/>
            </a:br>
            <a:endParaRPr lang="fr-FR" dirty="0">
              <a:solidFill>
                <a:srgbClr val="81C1D3"/>
              </a:solidFill>
              <a:latin typeface="Montserrat SemiBold" panose="00000700000000000000" pitchFamily="2" charset="0"/>
            </a:endParaRPr>
          </a:p>
        </p:txBody>
      </p:sp>
      <p:grpSp>
        <p:nvGrpSpPr>
          <p:cNvPr id="4" name="Grupo 3"/>
          <p:cNvGrpSpPr>
            <a:grpSpLocks noChangeAspect="1"/>
          </p:cNvGrpSpPr>
          <p:nvPr/>
        </p:nvGrpSpPr>
        <p:grpSpPr>
          <a:xfrm>
            <a:off x="6271036" y="5327663"/>
            <a:ext cx="5580839" cy="700752"/>
            <a:chOff x="4710970" y="2388210"/>
            <a:chExt cx="7014388" cy="880742"/>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91" y="2388210"/>
              <a:ext cx="3940567" cy="833091"/>
            </a:xfrm>
            <a:prstGeom prst="rect">
              <a:avLst/>
            </a:prstGeom>
          </p:spPr>
        </p:pic>
        <p:pic>
          <p:nvPicPr>
            <p:cNvPr id="6" name="Imagen 5"/>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0" b="100000" l="0" r="34910">
                          <a14:foregroundMark x1="20292" y1="47017" x2="20292" y2="47017"/>
                          <a14:foregroundMark x1="17713" y1="37709" x2="17713" y2="37709"/>
                          <a14:foregroundMark x1="12726" y1="41289" x2="12726" y2="41289"/>
                          <a14:foregroundMark x1="8942" y1="36516" x2="8942" y2="36516"/>
                          <a14:foregroundMark x1="8598" y1="49403" x2="8598" y2="49403"/>
                          <a14:foregroundMark x1="21496" y1="58473" x2="21496" y2="58473"/>
                          <a14:foregroundMark x1="28203" y1="38902" x2="28203" y2="38902"/>
                          <a14:foregroundMark x1="26913" y1="57518" x2="26913" y2="57518"/>
                          <a14:foregroundMark x1="27773" y1="77088" x2="27773" y2="77088"/>
                          <a14:foregroundMark x1="26483" y1="74702" x2="26483" y2="74702"/>
                          <a14:foregroundMark x1="27343" y1="65632" x2="27343" y2="65632"/>
                          <a14:foregroundMark x1="29063" y1="77088" x2="29063" y2="77088"/>
                          <a14:foregroundMark x1="28633" y1="65632" x2="28633" y2="65632"/>
                          <a14:foregroundMark x1="28203" y1="50358" x2="28203" y2="50358"/>
                          <a14:foregroundMark x1="25709" y1="44630" x2="25709" y2="44630"/>
                          <a14:foregroundMark x1="26483" y1="33174" x2="26483" y2="33174"/>
                          <a14:foregroundMark x1="18143" y1="62053" x2="18143" y2="62053"/>
                          <a14:foregroundMark x1="17369" y1="47017" x2="17369" y2="47017"/>
                          <a14:foregroundMark x1="14789" y1="48210" x2="14789" y2="48210"/>
                          <a14:foregroundMark x1="10232" y1="59666" x2="10232" y2="59666"/>
                          <a14:foregroundMark x1="6879" y1="71360" x2="6879" y2="71360"/>
                          <a14:foregroundMark x1="13156" y1="86396" x2="13156" y2="86396"/>
                          <a14:foregroundMark x1="2322" y1="86396" x2="2322" y2="86396"/>
                          <a14:foregroundMark x1="3955" y1="74702" x2="3955" y2="74702"/>
                          <a14:foregroundMark x1="3955" y1="63246" x2="3955" y2="63246"/>
                          <a14:foregroundMark x1="3525" y1="53938" x2="3525" y2="53938"/>
                          <a14:foregroundMark x1="3525" y1="47017" x2="3525" y2="47017"/>
                          <a14:foregroundMark x1="3955" y1="38902" x2="3955" y2="38902"/>
                          <a14:foregroundMark x1="4385" y1="31981" x2="4385" y2="31981"/>
                          <a14:foregroundMark x1="26913" y1="53938" x2="26913" y2="53938"/>
                          <a14:foregroundMark x1="26913" y1="45823" x2="26913" y2="45823"/>
                          <a14:foregroundMark x1="27773" y1="43437" x2="27773" y2="43437"/>
                        </a14:backgroundRemoval>
                      </a14:imgEffect>
                      <a14:imgEffect>
                        <a14:sharpenSoften amount="50000"/>
                      </a14:imgEffect>
                      <a14:imgEffect>
                        <a14:saturation sat="0"/>
                      </a14:imgEffect>
                    </a14:imgLayer>
                  </a14:imgProps>
                </a:ext>
              </a:extLst>
            </a:blip>
            <a:srcRect r="66169"/>
            <a:stretch/>
          </p:blipFill>
          <p:spPr>
            <a:xfrm>
              <a:off x="4710970" y="2390598"/>
              <a:ext cx="807375" cy="859808"/>
            </a:xfrm>
            <a:prstGeom prst="rect">
              <a:avLst/>
            </a:prstGeom>
          </p:spPr>
        </p:pic>
        <p:sp>
          <p:nvSpPr>
            <p:cNvPr id="7" name="CuadroTexto 6"/>
            <p:cNvSpPr txBox="1"/>
            <p:nvPr/>
          </p:nvSpPr>
          <p:spPr>
            <a:xfrm>
              <a:off x="5518345" y="2404224"/>
              <a:ext cx="2141901" cy="464196"/>
            </a:xfrm>
            <a:prstGeom prst="rect">
              <a:avLst/>
            </a:prstGeom>
            <a:noFill/>
            <a:ln>
              <a:noFill/>
            </a:ln>
          </p:spPr>
          <p:txBody>
            <a:bodyPr wrap="square" rtlCol="0">
              <a:spAutoFit/>
            </a:bodyPr>
            <a:lstStyle/>
            <a:p>
              <a:r>
                <a:rPr lang="es-ES" sz="900" b="1" dirty="0" smtClean="0">
                  <a:solidFill>
                    <a:schemeClr val="bg1"/>
                  </a:solidFill>
                </a:rPr>
                <a:t>VICEPRESIDENCIA</a:t>
              </a:r>
            </a:p>
            <a:p>
              <a:r>
                <a:rPr lang="es-ES" sz="900" b="1" dirty="0" smtClean="0">
                  <a:solidFill>
                    <a:schemeClr val="bg1"/>
                  </a:solidFill>
                </a:rPr>
                <a:t>PRIMERA DEL GOBIERNO</a:t>
              </a:r>
            </a:p>
          </p:txBody>
        </p:sp>
        <p:sp>
          <p:nvSpPr>
            <p:cNvPr id="8" name="CuadroTexto 7"/>
            <p:cNvSpPr txBox="1"/>
            <p:nvPr/>
          </p:nvSpPr>
          <p:spPr>
            <a:xfrm>
              <a:off x="5520086" y="2804755"/>
              <a:ext cx="1611268" cy="464197"/>
            </a:xfrm>
            <a:prstGeom prst="rect">
              <a:avLst/>
            </a:prstGeom>
            <a:noFill/>
            <a:ln>
              <a:noFill/>
            </a:ln>
          </p:spPr>
          <p:txBody>
            <a:bodyPr wrap="square" rtlCol="0">
              <a:spAutoFit/>
            </a:bodyPr>
            <a:lstStyle/>
            <a:p>
              <a:r>
                <a:rPr lang="es-ES" sz="900" b="1" dirty="0" smtClean="0">
                  <a:solidFill>
                    <a:schemeClr val="bg1"/>
                  </a:solidFill>
                </a:rPr>
                <a:t>MINISTERIO</a:t>
              </a:r>
            </a:p>
            <a:p>
              <a:r>
                <a:rPr lang="es-ES" sz="900" b="1" dirty="0" smtClean="0">
                  <a:solidFill>
                    <a:schemeClr val="bg1"/>
                  </a:solidFill>
                </a:rPr>
                <a:t>DE HACIENDA</a:t>
              </a:r>
            </a:p>
          </p:txBody>
        </p:sp>
      </p:grpSp>
    </p:spTree>
    <p:extLst>
      <p:ext uri="{BB962C8B-B14F-4D97-AF65-F5344CB8AC3E}">
        <p14:creationId xmlns:p14="http://schemas.microsoft.com/office/powerpoint/2010/main" val="2045367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4197F-3E2D-4433-8257-41445281E571}"/>
              </a:ext>
            </a:extLst>
          </p:cNvPr>
          <p:cNvSpPr txBox="1">
            <a:spLocks/>
          </p:cNvSpPr>
          <p:nvPr/>
        </p:nvSpPr>
        <p:spPr>
          <a:xfrm>
            <a:off x="15471" y="40118"/>
            <a:ext cx="8476492" cy="501623"/>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ontserrat" pitchFamily="2" charset="0"/>
                <a:ea typeface="+mj-ea"/>
                <a:cs typeface="+mj-cs"/>
              </a:defRPr>
            </a:lvl1pPr>
          </a:lstStyle>
          <a:p>
            <a:r>
              <a:rPr lang="en-GB" sz="2800" b="1" dirty="0">
                <a:solidFill>
                  <a:schemeClr val="tx1">
                    <a:lumMod val="65000"/>
                    <a:lumOff val="35000"/>
                  </a:schemeClr>
                </a:solidFill>
              </a:rPr>
              <a:t>Fields of intervention: 3 priorities, 4 Missions</a:t>
            </a:r>
            <a:endParaRPr lang="fr-FR" sz="2800" b="1" dirty="0">
              <a:solidFill>
                <a:schemeClr val="tx1">
                  <a:lumMod val="65000"/>
                  <a:lumOff val="35000"/>
                </a:schemeClr>
              </a:solidFill>
            </a:endParaRPr>
          </a:p>
        </p:txBody>
      </p:sp>
      <p:sp>
        <p:nvSpPr>
          <p:cNvPr id="3" name="ZoneTexte 2">
            <a:extLst>
              <a:ext uri="{FF2B5EF4-FFF2-40B4-BE49-F238E27FC236}">
                <a16:creationId xmlns:a16="http://schemas.microsoft.com/office/drawing/2014/main" id="{157661AE-9CAE-48C8-9591-2DD2D8EE14B9}"/>
              </a:ext>
            </a:extLst>
          </p:cNvPr>
          <p:cNvSpPr txBox="1"/>
          <p:nvPr/>
        </p:nvSpPr>
        <p:spPr>
          <a:xfrm>
            <a:off x="5182856" y="1650795"/>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a:ln>
                <a:noFill/>
              </a:ln>
              <a:solidFill>
                <a:srgbClr val="3F3F3F"/>
              </a:solidFill>
              <a:effectLst/>
              <a:uLnTx/>
              <a:uFillTx/>
              <a:latin typeface="Roboto"/>
              <a:ea typeface="+mn-ea"/>
              <a:cs typeface="+mn-cs"/>
            </a:endParaRPr>
          </a:p>
        </p:txBody>
      </p:sp>
      <p:cxnSp>
        <p:nvCxnSpPr>
          <p:cNvPr id="4" name="Connecteur droit 3">
            <a:extLst>
              <a:ext uri="{FF2B5EF4-FFF2-40B4-BE49-F238E27FC236}">
                <a16:creationId xmlns:a16="http://schemas.microsoft.com/office/drawing/2014/main" id="{80A3ABCB-67A3-48CB-A8F7-E3220C38C619}"/>
              </a:ext>
            </a:extLst>
          </p:cNvPr>
          <p:cNvCxnSpPr>
            <a:cxnSpLocks/>
          </p:cNvCxnSpPr>
          <p:nvPr/>
        </p:nvCxnSpPr>
        <p:spPr>
          <a:xfrm>
            <a:off x="3228930" y="1231460"/>
            <a:ext cx="0" cy="3658069"/>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EB964672-650A-497E-9E04-7B4F868985AB}"/>
              </a:ext>
            </a:extLst>
          </p:cNvPr>
          <p:cNvCxnSpPr>
            <a:cxnSpLocks/>
          </p:cNvCxnSpPr>
          <p:nvPr/>
        </p:nvCxnSpPr>
        <p:spPr>
          <a:xfrm>
            <a:off x="6335885" y="1231460"/>
            <a:ext cx="0" cy="3658069"/>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7BC2FA3A-3354-4E2D-8C72-8A32B2C7A025}"/>
              </a:ext>
            </a:extLst>
          </p:cNvPr>
          <p:cNvCxnSpPr>
            <a:cxnSpLocks/>
          </p:cNvCxnSpPr>
          <p:nvPr/>
        </p:nvCxnSpPr>
        <p:spPr>
          <a:xfrm>
            <a:off x="9179520" y="1231460"/>
            <a:ext cx="21951" cy="3638723"/>
          </a:xfrm>
          <a:prstGeom prst="line">
            <a:avLst/>
          </a:prstGeom>
          <a:ln w="28575">
            <a:solidFill>
              <a:srgbClr val="164194"/>
            </a:solidFill>
            <a:prstDash val="sysDot"/>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283C100-2726-4BDB-8700-03081CB51E05}"/>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234"/>
          <a:stretch/>
        </p:blipFill>
        <p:spPr>
          <a:xfrm>
            <a:off x="1463281" y="957461"/>
            <a:ext cx="850012" cy="893556"/>
          </a:xfrm>
          <a:prstGeom prst="rect">
            <a:avLst/>
          </a:prstGeom>
        </p:spPr>
      </p:pic>
      <p:pic>
        <p:nvPicPr>
          <p:cNvPr id="8" name="Image 7">
            <a:extLst>
              <a:ext uri="{FF2B5EF4-FFF2-40B4-BE49-F238E27FC236}">
                <a16:creationId xmlns:a16="http://schemas.microsoft.com/office/drawing/2014/main" id="{323493D7-410C-4F35-BB2B-C218CE74A47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70710"/>
          <a:stretch/>
        </p:blipFill>
        <p:spPr>
          <a:xfrm>
            <a:off x="10182497" y="930266"/>
            <a:ext cx="843198" cy="802198"/>
          </a:xfrm>
          <a:prstGeom prst="rect">
            <a:avLst/>
          </a:prstGeom>
        </p:spPr>
      </p:pic>
      <p:pic>
        <p:nvPicPr>
          <p:cNvPr id="9" name="Image 8" descr="Une image contenant texte&#10;&#10;Description générée automatiquement">
            <a:extLst>
              <a:ext uri="{FF2B5EF4-FFF2-40B4-BE49-F238E27FC236}">
                <a16:creationId xmlns:a16="http://schemas.microsoft.com/office/drawing/2014/main" id="{3F787251-BA03-4AD8-9D37-1680DBC9E00D}"/>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69807"/>
          <a:stretch/>
        </p:blipFill>
        <p:spPr>
          <a:xfrm>
            <a:off x="4446839" y="954076"/>
            <a:ext cx="843198" cy="777959"/>
          </a:xfrm>
          <a:prstGeom prst="rect">
            <a:avLst/>
          </a:prstGeom>
        </p:spPr>
      </p:pic>
      <p:sp>
        <p:nvSpPr>
          <p:cNvPr id="10" name="Espace réservé du texte 4">
            <a:extLst>
              <a:ext uri="{FF2B5EF4-FFF2-40B4-BE49-F238E27FC236}">
                <a16:creationId xmlns:a16="http://schemas.microsoft.com/office/drawing/2014/main" id="{8CE6B6CB-E5B4-4748-98AC-263FA938FE1E}"/>
              </a:ext>
            </a:extLst>
          </p:cNvPr>
          <p:cNvSpPr txBox="1">
            <a:spLocks/>
          </p:cNvSpPr>
          <p:nvPr/>
        </p:nvSpPr>
        <p:spPr>
          <a:xfrm>
            <a:off x="776856" y="5069184"/>
            <a:ext cx="11232358" cy="252280"/>
          </a:xfrm>
          <a:prstGeom prst="roundRect">
            <a:avLst/>
          </a:prstGeom>
          <a:solidFill>
            <a:schemeClr val="accent1">
              <a:lumMod val="50000"/>
            </a:schemeClr>
          </a:solidFill>
          <a:ln>
            <a:solidFill>
              <a:srgbClr val="164194"/>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i="0" u="none" strike="noStrike" kern="1200" cap="none" spc="0" normalizeH="0" baseline="0" noProof="0">
                <a:ln>
                  <a:noFill/>
                </a:ln>
                <a:solidFill>
                  <a:srgbClr val="FFFFFF"/>
                </a:solidFill>
                <a:effectLst/>
                <a:uLnTx/>
                <a:uFillTx/>
                <a:latin typeface="Montserrat"/>
                <a:ea typeface="+mn-ea"/>
                <a:cs typeface="+mn-cs"/>
              </a:rPr>
              <a:t>A </a:t>
            </a:r>
            <a:r>
              <a:rPr kumimoji="0" lang="fr-FR" sz="1600" i="0" u="none" strike="noStrike" kern="1200" cap="none" spc="0" normalizeH="0" baseline="0" noProof="0" err="1">
                <a:ln>
                  <a:noFill/>
                </a:ln>
                <a:solidFill>
                  <a:srgbClr val="FFFFFF"/>
                </a:solidFill>
                <a:effectLst/>
                <a:uLnTx/>
                <a:uFillTx/>
                <a:latin typeface="Montserrat"/>
                <a:ea typeface="+mn-ea"/>
                <a:cs typeface="+mn-cs"/>
              </a:rPr>
              <a:t>better</a:t>
            </a:r>
            <a:r>
              <a:rPr kumimoji="0" lang="fr-FR" sz="1600" i="0" u="none" strike="noStrike" kern="1200" cap="none" spc="0" normalizeH="0" baseline="0" noProof="0">
                <a:ln>
                  <a:noFill/>
                </a:ln>
                <a:solidFill>
                  <a:srgbClr val="FFFFFF"/>
                </a:solidFill>
                <a:effectLst/>
                <a:uLnTx/>
                <a:uFillTx/>
                <a:latin typeface="Montserrat"/>
                <a:ea typeface="+mn-ea"/>
                <a:cs typeface="+mn-cs"/>
              </a:rPr>
              <a:t> </a:t>
            </a:r>
            <a:r>
              <a:rPr kumimoji="0" lang="fr-FR" sz="1600" i="0" u="none" strike="noStrike" kern="1200" cap="none" spc="0" normalizeH="0" baseline="0" noProof="0" err="1">
                <a:ln>
                  <a:noFill/>
                </a:ln>
                <a:solidFill>
                  <a:srgbClr val="FFFFFF"/>
                </a:solidFill>
                <a:effectLst/>
                <a:uLnTx/>
                <a:uFillTx/>
                <a:latin typeface="Montserrat"/>
                <a:ea typeface="+mn-ea"/>
                <a:cs typeface="+mn-cs"/>
              </a:rPr>
              <a:t>cooperation</a:t>
            </a:r>
            <a:r>
              <a:rPr kumimoji="0" lang="fr-FR" sz="1600" i="0" u="none" strike="noStrike" kern="1200" cap="none" spc="0" normalizeH="0" baseline="0" noProof="0">
                <a:ln>
                  <a:noFill/>
                </a:ln>
                <a:solidFill>
                  <a:srgbClr val="FFFFFF"/>
                </a:solidFill>
                <a:effectLst/>
                <a:uLnTx/>
                <a:uFillTx/>
                <a:latin typeface="Montserrat"/>
                <a:ea typeface="+mn-ea"/>
                <a:cs typeface="+mn-cs"/>
              </a:rPr>
              <a:t> </a:t>
            </a:r>
            <a:r>
              <a:rPr kumimoji="0" lang="fr-FR" sz="1600" i="0" u="none" strike="noStrike" kern="1200" cap="none" spc="0" normalizeH="0" baseline="0" noProof="0" err="1">
                <a:ln>
                  <a:noFill/>
                </a:ln>
                <a:solidFill>
                  <a:srgbClr val="FFFFFF"/>
                </a:solidFill>
                <a:effectLst/>
                <a:uLnTx/>
                <a:uFillTx/>
                <a:latin typeface="Montserrat"/>
                <a:ea typeface="+mn-ea"/>
                <a:cs typeface="+mn-cs"/>
              </a:rPr>
              <a:t>governance</a:t>
            </a:r>
            <a:endParaRPr kumimoji="0" lang="fr-FR" sz="1600" i="0" u="none" strike="noStrike" kern="1200" cap="none" spc="0" normalizeH="0" baseline="0" noProof="0">
              <a:ln>
                <a:noFill/>
              </a:ln>
              <a:solidFill>
                <a:srgbClr val="FFFFFF"/>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F03E225B-14C8-446E-85B1-904AAD36DBD3}"/>
              </a:ext>
            </a:extLst>
          </p:cNvPr>
          <p:cNvSpPr/>
          <p:nvPr/>
        </p:nvSpPr>
        <p:spPr>
          <a:xfrm>
            <a:off x="1405970" y="2640586"/>
            <a:ext cx="1681211" cy="553998"/>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Consolidating</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a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competitive</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innovation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ecosystem</a:t>
            </a:r>
            <a:endPar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12" name="Rectangle 11">
            <a:extLst>
              <a:ext uri="{FF2B5EF4-FFF2-40B4-BE49-F238E27FC236}">
                <a16:creationId xmlns:a16="http://schemas.microsoft.com/office/drawing/2014/main" id="{1E9C8B93-3403-4C1A-9EC2-840BE44BDF0D}"/>
              </a:ext>
            </a:extLst>
          </p:cNvPr>
          <p:cNvSpPr/>
          <p:nvPr/>
        </p:nvSpPr>
        <p:spPr>
          <a:xfrm>
            <a:off x="1397187" y="3422802"/>
            <a:ext cx="1513404"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Supporting</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circular</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economy</a:t>
            </a:r>
            <a:endPar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13" name="Rectangle 12">
            <a:extLst>
              <a:ext uri="{FF2B5EF4-FFF2-40B4-BE49-F238E27FC236}">
                <a16:creationId xmlns:a16="http://schemas.microsoft.com/office/drawing/2014/main" id="{2C61DC93-4B18-49EA-908D-26651E635264}"/>
              </a:ext>
            </a:extLst>
          </p:cNvPr>
          <p:cNvSpPr/>
          <p:nvPr/>
        </p:nvSpPr>
        <p:spPr>
          <a:xfrm rot="10800000" flipH="1" flipV="1">
            <a:off x="9920543" y="3194501"/>
            <a:ext cx="2068082" cy="400110"/>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Supporting</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circular</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economy</a:t>
            </a:r>
            <a:endPar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14" name="ZoneTexte 13">
            <a:extLst>
              <a:ext uri="{FF2B5EF4-FFF2-40B4-BE49-F238E27FC236}">
                <a16:creationId xmlns:a16="http://schemas.microsoft.com/office/drawing/2014/main" id="{BAA1222A-6D33-4625-B8EC-0DB322441451}"/>
              </a:ext>
            </a:extLst>
          </p:cNvPr>
          <p:cNvSpPr txBox="1"/>
          <p:nvPr/>
        </p:nvSpPr>
        <p:spPr>
          <a:xfrm>
            <a:off x="7245903" y="2610490"/>
            <a:ext cx="1791870" cy="55399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Promoting</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climate</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change adaptation and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risks</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prevention</a:t>
            </a:r>
            <a:endPar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15" name="ZoneTexte 14">
            <a:extLst>
              <a:ext uri="{FF2B5EF4-FFF2-40B4-BE49-F238E27FC236}">
                <a16:creationId xmlns:a16="http://schemas.microsoft.com/office/drawing/2014/main" id="{045722ED-10FC-4196-8518-D8D139207FD0}"/>
              </a:ext>
            </a:extLst>
          </p:cNvPr>
          <p:cNvSpPr txBox="1"/>
          <p:nvPr/>
        </p:nvSpPr>
        <p:spPr>
          <a:xfrm flipH="1">
            <a:off x="9910985" y="3707021"/>
            <a:ext cx="1883696" cy="55399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Promoting</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climate</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change adaptation and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risks</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prevention</a:t>
            </a:r>
            <a:endPar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16" name="ZoneTexte 15">
            <a:extLst>
              <a:ext uri="{FF2B5EF4-FFF2-40B4-BE49-F238E27FC236}">
                <a16:creationId xmlns:a16="http://schemas.microsoft.com/office/drawing/2014/main" id="{B14AC8FC-B0F4-471C-B033-CC3752D60E06}"/>
              </a:ext>
            </a:extLst>
          </p:cNvPr>
          <p:cNvSpPr txBox="1"/>
          <p:nvPr/>
        </p:nvSpPr>
        <p:spPr>
          <a:xfrm rot="10800000" flipV="1">
            <a:off x="3486982" y="1790896"/>
            <a:ext cx="272976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FAB500"/>
                </a:solidFill>
                <a:effectLst/>
                <a:uLnTx/>
                <a:uFillTx/>
                <a:latin typeface="Montserrat"/>
                <a:ea typeface="+mn-ea"/>
                <a:cs typeface="+mn-cs"/>
              </a:rPr>
              <a:t>Protecting, restoring and </a:t>
            </a:r>
            <a:r>
              <a:rPr kumimoji="0" lang="en-US" sz="1200" i="0" u="none" strike="noStrike" kern="1200" cap="none" spc="0" normalizeH="0" baseline="0" noProof="0" err="1">
                <a:ln>
                  <a:noFill/>
                </a:ln>
                <a:solidFill>
                  <a:srgbClr val="FAB500"/>
                </a:solidFill>
                <a:effectLst/>
                <a:uLnTx/>
                <a:uFillTx/>
                <a:latin typeface="Montserrat"/>
                <a:ea typeface="+mn-ea"/>
                <a:cs typeface="+mn-cs"/>
              </a:rPr>
              <a:t>valorising</a:t>
            </a:r>
            <a:r>
              <a:rPr kumimoji="0" lang="en-US" sz="1200" i="0" u="none" strike="noStrike" kern="1200" cap="none" spc="0" normalizeH="0" baseline="0" noProof="0">
                <a:ln>
                  <a:noFill/>
                </a:ln>
                <a:solidFill>
                  <a:srgbClr val="FAB500"/>
                </a:solidFill>
                <a:effectLst/>
                <a:uLnTx/>
                <a:uFillTx/>
                <a:latin typeface="Montserrat"/>
                <a:ea typeface="+mn-ea"/>
                <a:cs typeface="+mn-cs"/>
              </a:rPr>
              <a:t>  the natural environment and heritage</a:t>
            </a:r>
            <a:endParaRPr kumimoji="0" lang="fr-FR" sz="1200" i="0" u="none" strike="noStrike" kern="1200" cap="none" spc="0" normalizeH="0" baseline="0" noProof="0">
              <a:ln>
                <a:noFill/>
              </a:ln>
              <a:solidFill>
                <a:srgbClr val="3F3F3F"/>
              </a:solidFill>
              <a:effectLst/>
              <a:uLnTx/>
              <a:uFillTx/>
              <a:latin typeface="Roboto"/>
              <a:ea typeface="+mn-ea"/>
              <a:cs typeface="+mn-cs"/>
            </a:endParaRPr>
          </a:p>
        </p:txBody>
      </p:sp>
      <p:sp>
        <p:nvSpPr>
          <p:cNvPr id="17" name="ZoneTexte 16">
            <a:extLst>
              <a:ext uri="{FF2B5EF4-FFF2-40B4-BE49-F238E27FC236}">
                <a16:creationId xmlns:a16="http://schemas.microsoft.com/office/drawing/2014/main" id="{F9915473-7F2B-49CA-ADC2-54937238B697}"/>
              </a:ext>
            </a:extLst>
          </p:cNvPr>
          <p:cNvSpPr txBox="1"/>
          <p:nvPr/>
        </p:nvSpPr>
        <p:spPr>
          <a:xfrm>
            <a:off x="6423734" y="1896545"/>
            <a:ext cx="291948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A685"/>
                </a:solidFill>
                <a:effectLst/>
                <a:uLnTx/>
                <a:uFillTx/>
                <a:latin typeface="Montserrat" panose="00000500000000000000" pitchFamily="2" charset="0"/>
                <a:ea typeface="+mn-ea"/>
                <a:cs typeface="+mn-cs"/>
              </a:rPr>
              <a:t>Promoting green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A685"/>
                </a:solidFill>
                <a:effectLst/>
                <a:uLnTx/>
                <a:uFillTx/>
                <a:latin typeface="Montserrat" panose="00000500000000000000" pitchFamily="2" charset="0"/>
                <a:ea typeface="+mn-ea"/>
                <a:cs typeface="+mn-cs"/>
              </a:rPr>
              <a:t>living areas</a:t>
            </a:r>
            <a:endParaRPr kumimoji="0" lang="fr-FR" sz="1200" i="0" u="none" strike="noStrike" kern="1200" cap="none" spc="0" normalizeH="0" baseline="0" noProof="0">
              <a:ln>
                <a:noFill/>
              </a:ln>
              <a:solidFill>
                <a:srgbClr val="3F3F3F"/>
              </a:solidFill>
              <a:effectLst/>
              <a:uLnTx/>
              <a:uFillTx/>
              <a:latin typeface="Montserrat" panose="00000500000000000000" pitchFamily="2" charset="0"/>
              <a:ea typeface="+mn-ea"/>
              <a:cs typeface="+mn-cs"/>
            </a:endParaRPr>
          </a:p>
        </p:txBody>
      </p:sp>
      <p:sp>
        <p:nvSpPr>
          <p:cNvPr id="18" name="ZoneTexte 17">
            <a:extLst>
              <a:ext uri="{FF2B5EF4-FFF2-40B4-BE49-F238E27FC236}">
                <a16:creationId xmlns:a16="http://schemas.microsoft.com/office/drawing/2014/main" id="{9ACC4327-B4B7-4B3D-9E27-259CB7B1986F}"/>
              </a:ext>
            </a:extLst>
          </p:cNvPr>
          <p:cNvSpPr txBox="1"/>
          <p:nvPr/>
        </p:nvSpPr>
        <p:spPr>
          <a:xfrm>
            <a:off x="9275049" y="1851017"/>
            <a:ext cx="272053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E294B2"/>
                </a:solidFill>
                <a:effectLst/>
                <a:uLnTx/>
                <a:uFillTx/>
                <a:latin typeface="Montserrat" panose="00000500000000000000" pitchFamily="2" charset="0"/>
                <a:ea typeface="+mn-ea"/>
                <a:cs typeface="+mn-cs"/>
              </a:rPr>
              <a:t>Enhancing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E294B2"/>
                </a:solidFill>
                <a:effectLst/>
                <a:uLnTx/>
                <a:uFillTx/>
                <a:latin typeface="Montserrat" panose="00000500000000000000" pitchFamily="2" charset="0"/>
                <a:ea typeface="+mn-ea"/>
                <a:cs typeface="+mn-cs"/>
              </a:rPr>
              <a:t>sustainable tourism</a:t>
            </a:r>
            <a:endParaRPr kumimoji="0" lang="fr-FR" sz="1200" i="0" u="none" strike="noStrike" kern="1200" cap="none" spc="0" normalizeH="0" baseline="0" noProof="0">
              <a:ln>
                <a:noFill/>
              </a:ln>
              <a:solidFill>
                <a:srgbClr val="3F3F3F"/>
              </a:solidFill>
              <a:effectLst/>
              <a:uLnTx/>
              <a:uFillTx/>
              <a:latin typeface="Montserrat" panose="00000500000000000000" pitchFamily="2" charset="0"/>
              <a:ea typeface="+mn-ea"/>
              <a:cs typeface="+mn-cs"/>
            </a:endParaRPr>
          </a:p>
        </p:txBody>
      </p:sp>
      <p:sp>
        <p:nvSpPr>
          <p:cNvPr id="19" name="ZoneTexte 18">
            <a:extLst>
              <a:ext uri="{FF2B5EF4-FFF2-40B4-BE49-F238E27FC236}">
                <a16:creationId xmlns:a16="http://schemas.microsoft.com/office/drawing/2014/main" id="{E9172654-C892-4FFA-B8E8-FA2E7BDBDACA}"/>
              </a:ext>
            </a:extLst>
          </p:cNvPr>
          <p:cNvSpPr txBox="1"/>
          <p:nvPr/>
        </p:nvSpPr>
        <p:spPr>
          <a:xfrm rot="10800000" flipV="1">
            <a:off x="776857" y="1790618"/>
            <a:ext cx="235617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i="0" u="none" strike="noStrike" kern="1200" cap="none" spc="0" normalizeH="0" baseline="0" noProof="0" err="1">
                <a:ln>
                  <a:noFill/>
                </a:ln>
                <a:solidFill>
                  <a:srgbClr val="0096D8"/>
                </a:solidFill>
                <a:effectLst/>
                <a:uLnTx/>
                <a:uFillTx/>
                <a:latin typeface="Montserrat" panose="00000500000000000000" pitchFamily="2" charset="0"/>
                <a:ea typeface="+mn-ea"/>
                <a:cs typeface="+mn-cs"/>
              </a:rPr>
              <a:t>Strengthening</a:t>
            </a:r>
            <a:r>
              <a:rPr kumimoji="0" lang="fr-FR" sz="1200" i="0" u="none" strike="noStrike" kern="1200" cap="none" spc="0" normalizeH="0" baseline="0" noProof="0">
                <a:ln>
                  <a:noFill/>
                </a:ln>
                <a:solidFill>
                  <a:srgbClr val="0096D8"/>
                </a:solidFill>
                <a:effectLst/>
                <a:uLnTx/>
                <a:uFillTx/>
                <a:latin typeface="Montserrat" panose="00000500000000000000" pitchFamily="2" charset="0"/>
                <a:ea typeface="+mn-ea"/>
                <a:cs typeface="+mn-cs"/>
              </a:rPr>
              <a:t> an innovative </a:t>
            </a:r>
            <a:r>
              <a:rPr kumimoji="0" lang="fr-FR" sz="1200" i="0" u="none" strike="noStrike" kern="1200" cap="none" spc="0" normalizeH="0" baseline="0" noProof="0" err="1">
                <a:ln>
                  <a:noFill/>
                </a:ln>
                <a:solidFill>
                  <a:srgbClr val="0096D8"/>
                </a:solidFill>
                <a:effectLst/>
                <a:uLnTx/>
                <a:uFillTx/>
                <a:latin typeface="Montserrat" panose="00000500000000000000" pitchFamily="2" charset="0"/>
                <a:ea typeface="+mn-ea"/>
                <a:cs typeface="+mn-cs"/>
              </a:rPr>
              <a:t>sustainable</a:t>
            </a:r>
            <a:r>
              <a:rPr kumimoji="0" lang="fr-FR" sz="1200" i="0" u="none" strike="noStrike" kern="1200" cap="none" spc="0" normalizeH="0" baseline="0" noProof="0">
                <a:ln>
                  <a:noFill/>
                </a:ln>
                <a:solidFill>
                  <a:srgbClr val="0096D8"/>
                </a:solidFill>
                <a:effectLst/>
                <a:uLnTx/>
                <a:uFillTx/>
                <a:latin typeface="Montserrat" panose="00000500000000000000" pitchFamily="2" charset="0"/>
                <a:ea typeface="+mn-ea"/>
                <a:cs typeface="+mn-cs"/>
              </a:rPr>
              <a:t> </a:t>
            </a:r>
            <a:r>
              <a:rPr kumimoji="0" lang="fr-FR" sz="1200" i="0" u="none" strike="noStrike" kern="1200" cap="none" spc="0" normalizeH="0" baseline="0" noProof="0" err="1">
                <a:ln>
                  <a:noFill/>
                </a:ln>
                <a:solidFill>
                  <a:srgbClr val="0096D8"/>
                </a:solidFill>
                <a:effectLst/>
                <a:uLnTx/>
                <a:uFillTx/>
                <a:latin typeface="Montserrat" panose="00000500000000000000" pitchFamily="2" charset="0"/>
                <a:ea typeface="+mn-ea"/>
                <a:cs typeface="+mn-cs"/>
              </a:rPr>
              <a:t>economy</a:t>
            </a:r>
            <a:endParaRPr kumimoji="0" lang="fr-FR" sz="1200" i="0" u="none" strike="noStrike" kern="1200" cap="none" spc="0" normalizeH="0" baseline="0" noProof="0">
              <a:ln>
                <a:noFill/>
              </a:ln>
              <a:solidFill>
                <a:srgbClr val="3F3F3F"/>
              </a:solidFill>
              <a:effectLst/>
              <a:uLnTx/>
              <a:uFillTx/>
              <a:latin typeface="Montserrat" panose="00000500000000000000" pitchFamily="2" charset="0"/>
              <a:ea typeface="+mn-ea"/>
              <a:cs typeface="+mn-cs"/>
            </a:endParaRPr>
          </a:p>
        </p:txBody>
      </p:sp>
      <p:sp>
        <p:nvSpPr>
          <p:cNvPr id="20" name="ZoneTexte 19">
            <a:extLst>
              <a:ext uri="{FF2B5EF4-FFF2-40B4-BE49-F238E27FC236}">
                <a16:creationId xmlns:a16="http://schemas.microsoft.com/office/drawing/2014/main" id="{9F3C1E1B-0E02-49F9-9C6C-D16502B72E41}"/>
              </a:ext>
            </a:extLst>
          </p:cNvPr>
          <p:cNvSpPr txBox="1"/>
          <p:nvPr/>
        </p:nvSpPr>
        <p:spPr>
          <a:xfrm flipH="1">
            <a:off x="4198757" y="3361801"/>
            <a:ext cx="155346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Enhancing</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Nature &amp;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biodiversity</a:t>
            </a:r>
            <a:endPar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21" name="ZoneTexte 20">
            <a:extLst>
              <a:ext uri="{FF2B5EF4-FFF2-40B4-BE49-F238E27FC236}">
                <a16:creationId xmlns:a16="http://schemas.microsoft.com/office/drawing/2014/main" id="{5983E0FF-26B2-435F-A1F3-EC6AF30A5D10}"/>
              </a:ext>
            </a:extLst>
          </p:cNvPr>
          <p:cNvSpPr txBox="1"/>
          <p:nvPr/>
        </p:nvSpPr>
        <p:spPr>
          <a:xfrm>
            <a:off x="4190312" y="2632402"/>
            <a:ext cx="1794485"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Promoting</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climate</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change adaptation and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risks</a:t>
            </a:r>
            <a:r>
              <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rPr>
              <a:t> </a:t>
            </a:r>
            <a:r>
              <a:rPr kumimoji="0" lang="fr-FR" sz="1000" i="0" u="none" strike="noStrike" kern="1200" cap="none" spc="0" normalizeH="0" baseline="0" noProof="0" dirty="0" err="1">
                <a:ln>
                  <a:noFill/>
                </a:ln>
                <a:solidFill>
                  <a:schemeClr val="tx1">
                    <a:lumMod val="65000"/>
                    <a:lumOff val="35000"/>
                  </a:schemeClr>
                </a:solidFill>
                <a:effectLst/>
                <a:uLnTx/>
                <a:uFillTx/>
                <a:latin typeface="Montserrat Medium" panose="00000600000000000000" pitchFamily="50" charset="0"/>
                <a:ea typeface="+mn-ea"/>
                <a:cs typeface="+mn-cs"/>
              </a:rPr>
              <a:t>prevention</a:t>
            </a:r>
            <a:endParaRPr kumimoji="0" lang="fr-FR" sz="1000" i="0" u="none" strike="noStrike" kern="1200" cap="none" spc="0" normalizeH="0" baseline="0" noProof="0" dirty="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22" name="ZoneTexte 21">
            <a:extLst>
              <a:ext uri="{FF2B5EF4-FFF2-40B4-BE49-F238E27FC236}">
                <a16:creationId xmlns:a16="http://schemas.microsoft.com/office/drawing/2014/main" id="{10A8E5FC-66ED-4A8F-8273-9E13991AC04F}"/>
              </a:ext>
            </a:extLst>
          </p:cNvPr>
          <p:cNvSpPr txBox="1"/>
          <p:nvPr/>
        </p:nvSpPr>
        <p:spPr>
          <a:xfrm flipH="1">
            <a:off x="9908430" y="4448664"/>
            <a:ext cx="1623229" cy="40011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Enhancing</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Nature &amp;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biodiversity</a:t>
            </a:r>
            <a:endPar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23" name="Rectangle 22">
            <a:extLst>
              <a:ext uri="{FF2B5EF4-FFF2-40B4-BE49-F238E27FC236}">
                <a16:creationId xmlns:a16="http://schemas.microsoft.com/office/drawing/2014/main" id="{9B19BEEB-0252-4FE2-A771-FA867ABFA127}"/>
              </a:ext>
            </a:extLst>
          </p:cNvPr>
          <p:cNvSpPr/>
          <p:nvPr/>
        </p:nvSpPr>
        <p:spPr>
          <a:xfrm>
            <a:off x="9936961" y="2469297"/>
            <a:ext cx="1831744" cy="553998"/>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Consolidating</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a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competitive</a:t>
            </a:r>
            <a:r>
              <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rPr>
              <a:t> innovation </a:t>
            </a:r>
            <a:r>
              <a:rPr kumimoji="0" lang="fr-FR" sz="1000" i="0" u="none" strike="noStrike" kern="1200" cap="none" spc="0" normalizeH="0" baseline="0" noProof="0" err="1">
                <a:ln>
                  <a:noFill/>
                </a:ln>
                <a:solidFill>
                  <a:schemeClr val="tx1">
                    <a:lumMod val="65000"/>
                    <a:lumOff val="35000"/>
                  </a:schemeClr>
                </a:solidFill>
                <a:effectLst/>
                <a:uLnTx/>
                <a:uFillTx/>
                <a:latin typeface="Montserrat Medium" panose="00000600000000000000" pitchFamily="50" charset="0"/>
                <a:ea typeface="+mn-ea"/>
                <a:cs typeface="+mn-cs"/>
              </a:rPr>
              <a:t>ecosystem</a:t>
            </a:r>
            <a:endParaRPr kumimoji="0" lang="fr-FR" sz="1000" i="0" u="none" strike="noStrike" kern="1200" cap="none" spc="0" normalizeH="0" baseline="0" noProof="0">
              <a:ln>
                <a:noFill/>
              </a:ln>
              <a:solidFill>
                <a:schemeClr val="tx1">
                  <a:lumMod val="65000"/>
                  <a:lumOff val="35000"/>
                </a:schemeClr>
              </a:solidFill>
              <a:effectLst/>
              <a:uLnTx/>
              <a:uFillTx/>
              <a:latin typeface="Montserrat Medium" panose="00000600000000000000" pitchFamily="50" charset="0"/>
              <a:ea typeface="+mn-ea"/>
              <a:cs typeface="+mn-cs"/>
            </a:endParaRPr>
          </a:p>
        </p:txBody>
      </p:sp>
      <p:sp>
        <p:nvSpPr>
          <p:cNvPr id="24" name="Ellipse 23">
            <a:extLst>
              <a:ext uri="{FF2B5EF4-FFF2-40B4-BE49-F238E27FC236}">
                <a16:creationId xmlns:a16="http://schemas.microsoft.com/office/drawing/2014/main" id="{F3A910F9-7019-4B29-85E2-FD5AA3D648BD}"/>
              </a:ext>
            </a:extLst>
          </p:cNvPr>
          <p:cNvSpPr/>
          <p:nvPr/>
        </p:nvSpPr>
        <p:spPr>
          <a:xfrm>
            <a:off x="761250" y="2602976"/>
            <a:ext cx="576895" cy="584206"/>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1.1</a:t>
            </a:r>
          </a:p>
        </p:txBody>
      </p:sp>
      <p:sp>
        <p:nvSpPr>
          <p:cNvPr id="25" name="Ellipse 24">
            <a:extLst>
              <a:ext uri="{FF2B5EF4-FFF2-40B4-BE49-F238E27FC236}">
                <a16:creationId xmlns:a16="http://schemas.microsoft.com/office/drawing/2014/main" id="{C82EC4F9-3F43-4BA0-9993-1B51C96B370B}"/>
              </a:ext>
            </a:extLst>
          </p:cNvPr>
          <p:cNvSpPr/>
          <p:nvPr/>
        </p:nvSpPr>
        <p:spPr>
          <a:xfrm>
            <a:off x="761250" y="3306063"/>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2.6</a:t>
            </a:r>
          </a:p>
        </p:txBody>
      </p:sp>
      <p:sp>
        <p:nvSpPr>
          <p:cNvPr id="26" name="Ellipse 25">
            <a:extLst>
              <a:ext uri="{FF2B5EF4-FFF2-40B4-BE49-F238E27FC236}">
                <a16:creationId xmlns:a16="http://schemas.microsoft.com/office/drawing/2014/main" id="{CD3966C9-5785-46FC-BCCD-74D115107FA7}"/>
              </a:ext>
            </a:extLst>
          </p:cNvPr>
          <p:cNvSpPr/>
          <p:nvPr/>
        </p:nvSpPr>
        <p:spPr>
          <a:xfrm>
            <a:off x="3516376" y="3252761"/>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2.7</a:t>
            </a:r>
          </a:p>
        </p:txBody>
      </p:sp>
      <p:sp>
        <p:nvSpPr>
          <p:cNvPr id="27" name="Ellipse 26">
            <a:extLst>
              <a:ext uri="{FF2B5EF4-FFF2-40B4-BE49-F238E27FC236}">
                <a16:creationId xmlns:a16="http://schemas.microsoft.com/office/drawing/2014/main" id="{79E57558-C658-4755-9298-F7EE2122C6D0}"/>
              </a:ext>
            </a:extLst>
          </p:cNvPr>
          <p:cNvSpPr/>
          <p:nvPr/>
        </p:nvSpPr>
        <p:spPr>
          <a:xfrm>
            <a:off x="3516376" y="2604505"/>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2.4</a:t>
            </a:r>
          </a:p>
        </p:txBody>
      </p:sp>
      <p:sp>
        <p:nvSpPr>
          <p:cNvPr id="28" name="Ellipse 27">
            <a:extLst>
              <a:ext uri="{FF2B5EF4-FFF2-40B4-BE49-F238E27FC236}">
                <a16:creationId xmlns:a16="http://schemas.microsoft.com/office/drawing/2014/main" id="{3E093511-BD5A-4E5F-A59D-17EDF5AB64D2}"/>
              </a:ext>
            </a:extLst>
          </p:cNvPr>
          <p:cNvSpPr/>
          <p:nvPr/>
        </p:nvSpPr>
        <p:spPr>
          <a:xfrm>
            <a:off x="6618652" y="2602663"/>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2.4</a:t>
            </a:r>
          </a:p>
        </p:txBody>
      </p:sp>
      <p:sp>
        <p:nvSpPr>
          <p:cNvPr id="29" name="Ellipse 28">
            <a:extLst>
              <a:ext uri="{FF2B5EF4-FFF2-40B4-BE49-F238E27FC236}">
                <a16:creationId xmlns:a16="http://schemas.microsoft.com/office/drawing/2014/main" id="{914E38A1-A517-40B9-902B-75E4DB27D32B}"/>
              </a:ext>
            </a:extLst>
          </p:cNvPr>
          <p:cNvSpPr/>
          <p:nvPr/>
        </p:nvSpPr>
        <p:spPr>
          <a:xfrm>
            <a:off x="9299427" y="3726894"/>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2.4</a:t>
            </a:r>
          </a:p>
        </p:txBody>
      </p:sp>
      <p:sp>
        <p:nvSpPr>
          <p:cNvPr id="30" name="Ellipse 29">
            <a:extLst>
              <a:ext uri="{FF2B5EF4-FFF2-40B4-BE49-F238E27FC236}">
                <a16:creationId xmlns:a16="http://schemas.microsoft.com/office/drawing/2014/main" id="{20715355-11E8-452B-9C73-4523667666B5}"/>
              </a:ext>
            </a:extLst>
          </p:cNvPr>
          <p:cNvSpPr/>
          <p:nvPr/>
        </p:nvSpPr>
        <p:spPr>
          <a:xfrm>
            <a:off x="9299427" y="3096108"/>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2.6</a:t>
            </a:r>
          </a:p>
        </p:txBody>
      </p:sp>
      <p:sp>
        <p:nvSpPr>
          <p:cNvPr id="31" name="Ellipse 30">
            <a:extLst>
              <a:ext uri="{FF2B5EF4-FFF2-40B4-BE49-F238E27FC236}">
                <a16:creationId xmlns:a16="http://schemas.microsoft.com/office/drawing/2014/main" id="{C64E43BB-1ABB-4DE6-BBA2-67621931E869}"/>
              </a:ext>
            </a:extLst>
          </p:cNvPr>
          <p:cNvSpPr/>
          <p:nvPr/>
        </p:nvSpPr>
        <p:spPr>
          <a:xfrm>
            <a:off x="9292241" y="2450768"/>
            <a:ext cx="576895" cy="584206"/>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1.1</a:t>
            </a:r>
          </a:p>
        </p:txBody>
      </p:sp>
      <p:sp>
        <p:nvSpPr>
          <p:cNvPr id="32" name="Ellipse 31">
            <a:extLst>
              <a:ext uri="{FF2B5EF4-FFF2-40B4-BE49-F238E27FC236}">
                <a16:creationId xmlns:a16="http://schemas.microsoft.com/office/drawing/2014/main" id="{4FE530DF-13C2-4DFB-9396-685146E9C890}"/>
              </a:ext>
            </a:extLst>
          </p:cNvPr>
          <p:cNvSpPr/>
          <p:nvPr/>
        </p:nvSpPr>
        <p:spPr>
          <a:xfrm>
            <a:off x="9299427" y="4357679"/>
            <a:ext cx="562523" cy="569652"/>
          </a:xfrm>
          <a:prstGeom prst="ellipse">
            <a:avLst/>
          </a:prstGeom>
          <a:solidFill>
            <a:srgbClr val="162D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2.7</a:t>
            </a:r>
          </a:p>
        </p:txBody>
      </p:sp>
      <p:sp>
        <p:nvSpPr>
          <p:cNvPr id="33" name="Ellipse 32">
            <a:extLst>
              <a:ext uri="{FF2B5EF4-FFF2-40B4-BE49-F238E27FC236}">
                <a16:creationId xmlns:a16="http://schemas.microsoft.com/office/drawing/2014/main" id="{CB2BCF47-F573-48D7-82C4-79B558DA78E4}"/>
              </a:ext>
            </a:extLst>
          </p:cNvPr>
          <p:cNvSpPr/>
          <p:nvPr/>
        </p:nvSpPr>
        <p:spPr>
          <a:xfrm>
            <a:off x="3720377" y="4912574"/>
            <a:ext cx="562523" cy="569652"/>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50" i="0" u="none" strike="noStrike" kern="1200" cap="none" spc="0" normalizeH="0" baseline="0" noProof="0">
                <a:ln>
                  <a:noFill/>
                </a:ln>
                <a:solidFill>
                  <a:prstClr val="white"/>
                </a:solidFill>
                <a:effectLst/>
                <a:uLnTx/>
                <a:uFillTx/>
                <a:latin typeface="Montserrat ExtraBold" panose="00000900000000000000" pitchFamily="50" charset="0"/>
                <a:ea typeface="+mn-ea"/>
                <a:cs typeface="+mn-cs"/>
              </a:rPr>
              <a:t>6.6</a:t>
            </a:r>
          </a:p>
        </p:txBody>
      </p:sp>
      <p:sp>
        <p:nvSpPr>
          <p:cNvPr id="34" name="Espace réservé du texte 4">
            <a:extLst>
              <a:ext uri="{FF2B5EF4-FFF2-40B4-BE49-F238E27FC236}">
                <a16:creationId xmlns:a16="http://schemas.microsoft.com/office/drawing/2014/main" id="{353A210B-5F96-4174-87CD-8145B96DE5B0}"/>
              </a:ext>
            </a:extLst>
          </p:cNvPr>
          <p:cNvSpPr txBox="1">
            <a:spLocks/>
          </p:cNvSpPr>
          <p:nvPr/>
        </p:nvSpPr>
        <p:spPr>
          <a:xfrm rot="16200000">
            <a:off x="-486234" y="1536180"/>
            <a:ext cx="1709568" cy="576895"/>
          </a:xfrm>
          <a:prstGeom prst="roundRect">
            <a:avLst/>
          </a:prstGeom>
          <a:solidFill>
            <a:srgbClr val="00A685"/>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i="0" u="none" strike="noStrike" kern="1200" cap="none" spc="0" normalizeH="0" baseline="0" noProof="0" dirty="0" err="1">
                <a:ln>
                  <a:noFill/>
                </a:ln>
                <a:solidFill>
                  <a:srgbClr val="FFFFFF"/>
                </a:solidFill>
                <a:effectLst/>
                <a:uLnTx/>
                <a:uFillTx/>
                <a:latin typeface="Montserrat" panose="00000500000000000000" pitchFamily="2" charset="0"/>
                <a:ea typeface="+mn-ea"/>
                <a:cs typeface="+mn-cs"/>
              </a:rPr>
              <a:t>Smarter</a:t>
            </a:r>
            <a:r>
              <a:rPr kumimoji="0" lang="fr-FR" sz="120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a:t>
            </a:r>
            <a:r>
              <a:rPr kumimoji="0" lang="fr-FR" sz="1200" i="0" u="none" strike="noStrike" kern="1200" cap="none" spc="0" normalizeH="0" baseline="0" noProof="0" dirty="0" err="1">
                <a:ln>
                  <a:noFill/>
                </a:ln>
                <a:solidFill>
                  <a:srgbClr val="FFFFFF"/>
                </a:solidFill>
                <a:effectLst/>
                <a:uLnTx/>
                <a:uFillTx/>
                <a:latin typeface="Montserrat" panose="00000500000000000000" pitchFamily="2" charset="0"/>
                <a:ea typeface="+mn-ea"/>
                <a:cs typeface="+mn-cs"/>
              </a:rPr>
              <a:t>Mediterranean</a:t>
            </a:r>
            <a:r>
              <a:rPr kumimoji="0" lang="fr-FR" sz="1200" i="0" u="none" strike="noStrike" kern="1200" cap="none" spc="0" normalizeH="0" baseline="0" noProof="0" dirty="0">
                <a:ln>
                  <a:noFill/>
                </a:ln>
                <a:solidFill>
                  <a:srgbClr val="FFFFFF"/>
                </a:solidFill>
                <a:effectLst/>
                <a:uLnTx/>
                <a:uFillTx/>
                <a:latin typeface="Montserrat" panose="00000500000000000000" pitchFamily="2" charset="0"/>
                <a:ea typeface="+mn-ea"/>
                <a:cs typeface="+mn-cs"/>
              </a:rPr>
              <a:t> </a:t>
            </a:r>
          </a:p>
        </p:txBody>
      </p:sp>
      <p:sp>
        <p:nvSpPr>
          <p:cNvPr id="35" name="Espace réservé du texte 4">
            <a:extLst>
              <a:ext uri="{FF2B5EF4-FFF2-40B4-BE49-F238E27FC236}">
                <a16:creationId xmlns:a16="http://schemas.microsoft.com/office/drawing/2014/main" id="{CEEBE8AF-EB2C-43C6-A9D3-755BF4FF9B46}"/>
              </a:ext>
            </a:extLst>
          </p:cNvPr>
          <p:cNvSpPr txBox="1">
            <a:spLocks/>
          </p:cNvSpPr>
          <p:nvPr/>
        </p:nvSpPr>
        <p:spPr>
          <a:xfrm rot="16200000">
            <a:off x="-502353" y="3328876"/>
            <a:ext cx="1735018" cy="576895"/>
          </a:xfrm>
          <a:prstGeom prst="roundRect">
            <a:avLst/>
          </a:prstGeom>
          <a:solidFill>
            <a:srgbClr val="00A685"/>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Greener</a:t>
            </a:r>
            <a:r>
              <a:rPr kumimoji="0" lang="fr-FR" sz="12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 </a:t>
            </a:r>
            <a:r>
              <a:rPr kumimoji="0" lang="fr-FR" sz="1200"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Mediterranean</a:t>
            </a:r>
            <a:r>
              <a:rPr kumimoji="0" lang="fr-FR" sz="12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 </a:t>
            </a:r>
          </a:p>
        </p:txBody>
      </p:sp>
      <p:sp>
        <p:nvSpPr>
          <p:cNvPr id="36" name="Espace réservé du texte 4">
            <a:extLst>
              <a:ext uri="{FF2B5EF4-FFF2-40B4-BE49-F238E27FC236}">
                <a16:creationId xmlns:a16="http://schemas.microsoft.com/office/drawing/2014/main" id="{F35877A5-FE8D-46E0-8FB8-0373EB1B5F8A}"/>
              </a:ext>
            </a:extLst>
          </p:cNvPr>
          <p:cNvSpPr txBox="1">
            <a:spLocks/>
          </p:cNvSpPr>
          <p:nvPr/>
        </p:nvSpPr>
        <p:spPr>
          <a:xfrm>
            <a:off x="52230" y="4711696"/>
            <a:ext cx="2571830" cy="615749"/>
          </a:xfrm>
          <a:prstGeom prst="roundRect">
            <a:avLst/>
          </a:prstGeom>
          <a:solidFill>
            <a:srgbClr val="203864"/>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Better</a:t>
            </a:r>
            <a:r>
              <a:rPr kumimoji="0" lang="fr-FR" sz="14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 </a:t>
            </a:r>
            <a:r>
              <a:rPr kumimoji="0" lang="fr-FR" sz="1400"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Mediterranean</a:t>
            </a:r>
            <a:r>
              <a:rPr kumimoji="0" lang="fr-FR" sz="1400" i="0" u="none" strike="noStrike" kern="1200" cap="none" spc="0" normalizeH="0" baseline="0" noProof="0">
                <a:ln>
                  <a:noFill/>
                </a:ln>
                <a:solidFill>
                  <a:srgbClr val="FFFFFF"/>
                </a:solidFill>
                <a:effectLst/>
                <a:uLnTx/>
                <a:uFillTx/>
                <a:latin typeface="Montserrat" panose="00000500000000000000" pitchFamily="2" charset="0"/>
                <a:ea typeface="+mn-ea"/>
                <a:cs typeface="+mn-cs"/>
              </a:rPr>
              <a:t> </a:t>
            </a:r>
            <a:r>
              <a:rPr kumimoji="0" lang="fr-FR" sz="1400" i="0" u="none" strike="noStrike" kern="1200" cap="none" spc="0" normalizeH="0" baseline="0" noProof="0" err="1">
                <a:ln>
                  <a:noFill/>
                </a:ln>
                <a:solidFill>
                  <a:srgbClr val="FFFFFF"/>
                </a:solidFill>
                <a:effectLst/>
                <a:uLnTx/>
                <a:uFillTx/>
                <a:latin typeface="Montserrat" panose="00000500000000000000" pitchFamily="2" charset="0"/>
                <a:ea typeface="+mn-ea"/>
                <a:cs typeface="+mn-cs"/>
              </a:rPr>
              <a:t>Governance</a:t>
            </a:r>
            <a:endParaRPr kumimoji="0" lang="fr-FR" sz="1400" i="0" u="none" strike="noStrike" kern="1200" cap="none" spc="0" normalizeH="0" baseline="0" noProof="0">
              <a:ln>
                <a:noFill/>
              </a:ln>
              <a:solidFill>
                <a:srgbClr val="FFFFFF"/>
              </a:solidFill>
              <a:effectLst/>
              <a:uLnTx/>
              <a:uFillTx/>
              <a:latin typeface="Montserrat" panose="00000500000000000000" pitchFamily="2" charset="0"/>
              <a:ea typeface="+mn-ea"/>
              <a:cs typeface="+mn-cs"/>
            </a:endParaRPr>
          </a:p>
        </p:txBody>
      </p:sp>
      <p:pic>
        <p:nvPicPr>
          <p:cNvPr id="37" name="Image 36">
            <a:extLst>
              <a:ext uri="{FF2B5EF4-FFF2-40B4-BE49-F238E27FC236}">
                <a16:creationId xmlns:a16="http://schemas.microsoft.com/office/drawing/2014/main" id="{6F46948F-8183-41F0-90B4-493340018A0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345648" y="969843"/>
            <a:ext cx="815840" cy="815840"/>
          </a:xfrm>
          <a:prstGeom prst="rect">
            <a:avLst/>
          </a:prstGeom>
        </p:spPr>
      </p:pic>
      <p:sp>
        <p:nvSpPr>
          <p:cNvPr id="39" name="Signe de multiplication 38">
            <a:extLst>
              <a:ext uri="{FF2B5EF4-FFF2-40B4-BE49-F238E27FC236}">
                <a16:creationId xmlns:a16="http://schemas.microsoft.com/office/drawing/2014/main" id="{D04DF6C6-1AC9-F804-7570-18679F446ED7}"/>
              </a:ext>
            </a:extLst>
          </p:cNvPr>
          <p:cNvSpPr/>
          <p:nvPr/>
        </p:nvSpPr>
        <p:spPr>
          <a:xfrm>
            <a:off x="11374662" y="2341908"/>
            <a:ext cx="923736" cy="815811"/>
          </a:xfrm>
          <a:prstGeom prst="mathMultiply">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40" name="ZoneTexte 39">
            <a:extLst>
              <a:ext uri="{FF2B5EF4-FFF2-40B4-BE49-F238E27FC236}">
                <a16:creationId xmlns:a16="http://schemas.microsoft.com/office/drawing/2014/main" id="{979CBAB2-002B-8342-42C7-A9C5D4398C3C}"/>
              </a:ext>
            </a:extLst>
          </p:cNvPr>
          <p:cNvSpPr txBox="1"/>
          <p:nvPr/>
        </p:nvSpPr>
        <p:spPr>
          <a:xfrm>
            <a:off x="11480719" y="2546680"/>
            <a:ext cx="785793" cy="369332"/>
          </a:xfrm>
          <a:prstGeom prst="rect">
            <a:avLst/>
          </a:prstGeom>
          <a:noFill/>
        </p:spPr>
        <p:txBody>
          <a:bodyPr wrap="none" rtlCol="0">
            <a:spAutoFit/>
          </a:bodyPr>
          <a:lstStyle/>
          <a:p>
            <a:pPr algn="ctr"/>
            <a:r>
              <a:rPr lang="fr-FR" sz="900" b="1" dirty="0"/>
              <a:t>Not in </a:t>
            </a:r>
          </a:p>
          <a:p>
            <a:pPr algn="ctr"/>
            <a:r>
              <a:rPr lang="fr-FR" sz="900" b="1" dirty="0" err="1"/>
              <a:t>this</a:t>
            </a:r>
            <a:r>
              <a:rPr lang="fr-FR" sz="900" b="1" dirty="0"/>
              <a:t> call !!!</a:t>
            </a:r>
          </a:p>
        </p:txBody>
      </p:sp>
    </p:spTree>
    <p:extLst>
      <p:ext uri="{BB962C8B-B14F-4D97-AF65-F5344CB8AC3E}">
        <p14:creationId xmlns:p14="http://schemas.microsoft.com/office/powerpoint/2010/main" val="2305894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94DC44A-151D-4BCD-A174-9B3995378996}"/>
              </a:ext>
            </a:extLst>
          </p:cNvPr>
          <p:cNvSpPr>
            <a:spLocks noGrp="1"/>
          </p:cNvSpPr>
          <p:nvPr>
            <p:ph type="title"/>
          </p:nvPr>
        </p:nvSpPr>
        <p:spPr>
          <a:xfrm>
            <a:off x="1016000" y="1778000"/>
            <a:ext cx="10515600" cy="2959100"/>
          </a:xfrm>
        </p:spPr>
        <p:txBody>
          <a:bodyPr lIns="91440" tIns="45720" rIns="91440" bIns="45720" anchor="t">
            <a:normAutofit/>
          </a:bodyPr>
          <a:lstStyle/>
          <a:p>
            <a:r>
              <a:rPr lang="en-US" sz="3600" dirty="0">
                <a:latin typeface="Montserrat SemiBold" panose="00000700000000000000" pitchFamily="2" charset="0"/>
              </a:rPr>
              <a:t/>
            </a:r>
            <a:br>
              <a:rPr lang="en-US" sz="3600" dirty="0">
                <a:latin typeface="Montserrat SemiBold" panose="00000700000000000000" pitchFamily="2" charset="0"/>
              </a:rPr>
            </a:br>
            <a:endParaRPr lang="fr-FR" dirty="0">
              <a:solidFill>
                <a:srgbClr val="81C1D3"/>
              </a:solidFill>
              <a:latin typeface="Montserrat SemiBold" panose="00000700000000000000" pitchFamily="2" charset="0"/>
            </a:endParaRPr>
          </a:p>
        </p:txBody>
      </p:sp>
      <p:sp>
        <p:nvSpPr>
          <p:cNvPr id="2" name="ZoneTexte 1">
            <a:extLst>
              <a:ext uri="{FF2B5EF4-FFF2-40B4-BE49-F238E27FC236}">
                <a16:creationId xmlns:a16="http://schemas.microsoft.com/office/drawing/2014/main" id="{6816DF07-2BF2-98AA-54AA-ACD5E4A7EF1E}"/>
              </a:ext>
            </a:extLst>
          </p:cNvPr>
          <p:cNvSpPr txBox="1"/>
          <p:nvPr/>
        </p:nvSpPr>
        <p:spPr>
          <a:xfrm>
            <a:off x="2161953" y="2052084"/>
            <a:ext cx="7868093" cy="2123658"/>
          </a:xfrm>
          <a:prstGeom prst="rect">
            <a:avLst/>
          </a:prstGeom>
          <a:noFill/>
        </p:spPr>
        <p:txBody>
          <a:bodyPr wrap="square" lIns="91440" tIns="45720" rIns="91440" bIns="45720" rtlCol="0" anchor="t">
            <a:spAutoFit/>
          </a:bodyPr>
          <a:lstStyle/>
          <a:p>
            <a:endParaRPr lang="fr-FR" b="1" dirty="0">
              <a:solidFill>
                <a:schemeClr val="bg1"/>
              </a:solidFill>
            </a:endParaRPr>
          </a:p>
          <a:p>
            <a:pPr algn="ctr"/>
            <a:endParaRPr lang="fr-FR" sz="3200" b="1" dirty="0">
              <a:solidFill>
                <a:schemeClr val="bg1"/>
              </a:solidFill>
              <a:latin typeface="+mj-lt"/>
            </a:endParaRPr>
          </a:p>
          <a:p>
            <a:pPr algn="ctr"/>
            <a:r>
              <a:rPr lang="fr-FR" sz="3200" b="1" dirty="0">
                <a:solidFill>
                  <a:schemeClr val="bg1"/>
                </a:solidFill>
                <a:latin typeface="+mj-lt"/>
                <a:ea typeface="+mn-lt"/>
                <a:cs typeface="+mn-lt"/>
              </a:rPr>
              <a:t>Call for </a:t>
            </a:r>
            <a:r>
              <a:rPr lang="fr-FR" sz="3200" b="1" dirty="0" err="1">
                <a:solidFill>
                  <a:schemeClr val="bg1"/>
                </a:solidFill>
                <a:latin typeface="+mj-lt"/>
                <a:ea typeface="+mn-lt"/>
                <a:cs typeface="+mn-lt"/>
              </a:rPr>
              <a:t>Proposals</a:t>
            </a:r>
            <a:r>
              <a:rPr lang="fr-FR" sz="3200" b="1" dirty="0">
                <a:solidFill>
                  <a:schemeClr val="bg1"/>
                </a:solidFill>
                <a:latin typeface="+mj-lt"/>
                <a:ea typeface="+mn-lt"/>
                <a:cs typeface="+mn-lt"/>
              </a:rPr>
              <a:t> Euro-MED04 </a:t>
            </a:r>
          </a:p>
          <a:p>
            <a:pPr algn="ctr"/>
            <a:r>
              <a:rPr lang="fr-FR" sz="3200" b="1" dirty="0" err="1">
                <a:solidFill>
                  <a:schemeClr val="bg1"/>
                </a:solidFill>
                <a:latin typeface="+mj-lt"/>
                <a:ea typeface="+mn-lt"/>
                <a:cs typeface="+mn-lt"/>
              </a:rPr>
              <a:t>Thematic</a:t>
            </a:r>
            <a:r>
              <a:rPr lang="fr-FR" sz="3200" b="1" dirty="0">
                <a:solidFill>
                  <a:schemeClr val="bg1"/>
                </a:solidFill>
                <a:latin typeface="+mj-lt"/>
                <a:ea typeface="+mn-lt"/>
                <a:cs typeface="+mn-lt"/>
              </a:rPr>
              <a:t> </a:t>
            </a:r>
            <a:r>
              <a:rPr lang="fr-FR" sz="3200" b="1" dirty="0" err="1">
                <a:solidFill>
                  <a:schemeClr val="bg1"/>
                </a:solidFill>
                <a:latin typeface="+mj-lt"/>
                <a:ea typeface="+mn-lt"/>
                <a:cs typeface="+mn-lt"/>
              </a:rPr>
              <a:t>projects</a:t>
            </a:r>
            <a:endParaRPr lang="fr-FR" sz="3200" dirty="0">
              <a:solidFill>
                <a:schemeClr val="bg1"/>
              </a:solidFill>
              <a:latin typeface="+mj-lt"/>
            </a:endParaRPr>
          </a:p>
          <a:p>
            <a:r>
              <a:rPr lang="fr-FR" b="1" dirty="0">
                <a:solidFill>
                  <a:schemeClr val="bg1"/>
                </a:solidFill>
              </a:rPr>
              <a:t> </a:t>
            </a:r>
          </a:p>
        </p:txBody>
      </p:sp>
      <p:grpSp>
        <p:nvGrpSpPr>
          <p:cNvPr id="4" name="Grupo 3"/>
          <p:cNvGrpSpPr>
            <a:grpSpLocks noChangeAspect="1"/>
          </p:cNvGrpSpPr>
          <p:nvPr/>
        </p:nvGrpSpPr>
        <p:grpSpPr>
          <a:xfrm>
            <a:off x="6271036" y="5327663"/>
            <a:ext cx="5580839" cy="700752"/>
            <a:chOff x="4710970" y="2388210"/>
            <a:chExt cx="7014388" cy="880742"/>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4791" y="2388210"/>
              <a:ext cx="3940567" cy="833091"/>
            </a:xfrm>
            <a:prstGeom prst="rect">
              <a:avLst/>
            </a:prstGeom>
          </p:spPr>
        </p:pic>
        <p:pic>
          <p:nvPicPr>
            <p:cNvPr id="6" name="Imagen 5"/>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backgroundRemoval t="0" b="100000" l="0" r="34910">
                          <a14:foregroundMark x1="20292" y1="47017" x2="20292" y2="47017"/>
                          <a14:foregroundMark x1="17713" y1="37709" x2="17713" y2="37709"/>
                          <a14:foregroundMark x1="12726" y1="41289" x2="12726" y2="41289"/>
                          <a14:foregroundMark x1="8942" y1="36516" x2="8942" y2="36516"/>
                          <a14:foregroundMark x1="8598" y1="49403" x2="8598" y2="49403"/>
                          <a14:foregroundMark x1="21496" y1="58473" x2="21496" y2="58473"/>
                          <a14:foregroundMark x1="28203" y1="38902" x2="28203" y2="38902"/>
                          <a14:foregroundMark x1="26913" y1="57518" x2="26913" y2="57518"/>
                          <a14:foregroundMark x1="27773" y1="77088" x2="27773" y2="77088"/>
                          <a14:foregroundMark x1="26483" y1="74702" x2="26483" y2="74702"/>
                          <a14:foregroundMark x1="27343" y1="65632" x2="27343" y2="65632"/>
                          <a14:foregroundMark x1="29063" y1="77088" x2="29063" y2="77088"/>
                          <a14:foregroundMark x1="28633" y1="65632" x2="28633" y2="65632"/>
                          <a14:foregroundMark x1="28203" y1="50358" x2="28203" y2="50358"/>
                          <a14:foregroundMark x1="25709" y1="44630" x2="25709" y2="44630"/>
                          <a14:foregroundMark x1="26483" y1="33174" x2="26483" y2="33174"/>
                          <a14:foregroundMark x1="18143" y1="62053" x2="18143" y2="62053"/>
                          <a14:foregroundMark x1="17369" y1="47017" x2="17369" y2="47017"/>
                          <a14:foregroundMark x1="14789" y1="48210" x2="14789" y2="48210"/>
                          <a14:foregroundMark x1="10232" y1="59666" x2="10232" y2="59666"/>
                          <a14:foregroundMark x1="6879" y1="71360" x2="6879" y2="71360"/>
                          <a14:foregroundMark x1="13156" y1="86396" x2="13156" y2="86396"/>
                          <a14:foregroundMark x1="2322" y1="86396" x2="2322" y2="86396"/>
                          <a14:foregroundMark x1="3955" y1="74702" x2="3955" y2="74702"/>
                          <a14:foregroundMark x1="3955" y1="63246" x2="3955" y2="63246"/>
                          <a14:foregroundMark x1="3525" y1="53938" x2="3525" y2="53938"/>
                          <a14:foregroundMark x1="3525" y1="47017" x2="3525" y2="47017"/>
                          <a14:foregroundMark x1="3955" y1="38902" x2="3955" y2="38902"/>
                          <a14:foregroundMark x1="4385" y1="31981" x2="4385" y2="31981"/>
                          <a14:foregroundMark x1="26913" y1="53938" x2="26913" y2="53938"/>
                          <a14:foregroundMark x1="26913" y1="45823" x2="26913" y2="45823"/>
                          <a14:foregroundMark x1="27773" y1="43437" x2="27773" y2="43437"/>
                        </a14:backgroundRemoval>
                      </a14:imgEffect>
                      <a14:imgEffect>
                        <a14:sharpenSoften amount="50000"/>
                      </a14:imgEffect>
                      <a14:imgEffect>
                        <a14:saturation sat="0"/>
                      </a14:imgEffect>
                    </a14:imgLayer>
                  </a14:imgProps>
                </a:ext>
              </a:extLst>
            </a:blip>
            <a:srcRect r="66169"/>
            <a:stretch/>
          </p:blipFill>
          <p:spPr>
            <a:xfrm>
              <a:off x="4710970" y="2390598"/>
              <a:ext cx="807375" cy="859808"/>
            </a:xfrm>
            <a:prstGeom prst="rect">
              <a:avLst/>
            </a:prstGeom>
          </p:spPr>
        </p:pic>
        <p:sp>
          <p:nvSpPr>
            <p:cNvPr id="7" name="CuadroTexto 6"/>
            <p:cNvSpPr txBox="1"/>
            <p:nvPr/>
          </p:nvSpPr>
          <p:spPr>
            <a:xfrm>
              <a:off x="5518345" y="2404224"/>
              <a:ext cx="2141901" cy="464196"/>
            </a:xfrm>
            <a:prstGeom prst="rect">
              <a:avLst/>
            </a:prstGeom>
            <a:noFill/>
            <a:ln>
              <a:noFill/>
            </a:ln>
          </p:spPr>
          <p:txBody>
            <a:bodyPr wrap="square" rtlCol="0">
              <a:spAutoFit/>
            </a:bodyPr>
            <a:lstStyle/>
            <a:p>
              <a:r>
                <a:rPr lang="es-ES" sz="900" b="1" dirty="0" smtClean="0">
                  <a:solidFill>
                    <a:schemeClr val="bg1"/>
                  </a:solidFill>
                </a:rPr>
                <a:t>VICEPRESIDENCIA</a:t>
              </a:r>
            </a:p>
            <a:p>
              <a:r>
                <a:rPr lang="es-ES" sz="900" b="1" dirty="0" smtClean="0">
                  <a:solidFill>
                    <a:schemeClr val="bg1"/>
                  </a:solidFill>
                </a:rPr>
                <a:t>PRIMERA DEL GOBIERNO</a:t>
              </a:r>
            </a:p>
          </p:txBody>
        </p:sp>
        <p:sp>
          <p:nvSpPr>
            <p:cNvPr id="8" name="CuadroTexto 7"/>
            <p:cNvSpPr txBox="1"/>
            <p:nvPr/>
          </p:nvSpPr>
          <p:spPr>
            <a:xfrm>
              <a:off x="5520086" y="2804755"/>
              <a:ext cx="1611268" cy="464197"/>
            </a:xfrm>
            <a:prstGeom prst="rect">
              <a:avLst/>
            </a:prstGeom>
            <a:noFill/>
            <a:ln>
              <a:noFill/>
            </a:ln>
          </p:spPr>
          <p:txBody>
            <a:bodyPr wrap="square" rtlCol="0">
              <a:spAutoFit/>
            </a:bodyPr>
            <a:lstStyle/>
            <a:p>
              <a:r>
                <a:rPr lang="es-ES" sz="900" b="1" dirty="0" smtClean="0">
                  <a:solidFill>
                    <a:schemeClr val="bg1"/>
                  </a:solidFill>
                </a:rPr>
                <a:t>MINISTERIO</a:t>
              </a:r>
            </a:p>
            <a:p>
              <a:r>
                <a:rPr lang="es-ES" sz="900" b="1" dirty="0" smtClean="0">
                  <a:solidFill>
                    <a:schemeClr val="bg1"/>
                  </a:solidFill>
                </a:rPr>
                <a:t>DE HACIENDA</a:t>
              </a:r>
            </a:p>
          </p:txBody>
        </p:sp>
      </p:grpSp>
    </p:spTree>
    <p:extLst>
      <p:ext uri="{BB962C8B-B14F-4D97-AF65-F5344CB8AC3E}">
        <p14:creationId xmlns:p14="http://schemas.microsoft.com/office/powerpoint/2010/main" val="329415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AC72D6F-4B1E-47DC-93EB-58431EAE8B78}"/>
              </a:ext>
            </a:extLst>
          </p:cNvPr>
          <p:cNvSpPr txBox="1"/>
          <p:nvPr/>
        </p:nvSpPr>
        <p:spPr>
          <a:xfrm rot="10800000" flipV="1">
            <a:off x="2956756" y="4228382"/>
            <a:ext cx="8310403" cy="410882"/>
          </a:xfrm>
          <a:prstGeom prst="rect">
            <a:avLst/>
          </a:prstGeom>
          <a:noFill/>
        </p:spPr>
        <p:txBody>
          <a:bodyPr wrap="square" rtlCol="0">
            <a:spAutoFit/>
          </a:bodyPr>
          <a:lstStyle/>
          <a:p>
            <a:pPr algn="just" fontAlgn="base">
              <a:lnSpc>
                <a:spcPct val="115000"/>
              </a:lnSpc>
              <a:spcBef>
                <a:spcPts val="600"/>
              </a:spcBef>
            </a:pPr>
            <a:r>
              <a:rPr lang="en-GB"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Starting date of the activities:</a:t>
            </a:r>
            <a:r>
              <a:rPr lang="en-GB"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1</a:t>
            </a:r>
            <a:r>
              <a:rPr lang="en-GB" b="1" baseline="30000"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st</a:t>
            </a:r>
            <a:r>
              <a:rPr lang="en-GB"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 April 2025 </a:t>
            </a:r>
            <a:endParaRPr lang="fr-FR" dirty="0">
              <a:solidFill>
                <a:srgbClr val="595959"/>
              </a:solidFill>
              <a:latin typeface="Montserrat" panose="00000500000000000000" pitchFamily="2" charset="0"/>
            </a:endParaRPr>
          </a:p>
        </p:txBody>
      </p:sp>
      <p:sp>
        <p:nvSpPr>
          <p:cNvPr id="7" name="Titre 1">
            <a:extLst>
              <a:ext uri="{FF2B5EF4-FFF2-40B4-BE49-F238E27FC236}">
                <a16:creationId xmlns:a16="http://schemas.microsoft.com/office/drawing/2014/main" id="{6E9236CE-D1BE-4696-9A79-0203D4B6F6E2}"/>
              </a:ext>
            </a:extLst>
          </p:cNvPr>
          <p:cNvSpPr txBox="1">
            <a:spLocks/>
          </p:cNvSpPr>
          <p:nvPr/>
        </p:nvSpPr>
        <p:spPr>
          <a:xfrm>
            <a:off x="625008" y="597150"/>
            <a:ext cx="10011195" cy="480131"/>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err="1">
                <a:solidFill>
                  <a:srgbClr val="595959"/>
                </a:solidFill>
              </a:rPr>
              <a:t>Projects</a:t>
            </a:r>
            <a:r>
              <a:rPr lang="fr-FR" dirty="0">
                <a:solidFill>
                  <a:srgbClr val="595959"/>
                </a:solidFill>
              </a:rPr>
              <a:t> main </a:t>
            </a:r>
            <a:r>
              <a:rPr lang="fr-FR" dirty="0" err="1">
                <a:solidFill>
                  <a:srgbClr val="595959"/>
                </a:solidFill>
              </a:rPr>
              <a:t>features</a:t>
            </a:r>
            <a:r>
              <a:rPr lang="fr-FR" dirty="0">
                <a:solidFill>
                  <a:srgbClr val="595959"/>
                </a:solidFill>
              </a:rPr>
              <a:t>  </a:t>
            </a:r>
          </a:p>
        </p:txBody>
      </p:sp>
      <p:sp>
        <p:nvSpPr>
          <p:cNvPr id="25" name="ZoneTexte 24">
            <a:extLst>
              <a:ext uri="{FF2B5EF4-FFF2-40B4-BE49-F238E27FC236}">
                <a16:creationId xmlns:a16="http://schemas.microsoft.com/office/drawing/2014/main" id="{EF259264-B79B-4DD6-98EF-9DE5A7006FB4}"/>
              </a:ext>
            </a:extLst>
          </p:cNvPr>
          <p:cNvSpPr txBox="1"/>
          <p:nvPr/>
        </p:nvSpPr>
        <p:spPr>
          <a:xfrm>
            <a:off x="2956756" y="2038707"/>
            <a:ext cx="8710065" cy="1754326"/>
          </a:xfrm>
          <a:prstGeom prst="rect">
            <a:avLst/>
          </a:prstGeom>
          <a:noFill/>
        </p:spPr>
        <p:txBody>
          <a:bodyPr wrap="square" rtlCol="0">
            <a:spAutoFit/>
          </a:bodyPr>
          <a:lstStyle/>
          <a:p>
            <a:r>
              <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rPr>
              <a:t>Total budget and duration (implementation + closure activities)</a:t>
            </a:r>
          </a:p>
          <a:p>
            <a:endPar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Max: 1.5M€					Max. 2.5M€</a:t>
            </a:r>
          </a:p>
          <a:p>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        27 months                                		              33 months</a:t>
            </a:r>
          </a:p>
          <a:p>
            <a:endPar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endParaRPr>
          </a:p>
          <a:p>
            <a:r>
              <a:rPr lang="en-GB" dirty="0">
                <a:solidFill>
                  <a:srgbClr val="595959"/>
                </a:solidFill>
                <a:latin typeface="Montserrat" panose="00000500000000000000" pitchFamily="2" charset="0"/>
                <a:ea typeface="Times New Roman" panose="02020603050405020304" pitchFamily="18" charset="0"/>
                <a:cs typeface="Calibri" panose="020F0502020204030204" pitchFamily="34" charset="0"/>
              </a:rPr>
              <a:t>Partners from </a:t>
            </a:r>
            <a:r>
              <a:rPr lang="en-GB" b="1" dirty="0">
                <a:solidFill>
                  <a:srgbClr val="595959"/>
                </a:solidFill>
                <a:latin typeface="Montserrat" panose="00000500000000000000" pitchFamily="2" charset="0"/>
                <a:ea typeface="Times New Roman" panose="02020603050405020304" pitchFamily="18" charset="0"/>
                <a:cs typeface="Calibri" panose="020F0502020204030204" pitchFamily="34" charset="0"/>
              </a:rPr>
              <a:t>Euro-MED regions of 5 countries minimum</a:t>
            </a:r>
          </a:p>
        </p:txBody>
      </p:sp>
      <p:pic>
        <p:nvPicPr>
          <p:cNvPr id="28" name="Graphique 27" descr="Bloc-notes avec crayon et papier graphique">
            <a:extLst>
              <a:ext uri="{FF2B5EF4-FFF2-40B4-BE49-F238E27FC236}">
                <a16:creationId xmlns:a16="http://schemas.microsoft.com/office/drawing/2014/main" id="{82F6B07F-549A-4E44-BC7F-287EEA4034C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23869" y="2507623"/>
            <a:ext cx="786899" cy="786899"/>
          </a:xfrm>
          <a:prstGeom prst="rect">
            <a:avLst/>
          </a:prstGeom>
        </p:spPr>
      </p:pic>
      <p:pic>
        <p:nvPicPr>
          <p:cNvPr id="30" name="Graphique 29" descr="Un avion volant en papier">
            <a:extLst>
              <a:ext uri="{FF2B5EF4-FFF2-40B4-BE49-F238E27FC236}">
                <a16:creationId xmlns:a16="http://schemas.microsoft.com/office/drawing/2014/main" id="{047CB81D-8EF0-498F-8AC6-70330A15FD2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769826" y="2474056"/>
            <a:ext cx="786899" cy="930664"/>
          </a:xfrm>
          <a:prstGeom prst="rect">
            <a:avLst/>
          </a:prstGeom>
        </p:spPr>
      </p:pic>
      <p:sp>
        <p:nvSpPr>
          <p:cNvPr id="2" name="ZoneTexte 1">
            <a:extLst>
              <a:ext uri="{FF2B5EF4-FFF2-40B4-BE49-F238E27FC236}">
                <a16:creationId xmlns:a16="http://schemas.microsoft.com/office/drawing/2014/main" id="{4B1B08F5-CAEA-27AD-B1A7-14A3B687F8B3}"/>
              </a:ext>
            </a:extLst>
          </p:cNvPr>
          <p:cNvSpPr txBox="1"/>
          <p:nvPr/>
        </p:nvSpPr>
        <p:spPr>
          <a:xfrm>
            <a:off x="2956756" y="1330787"/>
            <a:ext cx="8535565" cy="923330"/>
          </a:xfrm>
          <a:prstGeom prst="rect">
            <a:avLst/>
          </a:prstGeom>
          <a:noFill/>
        </p:spPr>
        <p:txBody>
          <a:bodyPr wrap="square" rtlCol="0">
            <a:spAutoFit/>
          </a:bodyPr>
          <a:lstStyle/>
          <a:p>
            <a:r>
              <a:rPr lang="fr-FR" dirty="0" err="1"/>
              <a:t>Only</a:t>
            </a:r>
            <a:r>
              <a:rPr lang="fr-FR" dirty="0"/>
              <a:t> </a:t>
            </a:r>
            <a:r>
              <a:rPr lang="fr-FR" b="1" dirty="0"/>
              <a:t>test</a:t>
            </a:r>
            <a:r>
              <a:rPr lang="fr-FR" dirty="0"/>
              <a:t> or </a:t>
            </a:r>
            <a:r>
              <a:rPr lang="fr-FR" b="1" dirty="0" err="1"/>
              <a:t>transfer</a:t>
            </a:r>
            <a:r>
              <a:rPr lang="fr-FR" b="1" dirty="0"/>
              <a:t> </a:t>
            </a:r>
            <a:r>
              <a:rPr lang="fr-FR" b="1" dirty="0" err="1"/>
              <a:t>projects</a:t>
            </a:r>
            <a:r>
              <a:rPr lang="fr-FR" b="1" dirty="0"/>
              <a:t>!!</a:t>
            </a:r>
            <a:endParaRPr lang="fr-FR" dirty="0"/>
          </a:p>
          <a:p>
            <a:r>
              <a:rPr lang="en-GB" sz="1800" dirty="0">
                <a:solidFill>
                  <a:srgbClr val="000000"/>
                </a:solidFill>
                <a:effectLst/>
                <a:ea typeface="Times New Roman" panose="02020603050405020304" pitchFamily="18" charset="0"/>
                <a:cs typeface="Calibri" panose="020F0502020204030204" pitchFamily="34" charset="0"/>
              </a:rPr>
              <a:t>Applications for transfer projects are strongly encouraged.</a:t>
            </a:r>
            <a:endParaRPr lang="fr-FR" sz="1800" dirty="0">
              <a:effectLst/>
              <a:ea typeface="Times New Roman" panose="02020603050405020304" pitchFamily="18" charset="0"/>
              <a:cs typeface="Times New Roman" panose="02020603050405020304" pitchFamily="18" charset="0"/>
            </a:endParaRPr>
          </a:p>
          <a:p>
            <a:endParaRPr lang="fr-FR" dirty="0"/>
          </a:p>
        </p:txBody>
      </p:sp>
      <p:sp>
        <p:nvSpPr>
          <p:cNvPr id="3" name="ZoneTexte 2">
            <a:extLst>
              <a:ext uri="{FF2B5EF4-FFF2-40B4-BE49-F238E27FC236}">
                <a16:creationId xmlns:a16="http://schemas.microsoft.com/office/drawing/2014/main" id="{0445FE03-B946-D501-8716-1CB15D087949}"/>
              </a:ext>
            </a:extLst>
          </p:cNvPr>
          <p:cNvSpPr txBox="1"/>
          <p:nvPr/>
        </p:nvSpPr>
        <p:spPr>
          <a:xfrm>
            <a:off x="2956756" y="4564913"/>
            <a:ext cx="8867553" cy="923330"/>
          </a:xfrm>
          <a:prstGeom prst="rect">
            <a:avLst/>
          </a:prstGeom>
          <a:noFill/>
        </p:spPr>
        <p:txBody>
          <a:bodyPr wrap="square" rtlCol="0">
            <a:spAutoFit/>
          </a:bodyPr>
          <a:lstStyle/>
          <a:p>
            <a:r>
              <a:rPr lang="en-GB" sz="1800" kern="100" dirty="0">
                <a:effectLst/>
                <a:ea typeface="Calibri" panose="020F0502020204030204" pitchFamily="34" charset="0"/>
                <a:cs typeface="Times New Roman" panose="02020603050405020304" pitchFamily="18" charset="0"/>
              </a:rPr>
              <a:t>An indicative financial allocation of </a:t>
            </a:r>
            <a:r>
              <a:rPr lang="en-GB" sz="1800" b="1" kern="100" dirty="0">
                <a:effectLst/>
                <a:ea typeface="Calibri" panose="020F0502020204030204" pitchFamily="34" charset="0"/>
                <a:cs typeface="Times New Roman" panose="02020603050405020304" pitchFamily="18" charset="0"/>
              </a:rPr>
              <a:t>around 11 M€ per Mission </a:t>
            </a:r>
            <a:r>
              <a:rPr lang="en-GB" sz="1800" kern="100" dirty="0">
                <a:effectLst/>
                <a:ea typeface="Calibri" panose="020F0502020204030204" pitchFamily="34" charset="0"/>
                <a:cs typeface="Times New Roman" panose="02020603050405020304" pitchFamily="18" charset="0"/>
              </a:rPr>
              <a:t>and an estimated number of </a:t>
            </a:r>
            <a:r>
              <a:rPr lang="en-GB" sz="1800" b="1" kern="100" dirty="0">
                <a:effectLst/>
                <a:ea typeface="Calibri" panose="020F0502020204030204" pitchFamily="34" charset="0"/>
                <a:cs typeface="Times New Roman" panose="02020603050405020304" pitchFamily="18" charset="0"/>
              </a:rPr>
              <a:t>5 projects per Mission </a:t>
            </a:r>
            <a:r>
              <a:rPr lang="en-GB" sz="1800" kern="100" dirty="0">
                <a:effectLst/>
                <a:ea typeface="Calibri" panose="020F0502020204030204" pitchFamily="34" charset="0"/>
                <a:cs typeface="Times New Roman" panose="02020603050405020304" pitchFamily="18" charset="0"/>
              </a:rPr>
              <a:t>are foreseen for this call. </a:t>
            </a:r>
          </a:p>
          <a:p>
            <a:endParaRPr lang="fr-FR" dirty="0"/>
          </a:p>
        </p:txBody>
      </p:sp>
      <p:pic>
        <p:nvPicPr>
          <p:cNvPr id="8" name="Espace réservé du contenu 4">
            <a:extLst>
              <a:ext uri="{FF2B5EF4-FFF2-40B4-BE49-F238E27FC236}">
                <a16:creationId xmlns:a16="http://schemas.microsoft.com/office/drawing/2014/main" id="{FB5BDBD7-A7F0-7973-F2FC-D9A4665524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51020" y="1646537"/>
            <a:ext cx="1224000" cy="3708869"/>
          </a:xfrm>
          <a:prstGeom prst="rect">
            <a:avLst/>
          </a:prstGeom>
        </p:spPr>
      </p:pic>
    </p:spTree>
    <p:extLst>
      <p:ext uri="{BB962C8B-B14F-4D97-AF65-F5344CB8AC3E}">
        <p14:creationId xmlns:p14="http://schemas.microsoft.com/office/powerpoint/2010/main" val="31743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6E9236CE-D1BE-4696-9A79-0203D4B6F6E2}"/>
              </a:ext>
            </a:extLst>
          </p:cNvPr>
          <p:cNvSpPr txBox="1">
            <a:spLocks/>
          </p:cNvSpPr>
          <p:nvPr/>
        </p:nvSpPr>
        <p:spPr>
          <a:xfrm>
            <a:off x="177617" y="539363"/>
            <a:ext cx="10011195" cy="480131"/>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dirty="0">
                <a:solidFill>
                  <a:srgbClr val="595959"/>
                </a:solidFill>
                <a:latin typeface="Montserrat SemiBold"/>
              </a:rPr>
              <a:t>Missions main focus </a:t>
            </a:r>
            <a:r>
              <a:rPr lang="fr-FR" dirty="0" err="1">
                <a:solidFill>
                  <a:srgbClr val="595959"/>
                </a:solidFill>
                <a:latin typeface="Montserrat SemiBold"/>
              </a:rPr>
              <a:t>under</a:t>
            </a:r>
            <a:r>
              <a:rPr lang="fr-FR" dirty="0">
                <a:solidFill>
                  <a:srgbClr val="595959"/>
                </a:solidFill>
                <a:latin typeface="Montserrat SemiBold"/>
              </a:rPr>
              <a:t> Call 04 </a:t>
            </a:r>
            <a:endParaRPr lang="fr-FR" dirty="0">
              <a:solidFill>
                <a:srgbClr val="595959"/>
              </a:solidFill>
            </a:endParaRPr>
          </a:p>
        </p:txBody>
      </p:sp>
      <p:pic>
        <p:nvPicPr>
          <p:cNvPr id="5" name="Image 4">
            <a:extLst>
              <a:ext uri="{FF2B5EF4-FFF2-40B4-BE49-F238E27FC236}">
                <a16:creationId xmlns:a16="http://schemas.microsoft.com/office/drawing/2014/main" id="{A920FF82-7E86-0A8E-71B9-0A4A86FAB02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234" b="9845"/>
          <a:stretch/>
        </p:blipFill>
        <p:spPr>
          <a:xfrm>
            <a:off x="402136" y="1285375"/>
            <a:ext cx="1678112" cy="1577277"/>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D332765D-B16A-04AE-0F98-0F2256FB6E2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69807"/>
          <a:stretch/>
        </p:blipFill>
        <p:spPr>
          <a:xfrm>
            <a:off x="3349428" y="1257656"/>
            <a:ext cx="1723764" cy="1577276"/>
          </a:xfrm>
          <a:prstGeom prst="rect">
            <a:avLst/>
          </a:prstGeom>
        </p:spPr>
      </p:pic>
      <p:pic>
        <p:nvPicPr>
          <p:cNvPr id="9" name="Image 8">
            <a:extLst>
              <a:ext uri="{FF2B5EF4-FFF2-40B4-BE49-F238E27FC236}">
                <a16:creationId xmlns:a16="http://schemas.microsoft.com/office/drawing/2014/main" id="{21A389D7-00CF-6621-C4FA-7D0F3C4247EE}"/>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72332"/>
          <a:stretch/>
        </p:blipFill>
        <p:spPr>
          <a:xfrm>
            <a:off x="6342372" y="1257656"/>
            <a:ext cx="1614719" cy="1632715"/>
          </a:xfrm>
          <a:prstGeom prst="rect">
            <a:avLst/>
          </a:prstGeom>
        </p:spPr>
      </p:pic>
      <p:pic>
        <p:nvPicPr>
          <p:cNvPr id="10" name="Image 9">
            <a:extLst>
              <a:ext uri="{FF2B5EF4-FFF2-40B4-BE49-F238E27FC236}">
                <a16:creationId xmlns:a16="http://schemas.microsoft.com/office/drawing/2014/main" id="{0C7415FB-ACBC-50BC-E69B-67A47ED94374}"/>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70710"/>
          <a:stretch/>
        </p:blipFill>
        <p:spPr>
          <a:xfrm>
            <a:off x="9453998" y="1217402"/>
            <a:ext cx="1666434" cy="1572327"/>
          </a:xfrm>
          <a:prstGeom prst="rect">
            <a:avLst/>
          </a:prstGeom>
        </p:spPr>
      </p:pic>
      <p:sp>
        <p:nvSpPr>
          <p:cNvPr id="2" name="ZoneTexte 1">
            <a:extLst>
              <a:ext uri="{FF2B5EF4-FFF2-40B4-BE49-F238E27FC236}">
                <a16:creationId xmlns:a16="http://schemas.microsoft.com/office/drawing/2014/main" id="{B03F0A0F-DD71-A737-E5AC-5B268BE5AAD6}"/>
              </a:ext>
            </a:extLst>
          </p:cNvPr>
          <p:cNvSpPr txBox="1"/>
          <p:nvPr/>
        </p:nvSpPr>
        <p:spPr>
          <a:xfrm>
            <a:off x="5947638" y="3002643"/>
            <a:ext cx="2748889" cy="2677656"/>
          </a:xfrm>
          <a:prstGeom prst="rect">
            <a:avLst/>
          </a:prstGeom>
          <a:noFill/>
        </p:spPr>
        <p:txBody>
          <a:bodyPr wrap="square" rtlCol="0">
            <a:spAutoFit/>
          </a:bodyPr>
          <a:lstStyle/>
          <a:p>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Urban regeneration</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heat island effects, water cycle management, integrated renovation of buildings and housing stock.</a:t>
            </a:r>
            <a:r>
              <a:rPr lang="en-US"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Energy efficiency </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 a priority.</a:t>
            </a:r>
          </a:p>
          <a:p>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Adaptation</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rather than mitigation.</a:t>
            </a:r>
          </a:p>
          <a:p>
            <a:endParaRPr lang="en-US"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Need to integrate the quality-of-life dimension with a </a:t>
            </a:r>
            <a:r>
              <a:rPr lang="en-US" sz="1400" b="1" kern="1200" dirty="0">
                <a:effectLst/>
                <a:latin typeface="Calibri" panose="020F0502020204030204" pitchFamily="34" charset="0"/>
                <a:ea typeface="Calibri" panose="020F0502020204030204" pitchFamily="34" charset="0"/>
                <a:cs typeface="Times New Roman" panose="02020603050405020304" pitchFamily="18" charset="0"/>
              </a:rPr>
              <a:t>holistic approach</a:t>
            </a:r>
            <a:r>
              <a:rPr lang="en-US" sz="14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citizen engagement.</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FF84AA80-FD25-72E0-A0A3-ACF7B4784BAD}"/>
              </a:ext>
            </a:extLst>
          </p:cNvPr>
          <p:cNvSpPr txBox="1"/>
          <p:nvPr/>
        </p:nvSpPr>
        <p:spPr>
          <a:xfrm>
            <a:off x="9045644" y="2962853"/>
            <a:ext cx="2748888" cy="2361929"/>
          </a:xfrm>
          <a:prstGeom prst="rect">
            <a:avLst/>
          </a:prstGeom>
          <a:noFill/>
        </p:spPr>
        <p:txBody>
          <a:bodyPr wrap="square" rtlCol="0">
            <a:spAutoFit/>
          </a:bodyPr>
          <a:lstStyle/>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Resilience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of destinations and promotion of</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regenerative tourism.</a:t>
            </a: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Resource efficiency and circular transition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in the tourism sector and destinations</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Smart and sustainable ecotourism,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using advanced technologies. </a:t>
            </a:r>
            <a:endParaRPr lang="fr-FR"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EDBB5D00-22F6-3D9C-9FF9-429DDB15A1F9}"/>
              </a:ext>
            </a:extLst>
          </p:cNvPr>
          <p:cNvSpPr txBox="1"/>
          <p:nvPr/>
        </p:nvSpPr>
        <p:spPr>
          <a:xfrm>
            <a:off x="2847904" y="3020573"/>
            <a:ext cx="2998134" cy="2246769"/>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b="1" dirty="0">
                <a:latin typeface="Calibri" panose="020F0502020204030204" pitchFamily="34" charset="0"/>
                <a:ea typeface="Calibri" panose="020F0502020204030204" pitchFamily="34" charset="0"/>
                <a:cs typeface="Calibri" panose="020F0502020204030204" pitchFamily="34" charset="0"/>
              </a:rPr>
              <a:t> Climate change adaptation </a:t>
            </a:r>
            <a:r>
              <a:rPr lang="en-US" sz="1400" dirty="0">
                <a:latin typeface="Calibri" panose="020F0502020204030204" pitchFamily="34" charset="0"/>
                <a:ea typeface="Calibri" panose="020F0502020204030204" pitchFamily="34" charset="0"/>
                <a:cs typeface="Calibri" panose="020F0502020204030204" pitchFamily="34" charset="0"/>
              </a:rPr>
              <a:t>and</a:t>
            </a:r>
            <a:r>
              <a:rPr lang="en-US" sz="1400" b="1" dirty="0">
                <a:latin typeface="Calibri" panose="020F0502020204030204" pitchFamily="34" charset="0"/>
                <a:ea typeface="Calibri" panose="020F0502020204030204" pitchFamily="34" charset="0"/>
                <a:cs typeface="Calibri" panose="020F0502020204030204" pitchFamily="34" charset="0"/>
              </a:rPr>
              <a:t> risk prevention</a:t>
            </a:r>
            <a:r>
              <a:rPr lang="en-US" sz="1400" dirty="0">
                <a:latin typeface="Calibri" panose="020F0502020204030204" pitchFamily="34" charset="0"/>
                <a:ea typeface="Calibri" panose="020F0502020204030204" pitchFamily="34" charset="0"/>
                <a:cs typeface="Calibri" panose="020F0502020204030204" pitchFamily="34" charset="0"/>
              </a:rPr>
              <a:t> and management</a:t>
            </a:r>
            <a:r>
              <a:rPr lang="en-US" sz="1400" b="1" dirty="0">
                <a:latin typeface="Calibri" panose="020F0502020204030204" pitchFamily="34" charset="0"/>
                <a:ea typeface="Calibri" panose="020F0502020204030204" pitchFamily="34" charset="0"/>
                <a:cs typeface="Calibri" panose="020F0502020204030204" pitchFamily="34" charset="0"/>
              </a:rPr>
              <a:t>.</a:t>
            </a:r>
          </a:p>
          <a:p>
            <a:endParaRPr lang="en-US" sz="1400" b="1"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Protection and preservation of </a:t>
            </a:r>
            <a:r>
              <a:rPr lang="en-US" sz="1400" b="1" dirty="0">
                <a:latin typeface="Calibri" panose="020F0502020204030204" pitchFamily="34" charset="0"/>
                <a:ea typeface="Calibri" panose="020F0502020204030204" pitchFamily="34" charset="0"/>
                <a:cs typeface="Calibri" panose="020F0502020204030204" pitchFamily="34" charset="0"/>
              </a:rPr>
              <a:t>natural resources, </a:t>
            </a:r>
            <a:r>
              <a:rPr lang="en-US" sz="1400" dirty="0">
                <a:latin typeface="Calibri" panose="020F0502020204030204" pitchFamily="34" charset="0"/>
                <a:ea typeface="Calibri" panose="020F0502020204030204" pitchFamily="34" charset="0"/>
                <a:cs typeface="Calibri" panose="020F0502020204030204" pitchFamily="34" charset="0"/>
              </a:rPr>
              <a:t>and restoration of degraded and polluted </a:t>
            </a:r>
            <a:r>
              <a:rPr lang="en-US" sz="1400" b="1" dirty="0">
                <a:latin typeface="Calibri" panose="020F0502020204030204" pitchFamily="34" charset="0"/>
                <a:ea typeface="Calibri" panose="020F0502020204030204" pitchFamily="34" charset="0"/>
                <a:cs typeface="Calibri" panose="020F0502020204030204" pitchFamily="34" charset="0"/>
              </a:rPr>
              <a:t>ecosystems.</a:t>
            </a:r>
          </a:p>
          <a:p>
            <a:endParaRPr lang="en-US" sz="1400" b="1" dirty="0">
              <a:latin typeface="Calibri" panose="020F0502020204030204" pitchFamily="34" charset="0"/>
              <a:ea typeface="Calibri" panose="020F0502020204030204" pitchFamily="34" charset="0"/>
              <a:cs typeface="Calibri" panose="020F0502020204030204" pitchFamily="34" charset="0"/>
            </a:endParaRPr>
          </a:p>
          <a:p>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dirty="0">
                <a:latin typeface="Calibri" panose="020F0502020204030204" pitchFamily="34" charset="0"/>
                <a:ea typeface="Calibri" panose="020F0502020204030204" pitchFamily="34" charset="0"/>
                <a:cs typeface="Calibri" panose="020F0502020204030204" pitchFamily="34" charset="0"/>
              </a:rPr>
              <a:t>Improved implementation and enforcement of </a:t>
            </a:r>
            <a:r>
              <a:rPr lang="en-US" sz="1400" b="1" dirty="0">
                <a:latin typeface="Calibri" panose="020F0502020204030204" pitchFamily="34" charset="0"/>
                <a:ea typeface="Calibri" panose="020F0502020204030204" pitchFamily="34" charset="0"/>
                <a:cs typeface="Calibri" panose="020F0502020204030204" pitchFamily="34" charset="0"/>
              </a:rPr>
              <a:t>environmental policies/legislations.</a:t>
            </a:r>
          </a:p>
        </p:txBody>
      </p:sp>
      <p:sp>
        <p:nvSpPr>
          <p:cNvPr id="8" name="ZoneTexte 7">
            <a:extLst>
              <a:ext uri="{FF2B5EF4-FFF2-40B4-BE49-F238E27FC236}">
                <a16:creationId xmlns:a16="http://schemas.microsoft.com/office/drawing/2014/main" id="{F01AB869-A3B0-59BD-1310-5A6107B6F2FC}"/>
              </a:ext>
            </a:extLst>
          </p:cNvPr>
          <p:cNvSpPr txBox="1"/>
          <p:nvPr/>
        </p:nvSpPr>
        <p:spPr>
          <a:xfrm>
            <a:off x="305173" y="3002643"/>
            <a:ext cx="2131734" cy="1815882"/>
          </a:xfrm>
          <a:prstGeom prst="rect">
            <a:avLst/>
          </a:prstGeom>
          <a:noFill/>
        </p:spPr>
        <p:txBody>
          <a:bodyPr wrap="square" rtlCol="0">
            <a:sp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 T</a:t>
            </a:r>
            <a:r>
              <a:rPr lang="en-US" sz="1400" dirty="0">
                <a:effectLst/>
                <a:latin typeface="Calibri" panose="020F0502020204030204" pitchFamily="34" charset="0"/>
                <a:ea typeface="Calibri" panose="020F0502020204030204" pitchFamily="34" charset="0"/>
                <a:cs typeface="Calibri" panose="020F0502020204030204" pitchFamily="34" charset="0"/>
              </a:rPr>
              <a:t>opics supporting the development of a </a:t>
            </a:r>
            <a:r>
              <a:rPr lang="en-US" sz="1400" b="1" dirty="0">
                <a:effectLst/>
                <a:latin typeface="Calibri" panose="020F0502020204030204" pitchFamily="34" charset="0"/>
                <a:ea typeface="Calibri" panose="020F0502020204030204" pitchFamily="34" charset="0"/>
                <a:cs typeface="Calibri" panose="020F0502020204030204" pitchFamily="34" charset="0"/>
              </a:rPr>
              <a:t>sustainable and efficient bioeconomy</a:t>
            </a:r>
            <a:r>
              <a:rPr lang="en-US" sz="1400" dirty="0">
                <a:effectLst/>
                <a:latin typeface="Calibri" panose="020F0502020204030204" pitchFamily="34" charset="0"/>
                <a:ea typeface="Calibri" panose="020F0502020204030204" pitchFamily="34" charset="0"/>
                <a:cs typeface="Calibri" panose="020F0502020204030204" pitchFamily="34" charset="0"/>
              </a:rPr>
              <a:t>: use of renewable biological resources from land and sea to produce food, materials, and energy. </a:t>
            </a:r>
            <a:endParaRPr lang="fr-FR"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093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10;&#10;Description générée automatiquement">
            <a:extLst>
              <a:ext uri="{FF2B5EF4-FFF2-40B4-BE49-F238E27FC236}">
                <a16:creationId xmlns:a16="http://schemas.microsoft.com/office/drawing/2014/main" id="{110ADA59-11D7-4D29-B98B-73A21D0822FC}"/>
              </a:ext>
            </a:extLst>
          </p:cNvPr>
          <p:cNvPicPr>
            <a:picLocks noChangeAspect="1"/>
          </p:cNvPicPr>
          <p:nvPr/>
        </p:nvPicPr>
        <p:blipFill rotWithShape="1">
          <a:blip r:embed="rId3" cstate="hqprint">
            <a:alphaModFix amt="35000"/>
            <a:extLst>
              <a:ext uri="{BEBA8EAE-BF5A-486C-A8C5-ECC9F3942E4B}">
                <a14:imgProps xmlns:a14="http://schemas.microsoft.com/office/drawing/2010/main">
                  <a14:imgLayer r:embed="rId4">
                    <a14:imgEffect>
                      <a14:colorTemperature colorTemp="6100"/>
                    </a14:imgEffect>
                  </a14:imgLayer>
                </a14:imgProps>
              </a:ext>
              <a:ext uri="{28A0092B-C50C-407E-A947-70E740481C1C}">
                <a14:useLocalDpi xmlns:a14="http://schemas.microsoft.com/office/drawing/2010/main" val="0"/>
              </a:ext>
            </a:extLst>
          </a:blip>
          <a:srcRect r="2656"/>
          <a:stretch/>
        </p:blipFill>
        <p:spPr>
          <a:xfrm>
            <a:off x="3001992" y="10628"/>
            <a:ext cx="9190008" cy="5579289"/>
          </a:xfrm>
          <a:prstGeom prst="rect">
            <a:avLst/>
          </a:prstGeom>
        </p:spPr>
      </p:pic>
      <p:sp>
        <p:nvSpPr>
          <p:cNvPr id="4" name="ZoneTexte 3">
            <a:extLst>
              <a:ext uri="{FF2B5EF4-FFF2-40B4-BE49-F238E27FC236}">
                <a16:creationId xmlns:a16="http://schemas.microsoft.com/office/drawing/2014/main" id="{9F2A78AD-BFC2-474D-81E0-8056B6EADDE0}"/>
              </a:ext>
            </a:extLst>
          </p:cNvPr>
          <p:cNvSpPr txBox="1"/>
          <p:nvPr/>
        </p:nvSpPr>
        <p:spPr>
          <a:xfrm>
            <a:off x="807186" y="1008353"/>
            <a:ext cx="10011195" cy="4355038"/>
          </a:xfrm>
          <a:prstGeom prst="rect">
            <a:avLst/>
          </a:prstGeom>
          <a:noFill/>
        </p:spPr>
        <p:txBody>
          <a:bodyPr wrap="square" rtlCol="0">
            <a:spAutoFit/>
          </a:bodyPr>
          <a:lstStyle/>
          <a:p>
            <a:pPr marL="342900" indent="-342900">
              <a:buFont typeface="Wingdings" panose="05000000000000000000" pitchFamily="2" charset="2"/>
              <a:buChar char="ü"/>
            </a:pPr>
            <a:endParaRPr lang="fr-FR" sz="2000" dirty="0">
              <a:solidFill>
                <a:srgbClr val="595959"/>
              </a:solidFill>
              <a:latin typeface="Montserrat" panose="00000500000000000000" pitchFamily="2" charset="0"/>
            </a:endParaRP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en-GB"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As a minimum, the project partnership must be composed of organisations based in five (5) different countries within the Interreg Euro-MED cooperation area </a:t>
            </a:r>
            <a:r>
              <a:rPr lang="en-GB"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(eligibility criteria B.1)</a:t>
            </a:r>
            <a:endParaRPr lang="fr-FR" dirty="0">
              <a:solidFill>
                <a:srgbClr val="595959"/>
              </a:solidFill>
              <a:effectLst/>
              <a:latin typeface="Montserrat" panose="00000500000000000000" pitchFamily="2" charset="0"/>
              <a:ea typeface="Times New Roman" panose="02020603050405020304" pitchFamily="18" charset="0"/>
              <a:cs typeface="Times New Roman" panose="02020603050405020304" pitchFamily="18" charset="0"/>
            </a:endParaRP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en-GB" b="1"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The LP is a public body, or a body governed by public law </a:t>
            </a:r>
            <a:r>
              <a:rPr lang="en-GB" dirty="0">
                <a:solidFill>
                  <a:srgbClr val="595959"/>
                </a:solidFill>
                <a:effectLst/>
                <a:latin typeface="Montserrat" panose="00000500000000000000" pitchFamily="2" charset="0"/>
                <a:ea typeface="Times New Roman" panose="02020603050405020304" pitchFamily="18" charset="0"/>
                <a:cs typeface="Calibri" panose="020F0502020204030204" pitchFamily="34" charset="0"/>
              </a:rPr>
              <a:t>(as defined in Directive 2014/24/EU) (eligibility criteria B.2)</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en-GB" dirty="0">
                <a:solidFill>
                  <a:srgbClr val="595959"/>
                </a:solidFill>
                <a:latin typeface="Montserrat" panose="00000500000000000000" pitchFamily="2" charset="0"/>
                <a:cs typeface="Calibri" panose="020F0502020204030204" pitchFamily="34" charset="0"/>
              </a:rPr>
              <a:t>At least </a:t>
            </a:r>
            <a:r>
              <a:rPr lang="en-GB" b="1" dirty="0">
                <a:solidFill>
                  <a:srgbClr val="595959"/>
                </a:solidFill>
                <a:latin typeface="Montserrat" panose="00000500000000000000" pitchFamily="2" charset="0"/>
                <a:cs typeface="Calibri" panose="020F0502020204030204" pitchFamily="34" charset="0"/>
              </a:rPr>
              <a:t>2 </a:t>
            </a:r>
            <a:r>
              <a:rPr lang="en-US" b="1" dirty="0">
                <a:solidFill>
                  <a:srgbClr val="595959"/>
                </a:solidFill>
                <a:latin typeface="Montserrat" panose="00000500000000000000" pitchFamily="2" charset="0"/>
                <a:cs typeface="Calibri" panose="020F0502020204030204" pitchFamily="34" charset="0"/>
              </a:rPr>
              <a:t>partners are based in an EU region </a:t>
            </a:r>
            <a:r>
              <a:rPr lang="en-US" dirty="0">
                <a:solidFill>
                  <a:srgbClr val="595959"/>
                </a:solidFill>
                <a:latin typeface="Montserrat" panose="00000500000000000000" pitchFamily="2" charset="0"/>
                <a:cs typeface="Calibri" panose="020F0502020204030204" pitchFamily="34" charset="0"/>
              </a:rPr>
              <a:t>of the </a:t>
            </a:r>
            <a:r>
              <a:rPr lang="en-US" dirty="0" err="1">
                <a:solidFill>
                  <a:srgbClr val="595959"/>
                </a:solidFill>
                <a:latin typeface="Montserrat" panose="00000500000000000000" pitchFamily="2" charset="0"/>
                <a:cs typeface="Calibri" panose="020F0502020204030204" pitchFamily="34" charset="0"/>
              </a:rPr>
              <a:t>Programme</a:t>
            </a:r>
            <a:r>
              <a:rPr lang="en-US" dirty="0">
                <a:solidFill>
                  <a:srgbClr val="595959"/>
                </a:solidFill>
                <a:latin typeface="Montserrat" panose="00000500000000000000" pitchFamily="2" charset="0"/>
                <a:cs typeface="Calibri" panose="020F0502020204030204" pitchFamily="34" charset="0"/>
              </a:rPr>
              <a:t> cooperation area</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en-US" dirty="0">
                <a:solidFill>
                  <a:srgbClr val="595959"/>
                </a:solidFill>
                <a:latin typeface="Montserrat" panose="00000500000000000000" pitchFamily="2" charset="0"/>
                <a:cs typeface="Calibri" panose="020F0502020204030204" pitchFamily="34" charset="0"/>
              </a:rPr>
              <a:t>Private institutions from </a:t>
            </a:r>
            <a:r>
              <a:rPr lang="en-US" b="1" dirty="0">
                <a:solidFill>
                  <a:srgbClr val="595959"/>
                </a:solidFill>
                <a:latin typeface="Montserrat" panose="00000500000000000000" pitchFamily="2" charset="0"/>
                <a:cs typeface="Calibri" panose="020F0502020204030204" pitchFamily="34" charset="0"/>
              </a:rPr>
              <a:t>IPA</a:t>
            </a:r>
            <a:r>
              <a:rPr lang="en-US" dirty="0">
                <a:solidFill>
                  <a:srgbClr val="595959"/>
                </a:solidFill>
                <a:latin typeface="Montserrat" panose="00000500000000000000" pitchFamily="2" charset="0"/>
                <a:cs typeface="Calibri" panose="020F0502020204030204" pitchFamily="34" charset="0"/>
              </a:rPr>
              <a:t> countries must be </a:t>
            </a:r>
            <a:r>
              <a:rPr lang="en-US" b="1" dirty="0">
                <a:solidFill>
                  <a:srgbClr val="595959"/>
                </a:solidFill>
                <a:latin typeface="Montserrat" panose="00000500000000000000" pitchFamily="2" charset="0"/>
                <a:cs typeface="Calibri" panose="020F0502020204030204" pitchFamily="34" charset="0"/>
              </a:rPr>
              <a:t>non-profit</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r>
              <a:rPr lang="en-US" b="1" dirty="0">
                <a:solidFill>
                  <a:srgbClr val="595959"/>
                </a:solidFill>
                <a:latin typeface="Montserrat" panose="00000500000000000000" pitchFamily="2" charset="0"/>
              </a:rPr>
              <a:t>Associated partners </a:t>
            </a:r>
            <a:r>
              <a:rPr lang="en-US" dirty="0">
                <a:solidFill>
                  <a:srgbClr val="595959"/>
                </a:solidFill>
                <a:latin typeface="Montserrat" panose="00000500000000000000" pitchFamily="2" charset="0"/>
              </a:rPr>
              <a:t>are not counted in the partnership composition but can have their travel and accommodation expenditures reimbursed</a:t>
            </a:r>
            <a:r>
              <a:rPr lang="en-US" b="1" dirty="0">
                <a:solidFill>
                  <a:srgbClr val="595959"/>
                </a:solidFill>
                <a:latin typeface="Montserrat" panose="00000500000000000000" pitchFamily="2" charset="0"/>
              </a:rPr>
              <a:t>. </a:t>
            </a:r>
          </a:p>
          <a:p>
            <a:pPr marL="285750" lvl="0" indent="-285750" algn="just" fontAlgn="base">
              <a:lnSpc>
                <a:spcPct val="115000"/>
              </a:lnSpc>
              <a:spcBef>
                <a:spcPts val="600"/>
              </a:spcBef>
              <a:spcAft>
                <a:spcPts val="0"/>
              </a:spcAft>
              <a:buSzPct val="100000"/>
              <a:buFont typeface="Arial" panose="020B0604020202020204" pitchFamily="34" charset="0"/>
              <a:buChar char="•"/>
              <a:tabLst>
                <a:tab pos="457200" algn="l"/>
              </a:tabLst>
            </a:pPr>
            <a:endParaRPr lang="fr-FR" b="1" dirty="0">
              <a:solidFill>
                <a:srgbClr val="595959"/>
              </a:solidFill>
              <a:latin typeface="Montserrat" panose="00000500000000000000" pitchFamily="2" charset="0"/>
            </a:endParaRPr>
          </a:p>
          <a:p>
            <a:pPr marL="342900" indent="-342900">
              <a:buFont typeface="Wingdings" panose="05000000000000000000" pitchFamily="2" charset="2"/>
              <a:buChar char="ü"/>
            </a:pPr>
            <a:endParaRPr lang="fr-FR" sz="2000" dirty="0">
              <a:solidFill>
                <a:srgbClr val="595959"/>
              </a:solidFill>
              <a:latin typeface="Montserrat" panose="00000500000000000000" pitchFamily="2" charset="0"/>
            </a:endParaRPr>
          </a:p>
        </p:txBody>
      </p:sp>
      <p:sp>
        <p:nvSpPr>
          <p:cNvPr id="6" name="Titre 1">
            <a:extLst>
              <a:ext uri="{FF2B5EF4-FFF2-40B4-BE49-F238E27FC236}">
                <a16:creationId xmlns:a16="http://schemas.microsoft.com/office/drawing/2014/main" id="{F1DD37FE-F14E-48DA-9CB4-E4993222FEBF}"/>
              </a:ext>
            </a:extLst>
          </p:cNvPr>
          <p:cNvSpPr txBox="1">
            <a:spLocks/>
          </p:cNvSpPr>
          <p:nvPr/>
        </p:nvSpPr>
        <p:spPr>
          <a:xfrm>
            <a:off x="947738" y="608894"/>
            <a:ext cx="10011195" cy="480131"/>
          </a:xfrm>
          <a:prstGeom prst="rect">
            <a:avLst/>
          </a:prstGeom>
          <a:noFill/>
        </p:spPr>
        <p:txBody>
          <a:bodyPr vert="horz" wrap="square" lIns="91440" tIns="45720" rIns="91440" bIns="45720" rtlCol="0" anchor="ctr">
            <a:spAutoFit/>
          </a:bodyPr>
          <a:lstStyle>
            <a:lvl1pPr>
              <a:lnSpc>
                <a:spcPct val="90000"/>
              </a:lnSpc>
              <a:spcBef>
                <a:spcPct val="0"/>
              </a:spcBef>
              <a:buNone/>
              <a:defRPr sz="2800">
                <a:solidFill>
                  <a:schemeClr val="tx1">
                    <a:lumMod val="65000"/>
                    <a:lumOff val="35000"/>
                  </a:schemeClr>
                </a:solidFill>
                <a:latin typeface="Montserrat SemiBold" pitchFamily="2" charset="0"/>
                <a:ea typeface="+mj-ea"/>
                <a:cs typeface="+mj-cs"/>
              </a:defRPr>
            </a:lvl1pPr>
          </a:lstStyle>
          <a:p>
            <a:r>
              <a:rPr lang="fr-FR" err="1">
                <a:solidFill>
                  <a:srgbClr val="595959"/>
                </a:solidFill>
              </a:rPr>
              <a:t>Expected</a:t>
            </a:r>
            <a:r>
              <a:rPr lang="fr-FR">
                <a:solidFill>
                  <a:srgbClr val="595959"/>
                </a:solidFill>
              </a:rPr>
              <a:t> partnership – </a:t>
            </a:r>
            <a:r>
              <a:rPr lang="fr-FR" err="1">
                <a:solidFill>
                  <a:srgbClr val="595959"/>
                </a:solidFill>
              </a:rPr>
              <a:t>eligibility</a:t>
            </a:r>
            <a:r>
              <a:rPr lang="fr-FR">
                <a:solidFill>
                  <a:srgbClr val="595959"/>
                </a:solidFill>
              </a:rPr>
              <a:t> </a:t>
            </a:r>
            <a:r>
              <a:rPr lang="fr-FR" err="1">
                <a:solidFill>
                  <a:srgbClr val="595959"/>
                </a:solidFill>
              </a:rPr>
              <a:t>criteria</a:t>
            </a:r>
            <a:r>
              <a:rPr lang="fr-FR">
                <a:solidFill>
                  <a:srgbClr val="595959"/>
                </a:solidFill>
              </a:rPr>
              <a:t> </a:t>
            </a:r>
          </a:p>
        </p:txBody>
      </p:sp>
      <p:sp>
        <p:nvSpPr>
          <p:cNvPr id="10" name="Rectangle : coins arrondis 9">
            <a:extLst>
              <a:ext uri="{FF2B5EF4-FFF2-40B4-BE49-F238E27FC236}">
                <a16:creationId xmlns:a16="http://schemas.microsoft.com/office/drawing/2014/main" id="{51F9C092-6140-4408-B765-C473EAA74001}"/>
              </a:ext>
            </a:extLst>
          </p:cNvPr>
          <p:cNvSpPr/>
          <p:nvPr/>
        </p:nvSpPr>
        <p:spPr>
          <a:xfrm rot="414658">
            <a:off x="8656201" y="5104413"/>
            <a:ext cx="2832665" cy="713333"/>
          </a:xfrm>
          <a:prstGeom prst="roundRect">
            <a:avLst/>
          </a:prstGeom>
          <a:solidFill>
            <a:srgbClr val="164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ontserrat" panose="00000500000000000000" pitchFamily="2" charset="0"/>
              </a:rPr>
              <a:t>Reference documents:</a:t>
            </a:r>
          </a:p>
          <a:p>
            <a:pPr algn="ctr"/>
            <a:r>
              <a:rPr lang="fr-FR" sz="1200" dirty="0" err="1">
                <a:solidFill>
                  <a:schemeClr val="bg1"/>
                </a:solidFill>
                <a:latin typeface="Montserrat" panose="00000500000000000000" pitchFamily="2" charset="0"/>
              </a:rPr>
              <a:t>Terms</a:t>
            </a:r>
            <a:r>
              <a:rPr lang="fr-FR" sz="1200" dirty="0">
                <a:solidFill>
                  <a:schemeClr val="bg1"/>
                </a:solidFill>
                <a:latin typeface="Montserrat" panose="00000500000000000000" pitchFamily="2" charset="0"/>
              </a:rPr>
              <a:t> of Reference (Annex I)</a:t>
            </a:r>
          </a:p>
          <a:p>
            <a:pPr algn="ctr"/>
            <a:r>
              <a:rPr lang="fr-FR" sz="1200" dirty="0">
                <a:solidFill>
                  <a:schemeClr val="bg1"/>
                </a:solidFill>
                <a:latin typeface="Montserrat" panose="00000500000000000000" pitchFamily="2" charset="0"/>
              </a:rPr>
              <a:t>Programme Manual </a:t>
            </a:r>
          </a:p>
        </p:txBody>
      </p:sp>
      <p:sp>
        <p:nvSpPr>
          <p:cNvPr id="8" name="ZoneTexte 7">
            <a:extLst>
              <a:ext uri="{FF2B5EF4-FFF2-40B4-BE49-F238E27FC236}">
                <a16:creationId xmlns:a16="http://schemas.microsoft.com/office/drawing/2014/main" id="{FD4D1037-CE77-428C-B408-DCC3BBE88234}"/>
              </a:ext>
            </a:extLst>
          </p:cNvPr>
          <p:cNvSpPr txBox="1"/>
          <p:nvPr/>
        </p:nvSpPr>
        <p:spPr>
          <a:xfrm>
            <a:off x="1201482" y="4936582"/>
            <a:ext cx="4272037" cy="705962"/>
          </a:xfrm>
          <a:prstGeom prst="rect">
            <a:avLst/>
          </a:prstGeom>
          <a:solidFill>
            <a:srgbClr val="FAB500"/>
          </a:solidFill>
          <a:ln w="57150">
            <a:solidFill>
              <a:srgbClr val="FAB500"/>
            </a:solidFill>
          </a:ln>
        </p:spPr>
        <p:txBody>
          <a:bodyPr wrap="square">
            <a:spAutoFit/>
          </a:bodyPr>
          <a:lstStyle/>
          <a:p>
            <a:pPr lvl="0" algn="just" fontAlgn="base">
              <a:lnSpc>
                <a:spcPct val="115000"/>
              </a:lnSpc>
              <a:spcBef>
                <a:spcPts val="600"/>
              </a:spcBef>
              <a:spcAft>
                <a:spcPts val="0"/>
              </a:spcAft>
              <a:buSzPts val="1000"/>
              <a:tabLst>
                <a:tab pos="457200" algn="l"/>
              </a:tabLst>
            </a:pPr>
            <a:r>
              <a:rPr lang="en-GB"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Organisations from IPA countries can be Lead Partners!</a:t>
            </a:r>
            <a:endParaRPr lang="fr-FR"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4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D36B0F-74DD-411B-7A14-DEEE63A764F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4703" y="6015914"/>
            <a:ext cx="3292972" cy="683133"/>
          </a:xfrm>
          <a:prstGeom prst="rect">
            <a:avLst/>
          </a:prstGeom>
          <a:noFill/>
          <a:ln>
            <a:noFill/>
          </a:ln>
        </p:spPr>
      </p:pic>
      <p:sp>
        <p:nvSpPr>
          <p:cNvPr id="6" name="TextBox 5">
            <a:extLst>
              <a:ext uri="{FF2B5EF4-FFF2-40B4-BE49-F238E27FC236}">
                <a16:creationId xmlns:a16="http://schemas.microsoft.com/office/drawing/2014/main" id="{7ECF2FDF-61BF-6B7D-03C4-E45FEDCEB312}"/>
              </a:ext>
            </a:extLst>
          </p:cNvPr>
          <p:cNvSpPr txBox="1"/>
          <p:nvPr/>
        </p:nvSpPr>
        <p:spPr>
          <a:xfrm>
            <a:off x="426721" y="1443841"/>
            <a:ext cx="11020678" cy="3600986"/>
          </a:xfrm>
          <a:prstGeom prst="rect">
            <a:avLst/>
          </a:prstGeom>
          <a:noFill/>
        </p:spPr>
        <p:txBody>
          <a:bodyPr wrap="square" lIns="91440" tIns="45720" rIns="91440" bIns="45720" anchor="t">
            <a:spAutoFit/>
          </a:bodyPr>
          <a:lstStyle/>
          <a:p>
            <a:pPr marL="514350" indent="-514350">
              <a:spcBef>
                <a:spcPts val="1200"/>
              </a:spcBef>
              <a:buFont typeface="+mj-lt"/>
              <a:buAutoNum type="arabicPeriod"/>
            </a:pPr>
            <a:r>
              <a:rPr lang="en-GB" altLang="fr-FR" sz="2400" kern="0" dirty="0">
                <a:ea typeface="MS PGothic" panose="020B0600070205080204" pitchFamily="34" charset="-128"/>
                <a:cs typeface="Montserrat"/>
              </a:rPr>
              <a:t>Preparation costs – </a:t>
            </a:r>
            <a:r>
              <a:rPr lang="en-GB" altLang="fr-FR" sz="2400" b="1" kern="0" dirty="0">
                <a:ea typeface="MS PGothic" panose="020B0600070205080204" pitchFamily="34" charset="-128"/>
                <a:cs typeface="Montserrat"/>
              </a:rPr>
              <a:t>lump sum of €37K </a:t>
            </a:r>
            <a:r>
              <a:rPr lang="en-GB" altLang="fr-FR" sz="2400" kern="0" dirty="0">
                <a:ea typeface="MS PGothic" panose="020B0600070205080204" pitchFamily="34" charset="-128"/>
                <a:cs typeface="Montserrat"/>
              </a:rPr>
              <a:t>for each project</a:t>
            </a:r>
          </a:p>
          <a:p>
            <a:pPr marL="514350" indent="-514350">
              <a:spcBef>
                <a:spcPts val="1200"/>
              </a:spcBef>
              <a:buFont typeface="+mj-lt"/>
              <a:buAutoNum type="arabicPeriod"/>
            </a:pPr>
            <a:r>
              <a:rPr lang="en-GB" sz="2400" kern="0" dirty="0">
                <a:ea typeface="MS PGothic" panose="020B0600070205080204" pitchFamily="34" charset="-128"/>
              </a:rPr>
              <a:t>Staff costs – full time (</a:t>
            </a:r>
            <a:r>
              <a:rPr lang="en-GB" sz="2400" b="1" kern="0" dirty="0">
                <a:ea typeface="MS PGothic" panose="020B0600070205080204" pitchFamily="34" charset="-128"/>
              </a:rPr>
              <a:t>100%</a:t>
            </a:r>
            <a:r>
              <a:rPr lang="en-GB" sz="2400" kern="0" dirty="0">
                <a:ea typeface="MS PGothic" panose="020B0600070205080204" pitchFamily="34" charset="-128"/>
              </a:rPr>
              <a:t>) or part-time (</a:t>
            </a:r>
            <a:r>
              <a:rPr lang="en-GB" sz="2400" b="1" kern="0" dirty="0">
                <a:ea typeface="MS PGothic" panose="020B0600070205080204" pitchFamily="34" charset="-128"/>
              </a:rPr>
              <a:t>fixed %</a:t>
            </a:r>
            <a:r>
              <a:rPr lang="en-GB" sz="2400" kern="0" dirty="0">
                <a:ea typeface="MS PGothic" panose="020B0600070205080204" pitchFamily="34" charset="-128"/>
              </a:rPr>
              <a:t>)</a:t>
            </a:r>
          </a:p>
          <a:p>
            <a:pPr marL="514350" indent="-514350">
              <a:spcBef>
                <a:spcPts val="1200"/>
              </a:spcBef>
              <a:buFont typeface="+mj-lt"/>
              <a:buAutoNum type="arabicPeriod"/>
            </a:pPr>
            <a:r>
              <a:rPr lang="en-GB" sz="2400" kern="0" dirty="0">
                <a:ea typeface="MS PGothic" panose="020B0600070205080204" pitchFamily="34" charset="-128"/>
              </a:rPr>
              <a:t>Office &amp; administrative – </a:t>
            </a:r>
            <a:r>
              <a:rPr lang="en-GB" sz="2400" b="1" kern="0" dirty="0">
                <a:ea typeface="MS PGothic" panose="020B0600070205080204" pitchFamily="34" charset="-128"/>
              </a:rPr>
              <a:t>flat rate</a:t>
            </a:r>
            <a:r>
              <a:rPr lang="en-GB" sz="2400" kern="0" dirty="0">
                <a:ea typeface="MS PGothic" panose="020B0600070205080204" pitchFamily="34" charset="-128"/>
              </a:rPr>
              <a:t> – </a:t>
            </a:r>
            <a:r>
              <a:rPr lang="en-GB" sz="2400" b="1" kern="0" dirty="0">
                <a:ea typeface="MS PGothic" panose="020B0600070205080204" pitchFamily="34" charset="-128"/>
              </a:rPr>
              <a:t>15% </a:t>
            </a:r>
            <a:r>
              <a:rPr lang="en-GB" sz="2400" kern="0" dirty="0">
                <a:ea typeface="MS PGothic" panose="020B0600070205080204" pitchFamily="34" charset="-128"/>
              </a:rPr>
              <a:t>of staff costs</a:t>
            </a:r>
          </a:p>
          <a:p>
            <a:pPr marL="514350" indent="-514350">
              <a:spcBef>
                <a:spcPts val="1200"/>
              </a:spcBef>
              <a:buFont typeface="+mj-lt"/>
              <a:buAutoNum type="arabicPeriod"/>
            </a:pPr>
            <a:r>
              <a:rPr lang="en-GB" sz="2400" kern="0" dirty="0">
                <a:ea typeface="MS PGothic" panose="020B0600070205080204" pitchFamily="34" charset="-128"/>
              </a:rPr>
              <a:t>Travel &amp; accommodation – </a:t>
            </a:r>
            <a:r>
              <a:rPr lang="en-GB" sz="2400" b="1" kern="0" dirty="0">
                <a:ea typeface="MS PGothic" panose="020B0600070205080204" pitchFamily="34" charset="-128"/>
              </a:rPr>
              <a:t>flat rate </a:t>
            </a:r>
            <a:r>
              <a:rPr lang="en-GB" sz="2400" kern="0" dirty="0">
                <a:ea typeface="MS PGothic" panose="020B0600070205080204" pitchFamily="34" charset="-128"/>
              </a:rPr>
              <a:t>– </a:t>
            </a:r>
            <a:r>
              <a:rPr lang="en-GB" sz="2400" b="1" kern="0" dirty="0">
                <a:ea typeface="MS PGothic" panose="020B0600070205080204" pitchFamily="34" charset="-128"/>
              </a:rPr>
              <a:t>15% or 22%* </a:t>
            </a:r>
            <a:r>
              <a:rPr lang="en-GB" sz="2400" kern="0" dirty="0">
                <a:ea typeface="MS PGothic" panose="020B0600070205080204" pitchFamily="34" charset="-128"/>
              </a:rPr>
              <a:t>of staff costs</a:t>
            </a:r>
          </a:p>
          <a:p>
            <a:pPr marL="514350" indent="-514350">
              <a:spcBef>
                <a:spcPts val="1200"/>
              </a:spcBef>
              <a:buFont typeface="+mj-lt"/>
              <a:buAutoNum type="arabicPeriod"/>
            </a:pPr>
            <a:r>
              <a:rPr lang="en-GB" sz="2400" kern="0" dirty="0">
                <a:ea typeface="MS PGothic" panose="020B0600070205080204" pitchFamily="34" charset="-128"/>
              </a:rPr>
              <a:t>External expertise &amp; services </a:t>
            </a:r>
          </a:p>
          <a:p>
            <a:pPr marL="514350" indent="-514350">
              <a:spcBef>
                <a:spcPts val="1200"/>
              </a:spcBef>
              <a:buFont typeface="+mj-lt"/>
              <a:buAutoNum type="arabicPeriod"/>
            </a:pPr>
            <a:r>
              <a:rPr lang="en-GB" sz="2400" kern="0" dirty="0">
                <a:ea typeface="MS PGothic" panose="020B0600070205080204" pitchFamily="34" charset="-128"/>
              </a:rPr>
              <a:t>Equipment </a:t>
            </a:r>
          </a:p>
          <a:p>
            <a:pPr marL="514350" indent="-514350">
              <a:spcBef>
                <a:spcPts val="1200"/>
              </a:spcBef>
              <a:buFont typeface="+mj-lt"/>
              <a:buAutoNum type="arabicPeriod"/>
            </a:pPr>
            <a:r>
              <a:rPr lang="en-GB" sz="2400" kern="0" dirty="0">
                <a:ea typeface="MS PGothic" panose="020B0600070205080204" pitchFamily="34" charset="-128"/>
              </a:rPr>
              <a:t>Infrastructure &amp; works (only for pilot testing)</a:t>
            </a:r>
          </a:p>
        </p:txBody>
      </p:sp>
      <p:sp>
        <p:nvSpPr>
          <p:cNvPr id="3" name="TextBox 2">
            <a:extLst>
              <a:ext uri="{FF2B5EF4-FFF2-40B4-BE49-F238E27FC236}">
                <a16:creationId xmlns:a16="http://schemas.microsoft.com/office/drawing/2014/main" id="{F372AAD3-6B7B-DA06-B254-B04F3D77210D}"/>
              </a:ext>
            </a:extLst>
          </p:cNvPr>
          <p:cNvSpPr txBox="1"/>
          <p:nvPr/>
        </p:nvSpPr>
        <p:spPr>
          <a:xfrm>
            <a:off x="267233" y="472754"/>
            <a:ext cx="10424843" cy="523220"/>
          </a:xfrm>
          <a:prstGeom prst="rect">
            <a:avLst/>
          </a:prstGeom>
          <a:noFill/>
        </p:spPr>
        <p:txBody>
          <a:bodyPr wrap="square">
            <a:spAutoFit/>
          </a:bodyPr>
          <a:lstStyle/>
          <a:p>
            <a:r>
              <a:rPr lang="en-US" sz="2800" dirty="0">
                <a:solidFill>
                  <a:schemeClr val="bg2">
                    <a:lumMod val="50000"/>
                  </a:schemeClr>
                </a:solidFill>
                <a:latin typeface="Montserrat "/>
                <a:ea typeface="Roboto" panose="02000000000000000000" pitchFamily="2" charset="0"/>
                <a:cs typeface="Roboto" panose="02000000000000000000" pitchFamily="2" charset="0"/>
              </a:rPr>
              <a:t>Eligibility of </a:t>
            </a:r>
            <a:r>
              <a:rPr lang="en-US" sz="2800" b="1" dirty="0">
                <a:solidFill>
                  <a:schemeClr val="bg2">
                    <a:lumMod val="50000"/>
                  </a:schemeClr>
                </a:solidFill>
                <a:latin typeface="Montserrat "/>
                <a:ea typeface="Roboto" panose="02000000000000000000" pitchFamily="2" charset="0"/>
                <a:cs typeface="Roboto" panose="02000000000000000000" pitchFamily="2" charset="0"/>
              </a:rPr>
              <a:t>expenditures</a:t>
            </a:r>
          </a:p>
        </p:txBody>
      </p:sp>
    </p:spTree>
    <p:extLst>
      <p:ext uri="{BB962C8B-B14F-4D97-AF65-F5344CB8AC3E}">
        <p14:creationId xmlns:p14="http://schemas.microsoft.com/office/powerpoint/2010/main" val="4250105212"/>
      </p:ext>
    </p:extLst>
  </p:cSld>
  <p:clrMapOvr>
    <a:masterClrMapping/>
  </p:clrMapOvr>
</p:sld>
</file>

<file path=ppt/theme/theme1.xml><?xml version="1.0" encoding="utf-8"?>
<a:theme xmlns:a="http://schemas.openxmlformats.org/drawingml/2006/main" name="Thème Office">
  <a:themeElements>
    <a:clrScheme name="Interreg Euro-MED 21-27">
      <a:dk1>
        <a:srgbClr val="2C2C2C"/>
      </a:dk1>
      <a:lt1>
        <a:srgbClr val="FFFFFF"/>
      </a:lt1>
      <a:dk2>
        <a:srgbClr val="2C2C2C"/>
      </a:dk2>
      <a:lt2>
        <a:srgbClr val="F2F2F2"/>
      </a:lt2>
      <a:accent1>
        <a:srgbClr val="2C2C2C"/>
      </a:accent1>
      <a:accent2>
        <a:srgbClr val="81C1D3"/>
      </a:accent2>
      <a:accent3>
        <a:srgbClr val="F2A900"/>
      </a:accent3>
      <a:accent4>
        <a:srgbClr val="00B388"/>
      </a:accent4>
      <a:accent5>
        <a:srgbClr val="0091DA"/>
      </a:accent5>
      <a:accent6>
        <a:srgbClr val="D592AA"/>
      </a:accent6>
      <a:hlink>
        <a:srgbClr val="0070C0"/>
      </a:hlink>
      <a:folHlink>
        <a:srgbClr val="44546A"/>
      </a:folHlink>
    </a:clrScheme>
    <a:fontScheme name="Personnalisé 1">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7AF70E7A-F84B-411E-8F36-9489D9AB3B55}" vid="{852975BD-7A75-487C-B03B-225002368FB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AC6ADC74A8C2F45A4DA3244830DBBF0" ma:contentTypeVersion="1" ma:contentTypeDescription="Crear nuevo documento." ma:contentTypeScope="" ma:versionID="74b372d6387b91a0fe5383f83963156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B5ABF4-8AB4-46DD-9600-A8BF4DF9CCC2}"/>
</file>

<file path=customXml/itemProps2.xml><?xml version="1.0" encoding="utf-8"?>
<ds:datastoreItem xmlns:ds="http://schemas.openxmlformats.org/officeDocument/2006/customXml" ds:itemID="{942936F8-FCD2-4A9A-80A4-368335C57E5A}"/>
</file>

<file path=customXml/itemProps3.xml><?xml version="1.0" encoding="utf-8"?>
<ds:datastoreItem xmlns:ds="http://schemas.openxmlformats.org/officeDocument/2006/customXml" ds:itemID="{3F340A3D-196B-426F-B06B-5D61FEC18F75}"/>
</file>

<file path=docMetadata/LabelInfo.xml><?xml version="1.0" encoding="utf-8"?>
<clbl:labelList xmlns:clbl="http://schemas.microsoft.com/office/2020/mipLabelMetadata">
  <clbl:label id="{b1e9317b-8655-4923-aeba-8c08739d8a40}" enabled="0" method="" siteId="{b1e9317b-8655-4923-aeba-8c08739d8a40}" removed="1"/>
</clbl:labelList>
</file>

<file path=docProps/app.xml><?xml version="1.0" encoding="utf-8"?>
<Properties xmlns="http://schemas.openxmlformats.org/officeDocument/2006/extended-properties" xmlns:vt="http://schemas.openxmlformats.org/officeDocument/2006/docPropsVTypes">
  <Template>Interreg_EuroMED_PPT_TEMPLATE</Template>
  <TotalTime>3894</TotalTime>
  <Words>3651</Words>
  <Application>Microsoft Office PowerPoint</Application>
  <PresentationFormat>Panorámica</PresentationFormat>
  <Paragraphs>514</Paragraphs>
  <Slides>34</Slides>
  <Notes>29</Notes>
  <HiddenSlides>3</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34</vt:i4>
      </vt:variant>
    </vt:vector>
  </HeadingPairs>
  <TitlesOfParts>
    <vt:vector size="52" baseType="lpstr">
      <vt:lpstr>MS PGothic</vt:lpstr>
      <vt:lpstr>SimSun</vt:lpstr>
      <vt:lpstr>Arial</vt:lpstr>
      <vt:lpstr>Calibri</vt:lpstr>
      <vt:lpstr>Calibri Light</vt:lpstr>
      <vt:lpstr>Montserrat</vt:lpstr>
      <vt:lpstr>Montserrat </vt:lpstr>
      <vt:lpstr>Montserrat ExtraBold</vt:lpstr>
      <vt:lpstr>Montserrat Light</vt:lpstr>
      <vt:lpstr>Montserrat Medium</vt:lpstr>
      <vt:lpstr>Montserrat SemiBold</vt:lpstr>
      <vt:lpstr>Open Sans</vt:lpstr>
      <vt:lpstr>Roboto</vt:lpstr>
      <vt:lpstr>Symbol</vt:lpstr>
      <vt:lpstr>Times New Roman</vt:lpstr>
      <vt:lpstr>Trebuchet MS</vt:lpstr>
      <vt:lpstr>Wingdings</vt:lpstr>
      <vt:lpstr>Thème Office</vt:lpstr>
      <vt:lpstr>National Info day Spain Open Call for proposals  Euro-MED04  Thematic projects : TEST or TRANSFER </vt:lpstr>
      <vt:lpstr>  </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Continuity</vt:lpstr>
      <vt:lpstr>Complementarity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Contacts </vt:lpstr>
      <vt:lpstr>Point of contact assistance</vt:lpstr>
      <vt:lpstr>Point of contact assistance</vt:lpstr>
      <vt:lpstr> THANK YOU and GOOD LUCK!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FAUVEAU-LAGAYE</dc:creator>
  <cp:lastModifiedBy>SGCTE</cp:lastModifiedBy>
  <cp:revision>171</cp:revision>
  <dcterms:created xsi:type="dcterms:W3CDTF">2024-02-27T14:14:05Z</dcterms:created>
  <dcterms:modified xsi:type="dcterms:W3CDTF">2024-04-05T11:45:25Z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0x010100AAC6ADC74A8C2F45A4DA3244830DBBF0</vt:lpwstr>
  </property>
</Properties>
</file>