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80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15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3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900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88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39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532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80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5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3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47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3885-4A4B-4113-8E91-25EC3C8D4477}" type="datetimeFigureOut">
              <a:rPr lang="es-ES" smtClean="0"/>
              <a:t>29/05/2012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0063-3CEF-4FDD-9555-88568D92BC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416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hap.gob.es/es-ES/Paginas/Home.aspx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dgfc.sepg.minhap.gob.es/sitios/dgfc/es-ES/Paginas/Inicio.aspx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 fontScale="90000"/>
          </a:bodyPr>
          <a:lstStyle/>
          <a:p>
            <a:r>
              <a:rPr lang="es-ES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b="1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b="1" dirty="0" smtClean="0">
                <a:latin typeface="Arial" pitchFamily="34" charset="0"/>
                <a:cs typeface="Arial" pitchFamily="34" charset="0"/>
              </a:rPr>
            </a:b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MECANISMO FINANCIERO DEL ESPACIO ECONOMICO EUROPEO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2004-2009</a:t>
            </a:r>
            <a:br>
              <a:rPr lang="es-ES" sz="2800" b="1" dirty="0" smtClean="0">
                <a:latin typeface="Arial" pitchFamily="34" charset="0"/>
                <a:cs typeface="Arial" pitchFamily="34" charset="0"/>
              </a:rPr>
            </a:br>
            <a:r>
              <a:rPr lang="es-ES" sz="2800" dirty="0">
                <a:latin typeface="Arial" pitchFamily="34" charset="0"/>
                <a:cs typeface="Arial" pitchFamily="34" charset="0"/>
              </a:rPr>
              <a:t/>
            </a:r>
            <a:br>
              <a:rPr lang="es-ES" sz="2800" dirty="0">
                <a:latin typeface="Arial" pitchFamily="34" charset="0"/>
                <a:cs typeface="Arial" pitchFamily="34" charset="0"/>
              </a:rPr>
            </a:br>
            <a:r>
              <a:rPr lang="es-ES" sz="2800" b="1" dirty="0">
                <a:latin typeface="Arial" pitchFamily="34" charset="0"/>
                <a:cs typeface="Arial" pitchFamily="34" charset="0"/>
              </a:rPr>
              <a:t>SU APLICACIÓN EN ESPAÑA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ES" sz="2000" b="1" dirty="0" smtClean="0">
              <a:solidFill>
                <a:schemeClr val="tx1"/>
              </a:solidFill>
            </a:endParaRPr>
          </a:p>
          <a:p>
            <a:endParaRPr lang="es-ES" sz="2000" b="1" dirty="0" smtClean="0">
              <a:solidFill>
                <a:schemeClr val="tx1"/>
              </a:solidFill>
            </a:endParaRPr>
          </a:p>
          <a:p>
            <a:endParaRPr lang="es-ES" sz="2000" b="1" dirty="0">
              <a:solidFill>
                <a:schemeClr val="tx1"/>
              </a:solidFill>
            </a:endParaRPr>
          </a:p>
          <a:p>
            <a:r>
              <a:rPr lang="es-E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Madrid</a:t>
            </a:r>
            <a:r>
              <a:rPr lang="es-E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30 de mayo de 2012</a:t>
            </a:r>
            <a:endParaRPr lang="es-E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1547892" cy="1475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89659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219" y="977809"/>
            <a:ext cx="1205160" cy="506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3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				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100" b="1" dirty="0" smtClean="0">
                <a:latin typeface="Arial" pitchFamily="34" charset="0"/>
                <a:cs typeface="Arial" pitchFamily="34" charset="0"/>
              </a:rPr>
              <a:t>MEMORANDO DE ENTENDIMIENTO</a:t>
            </a:r>
          </a:p>
          <a:p>
            <a:pPr marL="0" indent="0">
              <a:buNone/>
            </a:pP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1800" dirty="0">
                <a:latin typeface="Arial" pitchFamily="34" charset="0"/>
                <a:cs typeface="Arial" pitchFamily="34" charset="0"/>
              </a:rPr>
              <a:t>Firmado el 20 de mayo de 2005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Contenido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básico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es-ES" sz="8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Cuantía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de la ayuda: 46 millones de euros (neto para proyectos, 42 millones)</a:t>
            </a:r>
          </a:p>
          <a:p>
            <a:pPr lvl="1"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Estructuras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de gestión y control: Punto Focal (asistido por un Agente de Seguimiento externo), Autoridad de Pago, Autoridad de Auditoría</a:t>
            </a:r>
          </a:p>
          <a:p>
            <a:pPr lvl="1"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Definición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de los sectores prioritarios: 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Protección del medioambiente, promoción del desarrollo sostenible, conservación del patrimonio cultural, desarrollo de recursos humanos.</a:t>
            </a: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Remisión 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a las normas aplicables: tasas de 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co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-financiación, elegibilidad de gastos, procedimientos de aprobación e implementación (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Grant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Offer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>
                <a:latin typeface="Arial" pitchFamily="34" charset="0"/>
                <a:cs typeface="Arial" pitchFamily="34" charset="0"/>
              </a:rPr>
              <a:t>Letter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, Acuerdo de Subvención, Convenio de Instrumentación, PIN, PIR, PCR…)</a:t>
            </a:r>
          </a:p>
          <a:p>
            <a:pPr marL="0" indent="0"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36815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517141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50" y="517141"/>
            <a:ext cx="1205160" cy="49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77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SELECCIÓN DE PROPUESTAS Y APROBACION DE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PROYECTOS</a:t>
            </a:r>
          </a:p>
          <a:p>
            <a:pPr marL="0" indent="0">
              <a:buNone/>
            </a:pPr>
            <a:endParaRPr lang="es-ES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100" dirty="0">
                <a:latin typeface="Arial" pitchFamily="34" charset="0"/>
                <a:cs typeface="Arial" pitchFamily="34" charset="0"/>
              </a:rPr>
              <a:t>Convocatoria de propuestas dirigida a organizaciones y entidades diversas: Ministerios, Comunidades AUTÓNOMAS, Federación Nacional de Municipios y Provincias, Universidades, </a:t>
            </a:r>
            <a:r>
              <a:rPr lang="es-ES" sz="2100" dirty="0" err="1">
                <a:latin typeface="Arial" pitchFamily="34" charset="0"/>
                <a:cs typeface="Arial" pitchFamily="34" charset="0"/>
              </a:rPr>
              <a:t>ONGs</a:t>
            </a:r>
            <a:r>
              <a:rPr lang="es-ES" sz="21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ES" sz="2100" dirty="0">
                <a:latin typeface="Arial" pitchFamily="34" charset="0"/>
                <a:cs typeface="Arial" pitchFamily="34" charset="0"/>
              </a:rPr>
              <a:t>Selección de propuestas, incluida lista de reserva: decidida de común acuerdo entre el Punto Focal y el FMO.</a:t>
            </a:r>
          </a:p>
          <a:p>
            <a:pPr algn="just"/>
            <a:r>
              <a:rPr lang="es-ES" sz="2100" dirty="0">
                <a:latin typeface="Arial" pitchFamily="34" charset="0"/>
                <a:cs typeface="Arial" pitchFamily="34" charset="0"/>
              </a:rPr>
              <a:t>Presentación de las propuestas: la última lo fue en la fecha tope del 31-1-2009.</a:t>
            </a:r>
          </a:p>
          <a:p>
            <a:pPr algn="just"/>
            <a:r>
              <a:rPr lang="es-ES" sz="2100" dirty="0">
                <a:latin typeface="Arial" pitchFamily="34" charset="0"/>
                <a:cs typeface="Arial" pitchFamily="34" charset="0"/>
              </a:rPr>
              <a:t>Evaluación y aprobación, en su caso, de las mismas: las últimas decisiones aprobatorias, en la fecha límite del 30-4-2009. 20 proyectos (ver lista), total absorción de los fondos disponibles</a:t>
            </a:r>
            <a:r>
              <a:rPr lang="es-ES" sz="21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					</a:t>
            </a:r>
            <a:endParaRPr lang="es-ES" dirty="0"/>
          </a:p>
        </p:txBody>
      </p:sp>
      <p:pic>
        <p:nvPicPr>
          <p:cNvPr id="5" name="4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36815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517141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50" y="517141"/>
            <a:ext cx="1205160" cy="49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5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>
                <a:latin typeface="Arial" pitchFamily="34" charset="0"/>
                <a:cs typeface="Arial" pitchFamily="34" charset="0"/>
              </a:rPr>
              <a:t>EJECUCION DE LOS PROYECTOS</a:t>
            </a:r>
            <a:r>
              <a:rPr lang="es-ES" sz="1800" dirty="0">
                <a:latin typeface="Arial" pitchFamily="34" charset="0"/>
                <a:cs typeface="Arial" pitchFamily="34" charset="0"/>
              </a:rPr>
              <a:t>	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Lentos comienzos y primeras fases de implementación (2007-2008) difíciles, por el cambio de los procedimientos respecto del Instrumento Financiero 1999-2004. Intensa actividad de formación por el FMO y el Agente de Seguimiento.</a:t>
            </a: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2009-2010: Normalización general del ritmo de ejecución y justificación.</a:t>
            </a: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Octubre-Diciembre 2010: Tramitación de prórrogas extraordinarias más allá del límite general de elegibilidad de gastos del 30-4-2011. Se aprueban dos en régimen de </a:t>
            </a:r>
            <a:r>
              <a:rPr lang="es-ES" sz="1600" dirty="0" err="1">
                <a:latin typeface="Arial" pitchFamily="34" charset="0"/>
                <a:cs typeface="Arial" pitchFamily="34" charset="0"/>
              </a:rPr>
              <a:t>co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-financiación y otras tres (posteriormente llegaron a cinco) con cargo exclusivo a fondos propios. Nueva fecha límite de elegibilidad de gastos incurridos: 30-4-2012.</a:t>
            </a: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A 30-4-2011: Finalizados todos los proyectos no prorrogados. Últimas justificaciones de gastos, presentadas hasta 31-10-2011.</a:t>
            </a: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A 30-4-2012: Finalizados todos, salvo uno, de los proyectos prorrogados. Pendientes de verificación y presentación de los últimos PIR antes de 30-10-2012 </a:t>
            </a:r>
          </a:p>
        </p:txBody>
      </p:sp>
      <p:pic>
        <p:nvPicPr>
          <p:cNvPr id="4" name="3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36815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517141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50" y="517141"/>
            <a:ext cx="1205160" cy="49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6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s-ES" sz="5000" b="1" dirty="0" smtClean="0">
                <a:latin typeface="Arial" pitchFamily="34" charset="0"/>
                <a:cs typeface="Arial" pitchFamily="34" charset="0"/>
              </a:rPr>
              <a:t>RESUMEN Y CONCLUSIONES</a:t>
            </a:r>
          </a:p>
          <a:p>
            <a:pPr marL="0" indent="0">
              <a:buNone/>
            </a:pPr>
            <a:endParaRPr lang="es-ES" sz="6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4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5300" dirty="0" smtClean="0">
                <a:latin typeface="Arial" pitchFamily="34" charset="0"/>
                <a:cs typeface="Arial" pitchFamily="34" charset="0"/>
              </a:rPr>
              <a:t>Dificultades </a:t>
            </a:r>
            <a:r>
              <a:rPr lang="es-ES" sz="5300" dirty="0">
                <a:latin typeface="Arial" pitchFamily="34" charset="0"/>
                <a:cs typeface="Arial" pitchFamily="34" charset="0"/>
              </a:rPr>
              <a:t>experimentadas por muchos promotores de proyectos, sobre todo por restricciones presupuestarias de las administraciones públicas regionales y locales.</a:t>
            </a:r>
          </a:p>
          <a:p>
            <a:pPr algn="just"/>
            <a:r>
              <a:rPr lang="es-ES" sz="5300" dirty="0">
                <a:latin typeface="Arial" pitchFamily="34" charset="0"/>
                <a:cs typeface="Arial" pitchFamily="34" charset="0"/>
              </a:rPr>
              <a:t>Pese a ello, prácticamente todos los proyectos han finalizado con éxito, absorbiendo alrededor del 95% de las ayudas aprobadas.</a:t>
            </a:r>
          </a:p>
          <a:p>
            <a:pPr algn="just"/>
            <a:r>
              <a:rPr lang="es-ES" sz="5300" dirty="0" smtClean="0">
                <a:latin typeface="Arial" pitchFamily="34" charset="0"/>
                <a:cs typeface="Arial" pitchFamily="34" charset="0"/>
              </a:rPr>
              <a:t>Moderado </a:t>
            </a:r>
            <a:r>
              <a:rPr lang="es-ES" sz="5300" dirty="0">
                <a:latin typeface="Arial" pitchFamily="34" charset="0"/>
                <a:cs typeface="Arial" pitchFamily="34" charset="0"/>
              </a:rPr>
              <a:t>impacto global a nivel nacional,  dada la relativamente pequeña cuantía de los fondos en comparación con el tamaño de la economía española y con otras fuentes de financiación de la política de cohesión.</a:t>
            </a:r>
          </a:p>
          <a:p>
            <a:endParaRPr lang="es-ES" sz="5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36815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517141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50" y="517141"/>
            <a:ext cx="1205160" cy="49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67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sz="2300" b="1" dirty="0">
                <a:latin typeface="Arial" pitchFamily="34" charset="0"/>
                <a:cs typeface="Arial" pitchFamily="34" charset="0"/>
              </a:rPr>
              <a:t>RESUMEN Y </a:t>
            </a:r>
            <a:r>
              <a:rPr lang="es-ES" sz="2300" b="1" dirty="0" smtClean="0">
                <a:latin typeface="Arial" pitchFamily="34" charset="0"/>
                <a:cs typeface="Arial" pitchFamily="34" charset="0"/>
              </a:rPr>
              <a:t>CONCLUSIONES (</a:t>
            </a:r>
            <a:r>
              <a:rPr lang="es-ES" sz="2300" b="1" dirty="0" err="1" smtClean="0">
                <a:latin typeface="Arial" pitchFamily="34" charset="0"/>
                <a:cs typeface="Arial" pitchFamily="34" charset="0"/>
              </a:rPr>
              <a:t>cont</a:t>
            </a:r>
            <a:r>
              <a:rPr lang="es-ES" sz="23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300" dirty="0" smtClean="0">
                <a:latin typeface="Arial" pitchFamily="34" charset="0"/>
                <a:cs typeface="Arial" pitchFamily="34" charset="0"/>
              </a:rPr>
              <a:t>Pero </a:t>
            </a:r>
            <a:r>
              <a:rPr lang="es-ES" sz="2300" dirty="0">
                <a:latin typeface="Arial" pitchFamily="34" charset="0"/>
                <a:cs typeface="Arial" pitchFamily="34" charset="0"/>
              </a:rPr>
              <a:t>notable impacto sectorial y territorial de muchos de los proyectos (en protección medioambiental, en educación, en defensa del patrimonio, etc.)</a:t>
            </a:r>
          </a:p>
          <a:p>
            <a:pPr algn="just"/>
            <a:r>
              <a:rPr lang="es-ES" sz="2300" dirty="0">
                <a:latin typeface="Arial" pitchFamily="34" charset="0"/>
                <a:cs typeface="Arial" pitchFamily="34" charset="0"/>
              </a:rPr>
              <a:t>Contribuyendo así a una creciente visibilidad de la importancia de las relaciones de España con los países donantes, en especial con Noruega. </a:t>
            </a:r>
          </a:p>
          <a:p>
            <a:pPr algn="just"/>
            <a:r>
              <a:rPr lang="es-ES" sz="2300" dirty="0">
                <a:latin typeface="Arial" pitchFamily="34" charset="0"/>
                <a:cs typeface="Arial" pitchFamily="34" charset="0"/>
              </a:rPr>
              <a:t>Importantes lecciones aprendidas en materia de programación estratégica, de gestión y control, de modalidades de instrumentación financiera, que han sido tomadas en consideración en el nuevo marco financiero para 2009-2014 </a:t>
            </a:r>
          </a:p>
          <a:p>
            <a:endParaRPr lang="es-ES" dirty="0"/>
          </a:p>
        </p:txBody>
      </p:sp>
      <p:pic>
        <p:nvPicPr>
          <p:cNvPr id="4" name="3 Imagen" descr="http://www.eeagrants.org/image/4642/1/4642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368152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Gobierno de España. Ministerio de Hacienda y Administraciones Públicas. Abre en nueva ventana">
            <a:hlinkClick r:id="rId3" tgtFrame="_blank" tooltip="&quot;Gobierno de España. Ministerio de Hacienda y Administraciones Públicas. Abre en nueva ventana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517141"/>
            <a:ext cx="2116187" cy="49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Secretaría de Estado de Presupuestos y Gastos - Dirección General de Fondos Comunitarios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250" y="517141"/>
            <a:ext cx="1205160" cy="495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4D2F6511AB56C45AFC50F7E41114B2B" ma:contentTypeVersion="1" ma:contentTypeDescription="Crear nuevo documento." ma:contentTypeScope="" ma:versionID="6dcbd3cb9ddcffe62cc19e5136dd50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CEC85-5398-4E80-BE6B-FBB42A21204B}"/>
</file>

<file path=customXml/itemProps2.xml><?xml version="1.0" encoding="utf-8"?>
<ds:datastoreItem xmlns:ds="http://schemas.openxmlformats.org/officeDocument/2006/customXml" ds:itemID="{AD198806-61D0-430C-AF4F-630EDF411970}"/>
</file>

<file path=customXml/itemProps3.xml><?xml version="1.0" encoding="utf-8"?>
<ds:datastoreItem xmlns:ds="http://schemas.openxmlformats.org/officeDocument/2006/customXml" ds:itemID="{D647009C-D61B-452F-91AA-93BA236A6B03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407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  EL MECANISMO FINANCIERO DEL ESPACIO ECONOMICO EUROPEO 2004-2009  SU APLICACIÓN EN ESPAÑA </vt:lpstr>
      <vt:lpstr>     </vt:lpstr>
      <vt:lpstr>     </vt:lpstr>
      <vt:lpstr>Presentación de PowerPoint</vt:lpstr>
      <vt:lpstr>Presentación de PowerPoint</vt:lpstr>
      <vt:lpstr>Presentación de PowerPoint</vt:lpstr>
    </vt:vector>
  </TitlesOfParts>
  <Company>IGAE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MECANISMO FINANCIERO DEL ESPACIO ECONOMICO EUROPEO 2009-2014</dc:title>
  <dc:creator>Payá Vizcaino, Mariano</dc:creator>
  <cp:lastModifiedBy>Payá Vizcaino, Mariano</cp:lastModifiedBy>
  <cp:revision>7</cp:revision>
  <dcterms:created xsi:type="dcterms:W3CDTF">2012-05-28T07:43:08Z</dcterms:created>
  <dcterms:modified xsi:type="dcterms:W3CDTF">2012-05-29T17:16:26Z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0x010100F4D2F6511AB56C45AFC50F7E41114B2B</vt:lpwstr>
  </property>
</Properties>
</file>