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jpeg" ContentType="image/jpeg"/>
  <Default Extension="emf" ContentType="image/x-emf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19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91" r:id="rId10"/>
    <p:sldId id="266" r:id="rId11"/>
    <p:sldId id="267" r:id="rId12"/>
    <p:sldId id="268" r:id="rId13"/>
    <p:sldId id="269" r:id="rId14"/>
    <p:sldId id="292" r:id="rId15"/>
    <p:sldId id="270" r:id="rId16"/>
    <p:sldId id="272" r:id="rId17"/>
    <p:sldId id="294" r:id="rId18"/>
    <p:sldId id="274" r:id="rId19"/>
    <p:sldId id="271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96" r:id="rId28"/>
    <p:sldId id="298" r:id="rId29"/>
    <p:sldId id="281" r:id="rId30"/>
    <p:sldId id="282" r:id="rId31"/>
    <p:sldId id="283" r:id="rId32"/>
    <p:sldId id="297" r:id="rId33"/>
    <p:sldId id="285" r:id="rId34"/>
    <p:sldId id="286" r:id="rId35"/>
    <p:sldId id="290" r:id="rId36"/>
    <p:sldId id="287" r:id="rId37"/>
    <p:sldId id="289" r:id="rId38"/>
    <p:sldId id="288" r:id="rId39"/>
  </p:sldIdLst>
  <p:sldSz cx="9144000" cy="6858000" type="screen4x3"/>
  <p:notesSz cx="6797675" cy="98742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A7EBB"/>
    <a:srgbClr val="4A5D8A"/>
    <a:srgbClr val="5CACE2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47" autoAdjust="0"/>
  </p:normalViewPr>
  <p:slideViewPr>
    <p:cSldViewPr>
      <p:cViewPr>
        <p:scale>
          <a:sx n="90" d="100"/>
          <a:sy n="90" d="100"/>
        </p:scale>
        <p:origin x="-522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220" y="-108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48" Type="http://schemas.openxmlformats.org/officeDocument/2006/relationships/customXml" Target="../customXml/item3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2rdata\cpe\JA_Eval_InstFinanciero_Proy686\Proyecto_686\13_resumen_ejecutivo\pes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1400"/>
            </a:pPr>
            <a:r>
              <a:rPr lang="es-ES" sz="1400" dirty="0" smtClean="0"/>
              <a:t>Cuotas</a:t>
            </a:r>
            <a:r>
              <a:rPr lang="es-ES" sz="1400" baseline="0" dirty="0" smtClean="0"/>
              <a:t> de acceso a financiación Andalucía sobre total nacional</a:t>
            </a:r>
            <a:endParaRPr lang="es-ES" sz="14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574028699660703"/>
          <c:y val="0.15408772663603801"/>
          <c:w val="0.84249781277340519"/>
          <c:h val="0.71961030912802604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2"/>
              </a:solidFill>
            </c:spPr>
          </c:dPt>
          <c:cat>
            <c:strRef>
              <c:f>(Hoja1!$B$11;Hoja1!$B$12;Hoja1!$B$14;Hoja1!$B$7)</c:f>
              <c:strCache>
                <c:ptCount val="4"/>
                <c:pt idx="0">
                  <c:v>Cuota PIB Andalucía sobre España</c:v>
                </c:pt>
                <c:pt idx="1">
                  <c:v>Cuota crédito Andalucía sobre España</c:v>
                </c:pt>
                <c:pt idx="2">
                  <c:v>Cuota garantías Andalucía sobre España</c:v>
                </c:pt>
                <c:pt idx="3">
                  <c:v>Cuota capital riesgo Andalucía sobre España</c:v>
                </c:pt>
              </c:strCache>
            </c:strRef>
          </c:cat>
          <c:val>
            <c:numRef>
              <c:f>(Hoja1!$C$11;Hoja1!$C$12;Hoja1!$C$14;Hoja1!$G$7)</c:f>
              <c:numCache>
                <c:formatCode>0%</c:formatCode>
                <c:ptCount val="4"/>
                <c:pt idx="0" formatCode="#.#00%">
                  <c:v>0.13465849457815202</c:v>
                </c:pt>
                <c:pt idx="1">
                  <c:v>0.12410521382932301</c:v>
                </c:pt>
                <c:pt idx="2">
                  <c:v>8.000000000000021E-2</c:v>
                </c:pt>
                <c:pt idx="3">
                  <c:v>4.5484010371650799E-2</c:v>
                </c:pt>
              </c:numCache>
            </c:numRef>
          </c:val>
        </c:ser>
        <c:dLbls/>
        <c:axId val="64864256"/>
        <c:axId val="64865792"/>
      </c:barChart>
      <c:lineChart>
        <c:grouping val="standard"/>
        <c:ser>
          <c:idx val="1"/>
          <c:order val="1"/>
          <c:spPr>
            <a:ln>
              <a:solidFill>
                <a:schemeClr val="accent2"/>
              </a:solidFill>
            </a:ln>
          </c:spPr>
          <c:marker>
            <c:symbol val="none"/>
          </c:marker>
          <c:val>
            <c:numRef>
              <c:f>Hoja1!$F$13:$I$13</c:f>
              <c:numCache>
                <c:formatCode>#.#00%</c:formatCode>
                <c:ptCount val="4"/>
                <c:pt idx="0">
                  <c:v>0.13315849457815201</c:v>
                </c:pt>
                <c:pt idx="1">
                  <c:v>0.13315849457815201</c:v>
                </c:pt>
                <c:pt idx="2">
                  <c:v>0.13315849457815201</c:v>
                </c:pt>
                <c:pt idx="3">
                  <c:v>0.13315849457815201</c:v>
                </c:pt>
              </c:numCache>
            </c:numRef>
          </c:val>
        </c:ser>
        <c:dLbls/>
        <c:marker val="1"/>
        <c:axId val="64864256"/>
        <c:axId val="64865792"/>
      </c:lineChart>
      <c:catAx>
        <c:axId val="64864256"/>
        <c:scaling>
          <c:orientation val="minMax"/>
        </c:scaling>
        <c:axPos val="b"/>
        <c:numFmt formatCode="General" sourceLinked="0"/>
        <c:tickLblPos val="nextTo"/>
        <c:crossAx val="64865792"/>
        <c:crosses val="autoZero"/>
        <c:auto val="1"/>
        <c:lblAlgn val="ctr"/>
        <c:lblOffset val="100"/>
      </c:catAx>
      <c:valAx>
        <c:axId val="64865792"/>
        <c:scaling>
          <c:orientation val="minMax"/>
          <c:max val="0.15000000000000002"/>
        </c:scaling>
        <c:axPos val="l"/>
        <c:majorGridlines/>
        <c:numFmt formatCode="#.#00%" sourceLinked="1"/>
        <c:tickLblPos val="nextTo"/>
        <c:crossAx val="64864256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F497-28E3-4834-B0A6-D10272499939}" type="datetimeFigureOut">
              <a:rPr lang="es-ES" smtClean="0"/>
              <a:pPr/>
              <a:t>10/04/2017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58939-9F49-40F6-9DA4-FA62015E336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37672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146" tIns="45573" rIns="91146" bIns="4557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146" tIns="45573" rIns="91146" bIns="45573" rtlCol="0"/>
          <a:lstStyle>
            <a:lvl1pPr algn="r">
              <a:defRPr sz="1200"/>
            </a:lvl1pPr>
          </a:lstStyle>
          <a:p>
            <a:fld id="{EAE7D66B-1BD5-4C84-9F61-897DAA24014A}" type="datetimeFigureOut">
              <a:rPr lang="es-ES" smtClean="0"/>
              <a:pPr/>
              <a:t>10/04/2017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46" tIns="45573" rIns="91146" bIns="45573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146" tIns="45573" rIns="91146" bIns="4557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146" tIns="45573" rIns="91146" bIns="4557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146" tIns="45573" rIns="91146" bIns="45573" rtlCol="0" anchor="b"/>
          <a:lstStyle>
            <a:lvl1pPr algn="r">
              <a:defRPr sz="1200"/>
            </a:lvl1pPr>
          </a:lstStyle>
          <a:p>
            <a:fld id="{B6D839D8-C43C-4DF0-A749-D0EA97ADEF9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566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839D8-C43C-4DF0-A749-D0EA97ADEF9F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03645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839D8-C43C-4DF0-A749-D0EA97ADEF9F}" type="slidenum">
              <a:rPr lang="es-ES" smtClean="0"/>
              <a:pPr/>
              <a:t>36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57435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839D8-C43C-4DF0-A749-D0EA97ADEF9F}" type="slidenum">
              <a:rPr lang="es-ES" smtClean="0"/>
              <a:pPr/>
              <a:t>37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38136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5572140"/>
            <a:ext cx="9144000" cy="1285860"/>
          </a:xfrm>
          <a:prstGeom prst="rect">
            <a:avLst/>
          </a:prstGeom>
          <a:solidFill>
            <a:srgbClr val="5CA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38350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2400">
                <a:latin typeface="Arial Narrow" panose="020B0606020202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000">
                <a:latin typeface="Arial Narrow" panose="020B060602020203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latin typeface="Arial Narrow" panose="020B060602020203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600">
                <a:latin typeface="Arial Narrow" panose="020B0606020202030204" pitchFamily="34" charset="0"/>
              </a:defRPr>
            </a:lvl4pPr>
            <a:lvl5pPr marL="0" indent="0">
              <a:buNone/>
              <a:defRPr sz="14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7" name="6 Rectángulo"/>
          <p:cNvSpPr/>
          <p:nvPr userDrawn="1"/>
        </p:nvSpPr>
        <p:spPr>
          <a:xfrm>
            <a:off x="0" y="-1"/>
            <a:ext cx="7164288" cy="692697"/>
          </a:xfrm>
          <a:prstGeom prst="rect">
            <a:avLst/>
          </a:prstGeom>
          <a:solidFill>
            <a:srgbClr val="5CA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179512" y="44624"/>
            <a:ext cx="6400328" cy="576064"/>
          </a:xfrm>
        </p:spPr>
        <p:txBody>
          <a:bodyPr>
            <a:norm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0" indent="0">
              <a:buNone/>
              <a:defRPr sz="2000"/>
            </a:lvl2pPr>
            <a:lvl3pPr marL="0" indent="0">
              <a:buNone/>
              <a:defRPr sz="1800"/>
            </a:lvl3pPr>
            <a:lvl4pPr marL="0" indent="0">
              <a:buNone/>
              <a:defRPr sz="1600"/>
            </a:lvl4pPr>
            <a:lvl5pPr marL="0" indent="0">
              <a:buNone/>
              <a:defRPr sz="1400"/>
            </a:lvl5pPr>
          </a:lstStyle>
          <a:p>
            <a:pPr lvl="0"/>
            <a:r>
              <a:rPr lang="es-ES" dirty="0" smtClean="0"/>
              <a:t>Título</a:t>
            </a:r>
          </a:p>
        </p:txBody>
      </p:sp>
      <p:sp>
        <p:nvSpPr>
          <p:cNvPr id="2" name="Rectángulo 1"/>
          <p:cNvSpPr/>
          <p:nvPr userDrawn="1"/>
        </p:nvSpPr>
        <p:spPr>
          <a:xfrm>
            <a:off x="8532440" y="6525344"/>
            <a:ext cx="504056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C06BD953-D6AF-469E-AF1B-DCD066707AEB}" type="slidenum">
              <a:rPr lang="es-ES" sz="1200" smtClean="0">
                <a:solidFill>
                  <a:schemeClr val="tx1"/>
                </a:solidFill>
                <a:latin typeface="Arial Narrow" panose="020B0606020202030204" pitchFamily="34" charset="0"/>
              </a:rPr>
              <a:pPr algn="ctr"/>
              <a:t>‹Nº›</a:t>
            </a:fld>
            <a:endParaRPr lang="es-E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95536" y="836712"/>
            <a:ext cx="4100264" cy="5400600"/>
          </a:xfr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lang="es-ES" sz="2400" dirty="0" smtClean="0">
                <a:latin typeface="Arial Narrow" panose="020B0606020202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s-ES" sz="2000" dirty="0" smtClean="0">
                <a:latin typeface="Arial Narrow" panose="020B060602020203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lang="es-ES" sz="1800" dirty="0" smtClean="0">
                <a:latin typeface="Arial Narrow" panose="020B060602020203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lang="es-ES" sz="1600" dirty="0" smtClean="0">
                <a:latin typeface="Arial Narrow" panose="020B0606020202030204" pitchFamily="34" charset="0"/>
              </a:defRPr>
            </a:lvl4pPr>
            <a:lvl5pPr>
              <a:defRPr lang="es-ES" sz="1400" dirty="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400600"/>
          </a:xfrm>
          <a:solidFill>
            <a:srgbClr val="5CACE2"/>
          </a:solidFill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 lang="es-ES" sz="2400" smtClean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 lang="es-ES" sz="2000" smtClean="0">
                <a:solidFill>
                  <a:schemeClr val="bg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lang="es-ES" sz="1800" smtClean="0">
                <a:solidFill>
                  <a:schemeClr val="bg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lang="es-ES" sz="1600" smtClean="0">
                <a:solidFill>
                  <a:schemeClr val="bg1"/>
                </a:solidFill>
              </a:defRPr>
            </a:lvl4pPr>
            <a:lvl5pPr>
              <a:defRPr lang="es-ES"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6" name="5 Rectángulo"/>
          <p:cNvSpPr/>
          <p:nvPr userDrawn="1"/>
        </p:nvSpPr>
        <p:spPr>
          <a:xfrm>
            <a:off x="0" y="-1"/>
            <a:ext cx="7164288" cy="692697"/>
          </a:xfrm>
          <a:prstGeom prst="rect">
            <a:avLst/>
          </a:prstGeom>
          <a:solidFill>
            <a:srgbClr val="5CA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179512" y="44624"/>
            <a:ext cx="6400328" cy="576064"/>
          </a:xfrm>
        </p:spPr>
        <p:txBody>
          <a:bodyPr>
            <a:norm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0" indent="0">
              <a:buNone/>
              <a:defRPr sz="2000"/>
            </a:lvl2pPr>
            <a:lvl3pPr marL="0" indent="0">
              <a:buNone/>
              <a:defRPr sz="1800"/>
            </a:lvl3pPr>
            <a:lvl4pPr marL="0" indent="0">
              <a:buNone/>
              <a:defRPr sz="1600"/>
            </a:lvl4pPr>
            <a:lvl5pPr marL="0" indent="0">
              <a:buNone/>
              <a:defRPr sz="1400"/>
            </a:lvl5pPr>
          </a:lstStyle>
          <a:p>
            <a:pPr lvl="0"/>
            <a:r>
              <a:rPr lang="es-ES" dirty="0" smtClean="0"/>
              <a:t>Título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395536" y="692696"/>
            <a:ext cx="4112196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Título Columna 1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4101852" cy="4641379"/>
          </a:xfr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lang="es-ES" sz="2400" smtClean="0">
                <a:latin typeface="Arial Narrow" panose="020B0606020202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s-ES" sz="2000" smtClean="0">
                <a:latin typeface="Arial Narrow" panose="020B060602020203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lang="es-ES" sz="1800" smtClean="0">
                <a:latin typeface="Arial Narrow" panose="020B060602020203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lang="es-ES" sz="1600" smtClean="0">
                <a:latin typeface="Arial Narrow" panose="020B0606020202030204" pitchFamily="34" charset="0"/>
              </a:defRPr>
            </a:lvl4pPr>
            <a:lvl5pPr>
              <a:defRPr lang="es-ES" sz="14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692696"/>
            <a:ext cx="4041775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Título Columna 2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641379"/>
          </a:xfr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lang="es-ES" sz="2400" smtClean="0">
                <a:latin typeface="Arial Narrow" panose="020B0606020202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s-ES" sz="2000" smtClean="0">
                <a:latin typeface="Arial Narrow" panose="020B060602020203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lang="es-ES" sz="1800" smtClean="0">
                <a:latin typeface="Arial Narrow" panose="020B060602020203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lang="es-ES" sz="1600" smtClean="0">
                <a:latin typeface="Arial Narrow" panose="020B0606020202030204" pitchFamily="34" charset="0"/>
              </a:defRPr>
            </a:lvl4pPr>
            <a:lvl5pPr>
              <a:defRPr lang="es-ES" sz="14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9" name="8 CuadroTexto"/>
          <p:cNvSpPr txBox="1"/>
          <p:nvPr userDrawn="1"/>
        </p:nvSpPr>
        <p:spPr>
          <a:xfrm>
            <a:off x="2627784" y="645333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/>
          </a:p>
        </p:txBody>
      </p:sp>
      <p:sp>
        <p:nvSpPr>
          <p:cNvPr id="10" name="9 Rectángulo"/>
          <p:cNvSpPr/>
          <p:nvPr userDrawn="1"/>
        </p:nvSpPr>
        <p:spPr>
          <a:xfrm>
            <a:off x="0" y="-1"/>
            <a:ext cx="7164288" cy="692697"/>
          </a:xfrm>
          <a:prstGeom prst="rect">
            <a:avLst/>
          </a:prstGeom>
          <a:solidFill>
            <a:srgbClr val="5CA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179512" y="44624"/>
            <a:ext cx="6400328" cy="576064"/>
          </a:xfrm>
        </p:spPr>
        <p:txBody>
          <a:bodyPr>
            <a:norm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0" indent="0">
              <a:buNone/>
              <a:defRPr sz="2000"/>
            </a:lvl2pPr>
            <a:lvl3pPr marL="0" indent="0">
              <a:buNone/>
              <a:defRPr sz="1800"/>
            </a:lvl3pPr>
            <a:lvl4pPr marL="0" indent="0">
              <a:buNone/>
              <a:defRPr sz="1600"/>
            </a:lvl4pPr>
            <a:lvl5pPr marL="0" indent="0">
              <a:buNone/>
              <a:defRPr sz="1400"/>
            </a:lvl5pPr>
          </a:lstStyle>
          <a:p>
            <a:pPr lvl="0"/>
            <a:r>
              <a:rPr lang="es-ES" dirty="0" smtClean="0"/>
              <a:t>Título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 userDrawn="1"/>
        </p:nvSpPr>
        <p:spPr>
          <a:xfrm>
            <a:off x="2627784" y="645333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/>
          </a:p>
        </p:txBody>
      </p:sp>
      <p:sp>
        <p:nvSpPr>
          <p:cNvPr id="5" name="4 Rectángulo"/>
          <p:cNvSpPr/>
          <p:nvPr userDrawn="1"/>
        </p:nvSpPr>
        <p:spPr>
          <a:xfrm>
            <a:off x="0" y="-1"/>
            <a:ext cx="7164288" cy="692697"/>
          </a:xfrm>
          <a:prstGeom prst="rect">
            <a:avLst/>
          </a:prstGeom>
          <a:solidFill>
            <a:srgbClr val="5CA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179512" y="44624"/>
            <a:ext cx="6400328" cy="576064"/>
          </a:xfrm>
        </p:spPr>
        <p:txBody>
          <a:bodyPr>
            <a:norm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0" indent="0">
              <a:buNone/>
              <a:defRPr sz="2000"/>
            </a:lvl2pPr>
            <a:lvl3pPr marL="0" indent="0">
              <a:buNone/>
              <a:defRPr sz="1800"/>
            </a:lvl3pPr>
            <a:lvl4pPr marL="0" indent="0">
              <a:buNone/>
              <a:defRPr sz="1600"/>
            </a:lvl4pPr>
            <a:lvl5pPr marL="0" indent="0">
              <a:buNone/>
              <a:defRPr sz="1400"/>
            </a:lvl5pPr>
          </a:lstStyle>
          <a:p>
            <a:pPr lvl="0"/>
            <a:r>
              <a:rPr lang="es-ES" dirty="0" smtClean="0"/>
              <a:t>Título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670396"/>
          </a:xfrm>
        </p:spPr>
        <p:txBody>
          <a:bodyPr anchor="b"/>
          <a:lstStyle>
            <a:lvl1pPr algn="l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904656"/>
          </a:xfr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lang="es-ES" sz="2400" smtClean="0">
                <a:latin typeface="Arial Narrow" panose="020B0606020202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lang="es-ES" sz="2000" smtClean="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lang="es-ES" sz="1800" smtClean="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lang="es-ES" sz="1600" smtClean="0"/>
            </a:lvl4pPr>
            <a:lvl5pPr>
              <a:defRPr lang="es-ES" sz="14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234260"/>
          </a:xfr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 userDrawn="1"/>
        </p:nvSpPr>
        <p:spPr>
          <a:xfrm>
            <a:off x="0" y="-1"/>
            <a:ext cx="7164288" cy="692697"/>
          </a:xfrm>
          <a:prstGeom prst="rect">
            <a:avLst/>
          </a:prstGeom>
          <a:solidFill>
            <a:srgbClr val="5CA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179512" y="44624"/>
            <a:ext cx="6400328" cy="576064"/>
          </a:xfrm>
        </p:spPr>
        <p:txBody>
          <a:bodyPr>
            <a:norm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0" indent="0">
              <a:buNone/>
              <a:defRPr sz="2000"/>
            </a:lvl2pPr>
            <a:lvl3pPr marL="0" indent="0">
              <a:buNone/>
              <a:defRPr sz="1800"/>
            </a:lvl3pPr>
            <a:lvl4pPr marL="0" indent="0">
              <a:buNone/>
              <a:defRPr sz="1600"/>
            </a:lvl4pPr>
            <a:lvl5pPr marL="0" indent="0">
              <a:buNone/>
              <a:defRPr sz="1400"/>
            </a:lvl5pPr>
          </a:lstStyle>
          <a:p>
            <a:pPr lvl="0"/>
            <a:r>
              <a:rPr lang="es-ES" dirty="0" smtClean="0"/>
              <a:t>Título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5081736"/>
            <a:ext cx="5486400" cy="566738"/>
          </a:xfrm>
        </p:spPr>
        <p:txBody>
          <a:bodyPr anchor="b"/>
          <a:lstStyle>
            <a:lvl1pPr algn="l">
              <a:defRPr sz="2000" b="1">
                <a:latin typeface="Arial Narrow" panose="020B06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893911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 Narrow" panose="020B0606020202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648474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2627784" y="645333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-1"/>
            <a:ext cx="7164288" cy="692697"/>
          </a:xfrm>
          <a:prstGeom prst="rect">
            <a:avLst/>
          </a:prstGeom>
          <a:solidFill>
            <a:srgbClr val="5CA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179512" y="44624"/>
            <a:ext cx="6400328" cy="576064"/>
          </a:xfrm>
        </p:spPr>
        <p:txBody>
          <a:bodyPr>
            <a:norm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0" indent="0">
              <a:buNone/>
              <a:defRPr sz="2000"/>
            </a:lvl2pPr>
            <a:lvl3pPr marL="0" indent="0">
              <a:buNone/>
              <a:defRPr sz="1800"/>
            </a:lvl3pPr>
            <a:lvl4pPr marL="0" indent="0">
              <a:buNone/>
              <a:defRPr sz="1600"/>
            </a:lvl4pPr>
            <a:lvl5pPr marL="0" indent="0">
              <a:buNone/>
              <a:defRPr sz="1400"/>
            </a:lvl5pPr>
          </a:lstStyle>
          <a:p>
            <a:pPr lvl="0"/>
            <a:r>
              <a:rPr lang="es-ES" dirty="0" smtClean="0"/>
              <a:t>Título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6" r:id="rId6"/>
    <p:sldLayoutId id="2147483657" r:id="rId7"/>
  </p:sldLayoutIdLst>
  <p:hf hdr="0" ftr="0" dt="0"/>
  <p:txStyles>
    <p:titleStyle>
      <a:lvl1pPr marL="0" algn="l" defTabSz="914400" rtl="0" eaLnBrk="1" latinLnBrk="0" hangingPunct="1">
        <a:lnSpc>
          <a:spcPts val="7100"/>
        </a:lnSpc>
        <a:spcBef>
          <a:spcPts val="50"/>
        </a:spcBef>
        <a:spcAft>
          <a:spcPts val="50"/>
        </a:spcAft>
        <a:buNone/>
        <a:defRPr lang="es-ES" sz="8000" b="1" kern="1200" spc="-150" dirty="0">
          <a:solidFill>
            <a:schemeClr val="bg1">
              <a:lumMod val="85000"/>
            </a:schemeClr>
          </a:solidFill>
          <a:latin typeface="+mj-lt"/>
          <a:ea typeface="+mn-ea"/>
          <a:cs typeface="+mn-cs"/>
        </a:defRPr>
      </a:lvl1pPr>
    </p:titleStyle>
    <p:bodyStyle>
      <a:lvl1pPr marL="0" indent="-342900" algn="just" defTabSz="914400" rtl="0" eaLnBrk="1" latinLnBrk="0" hangingPunct="1">
        <a:spcBef>
          <a:spcPct val="20000"/>
        </a:spcBef>
        <a:buFont typeface="Arial" pitchFamily="34" charset="0"/>
        <a:buChar char="•"/>
        <a:defRPr lang="es-ES" sz="1100" kern="120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lang="es-ES" sz="1100" kern="120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lang="es-ES" sz="1100" kern="120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lang="es-ES" sz="1100" kern="120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lang="es-ES" sz="1100" kern="1200" dirty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microsoft.com/office/2007/relationships/hdphoto" Target="../media/hdphoto1.wdp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jpeg"/><Relationship Id="rId9" Type="http://schemas.openxmlformats.org/officeDocument/2006/relationships/image" Target="../media/image8.gi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microsoft.com/office/2007/relationships/hdphoto" Target="../media/hdphoto1.wdp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51720" y="2420888"/>
            <a:ext cx="583264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 Narrow" panose="020B0606020202030204" pitchFamily="34" charset="0"/>
              </a:rPr>
              <a:t>Evaluación ex ante</a:t>
            </a:r>
          </a:p>
          <a:p>
            <a:r>
              <a:rPr lang="es-ES" sz="2400" b="1" dirty="0" smtClean="0">
                <a:latin typeface="Arial Narrow" panose="020B0606020202030204" pitchFamily="34" charset="0"/>
              </a:rPr>
              <a:t>Instrumentos financieros 2014-2020 </a:t>
            </a:r>
          </a:p>
          <a:p>
            <a:r>
              <a:rPr lang="es-ES" sz="2400" b="1" dirty="0" smtClean="0">
                <a:latin typeface="Arial Narrow" panose="020B0606020202030204" pitchFamily="34" charset="0"/>
              </a:rPr>
              <a:t>Programa Operativo Andalucía</a:t>
            </a:r>
            <a:endParaRPr lang="es-ES" sz="2400" b="1" dirty="0">
              <a:latin typeface="Arial Narrow" panose="020B0606020202030204" pitchFamily="34" charset="0"/>
            </a:endParaRPr>
          </a:p>
          <a:p>
            <a:endParaRPr lang="es-ES" sz="1050" b="1" dirty="0" smtClean="0">
              <a:latin typeface="Arial Narrow" panose="020B0606020202030204" pitchFamily="34" charset="0"/>
            </a:endParaRPr>
          </a:p>
          <a:p>
            <a:endParaRPr lang="es-ES" sz="1050" b="1" dirty="0" smtClean="0">
              <a:latin typeface="Arial Narrow" panose="020B0606020202030204" pitchFamily="34" charset="0"/>
            </a:endParaRPr>
          </a:p>
          <a:p>
            <a:endParaRPr lang="es-ES" sz="1050" b="1" dirty="0" smtClean="0">
              <a:latin typeface="Arial Narrow" panose="020B0606020202030204" pitchFamily="34" charset="0"/>
            </a:endParaRPr>
          </a:p>
          <a:p>
            <a:endParaRPr lang="es-ES" sz="1050" b="1" dirty="0" smtClean="0">
              <a:latin typeface="Arial Narrow" panose="020B0606020202030204" pitchFamily="34" charset="0"/>
            </a:endParaRPr>
          </a:p>
          <a:p>
            <a:r>
              <a:rPr lang="es-ES" sz="1050" b="1" dirty="0" smtClean="0">
                <a:latin typeface="Arial Narrow" panose="020B0606020202030204" pitchFamily="34" charset="0"/>
              </a:rPr>
              <a:t>Comité de seguimiento</a:t>
            </a:r>
          </a:p>
          <a:p>
            <a:r>
              <a:rPr lang="es-ES" sz="1050" b="1" dirty="0" smtClean="0">
                <a:latin typeface="Arial Narrow" panose="020B0606020202030204" pitchFamily="34" charset="0"/>
              </a:rPr>
              <a:t>17 de  Mayo de 2016</a:t>
            </a:r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5439" y="404664"/>
            <a:ext cx="2565287" cy="720000"/>
          </a:xfrm>
          <a:prstGeom prst="rect">
            <a:avLst/>
          </a:prstGeom>
          <a:noFill/>
          <a:ln>
            <a:noFill/>
          </a:ln>
          <a:effectLst/>
          <a:extLst/>
        </p:spPr>
      </p:pic>
      <p:grpSp>
        <p:nvGrpSpPr>
          <p:cNvPr id="9" name="8 Grupo"/>
          <p:cNvGrpSpPr/>
          <p:nvPr/>
        </p:nvGrpSpPr>
        <p:grpSpPr>
          <a:xfrm>
            <a:off x="1992669" y="404664"/>
            <a:ext cx="4035253" cy="720000"/>
            <a:chOff x="1992669" y="404664"/>
            <a:chExt cx="4035253" cy="720000"/>
          </a:xfrm>
        </p:grpSpPr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  <p:pic>
        <p:nvPicPr>
          <p:cNvPr id="7" name="10 Imagen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404664"/>
            <a:ext cx="142953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631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Fallos de mercado identificados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683568" y="1340768"/>
            <a:ext cx="2592288" cy="41764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Aversión al riesgo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Información asimétrica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Preferencias adaptativas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Externalidades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Flecha a la derecha con bandas"/>
          <p:cNvSpPr/>
          <p:nvPr/>
        </p:nvSpPr>
        <p:spPr>
          <a:xfrm>
            <a:off x="3635896" y="2708920"/>
            <a:ext cx="1872208" cy="1440160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5796136" y="1340768"/>
            <a:ext cx="2520280" cy="41764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Infraestructura financiera poco desarrollada para operaciones con mayor perfil de riesgo: 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I+D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Innovación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Planes de </a:t>
            </a:r>
            <a:r>
              <a:rPr lang="es-ES" dirty="0" smtClean="0">
                <a:solidFill>
                  <a:schemeClr val="tx1"/>
                </a:solidFill>
              </a:rPr>
              <a:t>expansión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Proyectos de Desarrollo Urbano</a:t>
            </a:r>
            <a:endParaRPr lang="es-ES" dirty="0" smtClean="0">
              <a:solidFill>
                <a:schemeClr val="tx1"/>
              </a:solidFill>
            </a:endParaRP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3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4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5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Proyección sobre los objetivos de la Estrategia de Especialización Inteligente de Andalucía (RIS3) y PO FEDER 2014-2020</a:t>
            </a:r>
          </a:p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Determinación de </a:t>
            </a:r>
            <a:r>
              <a:rPr lang="es-ES" dirty="0" err="1" smtClean="0"/>
              <a:t>funding</a:t>
            </a:r>
            <a:r>
              <a:rPr lang="es-ES" dirty="0" smtClean="0"/>
              <a:t> gaps: I+D</a:t>
            </a:r>
            <a:endParaRPr lang="es-ES" dirty="0"/>
          </a:p>
        </p:txBody>
      </p:sp>
      <p:grpSp>
        <p:nvGrpSpPr>
          <p:cNvPr id="11" name="10 Grupo"/>
          <p:cNvGrpSpPr/>
          <p:nvPr/>
        </p:nvGrpSpPr>
        <p:grpSpPr>
          <a:xfrm>
            <a:off x="755576" y="1916832"/>
            <a:ext cx="7560840" cy="1368152"/>
            <a:chOff x="467544" y="1916832"/>
            <a:chExt cx="8064896" cy="1872208"/>
          </a:xfrm>
        </p:grpSpPr>
        <p:sp>
          <p:nvSpPr>
            <p:cNvPr id="4" name="3 Rectángulo redondeado"/>
            <p:cNvSpPr/>
            <p:nvPr/>
          </p:nvSpPr>
          <p:spPr>
            <a:xfrm>
              <a:off x="467544" y="1916832"/>
              <a:ext cx="2304256" cy="504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Línea de base 2014</a:t>
              </a: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467544" y="2564904"/>
              <a:ext cx="2304256" cy="79208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Gasto I+D/PIB: 1,04%</a:t>
              </a: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I+D Privada: 36%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  <p:sp>
          <p:nvSpPr>
            <p:cNvPr id="6" name="5 Flecha a la derecha con bandas"/>
            <p:cNvSpPr/>
            <p:nvPr/>
          </p:nvSpPr>
          <p:spPr>
            <a:xfrm>
              <a:off x="3059832" y="2132856"/>
              <a:ext cx="2952328" cy="792088"/>
            </a:xfrm>
            <a:prstGeom prst="striped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6228184" y="1916832"/>
              <a:ext cx="2304256" cy="50405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Objetivos RIS3 2023</a:t>
              </a: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6228184" y="2564904"/>
              <a:ext cx="2304256" cy="79208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Gasto I+D/PIB: 2,20%</a:t>
              </a: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I+D Privada: 50%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3059832" y="2996952"/>
              <a:ext cx="2952328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050" i="1" dirty="0" smtClean="0">
                  <a:solidFill>
                    <a:schemeClr val="tx1"/>
                  </a:solidFill>
                </a:rPr>
                <a:t>Proyección sobre: </a:t>
              </a:r>
            </a:p>
            <a:p>
              <a:pPr algn="ctr"/>
              <a:r>
                <a:rPr lang="es-ES" sz="1050" i="1" dirty="0" smtClean="0">
                  <a:solidFill>
                    <a:schemeClr val="tx1"/>
                  </a:solidFill>
                </a:rPr>
                <a:t>Previsiones PIB</a:t>
              </a:r>
            </a:p>
            <a:p>
              <a:pPr algn="ctr"/>
              <a:r>
                <a:rPr lang="es-ES" sz="1050" i="1" dirty="0" smtClean="0">
                  <a:solidFill>
                    <a:schemeClr val="tx1"/>
                  </a:solidFill>
                </a:rPr>
                <a:t>Continuidad líneas de apoyo existentes</a:t>
              </a:r>
              <a:endParaRPr lang="es-ES" sz="1050" i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0" name="9 Imagen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47864" y="3429000"/>
            <a:ext cx="5184576" cy="3035724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467544" y="4437112"/>
            <a:ext cx="27382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i="1" dirty="0" err="1" smtClean="0"/>
              <a:t>Funding</a:t>
            </a:r>
            <a:r>
              <a:rPr lang="es-ES" sz="1600" i="1" dirty="0" smtClean="0"/>
              <a:t> GAP total acumulado</a:t>
            </a:r>
          </a:p>
          <a:p>
            <a:r>
              <a:rPr lang="es-ES" sz="1600" i="1" dirty="0" smtClean="0"/>
              <a:t>2015-2020: 135 millones euros</a:t>
            </a:r>
            <a:endParaRPr lang="es-ES" sz="1600" i="1" dirty="0"/>
          </a:p>
        </p:txBody>
      </p:sp>
      <p:grpSp>
        <p:nvGrpSpPr>
          <p:cNvPr id="17" name="16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8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9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20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Determinación sobre el gap relativo existente entre el peso del </a:t>
            </a:r>
            <a:r>
              <a:rPr lang="es-ES" dirty="0" err="1" smtClean="0">
                <a:solidFill>
                  <a:schemeClr val="tx1"/>
                </a:solidFill>
              </a:rPr>
              <a:t>Venture</a:t>
            </a:r>
            <a:r>
              <a:rPr lang="es-ES" dirty="0" smtClean="0">
                <a:solidFill>
                  <a:schemeClr val="tx1"/>
                </a:solidFill>
              </a:rPr>
              <a:t> Capital y Business </a:t>
            </a:r>
            <a:r>
              <a:rPr lang="es-ES" dirty="0" err="1" smtClean="0">
                <a:solidFill>
                  <a:schemeClr val="tx1"/>
                </a:solidFill>
              </a:rPr>
              <a:t>Angels</a:t>
            </a:r>
            <a:r>
              <a:rPr lang="es-ES" dirty="0" smtClean="0">
                <a:solidFill>
                  <a:schemeClr val="tx1"/>
                </a:solidFill>
              </a:rPr>
              <a:t> en Andalucía y el PIB regional.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Determinación de </a:t>
            </a:r>
            <a:r>
              <a:rPr lang="es-ES" dirty="0" err="1" smtClean="0"/>
              <a:t>funding</a:t>
            </a:r>
            <a:r>
              <a:rPr lang="es-ES" dirty="0" smtClean="0"/>
              <a:t> gap: Capital Riesgo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99592" y="1916825"/>
          <a:ext cx="7344816" cy="3674543"/>
        </p:xfrm>
        <a:graphic>
          <a:graphicData uri="http://schemas.openxmlformats.org/drawingml/2006/table">
            <a:tbl>
              <a:tblPr/>
              <a:tblGrid>
                <a:gridCol w="4405421"/>
                <a:gridCol w="2939395"/>
              </a:tblGrid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Cálculo del </a:t>
                      </a:r>
                      <a:r>
                        <a:rPr lang="es-ES" sz="1000" b="1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</a:t>
                      </a: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GAP En Capital Riesgo y BA.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Andalucía 2007-2014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33,5 millones total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España 2007-2014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491,825 millones total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Inversión VC Andalucía / España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6,36%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ctr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PIB Andalucía / España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ctr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13,3%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ctr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 GAP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30,29 millones anuales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 GAP 2015-2020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151,4 millones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Financiación Pública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20% late stage, 36% early stage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</a:t>
                      </a: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GAP VC Público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35,51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Destinado a Seed y Start-up (2011-2014)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Destinado a expansión (early y large) (2011-2014)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 Gap VC Público Seed-Start Up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11,9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 Gap VC Público expansión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23,7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Inversiones BA España 2014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 Gap anual respecto al peso de andalucía 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3,08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Funding Gap 2016-2020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15,4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BA Público 2016-2020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Funding GAP público BA, Seed y Start-Up 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14,9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3397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Funding Gap VC Expansión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23,7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010" marR="4401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Determinación sobre el gap relativo existente entre el crédito garantizado y el PIB regional sobre el total nacional.</a:t>
            </a:r>
          </a:p>
          <a:p>
            <a:pPr>
              <a:buNone/>
            </a:pP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Determinación </a:t>
            </a:r>
            <a:r>
              <a:rPr lang="es-ES" dirty="0" err="1" smtClean="0"/>
              <a:t>funding</a:t>
            </a:r>
            <a:r>
              <a:rPr lang="es-ES" dirty="0" smtClean="0"/>
              <a:t> gap en crédito garantizado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716016" y="1988840"/>
          <a:ext cx="4051300" cy="1143000"/>
        </p:xfrm>
        <a:graphic>
          <a:graphicData uri="http://schemas.openxmlformats.org/drawingml/2006/table">
            <a:tbl>
              <a:tblPr/>
              <a:tblGrid>
                <a:gridCol w="2832100"/>
                <a:gridCol w="1219200"/>
              </a:tblGrid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Estimación sobre saldo vivo (millones euros)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Riesgo vivo en avales financieros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348,38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Porcentaje sobre total España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9,90%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Equivalente al 14% del PIB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492,63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Riesgo vivo adicional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144,25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Requerimiento capital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11,5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pic>
        <p:nvPicPr>
          <p:cNvPr id="7" name="6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149080"/>
            <a:ext cx="8540159" cy="2041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395536" y="2060848"/>
            <a:ext cx="4104456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Doble método de estimación: sobre saldo vivo y sobre operaciones formalizadas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Funding</a:t>
            </a:r>
            <a:r>
              <a:rPr lang="es-ES" dirty="0" smtClean="0">
                <a:solidFill>
                  <a:schemeClr val="tx1"/>
                </a:solidFill>
              </a:rPr>
              <a:t> GAP: 140-145 millones euros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Necesidades de capital: 11-11,5 millones euros</a:t>
            </a:r>
            <a:endParaRPr lang="es-ES" dirty="0">
              <a:solidFill>
                <a:schemeClr val="tx1"/>
              </a:solidFill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4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5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6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Determinación de la demanda potencial identificada a partir de la demanda potencial identificada en 2011-2016.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Determinación del </a:t>
            </a:r>
            <a:r>
              <a:rPr lang="es-ES" dirty="0" err="1" smtClean="0"/>
              <a:t>Funding</a:t>
            </a:r>
            <a:r>
              <a:rPr lang="es-ES" dirty="0" smtClean="0"/>
              <a:t> Gap en Desarrollo Urbano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716016" y="2060848"/>
          <a:ext cx="4267200" cy="2048510"/>
        </p:xfrm>
        <a:graphic>
          <a:graphicData uri="http://schemas.openxmlformats.org/drawingml/2006/table">
            <a:tbl>
              <a:tblPr/>
              <a:tblGrid>
                <a:gridCol w="3129280"/>
                <a:gridCol w="1137920"/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Desarrollo </a:t>
                      </a:r>
                      <a:r>
                        <a:rPr lang="es-ES" sz="1100" b="1" dirty="0" smtClean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Urbano vía</a:t>
                      </a:r>
                      <a:r>
                        <a:rPr lang="es-ES" sz="1100" b="1" baseline="0" dirty="0" smtClean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 Jessica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Demanda potencial identificada 2011-2016 (Millones de euros)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922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Demanda potencial identificada no atendida (Millones de euros)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727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Promedio anual (Millones de euros)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153 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Demanda potencial estimada 2017-2020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614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% Cofinanciación Previsto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41%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Total </a:t>
                      </a:r>
                      <a:r>
                        <a:rPr lang="es-ES" sz="1000" b="1" dirty="0" err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funding</a:t>
                      </a:r>
                      <a:r>
                        <a:rPr lang="es-ES" sz="1000" b="1" dirty="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 gap fondos públicos adicionales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252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51520" y="2060848"/>
          <a:ext cx="4267200" cy="2048510"/>
        </p:xfrm>
        <a:graphic>
          <a:graphicData uri="http://schemas.openxmlformats.org/drawingml/2006/table">
            <a:tbl>
              <a:tblPr/>
              <a:tblGrid>
                <a:gridCol w="3129280"/>
                <a:gridCol w="1137920"/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Desarrollo </a:t>
                      </a:r>
                      <a:r>
                        <a:rPr lang="es-ES" sz="1100" b="1" dirty="0" smtClean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Urbano vía</a:t>
                      </a:r>
                      <a:r>
                        <a:rPr lang="es-ES" sz="1100" b="1" baseline="0" dirty="0" smtClean="0">
                          <a:solidFill>
                            <a:srgbClr val="FFFFFF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 EDUSI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Fondos otorgados (millones)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239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Proyectos aprobados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24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Promedio estrategia (Millones de euros)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9,96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Proyectos admisibles no aprobados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43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Estimación demanda no satisfecha (Millones de Euros)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428,21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Segunda Convocatoria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105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Estimación total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323,21 m €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 i="1" dirty="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Estimación demanda financiación pública adicional 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 i="1" dirty="0">
                          <a:solidFill>
                            <a:srgbClr val="000000"/>
                          </a:solidFill>
                          <a:latin typeface="Arial Narrow"/>
                          <a:ea typeface="Calibri"/>
                          <a:cs typeface="Times New Roman"/>
                        </a:rPr>
                        <a:t>258,568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6" name="5 Elipse"/>
          <p:cNvSpPr/>
          <p:nvPr/>
        </p:nvSpPr>
        <p:spPr>
          <a:xfrm>
            <a:off x="2555776" y="4437112"/>
            <a:ext cx="3960440" cy="129614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Demanda potencial estimada: </a:t>
            </a:r>
          </a:p>
          <a:p>
            <a:pPr algn="ctr"/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250 millones euros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6 Flecha doblada hacia arriba"/>
          <p:cNvSpPr/>
          <p:nvPr/>
        </p:nvSpPr>
        <p:spPr>
          <a:xfrm rot="5400000">
            <a:off x="1439652" y="4401108"/>
            <a:ext cx="1152128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oblada hacia arriba"/>
          <p:cNvSpPr/>
          <p:nvPr/>
        </p:nvSpPr>
        <p:spPr>
          <a:xfrm rot="5400000">
            <a:off x="6480212" y="4473116"/>
            <a:ext cx="1152128" cy="792088"/>
          </a:xfrm>
          <a:prstGeom prst="bentUpArrow">
            <a:avLst/>
          </a:prstGeom>
          <a:scene3d>
            <a:camera prst="orthographicFront">
              <a:rot lat="1080000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Propuesta de instrumentos </a:t>
            </a:r>
            <a:r>
              <a:rPr lang="es-ES" dirty="0" smtClean="0"/>
              <a:t>previstos: Apoyo al sector privado</a:t>
            </a:r>
            <a:endParaRPr lang="es-ES" dirty="0"/>
          </a:p>
        </p:txBody>
      </p:sp>
      <p:grpSp>
        <p:nvGrpSpPr>
          <p:cNvPr id="13" name="12 Grupo"/>
          <p:cNvGrpSpPr/>
          <p:nvPr/>
        </p:nvGrpSpPr>
        <p:grpSpPr>
          <a:xfrm>
            <a:off x="395536" y="980728"/>
            <a:ext cx="8424936" cy="2448272"/>
            <a:chOff x="179512" y="1151747"/>
            <a:chExt cx="8424936" cy="4437493"/>
          </a:xfrm>
        </p:grpSpPr>
        <p:sp>
          <p:nvSpPr>
            <p:cNvPr id="4" name="3 Rectángulo redondeado"/>
            <p:cNvSpPr/>
            <p:nvPr/>
          </p:nvSpPr>
          <p:spPr>
            <a:xfrm>
              <a:off x="179512" y="2564904"/>
              <a:ext cx="1512168" cy="1800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000" dirty="0" smtClean="0">
                  <a:solidFill>
                    <a:schemeClr val="tx1"/>
                  </a:solidFill>
                </a:rPr>
                <a:t>Análisis de oferta y demanda</a:t>
              </a:r>
            </a:p>
            <a:p>
              <a:endParaRPr lang="es-ES" sz="1000" dirty="0" smtClean="0">
                <a:solidFill>
                  <a:schemeClr val="tx1"/>
                </a:solidFill>
              </a:endParaRPr>
            </a:p>
            <a:p>
              <a:r>
                <a:rPr lang="es-ES" sz="1000" dirty="0" smtClean="0">
                  <a:solidFill>
                    <a:schemeClr val="tx1"/>
                  </a:solidFill>
                </a:rPr>
                <a:t>Trabajo de campo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2267744" y="2456892"/>
              <a:ext cx="1584176" cy="1800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1000" dirty="0" smtClean="0">
                  <a:solidFill>
                    <a:schemeClr val="tx1"/>
                  </a:solidFill>
                </a:rPr>
                <a:t>Fallos de mercado:                          - Información asimétrica</a:t>
              </a:r>
            </a:p>
            <a:p>
              <a:pPr>
                <a:buFontTx/>
                <a:buChar char="-"/>
              </a:pPr>
              <a:r>
                <a:rPr lang="es-ES" sz="1000" dirty="0" smtClean="0">
                  <a:solidFill>
                    <a:schemeClr val="tx1"/>
                  </a:solidFill>
                </a:rPr>
                <a:t> Aversión al riesgo</a:t>
              </a:r>
            </a:p>
            <a:p>
              <a:pPr>
                <a:buFontTx/>
                <a:buChar char="-"/>
              </a:pPr>
              <a:r>
                <a:rPr lang="es-ES" sz="1000" dirty="0" smtClean="0">
                  <a:solidFill>
                    <a:schemeClr val="tx1"/>
                  </a:solidFill>
                </a:rPr>
                <a:t> Preferencias adaptativas</a:t>
              </a:r>
            </a:p>
            <a:p>
              <a:pPr>
                <a:buFontTx/>
                <a:buChar char="-"/>
              </a:pPr>
              <a:r>
                <a:rPr lang="es-ES" sz="1000" dirty="0" smtClean="0">
                  <a:solidFill>
                    <a:schemeClr val="tx1"/>
                  </a:solidFill>
                </a:rPr>
                <a:t> Externalidades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6" name="5 Rectángulo redondeado"/>
            <p:cNvSpPr/>
            <p:nvPr/>
          </p:nvSpPr>
          <p:spPr>
            <a:xfrm>
              <a:off x="4427984" y="1151747"/>
              <a:ext cx="2232248" cy="140865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dirty="0" smtClean="0">
                  <a:solidFill>
                    <a:schemeClr val="tx1"/>
                  </a:solidFill>
                </a:rPr>
                <a:t>I+D: 135 M€ de financiación pública total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7 Rectángulo redondeado"/>
            <p:cNvSpPr/>
            <p:nvPr/>
          </p:nvSpPr>
          <p:spPr>
            <a:xfrm>
              <a:off x="4427984" y="2717921"/>
              <a:ext cx="2232248" cy="133664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dirty="0" smtClean="0">
                  <a:solidFill>
                    <a:schemeClr val="tx1"/>
                  </a:solidFill>
                </a:rPr>
                <a:t>Crédito garantizado: 144 m </a:t>
              </a:r>
            </a:p>
            <a:p>
              <a:pPr algn="ctr"/>
              <a:endParaRPr lang="es-ES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" name="8 Rectángulo redondeado"/>
            <p:cNvSpPr/>
            <p:nvPr/>
          </p:nvSpPr>
          <p:spPr>
            <a:xfrm>
              <a:off x="4716016" y="2065349"/>
              <a:ext cx="1656184" cy="2790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 sz="1000" dirty="0" smtClean="0">
                <a:solidFill>
                  <a:schemeClr val="tx1"/>
                </a:solidFill>
              </a:endParaRPr>
            </a:p>
            <a:p>
              <a:pPr algn="ctr"/>
              <a:endParaRPr lang="es-ES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ES" sz="1000" dirty="0" smtClean="0">
                  <a:solidFill>
                    <a:schemeClr val="tx1"/>
                  </a:solidFill>
                </a:rPr>
                <a:t>De los cuales: capital y cuasi-capital: 39 m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9 Rectángulo redondeado"/>
            <p:cNvSpPr/>
            <p:nvPr/>
          </p:nvSpPr>
          <p:spPr>
            <a:xfrm>
              <a:off x="4716016" y="3370494"/>
              <a:ext cx="1584176" cy="4320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 sz="1000" dirty="0" smtClean="0">
                <a:solidFill>
                  <a:schemeClr val="tx1"/>
                </a:solidFill>
              </a:endParaRPr>
            </a:p>
            <a:p>
              <a:pPr algn="ctr"/>
              <a:endParaRPr lang="es-ES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ES" sz="1000" dirty="0" smtClean="0">
                  <a:solidFill>
                    <a:schemeClr val="tx1"/>
                  </a:solidFill>
                </a:rPr>
                <a:t>Capital requerido para garantías 11,5 m 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10 Flecha derecha"/>
            <p:cNvSpPr/>
            <p:nvPr/>
          </p:nvSpPr>
          <p:spPr>
            <a:xfrm>
              <a:off x="1763688" y="3356992"/>
              <a:ext cx="432048" cy="360040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 sz="1200"/>
            </a:p>
          </p:txBody>
        </p:sp>
        <p:sp>
          <p:nvSpPr>
            <p:cNvPr id="11" name="11 Flecha derecha"/>
            <p:cNvSpPr/>
            <p:nvPr/>
          </p:nvSpPr>
          <p:spPr>
            <a:xfrm>
              <a:off x="3923928" y="3239979"/>
              <a:ext cx="432048" cy="360040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 sz="1200"/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6804248" y="1412776"/>
              <a:ext cx="1800200" cy="41764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Préstamos I+D</a:t>
              </a: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96 millones euros</a:t>
              </a:r>
            </a:p>
            <a:p>
              <a:pPr algn="ctr"/>
              <a:endParaRPr lang="es-E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Capital riesgo: </a:t>
              </a: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39 millones de euros</a:t>
              </a:r>
            </a:p>
            <a:p>
              <a:pPr algn="ctr"/>
              <a:endParaRPr lang="es-E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Garantías</a:t>
              </a: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11,5 millones de </a:t>
              </a:r>
              <a:r>
                <a:rPr lang="es-ES" sz="1200" dirty="0" smtClean="0">
                  <a:solidFill>
                    <a:schemeClr val="tx1"/>
                  </a:solidFill>
                </a:rPr>
                <a:t>euros</a:t>
              </a:r>
            </a:p>
            <a:p>
              <a:pPr algn="ctr"/>
              <a:endParaRPr lang="es-E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Desarrollo Urbano: </a:t>
              </a:r>
            </a:p>
            <a:p>
              <a:pPr algn="ctr"/>
              <a:r>
                <a:rPr lang="es-ES" sz="1200" dirty="0" smtClean="0">
                  <a:solidFill>
                    <a:schemeClr val="tx1"/>
                  </a:solidFill>
                </a:rPr>
                <a:t>100 millones euros</a:t>
              </a:r>
              <a:endParaRPr lang="es-ES" sz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467544" y="3645024"/>
          <a:ext cx="7992888" cy="2333058"/>
        </p:xfrm>
        <a:graphic>
          <a:graphicData uri="http://schemas.openxmlformats.org/drawingml/2006/table">
            <a:tbl>
              <a:tblPr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256584"/>
                <a:gridCol w="2736304"/>
              </a:tblGrid>
              <a:tr h="38884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Instrumento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Dotación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4F81BD"/>
                    </a:solidFill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err="1">
                          <a:latin typeface="+mn-lt"/>
                          <a:ea typeface="Times New Roman"/>
                          <a:cs typeface="Times New Roman"/>
                        </a:rPr>
                        <a:t>Innovfin</a:t>
                      </a: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 SME </a:t>
                      </a:r>
                      <a:r>
                        <a:rPr lang="es-ES" sz="1400" dirty="0" err="1">
                          <a:latin typeface="+mn-lt"/>
                          <a:ea typeface="Times New Roman"/>
                          <a:cs typeface="Times New Roman"/>
                        </a:rPr>
                        <a:t>Venture</a:t>
                      </a: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Capital (aportación ring-</a:t>
                      </a:r>
                      <a:r>
                        <a:rPr lang="es-ES" sz="1400" dirty="0" err="1" smtClean="0">
                          <a:latin typeface="+mn-lt"/>
                          <a:ea typeface="Times New Roman"/>
                          <a:cs typeface="Times New Roman"/>
                        </a:rPr>
                        <a:t>fenced</a:t>
                      </a: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24.000.000 €</a:t>
                      </a: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+mn-lt"/>
                          <a:ea typeface="Times New Roman"/>
                          <a:cs typeface="Times New Roman"/>
                        </a:rPr>
                        <a:t>Instrumento</a:t>
                      </a:r>
                      <a:r>
                        <a:rPr lang="en-GB" sz="1400" dirty="0" smtClean="0">
                          <a:latin typeface="+mn-lt"/>
                          <a:ea typeface="Times New Roman"/>
                          <a:cs typeface="Times New Roman"/>
                        </a:rPr>
                        <a:t> Capital </a:t>
                      </a:r>
                      <a:r>
                        <a:rPr lang="en-GB" sz="1400" dirty="0" err="1">
                          <a:latin typeface="+mn-lt"/>
                          <a:ea typeface="Times New Roman"/>
                          <a:cs typeface="Times New Roman"/>
                        </a:rPr>
                        <a:t>riesgo</a:t>
                      </a: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 off the shelf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15.000.000 €</a:t>
                      </a: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Préstamos para proyectos de </a:t>
                      </a: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I+D (</a:t>
                      </a:r>
                      <a:r>
                        <a:rPr lang="es-ES" sz="1400" dirty="0" err="1" smtClean="0">
                          <a:latin typeface="+mn-lt"/>
                          <a:ea typeface="Times New Roman"/>
                          <a:cs typeface="Times New Roman"/>
                        </a:rPr>
                        <a:t>tailor</a:t>
                      </a: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400" dirty="0" err="1" smtClean="0">
                          <a:latin typeface="+mn-lt"/>
                          <a:ea typeface="Times New Roman"/>
                          <a:cs typeface="Times New Roman"/>
                        </a:rPr>
                        <a:t>made</a:t>
                      </a: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96.000.000 €</a:t>
                      </a: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Garantía off </a:t>
                      </a:r>
                      <a:r>
                        <a:rPr lang="es-ES" sz="1400" dirty="0" err="1">
                          <a:latin typeface="+mn-lt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1400" dirty="0" err="1">
                          <a:latin typeface="+mn-lt"/>
                          <a:ea typeface="Times New Roman"/>
                          <a:cs typeface="Times New Roman"/>
                        </a:rPr>
                        <a:t>shelf</a:t>
                      </a: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 para competitividad de las empresas</a:t>
                      </a: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>
                          <a:latin typeface="+mn-lt"/>
                          <a:ea typeface="Times New Roman"/>
                          <a:cs typeface="Times New Roman"/>
                        </a:rPr>
                        <a:t>11.500.000 </a:t>
                      </a: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€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Fondo de Desarrollo Urbano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400" dirty="0" smtClean="0"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es-ES" sz="1400" baseline="0" dirty="0" smtClean="0">
                          <a:latin typeface="+mn-lt"/>
                          <a:ea typeface="Times New Roman"/>
                          <a:cs typeface="Times New Roman"/>
                        </a:rPr>
                        <a:t>.000.000 €</a:t>
                      </a:r>
                      <a:endParaRPr lang="es-E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grpSp>
        <p:nvGrpSpPr>
          <p:cNvPr id="19" name="1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2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2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2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  <p:sp>
        <p:nvSpPr>
          <p:cNvPr id="18" name="7 Rectángulo redondeado"/>
          <p:cNvSpPr/>
          <p:nvPr/>
        </p:nvSpPr>
        <p:spPr>
          <a:xfrm>
            <a:off x="4644008" y="2708920"/>
            <a:ext cx="2232248" cy="7374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Desarrollo Urbano 250 millones euros</a:t>
            </a:r>
            <a:r>
              <a:rPr lang="es-ES" sz="1000" dirty="0" smtClean="0">
                <a:solidFill>
                  <a:schemeClr val="tx1"/>
                </a:solidFill>
              </a:rPr>
              <a:t> </a:t>
            </a:r>
            <a:endParaRPr lang="es-ES" sz="1000" dirty="0" smtClean="0">
              <a:solidFill>
                <a:schemeClr val="tx1"/>
              </a:solidFill>
            </a:endParaRPr>
          </a:p>
          <a:p>
            <a:pPr algn="ctr"/>
            <a:endParaRPr lang="es-E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Estructura de instrumentos </a:t>
            </a:r>
            <a:r>
              <a:rPr lang="es-ES" dirty="0" smtClean="0"/>
              <a:t>propuesta: sector privado</a:t>
            </a:r>
            <a:endParaRPr lang="es-ES" dirty="0"/>
          </a:p>
        </p:txBody>
      </p:sp>
      <p:grpSp>
        <p:nvGrpSpPr>
          <p:cNvPr id="46" name="Grupo 45"/>
          <p:cNvGrpSpPr/>
          <p:nvPr/>
        </p:nvGrpSpPr>
        <p:grpSpPr>
          <a:xfrm>
            <a:off x="251520" y="836712"/>
            <a:ext cx="8502434" cy="4796170"/>
            <a:chOff x="251520" y="836712"/>
            <a:chExt cx="8502434" cy="4796170"/>
          </a:xfrm>
        </p:grpSpPr>
        <p:sp>
          <p:nvSpPr>
            <p:cNvPr id="47" name="CuadroTexto 3"/>
            <p:cNvSpPr txBox="1"/>
            <p:nvPr/>
          </p:nvSpPr>
          <p:spPr>
            <a:xfrm>
              <a:off x="3703330" y="836712"/>
              <a:ext cx="2117208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AUTORIDAD DE GESTIÓN</a:t>
              </a:r>
              <a:r>
                <a:rPr lang="es-ES" sz="10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ES" sz="6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(MINHAP)</a:t>
              </a:r>
              <a:endParaRPr lang="es-ES" sz="6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CuadroTexto 4"/>
            <p:cNvSpPr txBox="1"/>
            <p:nvPr/>
          </p:nvSpPr>
          <p:spPr>
            <a:xfrm>
              <a:off x="3703330" y="1331202"/>
              <a:ext cx="2117208" cy="3385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Organismo intermedio</a:t>
              </a:r>
            </a:p>
            <a:p>
              <a:pPr algn="ctr"/>
              <a:r>
                <a:rPr lang="es-ES" sz="6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(JUNTA ANDALUCÍA)</a:t>
              </a:r>
              <a:endParaRPr lang="es-ES" sz="6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9" name="6 Conector recto de flecha"/>
            <p:cNvCxnSpPr>
              <a:stCxn id="47" idx="2"/>
              <a:endCxn id="48" idx="0"/>
            </p:cNvCxnSpPr>
            <p:nvPr/>
          </p:nvCxnSpPr>
          <p:spPr>
            <a:xfrm>
              <a:off x="4761934" y="1082933"/>
              <a:ext cx="0" cy="248269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7 Rectángulo"/>
            <p:cNvSpPr/>
            <p:nvPr/>
          </p:nvSpPr>
          <p:spPr>
            <a:xfrm>
              <a:off x="3994112" y="2304223"/>
              <a:ext cx="1541965" cy="413533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200" dirty="0" smtClean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Entidad Gestora</a:t>
              </a:r>
              <a:endParaRPr lang="es-ES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CuadroTexto 11"/>
            <p:cNvSpPr txBox="1"/>
            <p:nvPr/>
          </p:nvSpPr>
          <p:spPr>
            <a:xfrm>
              <a:off x="2483768" y="1839602"/>
              <a:ext cx="2180459" cy="33855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dashDot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Confía ejecución a IDEA como organismo público (art. 38.4.b).iii). Reglamento 1303/2013</a:t>
              </a:r>
              <a:endParaRPr lang="es-ES" sz="8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9 Conector angular"/>
            <p:cNvCxnSpPr/>
            <p:nvPr/>
          </p:nvCxnSpPr>
          <p:spPr>
            <a:xfrm flipH="1">
              <a:off x="5536078" y="1493589"/>
              <a:ext cx="263653" cy="1017400"/>
            </a:xfrm>
            <a:prstGeom prst="bentConnector3">
              <a:avLst>
                <a:gd name="adj1" fmla="val -71020"/>
              </a:avLst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CuadroTexto 21"/>
            <p:cNvSpPr txBox="1"/>
            <p:nvPr/>
          </p:nvSpPr>
          <p:spPr>
            <a:xfrm>
              <a:off x="5430216" y="1931069"/>
              <a:ext cx="1202412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dirty="0" smtClean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Acuerdo financiación</a:t>
              </a:r>
              <a:endParaRPr lang="es-ES" sz="6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Conector angular 24"/>
            <p:cNvCxnSpPr>
              <a:stCxn id="53" idx="3"/>
              <a:endCxn id="83" idx="3"/>
            </p:cNvCxnSpPr>
            <p:nvPr/>
          </p:nvCxnSpPr>
          <p:spPr>
            <a:xfrm flipH="1">
              <a:off x="5169395" y="2023402"/>
              <a:ext cx="1463233" cy="872369"/>
            </a:xfrm>
            <a:prstGeom prst="bentConnector3">
              <a:avLst>
                <a:gd name="adj1" fmla="val -15623"/>
              </a:avLst>
            </a:prstGeom>
            <a:ln>
              <a:solidFill>
                <a:srgbClr val="0070C0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CuadroTexto 26"/>
            <p:cNvSpPr txBox="1"/>
            <p:nvPr/>
          </p:nvSpPr>
          <p:spPr>
            <a:xfrm>
              <a:off x="6466021" y="2364838"/>
              <a:ext cx="855866" cy="27699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 financiera </a:t>
              </a:r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146,5 M€</a:t>
              </a:r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13 Rectángulo"/>
            <p:cNvSpPr/>
            <p:nvPr/>
          </p:nvSpPr>
          <p:spPr>
            <a:xfrm>
              <a:off x="251520" y="2999630"/>
              <a:ext cx="8502434" cy="26332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 sz="1200"/>
            </a:p>
          </p:txBody>
        </p:sp>
        <p:sp>
          <p:nvSpPr>
            <p:cNvPr id="57" name="14 Rectángulo"/>
            <p:cNvSpPr/>
            <p:nvPr/>
          </p:nvSpPr>
          <p:spPr>
            <a:xfrm>
              <a:off x="4070013" y="3195555"/>
              <a:ext cx="1390165" cy="32433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Fondo de </a:t>
              </a:r>
              <a:r>
                <a:rPr lang="es-ES" sz="1000" dirty="0" smtClean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Cartera</a:t>
              </a:r>
              <a:endParaRPr lang="es-E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8" name="15 Conector recto de flecha"/>
            <p:cNvCxnSpPr>
              <a:stCxn id="57" idx="2"/>
              <a:endCxn id="68" idx="0"/>
            </p:cNvCxnSpPr>
            <p:nvPr/>
          </p:nvCxnSpPr>
          <p:spPr>
            <a:xfrm flipH="1">
              <a:off x="4764573" y="3519894"/>
              <a:ext cx="523" cy="554369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angular 96"/>
            <p:cNvCxnSpPr>
              <a:stCxn id="57" idx="3"/>
              <a:endCxn id="71" idx="0"/>
            </p:cNvCxnSpPr>
            <p:nvPr/>
          </p:nvCxnSpPr>
          <p:spPr>
            <a:xfrm>
              <a:off x="5460179" y="3357724"/>
              <a:ext cx="1959952" cy="716538"/>
            </a:xfrm>
            <a:prstGeom prst="bentConnector2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CuadroTexto 97"/>
            <p:cNvSpPr txBox="1"/>
            <p:nvPr/>
          </p:nvSpPr>
          <p:spPr>
            <a:xfrm>
              <a:off x="4257731" y="3659214"/>
              <a:ext cx="925286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 96 M €</a:t>
              </a:r>
            </a:p>
          </p:txBody>
        </p:sp>
        <p:sp>
          <p:nvSpPr>
            <p:cNvPr id="61" name="CuadroTexto 98"/>
            <p:cNvSpPr txBox="1"/>
            <p:nvPr/>
          </p:nvSpPr>
          <p:spPr>
            <a:xfrm>
              <a:off x="6837039" y="3659274"/>
              <a:ext cx="1011024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 11,5 M €</a:t>
              </a:r>
              <a:endParaRPr lang="es-ES" sz="6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CuadroTexto 99"/>
            <p:cNvSpPr txBox="1"/>
            <p:nvPr/>
          </p:nvSpPr>
          <p:spPr>
            <a:xfrm>
              <a:off x="4235776" y="5085501"/>
              <a:ext cx="1060497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b="1" i="1" dirty="0" smtClean="0">
                  <a:latin typeface="Arial Narrow" panose="020B0606020202030204" pitchFamily="34" charset="0"/>
                </a:rPr>
                <a:t>Préstamo proyectos I+D en empresas</a:t>
              </a:r>
              <a:endParaRPr lang="es-ES" sz="800" b="1" i="1" dirty="0">
                <a:latin typeface="Arial Narrow" panose="020B0606020202030204" pitchFamily="34" charset="0"/>
              </a:endParaRPr>
            </a:p>
          </p:txBody>
        </p:sp>
        <p:sp>
          <p:nvSpPr>
            <p:cNvPr id="63" name="CuadroTexto 100"/>
            <p:cNvSpPr txBox="1"/>
            <p:nvPr/>
          </p:nvSpPr>
          <p:spPr>
            <a:xfrm>
              <a:off x="2595045" y="5085501"/>
              <a:ext cx="904612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800" b="1" i="1" dirty="0" err="1">
                  <a:latin typeface="Arial Narrow" panose="020B0606020202030204" pitchFamily="34" charset="0"/>
                </a:rPr>
                <a:t>Equity</a:t>
              </a:r>
              <a:r>
                <a:rPr lang="es-ES" sz="800" b="1" i="1" dirty="0">
                  <a:latin typeface="Arial Narrow" panose="020B0606020202030204" pitchFamily="34" charset="0"/>
                </a:rPr>
                <a:t>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Fund</a:t>
              </a:r>
              <a:r>
                <a:rPr lang="es-ES" sz="800" b="1" i="1" dirty="0">
                  <a:latin typeface="Arial Narrow" panose="020B0606020202030204" pitchFamily="34" charset="0"/>
                </a:rPr>
                <a:t>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for</a:t>
              </a:r>
              <a:r>
                <a:rPr lang="es-ES" sz="800" b="1" i="1" dirty="0">
                  <a:latin typeface="Arial Narrow" panose="020B0606020202030204" pitchFamily="34" charset="0"/>
                </a:rPr>
                <a:t>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SMEs</a:t>
              </a:r>
              <a:r>
                <a:rPr lang="es-ES" sz="800" b="1" i="1" dirty="0">
                  <a:latin typeface="Arial Narrow" panose="020B0606020202030204" pitchFamily="34" charset="0"/>
                </a:rPr>
                <a:t> &amp;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start</a:t>
              </a:r>
              <a:r>
                <a:rPr lang="es-ES" sz="800" b="1" i="1" dirty="0">
                  <a:latin typeface="Arial Narrow" panose="020B0606020202030204" pitchFamily="34" charset="0"/>
                </a:rPr>
                <a:t>-ups</a:t>
              </a:r>
            </a:p>
          </p:txBody>
        </p:sp>
        <p:sp>
          <p:nvSpPr>
            <p:cNvPr id="64" name="CuadroTexto 101"/>
            <p:cNvSpPr txBox="1"/>
            <p:nvPr/>
          </p:nvSpPr>
          <p:spPr>
            <a:xfrm>
              <a:off x="2606158" y="5415117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i="1" dirty="0" smtClean="0">
                  <a:latin typeface="Arial Narrow" panose="020B0606020202030204" pitchFamily="34" charset="0"/>
                </a:rPr>
                <a:t>I.F Off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the</a:t>
              </a:r>
              <a:r>
                <a:rPr lang="es-ES" sz="500" i="1" dirty="0" smtClean="0">
                  <a:latin typeface="Arial Narrow" panose="020B0606020202030204" pitchFamily="34" charset="0"/>
                </a:rPr>
                <a:t>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Shelf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65" name="Conector angular 102"/>
            <p:cNvCxnSpPr>
              <a:stCxn id="57" idx="1"/>
              <a:endCxn id="67" idx="0"/>
            </p:cNvCxnSpPr>
            <p:nvPr/>
          </p:nvCxnSpPr>
          <p:spPr>
            <a:xfrm rot="10800000" flipV="1">
              <a:off x="2099305" y="3357724"/>
              <a:ext cx="1970708" cy="716538"/>
            </a:xfrm>
            <a:prstGeom prst="bentConnector2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23 Conector recto de flecha"/>
            <p:cNvCxnSpPr>
              <a:stCxn id="67" idx="2"/>
              <a:endCxn id="63" idx="0"/>
            </p:cNvCxnSpPr>
            <p:nvPr/>
          </p:nvCxnSpPr>
          <p:spPr>
            <a:xfrm>
              <a:off x="2099305" y="4447253"/>
              <a:ext cx="948046" cy="638248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24 Rectángulo"/>
            <p:cNvSpPr/>
            <p:nvPr/>
          </p:nvSpPr>
          <p:spPr>
            <a:xfrm>
              <a:off x="1506354" y="4074263"/>
              <a:ext cx="1185902" cy="3729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900" b="1" dirty="0" smtClean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CAPITAL RIESGO (2)</a:t>
              </a:r>
              <a:endParaRPr lang="es-ES" sz="9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25 Rectángulo"/>
            <p:cNvSpPr/>
            <p:nvPr/>
          </p:nvSpPr>
          <p:spPr>
            <a:xfrm>
              <a:off x="4323380" y="4074263"/>
              <a:ext cx="882385" cy="3729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9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PRÉSTAMO (1)</a:t>
              </a:r>
            </a:p>
          </p:txBody>
        </p:sp>
        <p:sp>
          <p:nvSpPr>
            <p:cNvPr id="69" name="CuadroTexto 108"/>
            <p:cNvSpPr txBox="1"/>
            <p:nvPr/>
          </p:nvSpPr>
          <p:spPr>
            <a:xfrm>
              <a:off x="4323836" y="5426176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i="1" dirty="0" smtClean="0">
                  <a:latin typeface="Arial Narrow" panose="020B0606020202030204" pitchFamily="34" charset="0"/>
                </a:rPr>
                <a:t>I.F a medida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70" name="27 Conector recto de flecha"/>
            <p:cNvCxnSpPr>
              <a:stCxn id="68" idx="2"/>
              <a:endCxn id="62" idx="0"/>
            </p:cNvCxnSpPr>
            <p:nvPr/>
          </p:nvCxnSpPr>
          <p:spPr>
            <a:xfrm>
              <a:off x="4764573" y="4447253"/>
              <a:ext cx="1452" cy="638248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28 Rectángulo"/>
            <p:cNvSpPr/>
            <p:nvPr/>
          </p:nvSpPr>
          <p:spPr>
            <a:xfrm>
              <a:off x="6978938" y="4074263"/>
              <a:ext cx="882385" cy="3729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9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GARANTÍA (1)</a:t>
              </a:r>
            </a:p>
          </p:txBody>
        </p:sp>
        <p:sp>
          <p:nvSpPr>
            <p:cNvPr id="72" name="CuadroTexto 118"/>
            <p:cNvSpPr txBox="1"/>
            <p:nvPr/>
          </p:nvSpPr>
          <p:spPr>
            <a:xfrm>
              <a:off x="6892146" y="5081590"/>
              <a:ext cx="1060497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b="1" dirty="0" smtClean="0">
                  <a:latin typeface="Arial Narrow" panose="020B0606020202030204" pitchFamily="34" charset="0"/>
                </a:rPr>
                <a:t>Fondo de Garantía de Cartera</a:t>
              </a:r>
              <a:endParaRPr lang="es-ES" sz="8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73" name="30 Conector recto de flecha"/>
            <p:cNvCxnSpPr>
              <a:stCxn id="71" idx="2"/>
              <a:endCxn id="72" idx="0"/>
            </p:cNvCxnSpPr>
            <p:nvPr/>
          </p:nvCxnSpPr>
          <p:spPr>
            <a:xfrm>
              <a:off x="7420131" y="4447253"/>
              <a:ext cx="2264" cy="634337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CuadroTexto 120"/>
            <p:cNvSpPr txBox="1"/>
            <p:nvPr/>
          </p:nvSpPr>
          <p:spPr>
            <a:xfrm>
              <a:off x="6978938" y="4625922"/>
              <a:ext cx="1003143" cy="184666"/>
            </a:xfrm>
            <a:prstGeom prst="rect">
              <a:avLst/>
            </a:prstGeom>
            <a:solidFill>
              <a:schemeClr val="bg1"/>
            </a:solidFill>
            <a:ln w="3175"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Intermediario financiero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CuadroTexto 121"/>
            <p:cNvSpPr txBox="1"/>
            <p:nvPr/>
          </p:nvSpPr>
          <p:spPr>
            <a:xfrm>
              <a:off x="6978938" y="5427900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i="1" dirty="0" smtClean="0">
                  <a:latin typeface="Arial Narrow" panose="020B0606020202030204" pitchFamily="34" charset="0"/>
                </a:rPr>
                <a:t>I.F Off 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the</a:t>
              </a:r>
              <a:r>
                <a:rPr lang="es-ES" sz="500" i="1" dirty="0" smtClean="0">
                  <a:latin typeface="Arial Narrow" panose="020B0606020202030204" pitchFamily="34" charset="0"/>
                </a:rPr>
                <a:t>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Shelf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76" name="33 Conector recto de flecha"/>
            <p:cNvCxnSpPr>
              <a:stCxn id="50" idx="2"/>
            </p:cNvCxnSpPr>
            <p:nvPr/>
          </p:nvCxnSpPr>
          <p:spPr>
            <a:xfrm>
              <a:off x="4765096" y="2717756"/>
              <a:ext cx="1" cy="47780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34 Conector recto de flecha"/>
            <p:cNvCxnSpPr>
              <a:stCxn id="48" idx="2"/>
              <a:endCxn id="50" idx="0"/>
            </p:cNvCxnSpPr>
            <p:nvPr/>
          </p:nvCxnSpPr>
          <p:spPr>
            <a:xfrm>
              <a:off x="4761934" y="1669756"/>
              <a:ext cx="3161" cy="634467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CuadroTexto 130"/>
            <p:cNvSpPr txBox="1"/>
            <p:nvPr/>
          </p:nvSpPr>
          <p:spPr>
            <a:xfrm>
              <a:off x="780888" y="5409931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500" i="1" dirty="0" smtClean="0">
                  <a:latin typeface="Arial Narrow" panose="020B0606020202030204" pitchFamily="34" charset="0"/>
                </a:rPr>
                <a:t>I.F UE (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Horizon</a:t>
              </a:r>
              <a:r>
                <a:rPr lang="es-ES" sz="500" i="1" dirty="0" smtClean="0">
                  <a:latin typeface="Arial Narrow" panose="020B0606020202030204" pitchFamily="34" charset="0"/>
                </a:rPr>
                <a:t> 2020)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sp>
          <p:nvSpPr>
            <p:cNvPr id="79" name="CuadroTexto 131"/>
            <p:cNvSpPr txBox="1"/>
            <p:nvPr/>
          </p:nvSpPr>
          <p:spPr>
            <a:xfrm>
              <a:off x="769339" y="5078184"/>
              <a:ext cx="869653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b="1" i="1" dirty="0" err="1" smtClean="0">
                  <a:latin typeface="Arial Narrow" panose="020B0606020202030204" pitchFamily="34" charset="0"/>
                </a:rPr>
                <a:t>Innovfin</a:t>
              </a:r>
              <a:r>
                <a:rPr lang="es-ES" sz="800" b="1" i="1" dirty="0" smtClean="0">
                  <a:latin typeface="Arial Narrow" panose="020B0606020202030204" pitchFamily="34" charset="0"/>
                </a:rPr>
                <a:t> SME </a:t>
              </a:r>
              <a:r>
                <a:rPr lang="es-ES" sz="800" b="1" i="1" dirty="0" err="1" smtClean="0">
                  <a:latin typeface="Arial Narrow" panose="020B0606020202030204" pitchFamily="34" charset="0"/>
                </a:rPr>
                <a:t>venture</a:t>
              </a:r>
              <a:r>
                <a:rPr lang="es-ES" sz="800" b="1" i="1" dirty="0" smtClean="0">
                  <a:latin typeface="Arial Narrow" panose="020B0606020202030204" pitchFamily="34" charset="0"/>
                </a:rPr>
                <a:t> capital</a:t>
              </a:r>
              <a:endParaRPr lang="es-ES" sz="800" b="1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80" name="37 Conector recto de flecha"/>
            <p:cNvCxnSpPr>
              <a:stCxn id="67" idx="2"/>
              <a:endCxn id="79" idx="0"/>
            </p:cNvCxnSpPr>
            <p:nvPr/>
          </p:nvCxnSpPr>
          <p:spPr>
            <a:xfrm flipH="1">
              <a:off x="1204166" y="4447253"/>
              <a:ext cx="895139" cy="630931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CuadroTexto 138"/>
            <p:cNvSpPr txBox="1"/>
            <p:nvPr/>
          </p:nvSpPr>
          <p:spPr>
            <a:xfrm>
              <a:off x="2557399" y="4790602"/>
              <a:ext cx="997094" cy="184666"/>
            </a:xfrm>
            <a:prstGeom prst="rect">
              <a:avLst/>
            </a:prstGeom>
            <a:solidFill>
              <a:schemeClr val="bg1"/>
            </a:solidFill>
            <a:ln w="3175"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Intermediario financiero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39 Rectángulo"/>
            <p:cNvSpPr/>
            <p:nvPr/>
          </p:nvSpPr>
          <p:spPr>
            <a:xfrm>
              <a:off x="1132132" y="4788414"/>
              <a:ext cx="528555" cy="182618"/>
            </a:xfrm>
            <a:prstGeom prst="rect">
              <a:avLst/>
            </a:prstGeom>
            <a:solidFill>
              <a:srgbClr val="0070C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50" dirty="0" smtClean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FEI</a:t>
              </a:r>
              <a:endParaRPr lang="es-ES" sz="105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CuadroTexto 140"/>
            <p:cNvSpPr txBox="1"/>
            <p:nvPr/>
          </p:nvSpPr>
          <p:spPr>
            <a:xfrm>
              <a:off x="4354470" y="2803438"/>
              <a:ext cx="814925" cy="18466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Gestor </a:t>
              </a:r>
              <a:endParaRPr lang="es-ES" sz="600" b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CuadroTexto 142"/>
            <p:cNvSpPr txBox="1"/>
            <p:nvPr/>
          </p:nvSpPr>
          <p:spPr>
            <a:xfrm>
              <a:off x="1662321" y="3656839"/>
              <a:ext cx="952516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</a:t>
              </a:r>
              <a:r>
                <a:rPr lang="es-ES" sz="6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ES" sz="6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3</a:t>
              </a:r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9 M €</a:t>
              </a:r>
              <a:endParaRPr lang="es-ES" sz="6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CuadroTexto 143"/>
            <p:cNvSpPr txBox="1"/>
            <p:nvPr/>
          </p:nvSpPr>
          <p:spPr>
            <a:xfrm>
              <a:off x="2480563" y="4561722"/>
              <a:ext cx="368466" cy="16927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15 M€</a:t>
              </a:r>
              <a:endParaRPr lang="es-ES" sz="5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CuadroTexto 144"/>
            <p:cNvSpPr txBox="1"/>
            <p:nvPr/>
          </p:nvSpPr>
          <p:spPr>
            <a:xfrm>
              <a:off x="1393658" y="4554598"/>
              <a:ext cx="368466" cy="16927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24 M€</a:t>
              </a:r>
              <a:endParaRPr lang="es-ES" sz="5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CuadroTexto 150"/>
            <p:cNvSpPr txBox="1"/>
            <p:nvPr/>
          </p:nvSpPr>
          <p:spPr>
            <a:xfrm>
              <a:off x="4244390" y="4625336"/>
              <a:ext cx="997094" cy="184666"/>
            </a:xfrm>
            <a:prstGeom prst="rect">
              <a:avLst/>
            </a:prstGeom>
            <a:solidFill>
              <a:schemeClr val="bg1"/>
            </a:solidFill>
            <a:ln w="3175"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Concesión IDEA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1" name="90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92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93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94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Estructura de instrumentos: Fondo de Desarrollo Urbano</a:t>
            </a:r>
            <a:endParaRPr lang="es-ES" dirty="0"/>
          </a:p>
        </p:txBody>
      </p:sp>
      <p:sp>
        <p:nvSpPr>
          <p:cNvPr id="5020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50177" name="Grupo 59"/>
          <p:cNvGrpSpPr>
            <a:grpSpLocks/>
          </p:cNvGrpSpPr>
          <p:nvPr/>
        </p:nvGrpSpPr>
        <p:grpSpPr bwMode="auto">
          <a:xfrm>
            <a:off x="755576" y="1196752"/>
            <a:ext cx="7515225" cy="4419600"/>
            <a:chOff x="-11166" y="5486"/>
            <a:chExt cx="92890" cy="58326"/>
          </a:xfrm>
        </p:grpSpPr>
        <p:sp>
          <p:nvSpPr>
            <p:cNvPr id="50202" name="3 Rectángulo"/>
            <p:cNvSpPr>
              <a:spLocks noChangeArrowheads="1"/>
            </p:cNvSpPr>
            <p:nvPr/>
          </p:nvSpPr>
          <p:spPr bwMode="auto">
            <a:xfrm>
              <a:off x="38519" y="5486"/>
              <a:ext cx="14401" cy="5761"/>
            </a:xfrm>
            <a:prstGeom prst="rect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Junta de Andalucía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01" name="4 Elipse"/>
            <p:cNvSpPr>
              <a:spLocks noChangeArrowheads="1"/>
            </p:cNvSpPr>
            <p:nvPr/>
          </p:nvSpPr>
          <p:spPr bwMode="auto">
            <a:xfrm>
              <a:off x="31318" y="19888"/>
              <a:ext cx="28803" cy="936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Fondo de Fondos  Desarrollo Urbano Sostenible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00" name="7 Rectángulo"/>
            <p:cNvSpPr>
              <a:spLocks noChangeArrowheads="1"/>
            </p:cNvSpPr>
            <p:nvPr/>
          </p:nvSpPr>
          <p:spPr bwMode="auto">
            <a:xfrm>
              <a:off x="63001" y="21328"/>
              <a:ext cx="7921" cy="5761"/>
            </a:xfrm>
            <a:prstGeom prst="rect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BEI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9" name="8 Rectángulo redondeado"/>
            <p:cNvSpPr>
              <a:spLocks noChangeArrowheads="1"/>
            </p:cNvSpPr>
            <p:nvPr/>
          </p:nvSpPr>
          <p:spPr bwMode="auto">
            <a:xfrm>
              <a:off x="58681" y="11247"/>
              <a:ext cx="17282" cy="6481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Acuerdo de Financiación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8" name="9 Rectángulo redondeado"/>
            <p:cNvSpPr>
              <a:spLocks noChangeArrowheads="1"/>
            </p:cNvSpPr>
            <p:nvPr/>
          </p:nvSpPr>
          <p:spPr bwMode="auto">
            <a:xfrm>
              <a:off x="9716" y="37170"/>
              <a:ext cx="14401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FDU </a:t>
              </a:r>
              <a:endParaRPr kumimoji="0" lang="es-E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Multiproducto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7" name="10 Rectángulo redondeado"/>
            <p:cNvSpPr>
              <a:spLocks noChangeArrowheads="1"/>
            </p:cNvSpPr>
            <p:nvPr/>
          </p:nvSpPr>
          <p:spPr bwMode="auto">
            <a:xfrm>
              <a:off x="38519" y="37170"/>
              <a:ext cx="14401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FDU </a:t>
              </a:r>
              <a:endParaRPr kumimoji="0" lang="es-E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Monoproducto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6" name="11 Rectángulo redondeado"/>
            <p:cNvSpPr>
              <a:spLocks noChangeArrowheads="1"/>
            </p:cNvSpPr>
            <p:nvPr/>
          </p:nvSpPr>
          <p:spPr bwMode="auto">
            <a:xfrm>
              <a:off x="67322" y="37170"/>
              <a:ext cx="14402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FDU </a:t>
              </a:r>
              <a:endParaRPr kumimoji="0" lang="es-E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Multiproducto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5" name="12 Elipse"/>
            <p:cNvSpPr>
              <a:spLocks noChangeArrowheads="1"/>
            </p:cNvSpPr>
            <p:nvPr/>
          </p:nvSpPr>
          <p:spPr bwMode="auto">
            <a:xfrm>
              <a:off x="9716" y="57332"/>
              <a:ext cx="14401" cy="648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4" name="13 Elipse"/>
            <p:cNvSpPr>
              <a:spLocks noChangeArrowheads="1"/>
            </p:cNvSpPr>
            <p:nvPr/>
          </p:nvSpPr>
          <p:spPr bwMode="auto">
            <a:xfrm>
              <a:off x="38519" y="57332"/>
              <a:ext cx="14401" cy="648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3" name="14 Elipse"/>
            <p:cNvSpPr>
              <a:spLocks noChangeArrowheads="1"/>
            </p:cNvSpPr>
            <p:nvPr/>
          </p:nvSpPr>
          <p:spPr bwMode="auto">
            <a:xfrm>
              <a:off x="67322" y="57332"/>
              <a:ext cx="14402" cy="648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17 Forma"/>
            <p:cNvSpPr>
              <a:spLocks noChangeShapeType="1"/>
            </p:cNvSpPr>
            <p:nvPr/>
          </p:nvSpPr>
          <p:spPr bwMode="auto">
            <a:xfrm>
              <a:off x="52920" y="8367"/>
              <a:ext cx="14402" cy="2880"/>
            </a:xfrm>
            <a:prstGeom prst="bentConnector2">
              <a:avLst/>
            </a:prstGeom>
            <a:noFill/>
            <a:ln w="28575">
              <a:solidFill>
                <a:srgbClr val="4579B8"/>
              </a:solidFill>
              <a:miter lim="800000"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5" name="19 Conector recto de flecha"/>
            <p:cNvSpPr>
              <a:spLocks noChangeShapeType="1"/>
            </p:cNvSpPr>
            <p:nvPr/>
          </p:nvSpPr>
          <p:spPr bwMode="auto">
            <a:xfrm>
              <a:off x="67322" y="17728"/>
              <a:ext cx="0" cy="3600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6" name="26 Conector recto de flecha"/>
            <p:cNvSpPr>
              <a:spLocks noChangeShapeType="1"/>
            </p:cNvSpPr>
            <p:nvPr/>
          </p:nvSpPr>
          <p:spPr bwMode="auto">
            <a:xfrm flipH="1">
              <a:off x="60121" y="24208"/>
              <a:ext cx="2880" cy="0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7" name="31 Conector recto de flecha"/>
            <p:cNvSpPr>
              <a:spLocks noChangeShapeType="1"/>
            </p:cNvSpPr>
            <p:nvPr/>
          </p:nvSpPr>
          <p:spPr bwMode="auto">
            <a:xfrm flipH="1">
              <a:off x="16916" y="29249"/>
              <a:ext cx="28804" cy="792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8" name="33 Conector recto de flecha"/>
            <p:cNvSpPr>
              <a:spLocks noChangeShapeType="1"/>
            </p:cNvSpPr>
            <p:nvPr/>
          </p:nvSpPr>
          <p:spPr bwMode="auto">
            <a:xfrm>
              <a:off x="45720" y="29249"/>
              <a:ext cx="28803" cy="792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9" name="35 Conector recto de flecha"/>
            <p:cNvSpPr>
              <a:spLocks noChangeShapeType="1"/>
            </p:cNvSpPr>
            <p:nvPr/>
          </p:nvSpPr>
          <p:spPr bwMode="auto">
            <a:xfrm>
              <a:off x="45720" y="29249"/>
              <a:ext cx="0" cy="792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0186" name="29 Rectángulo redondeado"/>
            <p:cNvSpPr>
              <a:spLocks noChangeArrowheads="1"/>
            </p:cNvSpPr>
            <p:nvPr/>
          </p:nvSpPr>
          <p:spPr bwMode="auto">
            <a:xfrm>
              <a:off x="23397" y="30689"/>
              <a:ext cx="43205" cy="4237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Acuerdos Operativos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37 Conector recto de flecha"/>
            <p:cNvSpPr>
              <a:spLocks noChangeShapeType="1"/>
            </p:cNvSpPr>
            <p:nvPr/>
          </p:nvSpPr>
          <p:spPr bwMode="auto">
            <a:xfrm>
              <a:off x="16916" y="44371"/>
              <a:ext cx="0" cy="1296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" name="39 Conector recto de flecha"/>
            <p:cNvSpPr>
              <a:spLocks noChangeShapeType="1"/>
            </p:cNvSpPr>
            <p:nvPr/>
          </p:nvSpPr>
          <p:spPr bwMode="auto">
            <a:xfrm>
              <a:off x="45720" y="44371"/>
              <a:ext cx="0" cy="1296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3" name="41 Conector recto de flecha"/>
            <p:cNvSpPr>
              <a:spLocks noChangeShapeType="1"/>
            </p:cNvSpPr>
            <p:nvPr/>
          </p:nvSpPr>
          <p:spPr bwMode="auto">
            <a:xfrm>
              <a:off x="74523" y="44371"/>
              <a:ext cx="0" cy="1296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0182" name="15 Rectángulo redondeado"/>
            <p:cNvSpPr>
              <a:spLocks noChangeArrowheads="1"/>
            </p:cNvSpPr>
            <p:nvPr/>
          </p:nvSpPr>
          <p:spPr bwMode="auto">
            <a:xfrm>
              <a:off x="9716" y="47251"/>
              <a:ext cx="72008" cy="7201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Préstamos, </a:t>
              </a:r>
              <a:r>
                <a:rPr kumimoji="0" lang="es-ES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Equity, </a:t>
              </a: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Garantías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43 Conector recto de flecha"/>
            <p:cNvSpPr>
              <a:spLocks noChangeShapeType="1"/>
            </p:cNvSpPr>
            <p:nvPr/>
          </p:nvSpPr>
          <p:spPr bwMode="auto">
            <a:xfrm>
              <a:off x="45720" y="11247"/>
              <a:ext cx="0" cy="864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0180" name="5 Rectángulo"/>
            <p:cNvSpPr>
              <a:spLocks noChangeArrowheads="1"/>
            </p:cNvSpPr>
            <p:nvPr/>
          </p:nvSpPr>
          <p:spPr bwMode="auto">
            <a:xfrm>
              <a:off x="37079" y="13407"/>
              <a:ext cx="17281" cy="432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Financiación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79" name="44 Rectángulo redondeado"/>
            <p:cNvSpPr>
              <a:spLocks noChangeArrowheads="1"/>
            </p:cNvSpPr>
            <p:nvPr/>
          </p:nvSpPr>
          <p:spPr bwMode="auto">
            <a:xfrm>
              <a:off x="-11166" y="47251"/>
              <a:ext cx="14401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Inversores Privados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46 Conector recto de flecha"/>
            <p:cNvSpPr>
              <a:spLocks noChangeShapeType="1"/>
            </p:cNvSpPr>
            <p:nvPr/>
          </p:nvSpPr>
          <p:spPr bwMode="auto">
            <a:xfrm>
              <a:off x="3235" y="50851"/>
              <a:ext cx="6481" cy="0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s-ES" sz="3200" b="1" dirty="0" smtClean="0">
                <a:solidFill>
                  <a:schemeClr val="tx1"/>
                </a:solidFill>
              </a:rPr>
              <a:t>Descripción de los instrumentos propuestos</a:t>
            </a:r>
            <a:endParaRPr lang="es-ES" sz="3200" b="1" dirty="0">
              <a:solidFill>
                <a:schemeClr val="tx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467544" y="3068960"/>
            <a:ext cx="8280920" cy="1224136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chemeClr val="tx1"/>
                </a:solidFill>
              </a:rPr>
              <a:t>Aportación al fondo </a:t>
            </a:r>
            <a:r>
              <a:rPr lang="es-ES" sz="1600" dirty="0" err="1" smtClean="0">
                <a:solidFill>
                  <a:schemeClr val="tx1"/>
                </a:solidFill>
              </a:rPr>
              <a:t>Innovfin</a:t>
            </a:r>
            <a:r>
              <a:rPr lang="es-ES" sz="1600" dirty="0" smtClean="0">
                <a:solidFill>
                  <a:schemeClr val="tx1"/>
                </a:solidFill>
              </a:rPr>
              <a:t> VC</a:t>
            </a:r>
          </a:p>
          <a:p>
            <a:pPr lvl="1"/>
            <a:r>
              <a:rPr lang="es-ES" sz="1400" dirty="0" smtClean="0">
                <a:solidFill>
                  <a:schemeClr val="tx1"/>
                </a:solidFill>
              </a:rPr>
              <a:t>Aportación de 24 millones 100% cofinanciados FEDER</a:t>
            </a:r>
          </a:p>
          <a:p>
            <a:pPr lvl="1"/>
            <a:r>
              <a:rPr lang="es-ES" sz="1400" dirty="0" smtClean="0">
                <a:solidFill>
                  <a:schemeClr val="tx1"/>
                </a:solidFill>
              </a:rPr>
              <a:t>Vinculados a los métodos de trabajo de </a:t>
            </a:r>
            <a:r>
              <a:rPr lang="es-ES" sz="1400" dirty="0" err="1" smtClean="0">
                <a:solidFill>
                  <a:schemeClr val="tx1"/>
                </a:solidFill>
              </a:rPr>
              <a:t>Innovfin</a:t>
            </a:r>
            <a:r>
              <a:rPr lang="es-ES" sz="1400" dirty="0" smtClean="0">
                <a:solidFill>
                  <a:schemeClr val="tx1"/>
                </a:solidFill>
              </a:rPr>
              <a:t> VC y sobre negociación con el Fondo Europeo de Inversiones. </a:t>
            </a:r>
          </a:p>
          <a:p>
            <a:pPr lvl="1"/>
            <a:r>
              <a:rPr lang="es-ES" sz="1400" dirty="0" smtClean="0">
                <a:solidFill>
                  <a:schemeClr val="tx1"/>
                </a:solidFill>
              </a:rPr>
              <a:t>Ring </a:t>
            </a:r>
            <a:r>
              <a:rPr lang="es-ES" sz="1400" dirty="0" err="1" smtClean="0">
                <a:solidFill>
                  <a:schemeClr val="tx1"/>
                </a:solidFill>
              </a:rPr>
              <a:t>fenced</a:t>
            </a:r>
            <a:r>
              <a:rPr lang="es-ES" sz="1400" dirty="0" smtClean="0">
                <a:solidFill>
                  <a:schemeClr val="tx1"/>
                </a:solidFill>
              </a:rPr>
              <a:t> para Andalucía y sobre sectores RIS3</a:t>
            </a:r>
          </a:p>
          <a:p>
            <a:pPr lvl="1"/>
            <a:endParaRPr lang="es-ES" sz="1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" sz="1600" dirty="0" smtClean="0">
                <a:solidFill>
                  <a:schemeClr val="tx1"/>
                </a:solidFill>
              </a:rPr>
              <a:t> 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Aportación </a:t>
            </a:r>
            <a:r>
              <a:rPr lang="es-ES" dirty="0" err="1" smtClean="0"/>
              <a:t>Innovfin</a:t>
            </a:r>
            <a:r>
              <a:rPr lang="es-ES" dirty="0" smtClean="0"/>
              <a:t>-VC Ring </a:t>
            </a:r>
            <a:r>
              <a:rPr lang="es-ES" dirty="0" err="1" smtClean="0"/>
              <a:t>fenced</a:t>
            </a:r>
            <a:endParaRPr lang="es-ES" dirty="0"/>
          </a:p>
        </p:txBody>
      </p:sp>
      <p:pic>
        <p:nvPicPr>
          <p:cNvPr id="5" name="4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6963494" cy="3975867"/>
          </a:xfrm>
          <a:prstGeom prst="rect">
            <a:avLst/>
          </a:prstGeom>
          <a:noFill/>
        </p:spPr>
      </p:pic>
      <p:sp>
        <p:nvSpPr>
          <p:cNvPr id="6" name="5 Rectángulo redondeado"/>
          <p:cNvSpPr/>
          <p:nvPr/>
        </p:nvSpPr>
        <p:spPr>
          <a:xfrm>
            <a:off x="395536" y="980728"/>
            <a:ext cx="8208912" cy="1224136"/>
          </a:xfrm>
          <a:prstGeom prst="round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2627784" y="2636912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Entidad Gestora</a:t>
            </a:r>
            <a:endParaRPr lang="es-ES" sz="1400" b="1" dirty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3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4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5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Alcance y objetivos de la evaluación ex ante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Proceso de análisis desarrollado</a:t>
            </a:r>
          </a:p>
          <a:p>
            <a:r>
              <a:rPr lang="es-ES" dirty="0" err="1" smtClean="0">
                <a:solidFill>
                  <a:schemeClr val="tx1"/>
                </a:solidFill>
              </a:rPr>
              <a:t>Main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findings</a:t>
            </a:r>
            <a:r>
              <a:rPr lang="es-ES" dirty="0" smtClean="0">
                <a:solidFill>
                  <a:schemeClr val="tx1"/>
                </a:solidFill>
              </a:rPr>
              <a:t>: fallos de mercado y </a:t>
            </a:r>
            <a:r>
              <a:rPr lang="es-ES" dirty="0" err="1" smtClean="0">
                <a:solidFill>
                  <a:schemeClr val="tx1"/>
                </a:solidFill>
              </a:rPr>
              <a:t>funding</a:t>
            </a:r>
            <a:r>
              <a:rPr lang="es-ES" dirty="0" smtClean="0">
                <a:solidFill>
                  <a:schemeClr val="tx1"/>
                </a:solidFill>
              </a:rPr>
              <a:t> gap identificado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Propuesta de instrumentos y modalidades de financiación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Instrumento de préstamos para I+D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Instrumentos de capital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Instrumento de </a:t>
            </a:r>
            <a:r>
              <a:rPr lang="es-ES" dirty="0" smtClean="0">
                <a:solidFill>
                  <a:schemeClr val="tx1"/>
                </a:solidFill>
              </a:rPr>
              <a:t>garantías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Fondo de Desarrollo Urbano</a:t>
            </a:r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Modalidades de gestión y gobernanza identificadas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Sistema de gestión, control y verificación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grpSp>
        <p:nvGrpSpPr>
          <p:cNvPr id="8" name="7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9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0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1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Política de inversión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El intermediario se comprometerá a invertir más del 50% de sus inversiones en empresas elegibles bajo el instrumento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Empresas establecidas en Andalucía en fases </a:t>
            </a:r>
            <a:r>
              <a:rPr lang="es-ES" dirty="0" err="1" smtClean="0">
                <a:solidFill>
                  <a:schemeClr val="tx1"/>
                </a:solidFill>
              </a:rPr>
              <a:t>early</a:t>
            </a:r>
            <a:r>
              <a:rPr lang="es-ES" dirty="0" smtClean="0">
                <a:solidFill>
                  <a:schemeClr val="tx1"/>
                </a:solidFill>
              </a:rPr>
              <a:t> y late </a:t>
            </a:r>
            <a:r>
              <a:rPr lang="es-ES" dirty="0" err="1" smtClean="0">
                <a:solidFill>
                  <a:schemeClr val="tx1"/>
                </a:solidFill>
              </a:rPr>
              <a:t>stage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Empresas innovadoras vinculadas a los </a:t>
            </a:r>
            <a:r>
              <a:rPr lang="es-ES" dirty="0" err="1" smtClean="0">
                <a:solidFill>
                  <a:schemeClr val="tx1"/>
                </a:solidFill>
              </a:rPr>
              <a:t>clusters</a:t>
            </a:r>
            <a:r>
              <a:rPr lang="es-ES" dirty="0" smtClean="0">
                <a:solidFill>
                  <a:schemeClr val="tx1"/>
                </a:solidFill>
              </a:rPr>
              <a:t> de la RIS3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Producto financiero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Aportación de capital o préstamos participativos de hasta 15 años.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Inversión media de un millón de euros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Apalancamiento y valor añadido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96 millones con aportación de 24 millones FEDER: 4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Volumen movilizado: 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300% de los fondos públicos designados</a:t>
            </a:r>
          </a:p>
          <a:p>
            <a:pPr lvl="1">
              <a:buNone/>
            </a:pP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Métricas del instrumento: aportación </a:t>
            </a:r>
            <a:r>
              <a:rPr lang="es-ES" dirty="0" err="1" smtClean="0"/>
              <a:t>Innofin</a:t>
            </a:r>
            <a:r>
              <a:rPr lang="es-ES" dirty="0" smtClean="0"/>
              <a:t> VC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908720"/>
            <a:ext cx="8280920" cy="5472608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400" dirty="0" smtClean="0">
                <a:solidFill>
                  <a:schemeClr val="tx1"/>
                </a:solidFill>
              </a:rPr>
              <a:t>Estructura propuesta en el instrumento off </a:t>
            </a:r>
            <a:r>
              <a:rPr lang="es-ES" sz="1400" dirty="0" err="1" smtClean="0">
                <a:solidFill>
                  <a:schemeClr val="tx1"/>
                </a:solidFill>
              </a:rPr>
              <a:t>the</a:t>
            </a:r>
            <a:r>
              <a:rPr lang="es-ES" sz="1400" dirty="0" smtClean="0">
                <a:solidFill>
                  <a:schemeClr val="tx1"/>
                </a:solidFill>
              </a:rPr>
              <a:t> </a:t>
            </a:r>
            <a:r>
              <a:rPr lang="es-ES" sz="1400" dirty="0" err="1" smtClean="0">
                <a:solidFill>
                  <a:schemeClr val="tx1"/>
                </a:solidFill>
              </a:rPr>
              <a:t>shelf</a:t>
            </a:r>
            <a:r>
              <a:rPr lang="es-ES" sz="1400" dirty="0" smtClean="0">
                <a:solidFill>
                  <a:schemeClr val="tx1"/>
                </a:solidFill>
              </a:rPr>
              <a:t> para capital riesgo. 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Aportación de 15 millones cofinanciados al 80% por FEDER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Vinculado a sectores de la RIS3 de Andalucía</a:t>
            </a:r>
          </a:p>
          <a:p>
            <a:pPr>
              <a:buNone/>
            </a:pP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Instrumento de Capital ( Mecanismo de inversión off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shelf</a:t>
            </a:r>
            <a:r>
              <a:rPr lang="es-ES" dirty="0" smtClean="0"/>
              <a:t>)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416824" cy="3888432"/>
          </a:xfrm>
          <a:prstGeom prst="rect">
            <a:avLst/>
          </a:prstGeom>
          <a:noFill/>
        </p:spPr>
      </p:pic>
      <p:sp>
        <p:nvSpPr>
          <p:cNvPr id="5" name="4 Rectángulo redondeado"/>
          <p:cNvSpPr/>
          <p:nvPr/>
        </p:nvSpPr>
        <p:spPr>
          <a:xfrm>
            <a:off x="251520" y="836712"/>
            <a:ext cx="8208912" cy="1224136"/>
          </a:xfrm>
          <a:prstGeom prst="round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9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2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3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Política de inversión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Inversión en empresas en fase </a:t>
            </a:r>
            <a:r>
              <a:rPr lang="es-ES" dirty="0" err="1" smtClean="0">
                <a:solidFill>
                  <a:schemeClr val="tx1"/>
                </a:solidFill>
              </a:rPr>
              <a:t>seed</a:t>
            </a:r>
            <a:r>
              <a:rPr lang="es-ES" dirty="0" smtClean="0">
                <a:solidFill>
                  <a:schemeClr val="tx1"/>
                </a:solidFill>
              </a:rPr>
              <a:t> y </a:t>
            </a:r>
            <a:r>
              <a:rPr lang="es-ES" dirty="0" err="1" smtClean="0">
                <a:solidFill>
                  <a:schemeClr val="tx1"/>
                </a:solidFill>
              </a:rPr>
              <a:t>start</a:t>
            </a:r>
            <a:r>
              <a:rPr lang="es-ES" dirty="0" smtClean="0">
                <a:solidFill>
                  <a:schemeClr val="tx1"/>
                </a:solidFill>
              </a:rPr>
              <a:t>-up, en régimen de coinversión, incluyendo Business </a:t>
            </a:r>
            <a:r>
              <a:rPr lang="es-ES" dirty="0" err="1" smtClean="0">
                <a:solidFill>
                  <a:schemeClr val="tx1"/>
                </a:solidFill>
              </a:rPr>
              <a:t>Angels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Empresas y proyectos empresariales innovadores vinculados a la RIS3 de Andalucía.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Producto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Capital y </a:t>
            </a:r>
            <a:r>
              <a:rPr lang="es-ES" dirty="0" err="1" smtClean="0">
                <a:solidFill>
                  <a:schemeClr val="tx1"/>
                </a:solidFill>
              </a:rPr>
              <a:t>cuasicapital</a:t>
            </a:r>
            <a:r>
              <a:rPr lang="es-ES" dirty="0" smtClean="0">
                <a:solidFill>
                  <a:schemeClr val="tx1"/>
                </a:solidFill>
              </a:rPr>
              <a:t> en régimen de coinversión. 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Hasta un millón de euros.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Efecto multiplicador y valor añadido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Efecto multiplicador: 3,125 contando con una coinversión del 40%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Valor añadido: superior a 3,125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Volumen privado movilizado: 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22,5 millones de euros sobre una coinversión pública del 40%</a:t>
            </a:r>
          </a:p>
          <a:p>
            <a:pPr lvl="1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Métricas del instrumento: off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shelf</a:t>
            </a:r>
            <a:r>
              <a:rPr lang="es-ES" dirty="0" smtClean="0"/>
              <a:t> capital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908720"/>
            <a:ext cx="8280920" cy="5472608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400" dirty="0" smtClean="0">
                <a:solidFill>
                  <a:schemeClr val="tx1"/>
                </a:solidFill>
              </a:rPr>
              <a:t>Instrumento de préstamo destinado a financiar proyectos de I+D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Aportación de 96 millones de euros con un 80% de cofinanciación FEDER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Gestionado por la agencia IDEA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Vinculado a la RIS3</a:t>
            </a:r>
          </a:p>
          <a:p>
            <a:pPr>
              <a:buNone/>
            </a:pP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Instrumento de préstamo para I+D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348880"/>
            <a:ext cx="6696744" cy="4094217"/>
          </a:xfrm>
          <a:prstGeom prst="rect">
            <a:avLst/>
          </a:prstGeom>
        </p:spPr>
      </p:pic>
      <p:sp>
        <p:nvSpPr>
          <p:cNvPr id="5" name="4 Rectángulo redondeado"/>
          <p:cNvSpPr/>
          <p:nvPr/>
        </p:nvSpPr>
        <p:spPr>
          <a:xfrm>
            <a:off x="395536" y="836712"/>
            <a:ext cx="8208912" cy="1440160"/>
          </a:xfrm>
          <a:prstGeom prst="round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4644008" y="2420888"/>
            <a:ext cx="165618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Entidad Gestora</a:t>
            </a:r>
            <a:endParaRPr lang="es-ES" sz="1400" b="1" dirty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2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3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4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000" dirty="0" smtClean="0">
                <a:solidFill>
                  <a:schemeClr val="tx1"/>
                </a:solidFill>
              </a:rPr>
              <a:t>Política de inversión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Financiación de proyectos de I+D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Dentro del marco de la RIS3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Producto financiero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Préstamos con un importe de hasta 175.000 euros en proyectos individuales y hasta 875.000 euros en proyectos en colaboración, con un máximo de 175.000 euros por empresa.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Tipo de interés Euribor 12 meses +120 </a:t>
            </a:r>
            <a:r>
              <a:rPr lang="es-ES" sz="1800" dirty="0" err="1" smtClean="0">
                <a:solidFill>
                  <a:schemeClr val="tx1"/>
                </a:solidFill>
              </a:rPr>
              <a:t>pb</a:t>
            </a:r>
            <a:r>
              <a:rPr lang="es-ES" sz="18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Amortización de 5 a 9 años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Período de carencia de 2 a 5 años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Apalancamiento y valor añadido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Apalancamiento sobre contribución FEDER: 1,25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Valor añadido sobre contribución FEDER: 1,56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Valor añadido incorporando el efecto </a:t>
            </a:r>
            <a:r>
              <a:rPr lang="es-ES" sz="1800" dirty="0" err="1" smtClean="0">
                <a:solidFill>
                  <a:schemeClr val="tx1"/>
                </a:solidFill>
              </a:rPr>
              <a:t>revolving</a:t>
            </a:r>
            <a:r>
              <a:rPr lang="es-ES" sz="1800" dirty="0" smtClean="0">
                <a:solidFill>
                  <a:schemeClr val="tx1"/>
                </a:solidFill>
              </a:rPr>
              <a:t>: estimado entre 3,4 y 6,2</a:t>
            </a:r>
          </a:p>
          <a:p>
            <a:r>
              <a:rPr lang="es-ES" sz="2200" dirty="0" smtClean="0">
                <a:solidFill>
                  <a:schemeClr val="tx1"/>
                </a:solidFill>
              </a:rPr>
              <a:t>Volumen privado movilizado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24 millones de euros de aportaciones del beneficiario final.</a:t>
            </a:r>
          </a:p>
          <a:p>
            <a:pPr lvl="1">
              <a:buNone/>
            </a:pPr>
            <a:endParaRPr lang="es-ES" sz="1800" dirty="0" smtClean="0">
              <a:solidFill>
                <a:schemeClr val="tx1"/>
              </a:solidFill>
            </a:endParaRPr>
          </a:p>
          <a:p>
            <a:pPr lvl="1"/>
            <a:endParaRPr lang="es-ES" sz="1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Métricas del instrumento: préstamos para I+D 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908720"/>
            <a:ext cx="8280920" cy="5472608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400" dirty="0" smtClean="0">
                <a:solidFill>
                  <a:schemeClr val="tx1"/>
                </a:solidFill>
              </a:rPr>
              <a:t>Aportación de capital a un fondo de garantías o SGR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Instrumento off </a:t>
            </a:r>
            <a:r>
              <a:rPr lang="es-ES" sz="1400" dirty="0" err="1" smtClean="0">
                <a:solidFill>
                  <a:schemeClr val="tx1"/>
                </a:solidFill>
              </a:rPr>
              <a:t>the</a:t>
            </a:r>
            <a:r>
              <a:rPr lang="es-ES" sz="1400" dirty="0" smtClean="0">
                <a:solidFill>
                  <a:schemeClr val="tx1"/>
                </a:solidFill>
              </a:rPr>
              <a:t> </a:t>
            </a:r>
            <a:r>
              <a:rPr lang="es-ES" sz="1400" dirty="0" err="1" smtClean="0">
                <a:solidFill>
                  <a:schemeClr val="tx1"/>
                </a:solidFill>
              </a:rPr>
              <a:t>shelf</a:t>
            </a:r>
            <a:r>
              <a:rPr lang="es-ES" sz="1400" dirty="0" smtClean="0">
                <a:solidFill>
                  <a:schemeClr val="tx1"/>
                </a:solidFill>
              </a:rPr>
              <a:t> de Garantía de Cartera con límite máximo.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Contribución de 11,5 millones de euros con 80% cofinanciación FEDER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Instrumento de garantías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908720"/>
            <a:ext cx="8280920" cy="1080120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4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6480720" cy="4248472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4283968" y="2348880"/>
            <a:ext cx="187220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</a:rPr>
              <a:t>Entidad Gestora</a:t>
            </a:r>
            <a:endParaRPr lang="es-ES" sz="1400" b="1" dirty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2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3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4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Política de inversión: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Pequeñas y medianas empresas (PYME) de acuerdo con la Recomendación 2003/361/CE de la Comisión. 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Exclusión de los sectores restringidos.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Producto financiero: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Cobertura de riesgo crediticio hasta un máximo del 80% de los préstamos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Importe máximo de pérdidas: 25% de la exposición al riesgo a nivel de la cartera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Apalancamiento y valor añadido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Coeficiente multiplicador: 5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Recursos privados movilizados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Hasta 51 millones de euros sin efecto </a:t>
            </a:r>
            <a:r>
              <a:rPr lang="es-ES" dirty="0" err="1" smtClean="0">
                <a:solidFill>
                  <a:schemeClr val="tx1"/>
                </a:solidFill>
              </a:rPr>
              <a:t>revolving</a:t>
            </a:r>
            <a:endParaRPr lang="es-ES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 lvl="1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Principales métricas del instrumento: fondo de garantía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323528" y="908720"/>
            <a:ext cx="8280920" cy="5472608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9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2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3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Fondo de Fondos de Desarrollo Urbano</a:t>
            </a:r>
            <a:endParaRPr lang="es-ES" dirty="0"/>
          </a:p>
        </p:txBody>
      </p:sp>
      <p:grpSp>
        <p:nvGrpSpPr>
          <p:cNvPr id="4" name="9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2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3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000" dirty="0" smtClean="0">
                <a:solidFill>
                  <a:schemeClr val="tx2">
                    <a:lumMod val="50000"/>
                  </a:schemeClr>
                </a:solidFill>
              </a:rPr>
              <a:t>Fondo de Fondos de desarrollo urbano. </a:t>
            </a:r>
          </a:p>
          <a:p>
            <a:r>
              <a:rPr lang="es-ES" sz="2000" dirty="0" smtClean="0">
                <a:solidFill>
                  <a:schemeClr val="tx2">
                    <a:lumMod val="50000"/>
                  </a:schemeClr>
                </a:solidFill>
              </a:rPr>
              <a:t>Productos:</a:t>
            </a:r>
          </a:p>
          <a:p>
            <a:pPr lvl="1"/>
            <a:r>
              <a:rPr lang="es-ES" sz="1800" dirty="0" smtClean="0">
                <a:solidFill>
                  <a:schemeClr val="tx2">
                    <a:lumMod val="50000"/>
                  </a:schemeClr>
                </a:solidFill>
              </a:rPr>
              <a:t>Préstamos </a:t>
            </a:r>
            <a:r>
              <a:rPr lang="es-ES" sz="1800" dirty="0" err="1" smtClean="0">
                <a:solidFill>
                  <a:schemeClr val="tx2">
                    <a:lumMod val="50000"/>
                  </a:schemeClr>
                </a:solidFill>
              </a:rPr>
              <a:t>Senior</a:t>
            </a:r>
            <a:endParaRPr lang="es-ES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es-ES" sz="1800" dirty="0" err="1" smtClean="0">
                <a:solidFill>
                  <a:schemeClr val="tx2">
                    <a:lumMod val="50000"/>
                  </a:schemeClr>
                </a:solidFill>
              </a:rPr>
              <a:t>Equity</a:t>
            </a:r>
            <a:r>
              <a:rPr lang="es-ES" sz="1800" dirty="0" smtClean="0">
                <a:solidFill>
                  <a:schemeClr val="tx2">
                    <a:lumMod val="50000"/>
                  </a:schemeClr>
                </a:solidFill>
              </a:rPr>
              <a:t> y cuasi-</a:t>
            </a:r>
            <a:r>
              <a:rPr lang="es-ES" sz="1800" dirty="0" err="1" smtClean="0">
                <a:solidFill>
                  <a:schemeClr val="tx2">
                    <a:lumMod val="50000"/>
                  </a:schemeClr>
                </a:solidFill>
              </a:rPr>
              <a:t>equity</a:t>
            </a:r>
            <a:endParaRPr lang="es-ES" sz="18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r>
              <a:rPr lang="es-ES" sz="1800" dirty="0" smtClean="0">
                <a:solidFill>
                  <a:schemeClr val="tx2">
                    <a:lumMod val="50000"/>
                  </a:schemeClr>
                </a:solidFill>
              </a:rPr>
              <a:t>Garantías</a:t>
            </a:r>
          </a:p>
          <a:p>
            <a:pPr lvl="1">
              <a:buNone/>
            </a:pP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611560" y="2924944"/>
          <a:ext cx="7776863" cy="2764155"/>
        </p:xfrm>
        <a:graphic>
          <a:graphicData uri="http://schemas.openxmlformats.org/drawingml/2006/table">
            <a:tbl>
              <a:tblPr/>
              <a:tblGrid>
                <a:gridCol w="1768365"/>
                <a:gridCol w="2091682"/>
                <a:gridCol w="2623550"/>
                <a:gridCol w="1293266"/>
              </a:tblGrid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Producto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Capital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Préstamos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Garantías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Monto máximo por operación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 millones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 millones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15 millones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Plazo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hasta 15 años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hasta 20 años con 3 años de carencia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hasta 15 años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% Financiación otorgada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Hasta 50%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hasta 50%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Condiciones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Pari passu con otros inversores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Préstamo senior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Rentabilidad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 mercado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 mercado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 mercado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655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Garantías y condiciones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Habituales en pactos de socios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Prenda de acciones/garantía hipotecaria/pignoración cuentas</a:t>
                      </a:r>
                      <a:endParaRPr lang="es-ES" sz="120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Pueden requerirse garantías adicionales</a:t>
                      </a:r>
                      <a:endParaRPr lang="es-ES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13 Rectángulo redondeado"/>
          <p:cNvSpPr/>
          <p:nvPr/>
        </p:nvSpPr>
        <p:spPr>
          <a:xfrm>
            <a:off x="323528" y="908720"/>
            <a:ext cx="8064896" cy="1872208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Política de inversión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Proyectos de desarrollo urbano financieramente viables y alineados con las estrategias de desarrollo urbano aprobadas. 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Coherentes con la programación FEDER 2014-2020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Producto </a:t>
            </a:r>
            <a:r>
              <a:rPr lang="es-ES" dirty="0" smtClean="0">
                <a:solidFill>
                  <a:schemeClr val="tx1"/>
                </a:solidFill>
              </a:rPr>
              <a:t>financiero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Préstamos de hasta el 50% del valor de la inversión (máximo: 20 millones)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Aportaciones de hasta el 50% del capital (máximo: 10 millones)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Garantías por hasta el 70% (máximo 15 millones)</a:t>
            </a:r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Apalancamiento </a:t>
            </a:r>
            <a:r>
              <a:rPr lang="es-ES" dirty="0" smtClean="0">
                <a:solidFill>
                  <a:schemeClr val="tx1"/>
                </a:solidFill>
              </a:rPr>
              <a:t>y valor añadido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Coeficiente </a:t>
            </a:r>
            <a:r>
              <a:rPr lang="es-ES" dirty="0" smtClean="0">
                <a:solidFill>
                  <a:schemeClr val="tx1"/>
                </a:solidFill>
              </a:rPr>
              <a:t>multiplicador estimado: 7,125</a:t>
            </a:r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Recursos privados movilizados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Hasta 390 sin efecto </a:t>
            </a:r>
            <a:r>
              <a:rPr lang="es-ES" dirty="0" err="1" smtClean="0">
                <a:solidFill>
                  <a:schemeClr val="tx1"/>
                </a:solidFill>
              </a:rPr>
              <a:t>revolving</a:t>
            </a:r>
            <a:r>
              <a:rPr lang="es-ES" dirty="0" smtClean="0">
                <a:solidFill>
                  <a:schemeClr val="tx1"/>
                </a:solidFill>
              </a:rPr>
              <a:t>. Hasta 470 con efecto </a:t>
            </a:r>
            <a:r>
              <a:rPr lang="es-ES" dirty="0" err="1" smtClean="0">
                <a:solidFill>
                  <a:schemeClr val="tx1"/>
                </a:solidFill>
              </a:rPr>
              <a:t>revolving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endParaRPr lang="es-ES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 lvl="1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Principales métricas del </a:t>
            </a:r>
            <a:r>
              <a:rPr lang="es-ES" dirty="0" smtClean="0"/>
              <a:t>instrumento: Desarrollo Urbano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323528" y="908720"/>
            <a:ext cx="8280920" cy="5472608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9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2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3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467544" y="3068960"/>
            <a:ext cx="8280920" cy="1224136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1907704" y="3429000"/>
            <a:ext cx="5694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Modalidades de gestión y gobernanza</a:t>
            </a:r>
            <a:endParaRPr lang="es-ES" sz="2800" dirty="0"/>
          </a:p>
        </p:txBody>
      </p:sp>
      <p:grpSp>
        <p:nvGrpSpPr>
          <p:cNvPr id="10" name="9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1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2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3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Cumplimiento del Art. 37.2 del reglamento 1303/2013 sobre disposiciones comunes:</a:t>
            </a:r>
          </a:p>
          <a:p>
            <a:pPr lvl="1"/>
            <a:r>
              <a:rPr lang="es-ES" sz="1600" i="1" dirty="0" smtClean="0">
                <a:solidFill>
                  <a:schemeClr val="tx1"/>
                </a:solidFill>
              </a:rPr>
              <a:t>Análisis de las deficiencias de mercado, las situaciones de inversión </a:t>
            </a:r>
            <a:r>
              <a:rPr lang="es-ES" sz="1600" i="1" dirty="0" err="1" smtClean="0">
                <a:solidFill>
                  <a:schemeClr val="tx1"/>
                </a:solidFill>
              </a:rPr>
              <a:t>subóptimas</a:t>
            </a:r>
            <a:r>
              <a:rPr lang="es-ES" sz="1600" i="1" dirty="0" smtClean="0">
                <a:solidFill>
                  <a:schemeClr val="tx1"/>
                </a:solidFill>
              </a:rPr>
              <a:t>, y de las necesidades de inversión</a:t>
            </a:r>
            <a:endParaRPr lang="es-ES" sz="1600" dirty="0" smtClean="0">
              <a:solidFill>
                <a:schemeClr val="tx1"/>
              </a:solidFill>
            </a:endParaRPr>
          </a:p>
          <a:p>
            <a:pPr lvl="1"/>
            <a:r>
              <a:rPr lang="es-ES" sz="1600" i="1" dirty="0" smtClean="0">
                <a:solidFill>
                  <a:schemeClr val="tx1"/>
                </a:solidFill>
              </a:rPr>
              <a:t>Evaluación del valor añadido</a:t>
            </a:r>
            <a:endParaRPr lang="es-ES" sz="1600" dirty="0" smtClean="0">
              <a:solidFill>
                <a:schemeClr val="tx1"/>
              </a:solidFill>
            </a:endParaRPr>
          </a:p>
          <a:p>
            <a:pPr lvl="1"/>
            <a:r>
              <a:rPr lang="es-ES" sz="1600" i="1" dirty="0" smtClean="0">
                <a:solidFill>
                  <a:schemeClr val="tx1"/>
                </a:solidFill>
              </a:rPr>
              <a:t>Recursos públicos y privados adicionales</a:t>
            </a:r>
            <a:endParaRPr lang="es-ES" sz="1600" dirty="0" smtClean="0">
              <a:solidFill>
                <a:schemeClr val="tx1"/>
              </a:solidFill>
            </a:endParaRPr>
          </a:p>
          <a:p>
            <a:pPr lvl="1"/>
            <a:r>
              <a:rPr lang="es-ES" sz="1600" i="1" dirty="0" smtClean="0">
                <a:solidFill>
                  <a:schemeClr val="tx1"/>
                </a:solidFill>
              </a:rPr>
              <a:t>Evaluación de enseñanzas extraídas</a:t>
            </a:r>
            <a:endParaRPr lang="es-ES" sz="1600" dirty="0" smtClean="0">
              <a:solidFill>
                <a:schemeClr val="tx1"/>
              </a:solidFill>
            </a:endParaRPr>
          </a:p>
          <a:p>
            <a:pPr lvl="1"/>
            <a:r>
              <a:rPr lang="es-ES" sz="1600" i="1" dirty="0" smtClean="0">
                <a:solidFill>
                  <a:schemeClr val="tx1"/>
                </a:solidFill>
              </a:rPr>
              <a:t>Estrategia de inversión propuesta</a:t>
            </a:r>
            <a:endParaRPr lang="es-ES" sz="1600" dirty="0" smtClean="0">
              <a:solidFill>
                <a:schemeClr val="tx1"/>
              </a:solidFill>
            </a:endParaRPr>
          </a:p>
          <a:p>
            <a:pPr lvl="1"/>
            <a:r>
              <a:rPr lang="es-ES" sz="1600" i="1" dirty="0" smtClean="0">
                <a:solidFill>
                  <a:schemeClr val="tx1"/>
                </a:solidFill>
              </a:rPr>
              <a:t>Resultados esperados</a:t>
            </a:r>
            <a:endParaRPr lang="es-ES" sz="1600" dirty="0" smtClean="0">
              <a:solidFill>
                <a:schemeClr val="tx1"/>
              </a:solidFill>
            </a:endParaRPr>
          </a:p>
          <a:p>
            <a:pPr lvl="1"/>
            <a:r>
              <a:rPr lang="es-ES" sz="1600" i="1" dirty="0" smtClean="0">
                <a:solidFill>
                  <a:schemeClr val="tx1"/>
                </a:solidFill>
              </a:rPr>
              <a:t>Disposiciones de revisión y actualización 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Análisis adicionales</a:t>
            </a:r>
          </a:p>
          <a:p>
            <a:pPr lvl="1"/>
            <a:r>
              <a:rPr lang="es-ES" sz="1800" i="1" dirty="0" smtClean="0">
                <a:solidFill>
                  <a:schemeClr val="tx1"/>
                </a:solidFill>
              </a:rPr>
              <a:t>Recomendaciones sobre la continuidad de los instrumentos financieros 2007-2013.</a:t>
            </a:r>
          </a:p>
          <a:p>
            <a:pPr lvl="1"/>
            <a:r>
              <a:rPr lang="es-ES" sz="1800" i="1" dirty="0" smtClean="0">
                <a:solidFill>
                  <a:schemeClr val="tx1"/>
                </a:solidFill>
              </a:rPr>
              <a:t>Sistema de gestión, control y seguimiento de los instrumentos financieros.</a:t>
            </a:r>
          </a:p>
          <a:p>
            <a:pPr lvl="1">
              <a:buNone/>
            </a:pPr>
            <a:endParaRPr lang="es-ES" sz="1800" i="1" dirty="0" smtClean="0">
              <a:solidFill>
                <a:schemeClr val="tx1"/>
              </a:solidFill>
            </a:endParaRPr>
          </a:p>
          <a:p>
            <a:pPr lvl="1"/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Alcance y objetivos de la evaluación ex ante </a:t>
            </a:r>
            <a:endParaRPr lang="es-ES" dirty="0"/>
          </a:p>
        </p:txBody>
      </p:sp>
      <p:grpSp>
        <p:nvGrpSpPr>
          <p:cNvPr id="8" name="7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9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0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1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solidFill>
                  <a:schemeClr val="tx1"/>
                </a:solidFill>
              </a:rPr>
              <a:t>Objetivos: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Simplificación y flexibilidad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Búsqueda de la seguridad jurídica en el control y la verificación del gasto</a:t>
            </a:r>
          </a:p>
          <a:p>
            <a:r>
              <a:rPr lang="es-ES" sz="2000" dirty="0" smtClean="0">
                <a:solidFill>
                  <a:schemeClr val="tx1"/>
                </a:solidFill>
              </a:rPr>
              <a:t>Estructura: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Desarrollo Urbano: creación de un HF gestionado por el BEI.</a:t>
            </a:r>
            <a:endParaRPr lang="es-ES" sz="1800" dirty="0" smtClean="0">
              <a:solidFill>
                <a:schemeClr val="tx1"/>
              </a:solidFill>
            </a:endParaRP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Creación </a:t>
            </a:r>
            <a:r>
              <a:rPr lang="es-ES" sz="1800" dirty="0" smtClean="0">
                <a:solidFill>
                  <a:schemeClr val="tx1"/>
                </a:solidFill>
              </a:rPr>
              <a:t>de un HF gestionado por la Agencia IDEA.</a:t>
            </a:r>
          </a:p>
          <a:p>
            <a:pPr lvl="2"/>
            <a:r>
              <a:rPr lang="es-ES" sz="1600" dirty="0" smtClean="0">
                <a:solidFill>
                  <a:schemeClr val="tx1"/>
                </a:solidFill>
              </a:rPr>
              <a:t>Firma </a:t>
            </a:r>
            <a:r>
              <a:rPr lang="es-ES" sz="1600" dirty="0" smtClean="0">
                <a:solidFill>
                  <a:schemeClr val="tx1"/>
                </a:solidFill>
              </a:rPr>
              <a:t>de los acuerdos </a:t>
            </a:r>
            <a:r>
              <a:rPr lang="es-ES" sz="1600" dirty="0" smtClean="0">
                <a:solidFill>
                  <a:schemeClr val="tx1"/>
                </a:solidFill>
              </a:rPr>
              <a:t>de financiación</a:t>
            </a:r>
          </a:p>
          <a:p>
            <a:pPr lvl="1"/>
            <a:r>
              <a:rPr lang="es-ES" sz="1800" dirty="0" smtClean="0">
                <a:solidFill>
                  <a:schemeClr val="tx1"/>
                </a:solidFill>
              </a:rPr>
              <a:t>Estructuración de los instrumentos</a:t>
            </a:r>
          </a:p>
          <a:p>
            <a:pPr lvl="2"/>
            <a:r>
              <a:rPr lang="es-ES" sz="1600" dirty="0" smtClean="0">
                <a:solidFill>
                  <a:schemeClr val="tx1"/>
                </a:solidFill>
              </a:rPr>
              <a:t>Aportación a </a:t>
            </a:r>
            <a:r>
              <a:rPr lang="es-ES" sz="1600" dirty="0" err="1" smtClean="0">
                <a:solidFill>
                  <a:schemeClr val="tx1"/>
                </a:solidFill>
              </a:rPr>
              <a:t>Innovfin</a:t>
            </a:r>
            <a:r>
              <a:rPr lang="es-ES" sz="1600" dirty="0" smtClean="0">
                <a:solidFill>
                  <a:schemeClr val="tx1"/>
                </a:solidFill>
              </a:rPr>
              <a:t> VC: acuerdo de financiación IDEA-FEI</a:t>
            </a:r>
          </a:p>
          <a:p>
            <a:pPr lvl="2"/>
            <a:r>
              <a:rPr lang="es-ES" sz="1600" dirty="0" smtClean="0">
                <a:solidFill>
                  <a:schemeClr val="tx1"/>
                </a:solidFill>
              </a:rPr>
              <a:t>Instrumento de capital: selección de intermediarios financieros a través de manifestaciones de interés. </a:t>
            </a:r>
          </a:p>
          <a:p>
            <a:pPr lvl="2"/>
            <a:r>
              <a:rPr lang="es-ES" sz="1600" dirty="0" smtClean="0">
                <a:solidFill>
                  <a:schemeClr val="tx1"/>
                </a:solidFill>
              </a:rPr>
              <a:t>Préstamos de I+D: gestión desde la agencia IDEA</a:t>
            </a:r>
          </a:p>
          <a:p>
            <a:pPr lvl="2"/>
            <a:r>
              <a:rPr lang="es-ES" sz="1600" dirty="0" smtClean="0">
                <a:solidFill>
                  <a:schemeClr val="tx1"/>
                </a:solidFill>
              </a:rPr>
              <a:t>Fondo de garantía de cartera: selección de intermediario financiero a través de manifestaciones de interés</a:t>
            </a:r>
            <a:r>
              <a:rPr lang="es-ES" sz="1600" dirty="0" smtClean="0">
                <a:solidFill>
                  <a:schemeClr val="tx1"/>
                </a:solidFill>
              </a:rPr>
              <a:t>.</a:t>
            </a:r>
          </a:p>
          <a:p>
            <a:pPr lvl="2"/>
            <a:r>
              <a:rPr lang="es-ES" sz="1600" dirty="0" smtClean="0">
                <a:solidFill>
                  <a:schemeClr val="tx1"/>
                </a:solidFill>
              </a:rPr>
              <a:t>Desarrollo Urbano: selección de intermediarios a través de manifestaciones de interés. 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Modalidades de gestión y gobernanza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836712"/>
            <a:ext cx="8280920" cy="4968552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grpSp>
        <p:nvGrpSpPr>
          <p:cNvPr id="9" name="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Esquema de gobernanza y organización</a:t>
            </a:r>
            <a:endParaRPr lang="es-ES" dirty="0"/>
          </a:p>
        </p:txBody>
      </p:sp>
      <p:grpSp>
        <p:nvGrpSpPr>
          <p:cNvPr id="51" name="Grupo 50"/>
          <p:cNvGrpSpPr/>
          <p:nvPr/>
        </p:nvGrpSpPr>
        <p:grpSpPr>
          <a:xfrm>
            <a:off x="251520" y="836712"/>
            <a:ext cx="8502434" cy="4796170"/>
            <a:chOff x="251520" y="836712"/>
            <a:chExt cx="8502434" cy="4796170"/>
          </a:xfrm>
        </p:grpSpPr>
        <p:sp>
          <p:nvSpPr>
            <p:cNvPr id="5" name="CuadroTexto 3"/>
            <p:cNvSpPr txBox="1"/>
            <p:nvPr/>
          </p:nvSpPr>
          <p:spPr>
            <a:xfrm>
              <a:off x="3703330" y="836712"/>
              <a:ext cx="2117208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AUTORIDAD DE GESTIÓN</a:t>
              </a:r>
              <a:r>
                <a:rPr lang="es-ES" sz="10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ES" sz="6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(MINHAP)</a:t>
              </a:r>
              <a:endParaRPr lang="es-ES" sz="6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CuadroTexto 4"/>
            <p:cNvSpPr txBox="1"/>
            <p:nvPr/>
          </p:nvSpPr>
          <p:spPr>
            <a:xfrm>
              <a:off x="3703330" y="1331202"/>
              <a:ext cx="2117208" cy="3385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Organismo intermedio</a:t>
              </a:r>
            </a:p>
            <a:p>
              <a:pPr algn="ctr"/>
              <a:r>
                <a:rPr lang="es-ES" sz="6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(JUNTA ANDALUCÍA)</a:t>
              </a:r>
              <a:endParaRPr lang="es-ES" sz="6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6 Conector recto de flecha"/>
            <p:cNvCxnSpPr>
              <a:stCxn id="5" idx="2"/>
              <a:endCxn id="6" idx="0"/>
            </p:cNvCxnSpPr>
            <p:nvPr/>
          </p:nvCxnSpPr>
          <p:spPr>
            <a:xfrm>
              <a:off x="4761934" y="1082933"/>
              <a:ext cx="0" cy="248269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7 Rectángulo"/>
            <p:cNvSpPr/>
            <p:nvPr/>
          </p:nvSpPr>
          <p:spPr>
            <a:xfrm>
              <a:off x="3994112" y="2304223"/>
              <a:ext cx="1541965" cy="413533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200" dirty="0" smtClean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Entidad Gestora</a:t>
              </a:r>
              <a:endParaRPr lang="es-ES" sz="12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CuadroTexto 11"/>
            <p:cNvSpPr txBox="1"/>
            <p:nvPr/>
          </p:nvSpPr>
          <p:spPr>
            <a:xfrm>
              <a:off x="2483768" y="1839602"/>
              <a:ext cx="2180459" cy="33855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dashDot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Confía ejecución a IDEA como organismo público (art. 38.4.b).iii). Reglamento 1303/2013</a:t>
              </a:r>
              <a:endParaRPr lang="es-ES" sz="8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9 Conector angular"/>
            <p:cNvCxnSpPr/>
            <p:nvPr/>
          </p:nvCxnSpPr>
          <p:spPr>
            <a:xfrm flipH="1">
              <a:off x="5536078" y="1493589"/>
              <a:ext cx="263653" cy="1017400"/>
            </a:xfrm>
            <a:prstGeom prst="bentConnector3">
              <a:avLst>
                <a:gd name="adj1" fmla="val -71020"/>
              </a:avLst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uadroTexto 21"/>
            <p:cNvSpPr txBox="1"/>
            <p:nvPr/>
          </p:nvSpPr>
          <p:spPr>
            <a:xfrm>
              <a:off x="5430216" y="1931069"/>
              <a:ext cx="1202412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dirty="0" smtClean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Acuerdo financiación</a:t>
              </a:r>
              <a:endParaRPr lang="es-ES" sz="6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Conector angular 24"/>
            <p:cNvCxnSpPr>
              <a:stCxn id="11" idx="3"/>
              <a:endCxn id="41" idx="3"/>
            </p:cNvCxnSpPr>
            <p:nvPr/>
          </p:nvCxnSpPr>
          <p:spPr>
            <a:xfrm flipH="1">
              <a:off x="5169395" y="2023402"/>
              <a:ext cx="1463233" cy="872369"/>
            </a:xfrm>
            <a:prstGeom prst="bentConnector3">
              <a:avLst>
                <a:gd name="adj1" fmla="val -15623"/>
              </a:avLst>
            </a:prstGeom>
            <a:ln>
              <a:solidFill>
                <a:srgbClr val="0070C0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uadroTexto 26"/>
            <p:cNvSpPr txBox="1"/>
            <p:nvPr/>
          </p:nvSpPr>
          <p:spPr>
            <a:xfrm>
              <a:off x="6466021" y="2364838"/>
              <a:ext cx="855866" cy="27699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 financiera </a:t>
              </a:r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146,5 M€</a:t>
              </a:r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51520" y="2999630"/>
              <a:ext cx="8502434" cy="26332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 sz="1200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4070013" y="3195555"/>
              <a:ext cx="1390165" cy="32433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00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Fondo de </a:t>
              </a:r>
              <a:r>
                <a:rPr lang="es-ES" sz="1000" dirty="0" smtClean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Cartera</a:t>
              </a:r>
              <a:endParaRPr lang="es-ES" sz="1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15 Conector recto de flecha"/>
            <p:cNvCxnSpPr>
              <a:stCxn id="15" idx="2"/>
              <a:endCxn id="26" idx="0"/>
            </p:cNvCxnSpPr>
            <p:nvPr/>
          </p:nvCxnSpPr>
          <p:spPr>
            <a:xfrm flipH="1">
              <a:off x="4764573" y="3519894"/>
              <a:ext cx="523" cy="554369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angular 96"/>
            <p:cNvCxnSpPr>
              <a:stCxn id="15" idx="3"/>
              <a:endCxn id="29" idx="0"/>
            </p:cNvCxnSpPr>
            <p:nvPr/>
          </p:nvCxnSpPr>
          <p:spPr>
            <a:xfrm>
              <a:off x="5460179" y="3357724"/>
              <a:ext cx="1959952" cy="716538"/>
            </a:xfrm>
            <a:prstGeom prst="bentConnector2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uadroTexto 97"/>
            <p:cNvSpPr txBox="1"/>
            <p:nvPr/>
          </p:nvSpPr>
          <p:spPr>
            <a:xfrm>
              <a:off x="4257731" y="3659214"/>
              <a:ext cx="925286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 96 M €</a:t>
              </a:r>
            </a:p>
          </p:txBody>
        </p:sp>
        <p:sp>
          <p:nvSpPr>
            <p:cNvPr id="19" name="CuadroTexto 98"/>
            <p:cNvSpPr txBox="1"/>
            <p:nvPr/>
          </p:nvSpPr>
          <p:spPr>
            <a:xfrm>
              <a:off x="6837039" y="3659274"/>
              <a:ext cx="1011024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 11,5 M €</a:t>
              </a:r>
              <a:endParaRPr lang="es-ES" sz="6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CuadroTexto 99"/>
            <p:cNvSpPr txBox="1"/>
            <p:nvPr/>
          </p:nvSpPr>
          <p:spPr>
            <a:xfrm>
              <a:off x="4235776" y="5085501"/>
              <a:ext cx="1060497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b="1" i="1" dirty="0" smtClean="0">
                  <a:latin typeface="Arial Narrow" panose="020B0606020202030204" pitchFamily="34" charset="0"/>
                </a:rPr>
                <a:t>Préstamo proyectos I+D en empresas</a:t>
              </a:r>
              <a:endParaRPr lang="es-ES" sz="800" b="1" i="1" dirty="0">
                <a:latin typeface="Arial Narrow" panose="020B0606020202030204" pitchFamily="34" charset="0"/>
              </a:endParaRPr>
            </a:p>
          </p:txBody>
        </p:sp>
        <p:sp>
          <p:nvSpPr>
            <p:cNvPr id="21" name="CuadroTexto 100"/>
            <p:cNvSpPr txBox="1"/>
            <p:nvPr/>
          </p:nvSpPr>
          <p:spPr>
            <a:xfrm>
              <a:off x="2595045" y="5085501"/>
              <a:ext cx="904612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800" b="1" i="1" dirty="0" err="1">
                  <a:latin typeface="Arial Narrow" panose="020B0606020202030204" pitchFamily="34" charset="0"/>
                </a:rPr>
                <a:t>Equity</a:t>
              </a:r>
              <a:r>
                <a:rPr lang="es-ES" sz="800" b="1" i="1" dirty="0">
                  <a:latin typeface="Arial Narrow" panose="020B0606020202030204" pitchFamily="34" charset="0"/>
                </a:rPr>
                <a:t>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Fund</a:t>
              </a:r>
              <a:r>
                <a:rPr lang="es-ES" sz="800" b="1" i="1" dirty="0">
                  <a:latin typeface="Arial Narrow" panose="020B0606020202030204" pitchFamily="34" charset="0"/>
                </a:rPr>
                <a:t>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for</a:t>
              </a:r>
              <a:r>
                <a:rPr lang="es-ES" sz="800" b="1" i="1" dirty="0">
                  <a:latin typeface="Arial Narrow" panose="020B0606020202030204" pitchFamily="34" charset="0"/>
                </a:rPr>
                <a:t>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SMEs</a:t>
              </a:r>
              <a:r>
                <a:rPr lang="es-ES" sz="800" b="1" i="1" dirty="0">
                  <a:latin typeface="Arial Narrow" panose="020B0606020202030204" pitchFamily="34" charset="0"/>
                </a:rPr>
                <a:t> &amp; </a:t>
              </a:r>
              <a:r>
                <a:rPr lang="es-ES" sz="800" b="1" i="1" dirty="0" err="1">
                  <a:latin typeface="Arial Narrow" panose="020B0606020202030204" pitchFamily="34" charset="0"/>
                </a:rPr>
                <a:t>start</a:t>
              </a:r>
              <a:r>
                <a:rPr lang="es-ES" sz="800" b="1" i="1" dirty="0">
                  <a:latin typeface="Arial Narrow" panose="020B0606020202030204" pitchFamily="34" charset="0"/>
                </a:rPr>
                <a:t>-ups</a:t>
              </a:r>
            </a:p>
          </p:txBody>
        </p:sp>
        <p:sp>
          <p:nvSpPr>
            <p:cNvPr id="22" name="CuadroTexto 101"/>
            <p:cNvSpPr txBox="1"/>
            <p:nvPr/>
          </p:nvSpPr>
          <p:spPr>
            <a:xfrm>
              <a:off x="2606158" y="5415117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i="1" dirty="0" smtClean="0">
                  <a:latin typeface="Arial Narrow" panose="020B0606020202030204" pitchFamily="34" charset="0"/>
                </a:rPr>
                <a:t>I.F Off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the</a:t>
              </a:r>
              <a:r>
                <a:rPr lang="es-ES" sz="500" i="1" dirty="0" smtClean="0">
                  <a:latin typeface="Arial Narrow" panose="020B0606020202030204" pitchFamily="34" charset="0"/>
                </a:rPr>
                <a:t>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Shelf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23" name="Conector angular 102"/>
            <p:cNvCxnSpPr>
              <a:stCxn id="15" idx="1"/>
              <a:endCxn id="25" idx="0"/>
            </p:cNvCxnSpPr>
            <p:nvPr/>
          </p:nvCxnSpPr>
          <p:spPr>
            <a:xfrm rot="10800000" flipV="1">
              <a:off x="2099305" y="3357724"/>
              <a:ext cx="1970708" cy="716538"/>
            </a:xfrm>
            <a:prstGeom prst="bentConnector2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>
              <a:stCxn id="25" idx="2"/>
              <a:endCxn id="21" idx="0"/>
            </p:cNvCxnSpPr>
            <p:nvPr/>
          </p:nvCxnSpPr>
          <p:spPr>
            <a:xfrm>
              <a:off x="2099305" y="4447253"/>
              <a:ext cx="948046" cy="638248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Rectángulo"/>
            <p:cNvSpPr/>
            <p:nvPr/>
          </p:nvSpPr>
          <p:spPr>
            <a:xfrm>
              <a:off x="1506354" y="4074263"/>
              <a:ext cx="1185902" cy="3729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900" b="1" dirty="0" smtClean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CAPITAL RIESGO (2)</a:t>
              </a:r>
              <a:endParaRPr lang="es-ES" sz="9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4323380" y="4074263"/>
              <a:ext cx="882385" cy="3729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9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PRÉSTAMO (1)</a:t>
              </a:r>
            </a:p>
          </p:txBody>
        </p:sp>
        <p:sp>
          <p:nvSpPr>
            <p:cNvPr id="27" name="CuadroTexto 108"/>
            <p:cNvSpPr txBox="1"/>
            <p:nvPr/>
          </p:nvSpPr>
          <p:spPr>
            <a:xfrm>
              <a:off x="4323836" y="5426176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i="1" dirty="0" smtClean="0">
                  <a:latin typeface="Arial Narrow" panose="020B0606020202030204" pitchFamily="34" charset="0"/>
                </a:rPr>
                <a:t>I.F a medida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28" name="27 Conector recto de flecha"/>
            <p:cNvCxnSpPr>
              <a:stCxn id="26" idx="2"/>
              <a:endCxn id="20" idx="0"/>
            </p:cNvCxnSpPr>
            <p:nvPr/>
          </p:nvCxnSpPr>
          <p:spPr>
            <a:xfrm>
              <a:off x="4764573" y="4447253"/>
              <a:ext cx="1452" cy="638248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Rectángulo"/>
            <p:cNvSpPr/>
            <p:nvPr/>
          </p:nvSpPr>
          <p:spPr>
            <a:xfrm>
              <a:off x="6978938" y="4074263"/>
              <a:ext cx="882385" cy="37299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900" b="1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GARANTÍA (1)</a:t>
              </a:r>
            </a:p>
          </p:txBody>
        </p:sp>
        <p:sp>
          <p:nvSpPr>
            <p:cNvPr id="30" name="CuadroTexto 118"/>
            <p:cNvSpPr txBox="1"/>
            <p:nvPr/>
          </p:nvSpPr>
          <p:spPr>
            <a:xfrm>
              <a:off x="6892146" y="5081590"/>
              <a:ext cx="1060497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b="1" dirty="0" smtClean="0">
                  <a:latin typeface="Arial Narrow" panose="020B0606020202030204" pitchFamily="34" charset="0"/>
                </a:rPr>
                <a:t>Fondo de Garantía de Cartera</a:t>
              </a:r>
              <a:endParaRPr lang="es-ES" sz="80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31" name="30 Conector recto de flecha"/>
            <p:cNvCxnSpPr>
              <a:stCxn id="29" idx="2"/>
              <a:endCxn id="30" idx="0"/>
            </p:cNvCxnSpPr>
            <p:nvPr/>
          </p:nvCxnSpPr>
          <p:spPr>
            <a:xfrm>
              <a:off x="7420131" y="4447253"/>
              <a:ext cx="2264" cy="634337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uadroTexto 120"/>
            <p:cNvSpPr txBox="1"/>
            <p:nvPr/>
          </p:nvSpPr>
          <p:spPr>
            <a:xfrm>
              <a:off x="6978938" y="4625922"/>
              <a:ext cx="1003143" cy="184666"/>
            </a:xfrm>
            <a:prstGeom prst="rect">
              <a:avLst/>
            </a:prstGeom>
            <a:solidFill>
              <a:schemeClr val="bg1"/>
            </a:solidFill>
            <a:ln w="3175"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Intermediario financiero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CuadroTexto 121"/>
            <p:cNvSpPr txBox="1"/>
            <p:nvPr/>
          </p:nvSpPr>
          <p:spPr>
            <a:xfrm>
              <a:off x="6978938" y="5427900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i="1" dirty="0" smtClean="0">
                  <a:latin typeface="Arial Narrow" panose="020B0606020202030204" pitchFamily="34" charset="0"/>
                </a:rPr>
                <a:t>I.F Off 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the</a:t>
              </a:r>
              <a:r>
                <a:rPr lang="es-ES" sz="500" i="1" dirty="0" smtClean="0">
                  <a:latin typeface="Arial Narrow" panose="020B0606020202030204" pitchFamily="34" charset="0"/>
                </a:rPr>
                <a:t> 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Shelf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34" name="33 Conector recto de flecha"/>
            <p:cNvCxnSpPr>
              <a:stCxn id="8" idx="2"/>
            </p:cNvCxnSpPr>
            <p:nvPr/>
          </p:nvCxnSpPr>
          <p:spPr>
            <a:xfrm>
              <a:off x="4765096" y="2717756"/>
              <a:ext cx="1" cy="47780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 de flecha"/>
            <p:cNvCxnSpPr>
              <a:stCxn id="6" idx="2"/>
              <a:endCxn id="8" idx="0"/>
            </p:cNvCxnSpPr>
            <p:nvPr/>
          </p:nvCxnSpPr>
          <p:spPr>
            <a:xfrm>
              <a:off x="4761934" y="1669756"/>
              <a:ext cx="3161" cy="634467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CuadroTexto 130"/>
            <p:cNvSpPr txBox="1"/>
            <p:nvPr/>
          </p:nvSpPr>
          <p:spPr>
            <a:xfrm>
              <a:off x="780888" y="5409931"/>
              <a:ext cx="88238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ES" sz="500" i="1" dirty="0" smtClean="0">
                  <a:latin typeface="Arial Narrow" panose="020B0606020202030204" pitchFamily="34" charset="0"/>
                </a:rPr>
                <a:t>I.F UE (</a:t>
              </a:r>
              <a:r>
                <a:rPr lang="es-ES" sz="500" i="1" dirty="0" err="1" smtClean="0">
                  <a:latin typeface="Arial Narrow" panose="020B0606020202030204" pitchFamily="34" charset="0"/>
                </a:rPr>
                <a:t>Horizon</a:t>
              </a:r>
              <a:r>
                <a:rPr lang="es-ES" sz="500" i="1" dirty="0" smtClean="0">
                  <a:latin typeface="Arial Narrow" panose="020B0606020202030204" pitchFamily="34" charset="0"/>
                </a:rPr>
                <a:t> 2020)</a:t>
              </a:r>
              <a:endParaRPr lang="es-ES" sz="500" i="1" dirty="0">
                <a:latin typeface="Arial Narrow" panose="020B0606020202030204" pitchFamily="34" charset="0"/>
              </a:endParaRPr>
            </a:p>
          </p:txBody>
        </p:sp>
        <p:sp>
          <p:nvSpPr>
            <p:cNvPr id="37" name="CuadroTexto 131"/>
            <p:cNvSpPr txBox="1"/>
            <p:nvPr/>
          </p:nvSpPr>
          <p:spPr>
            <a:xfrm>
              <a:off x="769339" y="5078184"/>
              <a:ext cx="869653" cy="33855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800" b="1" i="1" dirty="0" err="1" smtClean="0">
                  <a:latin typeface="Arial Narrow" panose="020B0606020202030204" pitchFamily="34" charset="0"/>
                </a:rPr>
                <a:t>Innovfin</a:t>
              </a:r>
              <a:r>
                <a:rPr lang="es-ES" sz="800" b="1" i="1" dirty="0" smtClean="0">
                  <a:latin typeface="Arial Narrow" panose="020B0606020202030204" pitchFamily="34" charset="0"/>
                </a:rPr>
                <a:t> SME </a:t>
              </a:r>
              <a:r>
                <a:rPr lang="es-ES" sz="800" b="1" i="1" dirty="0" err="1" smtClean="0">
                  <a:latin typeface="Arial Narrow" panose="020B0606020202030204" pitchFamily="34" charset="0"/>
                </a:rPr>
                <a:t>venture</a:t>
              </a:r>
              <a:r>
                <a:rPr lang="es-ES" sz="800" b="1" i="1" dirty="0" smtClean="0">
                  <a:latin typeface="Arial Narrow" panose="020B0606020202030204" pitchFamily="34" charset="0"/>
                </a:rPr>
                <a:t> capital</a:t>
              </a:r>
              <a:endParaRPr lang="es-ES" sz="800" b="1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38" name="37 Conector recto de flecha"/>
            <p:cNvCxnSpPr>
              <a:stCxn id="25" idx="2"/>
              <a:endCxn id="37" idx="0"/>
            </p:cNvCxnSpPr>
            <p:nvPr/>
          </p:nvCxnSpPr>
          <p:spPr>
            <a:xfrm flipH="1">
              <a:off x="1204166" y="4447253"/>
              <a:ext cx="895139" cy="630931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CuadroTexto 138"/>
            <p:cNvSpPr txBox="1"/>
            <p:nvPr/>
          </p:nvSpPr>
          <p:spPr>
            <a:xfrm>
              <a:off x="2557399" y="4790602"/>
              <a:ext cx="997094" cy="184666"/>
            </a:xfrm>
            <a:prstGeom prst="rect">
              <a:avLst/>
            </a:prstGeom>
            <a:solidFill>
              <a:schemeClr val="bg1"/>
            </a:solidFill>
            <a:ln w="3175"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Intermediario financiero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39 Rectángulo"/>
            <p:cNvSpPr/>
            <p:nvPr/>
          </p:nvSpPr>
          <p:spPr>
            <a:xfrm>
              <a:off x="1132132" y="4788414"/>
              <a:ext cx="528555" cy="182618"/>
            </a:xfrm>
            <a:prstGeom prst="rect">
              <a:avLst/>
            </a:prstGeom>
            <a:solidFill>
              <a:srgbClr val="0070C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1050" dirty="0" smtClean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FEI</a:t>
              </a:r>
              <a:endParaRPr lang="es-ES" sz="105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CuadroTexto 140"/>
            <p:cNvSpPr txBox="1"/>
            <p:nvPr/>
          </p:nvSpPr>
          <p:spPr>
            <a:xfrm>
              <a:off x="4354470" y="2803438"/>
              <a:ext cx="814925" cy="18466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Gestor </a:t>
              </a:r>
              <a:endParaRPr lang="es-ES" sz="600" b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CuadroTexto 142"/>
            <p:cNvSpPr txBox="1"/>
            <p:nvPr/>
          </p:nvSpPr>
          <p:spPr>
            <a:xfrm>
              <a:off x="1662321" y="3656839"/>
              <a:ext cx="952516" cy="1846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Contribución</a:t>
              </a:r>
              <a:r>
                <a:rPr lang="es-ES" sz="6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ES" sz="600" b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3</a:t>
              </a:r>
              <a:r>
                <a:rPr lang="es-ES" sz="6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9 M €</a:t>
              </a:r>
              <a:endParaRPr lang="es-ES" sz="6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CuadroTexto 143"/>
            <p:cNvSpPr txBox="1"/>
            <p:nvPr/>
          </p:nvSpPr>
          <p:spPr>
            <a:xfrm>
              <a:off x="2480563" y="4561722"/>
              <a:ext cx="368466" cy="16927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15 M€</a:t>
              </a:r>
              <a:endParaRPr lang="es-ES" sz="5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CuadroTexto 144"/>
            <p:cNvSpPr txBox="1"/>
            <p:nvPr/>
          </p:nvSpPr>
          <p:spPr>
            <a:xfrm>
              <a:off x="1393658" y="4554598"/>
              <a:ext cx="368466" cy="16927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b="1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24 M€</a:t>
              </a:r>
              <a:endParaRPr lang="es-ES" sz="500" b="1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CuadroTexto 150"/>
            <p:cNvSpPr txBox="1"/>
            <p:nvPr/>
          </p:nvSpPr>
          <p:spPr>
            <a:xfrm>
              <a:off x="4244390" y="4625336"/>
              <a:ext cx="997094" cy="184666"/>
            </a:xfrm>
            <a:prstGeom prst="rect">
              <a:avLst/>
            </a:prstGeom>
            <a:solidFill>
              <a:schemeClr val="bg1"/>
            </a:solidFill>
            <a:ln w="3175">
              <a:noFill/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600" i="1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Concesión IDEA</a:t>
              </a:r>
              <a:endParaRPr lang="es-ES" sz="600" i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49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52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53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54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Esquema de gobernanza: desarrollo urbano</a:t>
            </a:r>
            <a:endParaRPr lang="es-ES" dirty="0"/>
          </a:p>
        </p:txBody>
      </p:sp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52225" name="Grupo 59"/>
          <p:cNvGrpSpPr>
            <a:grpSpLocks/>
          </p:cNvGrpSpPr>
          <p:nvPr/>
        </p:nvGrpSpPr>
        <p:grpSpPr bwMode="auto">
          <a:xfrm>
            <a:off x="755576" y="1124744"/>
            <a:ext cx="7515225" cy="4419600"/>
            <a:chOff x="-11166" y="5486"/>
            <a:chExt cx="92890" cy="58326"/>
          </a:xfrm>
        </p:grpSpPr>
        <p:sp>
          <p:nvSpPr>
            <p:cNvPr id="52250" name="3 Rectángulo"/>
            <p:cNvSpPr>
              <a:spLocks noChangeArrowheads="1"/>
            </p:cNvSpPr>
            <p:nvPr/>
          </p:nvSpPr>
          <p:spPr bwMode="auto">
            <a:xfrm>
              <a:off x="38519" y="5486"/>
              <a:ext cx="14401" cy="5761"/>
            </a:xfrm>
            <a:prstGeom prst="rect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Junta de Andalucía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9" name="4 Elipse"/>
            <p:cNvSpPr>
              <a:spLocks noChangeArrowheads="1"/>
            </p:cNvSpPr>
            <p:nvPr/>
          </p:nvSpPr>
          <p:spPr bwMode="auto">
            <a:xfrm>
              <a:off x="31318" y="19888"/>
              <a:ext cx="28803" cy="936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Fondo de Fondos  Desarrollo Urbano Sostenible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8" name="7 Rectángulo"/>
            <p:cNvSpPr>
              <a:spLocks noChangeArrowheads="1"/>
            </p:cNvSpPr>
            <p:nvPr/>
          </p:nvSpPr>
          <p:spPr bwMode="auto">
            <a:xfrm>
              <a:off x="63001" y="21328"/>
              <a:ext cx="7921" cy="5761"/>
            </a:xfrm>
            <a:prstGeom prst="rect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BEI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7" name="8 Rectángulo redondeado"/>
            <p:cNvSpPr>
              <a:spLocks noChangeArrowheads="1"/>
            </p:cNvSpPr>
            <p:nvPr/>
          </p:nvSpPr>
          <p:spPr bwMode="auto">
            <a:xfrm>
              <a:off x="58681" y="11247"/>
              <a:ext cx="17282" cy="6481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Acuerdo de Financiación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6" name="9 Rectángulo redondeado"/>
            <p:cNvSpPr>
              <a:spLocks noChangeArrowheads="1"/>
            </p:cNvSpPr>
            <p:nvPr/>
          </p:nvSpPr>
          <p:spPr bwMode="auto">
            <a:xfrm>
              <a:off x="9716" y="37170"/>
              <a:ext cx="14401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FDU </a:t>
              </a:r>
              <a:endParaRPr kumimoji="0" lang="es-E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Multiproducto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5" name="10 Rectángulo redondeado"/>
            <p:cNvSpPr>
              <a:spLocks noChangeArrowheads="1"/>
            </p:cNvSpPr>
            <p:nvPr/>
          </p:nvSpPr>
          <p:spPr bwMode="auto">
            <a:xfrm>
              <a:off x="38519" y="37170"/>
              <a:ext cx="14401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FDU </a:t>
              </a:r>
              <a:endParaRPr kumimoji="0" lang="es-E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Monoproducto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4" name="11 Rectángulo redondeado"/>
            <p:cNvSpPr>
              <a:spLocks noChangeArrowheads="1"/>
            </p:cNvSpPr>
            <p:nvPr/>
          </p:nvSpPr>
          <p:spPr bwMode="auto">
            <a:xfrm>
              <a:off x="67322" y="37170"/>
              <a:ext cx="14402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FDU </a:t>
              </a:r>
              <a:endParaRPr kumimoji="0" lang="es-E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Multiproducto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3" name="12 Elipse"/>
            <p:cNvSpPr>
              <a:spLocks noChangeArrowheads="1"/>
            </p:cNvSpPr>
            <p:nvPr/>
          </p:nvSpPr>
          <p:spPr bwMode="auto">
            <a:xfrm>
              <a:off x="9716" y="57332"/>
              <a:ext cx="14401" cy="648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2" name="13 Elipse"/>
            <p:cNvSpPr>
              <a:spLocks noChangeArrowheads="1"/>
            </p:cNvSpPr>
            <p:nvPr/>
          </p:nvSpPr>
          <p:spPr bwMode="auto">
            <a:xfrm>
              <a:off x="38519" y="57332"/>
              <a:ext cx="14401" cy="648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1" name="14 Elipse"/>
            <p:cNvSpPr>
              <a:spLocks noChangeArrowheads="1"/>
            </p:cNvSpPr>
            <p:nvPr/>
          </p:nvSpPr>
          <p:spPr bwMode="auto">
            <a:xfrm>
              <a:off x="67322" y="57332"/>
              <a:ext cx="14402" cy="6481"/>
            </a:xfrm>
            <a:prstGeom prst="ellipse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Proyectos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17 Forma"/>
            <p:cNvSpPr>
              <a:spLocks noChangeShapeType="1"/>
            </p:cNvSpPr>
            <p:nvPr/>
          </p:nvSpPr>
          <p:spPr bwMode="auto">
            <a:xfrm>
              <a:off x="52920" y="8367"/>
              <a:ext cx="14402" cy="2880"/>
            </a:xfrm>
            <a:prstGeom prst="bentConnector2">
              <a:avLst/>
            </a:prstGeom>
            <a:noFill/>
            <a:ln w="28575">
              <a:solidFill>
                <a:srgbClr val="4579B8"/>
              </a:solidFill>
              <a:miter lim="800000"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5" name="19 Conector recto de flecha"/>
            <p:cNvSpPr>
              <a:spLocks noChangeShapeType="1"/>
            </p:cNvSpPr>
            <p:nvPr/>
          </p:nvSpPr>
          <p:spPr bwMode="auto">
            <a:xfrm>
              <a:off x="67322" y="17728"/>
              <a:ext cx="0" cy="3600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6" name="26 Conector recto de flecha"/>
            <p:cNvSpPr>
              <a:spLocks noChangeShapeType="1"/>
            </p:cNvSpPr>
            <p:nvPr/>
          </p:nvSpPr>
          <p:spPr bwMode="auto">
            <a:xfrm flipH="1">
              <a:off x="60121" y="24208"/>
              <a:ext cx="2880" cy="0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7" name="31 Conector recto de flecha"/>
            <p:cNvSpPr>
              <a:spLocks noChangeShapeType="1"/>
            </p:cNvSpPr>
            <p:nvPr/>
          </p:nvSpPr>
          <p:spPr bwMode="auto">
            <a:xfrm flipH="1">
              <a:off x="16916" y="29249"/>
              <a:ext cx="28804" cy="792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8" name="33 Conector recto de flecha"/>
            <p:cNvSpPr>
              <a:spLocks noChangeShapeType="1"/>
            </p:cNvSpPr>
            <p:nvPr/>
          </p:nvSpPr>
          <p:spPr bwMode="auto">
            <a:xfrm>
              <a:off x="45720" y="29249"/>
              <a:ext cx="28803" cy="792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9" name="35 Conector recto de flecha"/>
            <p:cNvSpPr>
              <a:spLocks noChangeShapeType="1"/>
            </p:cNvSpPr>
            <p:nvPr/>
          </p:nvSpPr>
          <p:spPr bwMode="auto">
            <a:xfrm>
              <a:off x="45720" y="29249"/>
              <a:ext cx="0" cy="792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2234" name="29 Rectángulo redondeado"/>
            <p:cNvSpPr>
              <a:spLocks noChangeArrowheads="1"/>
            </p:cNvSpPr>
            <p:nvPr/>
          </p:nvSpPr>
          <p:spPr bwMode="auto">
            <a:xfrm>
              <a:off x="23397" y="30689"/>
              <a:ext cx="43205" cy="4237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Acuerdos Operativos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37 Conector recto de flecha"/>
            <p:cNvSpPr>
              <a:spLocks noChangeShapeType="1"/>
            </p:cNvSpPr>
            <p:nvPr/>
          </p:nvSpPr>
          <p:spPr bwMode="auto">
            <a:xfrm>
              <a:off x="16916" y="44371"/>
              <a:ext cx="0" cy="1296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" name="39 Conector recto de flecha"/>
            <p:cNvSpPr>
              <a:spLocks noChangeShapeType="1"/>
            </p:cNvSpPr>
            <p:nvPr/>
          </p:nvSpPr>
          <p:spPr bwMode="auto">
            <a:xfrm>
              <a:off x="45720" y="44371"/>
              <a:ext cx="0" cy="1296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3" name="41 Conector recto de flecha"/>
            <p:cNvSpPr>
              <a:spLocks noChangeShapeType="1"/>
            </p:cNvSpPr>
            <p:nvPr/>
          </p:nvSpPr>
          <p:spPr bwMode="auto">
            <a:xfrm>
              <a:off x="74523" y="44371"/>
              <a:ext cx="0" cy="1296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2230" name="15 Rectángulo redondeado"/>
            <p:cNvSpPr>
              <a:spLocks noChangeArrowheads="1"/>
            </p:cNvSpPr>
            <p:nvPr/>
          </p:nvSpPr>
          <p:spPr bwMode="auto">
            <a:xfrm>
              <a:off x="9716" y="47251"/>
              <a:ext cx="72008" cy="7201"/>
            </a:xfrm>
            <a:prstGeom prst="roundRect">
              <a:avLst>
                <a:gd name="adj" fmla="val 16667"/>
              </a:avLst>
            </a:prstGeom>
            <a:solidFill>
              <a:srgbClr val="D8D8D8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Préstamos, </a:t>
              </a:r>
              <a:r>
                <a:rPr kumimoji="0" lang="es-ES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Equity, </a:t>
              </a: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Garantías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43 Conector recto de flecha"/>
            <p:cNvSpPr>
              <a:spLocks noChangeShapeType="1"/>
            </p:cNvSpPr>
            <p:nvPr/>
          </p:nvSpPr>
          <p:spPr bwMode="auto">
            <a:xfrm>
              <a:off x="45720" y="11247"/>
              <a:ext cx="0" cy="8641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2228" name="5 Rectángulo"/>
            <p:cNvSpPr>
              <a:spLocks noChangeArrowheads="1"/>
            </p:cNvSpPr>
            <p:nvPr/>
          </p:nvSpPr>
          <p:spPr bwMode="auto">
            <a:xfrm>
              <a:off x="37079" y="13407"/>
              <a:ext cx="17281" cy="432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Financiación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27" name="44 Rectángulo redondeado"/>
            <p:cNvSpPr>
              <a:spLocks noChangeArrowheads="1"/>
            </p:cNvSpPr>
            <p:nvPr/>
          </p:nvSpPr>
          <p:spPr bwMode="auto">
            <a:xfrm>
              <a:off x="-11166" y="47251"/>
              <a:ext cx="14401" cy="7201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Inversores Privados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46 Conector recto de flecha"/>
            <p:cNvSpPr>
              <a:spLocks noChangeShapeType="1"/>
            </p:cNvSpPr>
            <p:nvPr/>
          </p:nvSpPr>
          <p:spPr bwMode="auto">
            <a:xfrm>
              <a:off x="3235" y="50851"/>
              <a:ext cx="6481" cy="0"/>
            </a:xfrm>
            <a:prstGeom prst="straightConnector1">
              <a:avLst/>
            </a:prstGeom>
            <a:noFill/>
            <a:ln w="28575">
              <a:solidFill>
                <a:srgbClr val="4579B8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467544" y="3068960"/>
            <a:ext cx="8280920" cy="1224136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1619672" y="3429000"/>
            <a:ext cx="6171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Sistema de Gestión, control y verificación</a:t>
            </a:r>
            <a:endParaRPr lang="es-ES" sz="2800" dirty="0"/>
          </a:p>
        </p:txBody>
      </p:sp>
      <p:grpSp>
        <p:nvGrpSpPr>
          <p:cNvPr id="6" name="5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7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8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9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Búsqueda de la máxima seguridad jurídica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De acuerdo con las directrices de la Comisión Europea y las indicaciones de la autoridad de auditoría.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Determinación precisa de la inversión subyacente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Niveles de verificación y control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Verificación a nivel del HF de Andalucía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Verificación de la ejecución de cada instrumento a nivel de intermediario financiero.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Verificación del buen uso por parte de los beneficiarios finales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Incorporación de provisiones de gestión y verificación en el acuerdo de financiación y en los acuerdos con los intermediarios financieros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Conveniencia de validación ex ante del sistema de verificación y control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Sistema de gestión, control y verificación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95536" y="836712"/>
            <a:ext cx="8352928" cy="5544616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La tarea de evaluación ha explicitado dificultades en los mecanismos de verificación y control: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La normativa a aplicar en el período 2007-2013 está diseñada para otras intervenciones: ayudas y subvenciones. 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Poco apropiadas para instrumentos reembolsables.</a:t>
            </a: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Aplicación muy problemática si existen intermediarios financieros de mercado.</a:t>
            </a:r>
          </a:p>
          <a:p>
            <a:pPr lvl="2"/>
            <a:r>
              <a:rPr lang="es-ES" dirty="0" smtClean="0">
                <a:solidFill>
                  <a:schemeClr val="tx1"/>
                </a:solidFill>
              </a:rPr>
              <a:t>Sin </a:t>
            </a:r>
            <a:r>
              <a:rPr lang="es-ES" dirty="0" err="1" smtClean="0">
                <a:solidFill>
                  <a:schemeClr val="tx1"/>
                </a:solidFill>
              </a:rPr>
              <a:t>know-how</a:t>
            </a:r>
            <a:r>
              <a:rPr lang="es-ES" dirty="0" smtClean="0">
                <a:solidFill>
                  <a:schemeClr val="tx1"/>
                </a:solidFill>
              </a:rPr>
              <a:t> sobre el sistema</a:t>
            </a:r>
          </a:p>
          <a:p>
            <a:pPr lvl="2"/>
            <a:r>
              <a:rPr lang="es-ES" dirty="0" smtClean="0">
                <a:solidFill>
                  <a:schemeClr val="tx1"/>
                </a:solidFill>
              </a:rPr>
              <a:t>No se corresponde con las prácticas de mercado comúnmente aceptadas</a:t>
            </a:r>
          </a:p>
          <a:p>
            <a:pPr lvl="2"/>
            <a:r>
              <a:rPr lang="es-ES" dirty="0" smtClean="0">
                <a:solidFill>
                  <a:schemeClr val="tx1"/>
                </a:solidFill>
              </a:rPr>
              <a:t>Incentivo negativo a la participación de actores relevantes.</a:t>
            </a:r>
          </a:p>
          <a:p>
            <a:pPr lvl="2"/>
            <a:r>
              <a:rPr lang="es-ES" dirty="0" smtClean="0">
                <a:solidFill>
                  <a:schemeClr val="tx1"/>
                </a:solidFill>
              </a:rPr>
              <a:t>No les supone una prioridad (falta de apropiación por parte del intermediario)</a:t>
            </a:r>
          </a:p>
          <a:p>
            <a:pPr lvl="2"/>
            <a:r>
              <a:rPr lang="es-ES" dirty="0" smtClean="0">
                <a:solidFill>
                  <a:schemeClr val="tx1"/>
                </a:solidFill>
              </a:rPr>
              <a:t>Dificulta la gestión. 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La normativa 2014-2020 sigue sujeta a interpretación.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La experiencia de la iniciativa PYME puede ser una referencia para un sistema más ágil y apropiado para este tipo de instrumentos. 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Sistema de verificación y control</a:t>
            </a:r>
            <a:endParaRPr lang="es-ES" dirty="0"/>
          </a:p>
        </p:txBody>
      </p:sp>
      <p:grpSp>
        <p:nvGrpSpPr>
          <p:cNvPr id="4" name="3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5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6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7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  <p:sp>
        <p:nvSpPr>
          <p:cNvPr id="8" name="7 Rectángulo redondeado"/>
          <p:cNvSpPr/>
          <p:nvPr/>
        </p:nvSpPr>
        <p:spPr>
          <a:xfrm>
            <a:off x="62551" y="836711"/>
            <a:ext cx="8829929" cy="5416679"/>
          </a:xfrm>
          <a:prstGeom prst="roundRect">
            <a:avLst>
              <a:gd name="adj" fmla="val 9090"/>
            </a:avLst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lamada de flecha hacia abajo 5"/>
          <p:cNvSpPr/>
          <p:nvPr/>
        </p:nvSpPr>
        <p:spPr>
          <a:xfrm>
            <a:off x="395536" y="980728"/>
            <a:ext cx="8496944" cy="2088232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3835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s-ES" sz="500" b="1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s-ES" sz="1800" b="1" dirty="0" smtClean="0">
                <a:solidFill>
                  <a:schemeClr val="tx1"/>
                </a:solidFill>
              </a:rPr>
              <a:t>PREMISA</a:t>
            </a:r>
            <a:r>
              <a:rPr lang="es-ES" sz="1800" dirty="0" smtClean="0">
                <a:solidFill>
                  <a:schemeClr val="tx1"/>
                </a:solidFill>
              </a:rPr>
              <a:t> </a:t>
            </a:r>
            <a:r>
              <a:rPr lang="es-ES" sz="1800" i="1" dirty="0">
                <a:solidFill>
                  <a:schemeClr val="tx1"/>
                </a:solidFill>
              </a:rPr>
              <a:t>“minimizar el riesgo derivado de la gestión del instrumento (en contraposición a la posibilidad de maximizar su alcance) con objeto de evitar errores que puedan comprometer el aprovechamiento de la financiación europea a futuro, asumiendo con ello un posible menor </a:t>
            </a:r>
            <a:r>
              <a:rPr lang="es-ES" sz="1800" i="1" dirty="0" smtClean="0">
                <a:solidFill>
                  <a:schemeClr val="tx1"/>
                </a:solidFill>
              </a:rPr>
              <a:t>efecto potencial en su desarrollo”</a:t>
            </a:r>
            <a:endParaRPr lang="es-ES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/>
              <a:t>Sistema de gestión, control y verificación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755576" y="3140968"/>
            <a:ext cx="8136904" cy="73866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SE HA APOSTADO POR EL DISEÑO DE INSTRUMENTOS DE MERCADO DE FORMA QUE SU PUESTA EN MARCHA </a:t>
            </a:r>
          </a:p>
          <a:p>
            <a:pPr algn="ctr"/>
            <a:r>
              <a:rPr lang="es-ES" sz="1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INCENTIVARA LA PARTICIPACIÓN DE LOS INTERMEDIARIOS PRIVADOS </a:t>
            </a:r>
          </a:p>
          <a:p>
            <a:pPr algn="ctr"/>
            <a:r>
              <a:rPr lang="es-ES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EN CADA UNO DE LOS ÁMBITOS DE ACTUACIÓN CONSIDERADOS PARA SU DESARROLLO</a:t>
            </a:r>
            <a:endParaRPr lang="es-ES" sz="14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Flecha abajo 37"/>
          <p:cNvSpPr/>
          <p:nvPr/>
        </p:nvSpPr>
        <p:spPr>
          <a:xfrm>
            <a:off x="4103948" y="4032000"/>
            <a:ext cx="1080120" cy="79208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/>
          <p:cNvSpPr txBox="1"/>
          <p:nvPr/>
        </p:nvSpPr>
        <p:spPr>
          <a:xfrm>
            <a:off x="5580112" y="5085184"/>
            <a:ext cx="1294700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smtClean="0">
                <a:latin typeface="Arial Narrow" panose="020B0606020202030204" pitchFamily="34" charset="0"/>
              </a:rPr>
              <a:t>Préstamo proyectos I+D en empresas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139952" y="5085184"/>
            <a:ext cx="1104389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ES" sz="1050" b="1" i="1" dirty="0" err="1">
                <a:latin typeface="Arial Narrow" panose="020B0606020202030204" pitchFamily="34" charset="0"/>
              </a:rPr>
              <a:t>Equity</a:t>
            </a:r>
            <a:r>
              <a:rPr lang="es-ES" sz="1050" b="1" i="1" dirty="0">
                <a:latin typeface="Arial Narrow" panose="020B0606020202030204" pitchFamily="34" charset="0"/>
              </a:rPr>
              <a:t> </a:t>
            </a:r>
            <a:r>
              <a:rPr lang="es-ES" sz="1050" b="1" i="1" dirty="0" err="1">
                <a:latin typeface="Arial Narrow" panose="020B0606020202030204" pitchFamily="34" charset="0"/>
              </a:rPr>
              <a:t>Fund</a:t>
            </a:r>
            <a:r>
              <a:rPr lang="es-ES" sz="1050" b="1" i="1" dirty="0">
                <a:latin typeface="Arial Narrow" panose="020B0606020202030204" pitchFamily="34" charset="0"/>
              </a:rPr>
              <a:t> </a:t>
            </a:r>
            <a:r>
              <a:rPr lang="es-ES" sz="1050" b="1" i="1" dirty="0" err="1">
                <a:latin typeface="Arial Narrow" panose="020B0606020202030204" pitchFamily="34" charset="0"/>
              </a:rPr>
              <a:t>for</a:t>
            </a:r>
            <a:r>
              <a:rPr lang="es-ES" sz="1050" b="1" i="1" dirty="0">
                <a:latin typeface="Arial Narrow" panose="020B0606020202030204" pitchFamily="34" charset="0"/>
              </a:rPr>
              <a:t> </a:t>
            </a:r>
            <a:r>
              <a:rPr lang="es-ES" sz="1050" b="1" i="1" dirty="0" err="1">
                <a:latin typeface="Arial Narrow" panose="020B0606020202030204" pitchFamily="34" charset="0"/>
              </a:rPr>
              <a:t>SMEs</a:t>
            </a:r>
            <a:r>
              <a:rPr lang="es-ES" sz="1050" b="1" i="1" dirty="0">
                <a:latin typeface="Arial Narrow" panose="020B0606020202030204" pitchFamily="34" charset="0"/>
              </a:rPr>
              <a:t> &amp; </a:t>
            </a:r>
            <a:r>
              <a:rPr lang="es-ES" sz="1050" b="1" i="1" dirty="0" err="1">
                <a:latin typeface="Arial Narrow" panose="020B0606020202030204" pitchFamily="34" charset="0"/>
              </a:rPr>
              <a:t>start</a:t>
            </a:r>
            <a:r>
              <a:rPr lang="es-ES" sz="1050" b="1" i="1" dirty="0">
                <a:latin typeface="Arial Narrow" panose="020B0606020202030204" pitchFamily="34" charset="0"/>
              </a:rPr>
              <a:t>-ups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7207827" y="5085184"/>
            <a:ext cx="1294700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smtClean="0">
                <a:latin typeface="Arial Narrow" panose="020B0606020202030204" pitchFamily="34" charset="0"/>
              </a:rPr>
              <a:t>Fondo de Garantía de Cartera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971600" y="5087509"/>
            <a:ext cx="1061709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smtClean="0">
                <a:latin typeface="Arial Narrow" panose="020B0606020202030204" pitchFamily="34" charset="0"/>
              </a:rPr>
              <a:t>Desarrollo Urbano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  <p:sp>
        <p:nvSpPr>
          <p:cNvPr id="43" name="Flecha abajo 42"/>
          <p:cNvSpPr/>
          <p:nvPr/>
        </p:nvSpPr>
        <p:spPr>
          <a:xfrm>
            <a:off x="4104000" y="5661248"/>
            <a:ext cx="1080120" cy="79208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7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8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9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  <p:sp>
        <p:nvSpPr>
          <p:cNvPr id="20" name="CuadroTexto 41"/>
          <p:cNvSpPr txBox="1"/>
          <p:nvPr/>
        </p:nvSpPr>
        <p:spPr>
          <a:xfrm>
            <a:off x="2699792" y="5085184"/>
            <a:ext cx="1061709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err="1" smtClean="0">
                <a:latin typeface="Arial Narrow" panose="020B0606020202030204" pitchFamily="34" charset="0"/>
              </a:rPr>
              <a:t>Innovfin</a:t>
            </a:r>
            <a:r>
              <a:rPr lang="es-ES" sz="1050" b="1" i="1" dirty="0" smtClean="0">
                <a:latin typeface="Arial Narrow" panose="020B0606020202030204" pitchFamily="34" charset="0"/>
              </a:rPr>
              <a:t> SME </a:t>
            </a:r>
            <a:r>
              <a:rPr lang="es-ES" sz="1050" b="1" i="1" dirty="0" err="1" smtClean="0">
                <a:latin typeface="Arial Narrow" panose="020B0606020202030204" pitchFamily="34" charset="0"/>
              </a:rPr>
              <a:t>venture</a:t>
            </a:r>
            <a:r>
              <a:rPr lang="es-ES" sz="1050" b="1" i="1" dirty="0" smtClean="0">
                <a:latin typeface="Arial Narrow" panose="020B0606020202030204" pitchFamily="34" charset="0"/>
              </a:rPr>
              <a:t> capital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0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adroTexto 37"/>
          <p:cNvSpPr txBox="1"/>
          <p:nvPr/>
        </p:nvSpPr>
        <p:spPr>
          <a:xfrm>
            <a:off x="7448961" y="3918976"/>
            <a:ext cx="1294700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smtClean="0">
                <a:latin typeface="Arial Narrow" panose="020B0606020202030204" pitchFamily="34" charset="0"/>
              </a:rPr>
              <a:t>Préstamo proyectos I+D en empresas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5010549" y="2307318"/>
            <a:ext cx="1294700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smtClean="0">
                <a:latin typeface="Arial Narrow" panose="020B0606020202030204" pitchFamily="34" charset="0"/>
              </a:rPr>
              <a:t>Fondo de Garantía de Cartera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5688272" y="2883504"/>
            <a:ext cx="1332000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err="1">
                <a:latin typeface="Arial Narrow" panose="020B0606020202030204" pitchFamily="34" charset="0"/>
              </a:rPr>
              <a:t>Equity</a:t>
            </a:r>
            <a:r>
              <a:rPr lang="es-ES" sz="1050" b="1" i="1" dirty="0">
                <a:latin typeface="Arial Narrow" panose="020B0606020202030204" pitchFamily="34" charset="0"/>
              </a:rPr>
              <a:t> </a:t>
            </a:r>
            <a:r>
              <a:rPr lang="es-ES" sz="1050" b="1" i="1" dirty="0" err="1">
                <a:latin typeface="Arial Narrow" panose="020B0606020202030204" pitchFamily="34" charset="0"/>
              </a:rPr>
              <a:t>Fund</a:t>
            </a:r>
            <a:r>
              <a:rPr lang="es-ES" sz="1050" b="1" i="1" dirty="0">
                <a:latin typeface="Arial Narrow" panose="020B0606020202030204" pitchFamily="34" charset="0"/>
              </a:rPr>
              <a:t> </a:t>
            </a:r>
            <a:r>
              <a:rPr lang="es-ES" sz="1050" b="1" i="1" dirty="0" err="1">
                <a:latin typeface="Arial Narrow" panose="020B0606020202030204" pitchFamily="34" charset="0"/>
              </a:rPr>
              <a:t>for</a:t>
            </a:r>
            <a:r>
              <a:rPr lang="es-ES" sz="1050" b="1" i="1" dirty="0">
                <a:latin typeface="Arial Narrow" panose="020B0606020202030204" pitchFamily="34" charset="0"/>
              </a:rPr>
              <a:t> </a:t>
            </a:r>
            <a:r>
              <a:rPr lang="es-ES" sz="1050" b="1" i="1" dirty="0" err="1">
                <a:latin typeface="Arial Narrow" panose="020B0606020202030204" pitchFamily="34" charset="0"/>
              </a:rPr>
              <a:t>SMEs</a:t>
            </a:r>
            <a:r>
              <a:rPr lang="es-ES" sz="1050" b="1" i="1" dirty="0">
                <a:latin typeface="Arial Narrow" panose="020B0606020202030204" pitchFamily="34" charset="0"/>
              </a:rPr>
              <a:t> &amp; </a:t>
            </a:r>
            <a:r>
              <a:rPr lang="es-ES" sz="1050" b="1" i="1" dirty="0" err="1">
                <a:latin typeface="Arial Narrow" panose="020B0606020202030204" pitchFamily="34" charset="0"/>
              </a:rPr>
              <a:t>start</a:t>
            </a:r>
            <a:r>
              <a:rPr lang="es-ES" sz="1050" b="1" i="1" dirty="0">
                <a:latin typeface="Arial Narrow" panose="020B0606020202030204" pitchFamily="34" charset="0"/>
              </a:rPr>
              <a:t>-ups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3912868" y="1694306"/>
            <a:ext cx="1296000" cy="4154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err="1" smtClean="0">
                <a:latin typeface="Arial Narrow" panose="020B0606020202030204" pitchFamily="34" charset="0"/>
              </a:rPr>
              <a:t>Innovfin</a:t>
            </a:r>
            <a:r>
              <a:rPr lang="es-ES" sz="1050" b="1" i="1" dirty="0" smtClean="0">
                <a:latin typeface="Arial Narrow" panose="020B0606020202030204" pitchFamily="34" charset="0"/>
              </a:rPr>
              <a:t> SME </a:t>
            </a:r>
            <a:r>
              <a:rPr lang="es-ES" sz="1050" b="1" i="1" dirty="0" err="1" smtClean="0">
                <a:latin typeface="Arial Narrow" panose="020B0606020202030204" pitchFamily="34" charset="0"/>
              </a:rPr>
              <a:t>venture</a:t>
            </a:r>
            <a:r>
              <a:rPr lang="es-ES" sz="1050" b="1" i="1" dirty="0" smtClean="0">
                <a:latin typeface="Arial Narrow" panose="020B0606020202030204" pitchFamily="34" charset="0"/>
              </a:rPr>
              <a:t> capital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865" y="1268800"/>
            <a:ext cx="674043" cy="720000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/>
              <a:t>Sistema de gestión, control y verificación</a:t>
            </a:r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827584" y="5877272"/>
            <a:ext cx="7992888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V="1">
            <a:off x="1115616" y="1628800"/>
            <a:ext cx="0" cy="450000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 rot="16200000">
            <a:off x="-2188201" y="3708482"/>
            <a:ext cx="4752528" cy="305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Nivel de especialización territorial</a:t>
            </a:r>
            <a:endParaRPr lang="es-ES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772072" y="6525344"/>
            <a:ext cx="4752528" cy="305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Nivel de riesgo</a:t>
            </a:r>
            <a:endParaRPr lang="es-ES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323528" y="1700808"/>
            <a:ext cx="86409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GENERAL</a:t>
            </a:r>
            <a:endParaRPr lang="es-E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552" y="1271118"/>
            <a:ext cx="539770" cy="36000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157250" y="5517232"/>
            <a:ext cx="103037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ESPECÍFICO</a:t>
            </a:r>
            <a:endParaRPr lang="es-E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0079" y="5976921"/>
            <a:ext cx="576000" cy="3600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5727" y="4965264"/>
            <a:ext cx="1246753" cy="720000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7862106" y="5968184"/>
            <a:ext cx="103037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MAYOR</a:t>
            </a:r>
            <a:endParaRPr lang="es-E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199336" y="6070751"/>
            <a:ext cx="103037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MENOR</a:t>
            </a:r>
            <a:endParaRPr lang="es-ES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2050779" y="1256987"/>
            <a:ext cx="2024608" cy="1160512"/>
            <a:chOff x="1714523" y="3034619"/>
            <a:chExt cx="2024608" cy="1160512"/>
          </a:xfrm>
        </p:grpSpPr>
        <p:sp>
          <p:nvSpPr>
            <p:cNvPr id="24" name="Elipse 23"/>
            <p:cNvSpPr/>
            <p:nvPr/>
          </p:nvSpPr>
          <p:spPr>
            <a:xfrm>
              <a:off x="1714523" y="3034619"/>
              <a:ext cx="2024608" cy="1160512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sz="14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5" name="Rectángulo 24"/>
            <p:cNvSpPr/>
            <p:nvPr/>
          </p:nvSpPr>
          <p:spPr>
            <a:xfrm>
              <a:off x="1879992" y="3292234"/>
              <a:ext cx="1755904" cy="712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IIFF bajo sistemas </a:t>
              </a:r>
              <a:r>
                <a:rPr lang="es-ES" sz="1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coordinados </a:t>
              </a:r>
              <a:r>
                <a:rPr lang="es-ES" sz="1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por</a:t>
              </a:r>
            </a:p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BEI </a:t>
              </a:r>
              <a:r>
                <a:rPr lang="es-ES" sz="1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- </a:t>
              </a:r>
              <a:r>
                <a:rPr lang="es-ES" sz="1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FEI</a:t>
              </a:r>
              <a:endParaRPr lang="es-ES" sz="14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3707904" y="2564904"/>
            <a:ext cx="2024608" cy="1160512"/>
            <a:chOff x="1714523" y="3034619"/>
            <a:chExt cx="2024608" cy="1160512"/>
          </a:xfrm>
        </p:grpSpPr>
        <p:sp>
          <p:nvSpPr>
            <p:cNvPr id="29" name="Elipse 28"/>
            <p:cNvSpPr/>
            <p:nvPr/>
          </p:nvSpPr>
          <p:spPr>
            <a:xfrm>
              <a:off x="1714523" y="3034619"/>
              <a:ext cx="2024608" cy="1160512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sz="14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0" name="Rectángulo 29"/>
            <p:cNvSpPr/>
            <p:nvPr/>
          </p:nvSpPr>
          <p:spPr>
            <a:xfrm>
              <a:off x="1879992" y="3292234"/>
              <a:ext cx="1755904" cy="712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IIFF estandarizados</a:t>
              </a:r>
            </a:p>
            <a:p>
              <a:pPr algn="ctr"/>
              <a:r>
                <a:rPr lang="es-ES" sz="1400" i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(off </a:t>
              </a:r>
              <a:r>
                <a:rPr lang="es-ES" sz="1400" i="1" dirty="0" err="1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the</a:t>
              </a:r>
              <a:r>
                <a:rPr lang="es-ES" sz="1400" i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 </a:t>
              </a:r>
              <a:r>
                <a:rPr lang="es-ES" sz="1400" i="1" dirty="0" err="1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shelf</a:t>
              </a:r>
              <a:r>
                <a:rPr lang="es-ES" sz="1400" i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)</a:t>
              </a:r>
              <a:endParaRPr lang="es-ES" sz="1400" i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5567536" y="3717032"/>
            <a:ext cx="2024608" cy="1160512"/>
            <a:chOff x="1714523" y="3034619"/>
            <a:chExt cx="2024608" cy="1160512"/>
          </a:xfrm>
        </p:grpSpPr>
        <p:sp>
          <p:nvSpPr>
            <p:cNvPr id="32" name="Elipse 31"/>
            <p:cNvSpPr/>
            <p:nvPr/>
          </p:nvSpPr>
          <p:spPr>
            <a:xfrm>
              <a:off x="1714523" y="3034619"/>
              <a:ext cx="2024608" cy="1160512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 sz="14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1879992" y="3292234"/>
              <a:ext cx="1755904" cy="7128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IIFF a medida</a:t>
              </a:r>
            </a:p>
            <a:p>
              <a:pPr algn="ctr"/>
              <a:r>
                <a:rPr lang="es-ES" sz="1400" i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(</a:t>
              </a:r>
              <a:r>
                <a:rPr lang="es-ES" sz="1400" i="1" dirty="0" err="1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tailor</a:t>
              </a:r>
              <a:r>
                <a:rPr lang="es-ES" sz="1400" i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 </a:t>
              </a:r>
              <a:r>
                <a:rPr lang="es-ES" sz="1400" i="1" dirty="0" err="1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made</a:t>
              </a:r>
              <a:r>
                <a:rPr lang="es-ES" sz="1400" i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)</a:t>
              </a:r>
              <a:endParaRPr lang="es-ES" sz="1400" i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4" name="Rectángulo 33"/>
          <p:cNvSpPr/>
          <p:nvPr/>
        </p:nvSpPr>
        <p:spPr>
          <a:xfrm>
            <a:off x="1199336" y="2309971"/>
            <a:ext cx="15845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latin typeface="Arial Narrow" panose="020B0606020202030204" pitchFamily="34" charset="0"/>
              </a:rPr>
              <a:t>bajo riesgo de definición, diseño, implementación, gestión y control </a:t>
            </a:r>
            <a:endParaRPr lang="es-ES" sz="1200" i="1" dirty="0">
              <a:latin typeface="Arial Narrow" panose="020B0606020202030204" pitchFamily="34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2420144" y="3470483"/>
            <a:ext cx="1822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>
                <a:latin typeface="Arial Narrow" panose="020B0606020202030204" pitchFamily="34" charset="0"/>
              </a:rPr>
              <a:t>reducen los riesgos de definición y diseño y permiten una mayor agilidad en su implementación</a:t>
            </a:r>
            <a:endParaRPr lang="es-ES" sz="1200" i="1" dirty="0">
              <a:latin typeface="Arial Narrow" panose="020B0606020202030204" pitchFamily="34" charset="0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3873372" y="4596014"/>
            <a:ext cx="2138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latin typeface="Arial Narrow" panose="020B0606020202030204" pitchFamily="34" charset="0"/>
              </a:rPr>
              <a:t>se </a:t>
            </a:r>
            <a:r>
              <a:rPr lang="es-ES" sz="1200" dirty="0">
                <a:latin typeface="Arial Narrow" panose="020B0606020202030204" pitchFamily="34" charset="0"/>
              </a:rPr>
              <a:t>consideraba necesario para cubrir un fallo de mercado, pero este no se encontraba ya creado a nivel europeo y/o prediseñado</a:t>
            </a:r>
            <a:endParaRPr lang="es-ES" sz="1200" i="1" dirty="0">
              <a:latin typeface="Arial Narrow" panose="020B0606020202030204" pitchFamily="34" charset="0"/>
            </a:endParaRPr>
          </a:p>
        </p:txBody>
      </p:sp>
      <p:grpSp>
        <p:nvGrpSpPr>
          <p:cNvPr id="45" name="44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46" name="Imagen 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47" name="Imagen 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48" name="Imagen 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  <p:sp>
        <p:nvSpPr>
          <p:cNvPr id="37" name="CuadroTexto 38"/>
          <p:cNvSpPr txBox="1"/>
          <p:nvPr/>
        </p:nvSpPr>
        <p:spPr>
          <a:xfrm>
            <a:off x="7092280" y="3501008"/>
            <a:ext cx="1332000" cy="2539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050" b="1" i="1" dirty="0" smtClean="0">
                <a:latin typeface="Arial Narrow" panose="020B0606020202030204" pitchFamily="34" charset="0"/>
              </a:rPr>
              <a:t>Desarrollo Urbano</a:t>
            </a:r>
            <a:endParaRPr lang="es-ES" sz="1050" b="1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10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39" grpId="0" animBg="1"/>
      <p:bldP spid="41" grpId="0" animBg="1"/>
      <p:bldP spid="34" grpId="0"/>
      <p:bldP spid="36" grpId="0"/>
      <p:bldP spid="35" grpId="0"/>
      <p:bldP spid="3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tx1"/>
                </a:solidFill>
              </a:rPr>
              <a:t>Muchas gracias por su atención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Grupo 3"/>
          <p:cNvGrpSpPr/>
          <p:nvPr/>
        </p:nvGrpSpPr>
        <p:grpSpPr>
          <a:xfrm>
            <a:off x="119557" y="4365104"/>
            <a:ext cx="8843222" cy="720000"/>
            <a:chOff x="179512" y="379312"/>
            <a:chExt cx="8843222" cy="720000"/>
          </a:xfrm>
        </p:grpSpPr>
        <p:pic>
          <p:nvPicPr>
            <p:cNvPr id="5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7447" y="379312"/>
              <a:ext cx="2565287" cy="72000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64677" y="379312"/>
              <a:ext cx="840423" cy="720000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62616" y="379312"/>
              <a:ext cx="1448935" cy="720000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069068" y="379312"/>
              <a:ext cx="1030862" cy="720000"/>
            </a:xfrm>
            <a:prstGeom prst="rect">
              <a:avLst/>
            </a:prstGeom>
          </p:spPr>
        </p:pic>
        <p:pic>
          <p:nvPicPr>
            <p:cNvPr id="9" name="10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9512" y="379312"/>
              <a:ext cx="142953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95483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Proceso de análisis: técnicas desarrolladas</a:t>
            </a:r>
            <a:endParaRPr lang="es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395536" y="836712"/>
            <a:ext cx="1584176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Revisión documental y legal</a:t>
            </a:r>
            <a:endParaRPr lang="es-ES" sz="12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395536" y="1628800"/>
            <a:ext cx="158417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Reglamentos</a:t>
            </a:r>
          </a:p>
          <a:p>
            <a:pPr algn="ctr"/>
            <a:r>
              <a:rPr lang="es-ES" sz="1200" dirty="0" smtClean="0"/>
              <a:t>PO Andalucía 2014-20</a:t>
            </a:r>
          </a:p>
          <a:p>
            <a:pPr algn="ctr"/>
            <a:r>
              <a:rPr lang="es-ES" sz="1200" dirty="0" smtClean="0"/>
              <a:t>RIS3</a:t>
            </a:r>
          </a:p>
          <a:p>
            <a:pPr algn="ctr"/>
            <a:r>
              <a:rPr lang="es-ES" sz="1200" dirty="0" smtClean="0"/>
              <a:t>DIRCE</a:t>
            </a:r>
          </a:p>
          <a:p>
            <a:pPr algn="ctr"/>
            <a:r>
              <a:rPr lang="es-ES" sz="1200" dirty="0" smtClean="0"/>
              <a:t>INE</a:t>
            </a:r>
          </a:p>
          <a:p>
            <a:pPr algn="ctr"/>
            <a:r>
              <a:rPr lang="es-ES" sz="1200" dirty="0" smtClean="0"/>
              <a:t>BCE</a:t>
            </a:r>
          </a:p>
          <a:p>
            <a:pPr algn="ctr"/>
            <a:r>
              <a:rPr lang="es-ES" sz="1200" dirty="0" smtClean="0"/>
              <a:t>BBVA</a:t>
            </a:r>
          </a:p>
          <a:p>
            <a:pPr algn="ctr"/>
            <a:r>
              <a:rPr lang="es-ES" sz="1200" dirty="0" smtClean="0"/>
              <a:t>Informe GEM</a:t>
            </a:r>
          </a:p>
          <a:p>
            <a:pPr algn="ctr"/>
            <a:r>
              <a:rPr lang="es-ES" sz="1200" dirty="0" smtClean="0"/>
              <a:t>Informes ASCRI</a:t>
            </a:r>
          </a:p>
          <a:p>
            <a:pPr algn="ctr"/>
            <a:r>
              <a:rPr lang="es-ES" sz="1200" dirty="0" smtClean="0"/>
              <a:t>Memoria CDTI</a:t>
            </a:r>
          </a:p>
          <a:p>
            <a:pPr algn="ctr"/>
            <a:r>
              <a:rPr lang="es-ES" sz="1200" dirty="0" smtClean="0"/>
              <a:t>Memoria ENISA</a:t>
            </a:r>
          </a:p>
          <a:p>
            <a:pPr algn="ctr"/>
            <a:r>
              <a:rPr lang="es-ES" sz="1200" dirty="0" smtClean="0"/>
              <a:t>Memoria CERSA</a:t>
            </a:r>
          </a:p>
          <a:p>
            <a:pPr algn="ctr"/>
            <a:r>
              <a:rPr lang="es-ES" sz="1200" dirty="0" smtClean="0"/>
              <a:t>Banco de España</a:t>
            </a:r>
          </a:p>
          <a:p>
            <a:pPr algn="ctr"/>
            <a:r>
              <a:rPr lang="es-ES" sz="1200" dirty="0" smtClean="0"/>
              <a:t>Encuesta SAFE</a:t>
            </a:r>
          </a:p>
          <a:p>
            <a:pPr algn="ctr"/>
            <a:r>
              <a:rPr lang="es-ES" sz="1200" dirty="0" smtClean="0"/>
              <a:t>Análisis SABI</a:t>
            </a:r>
          </a:p>
          <a:p>
            <a:pPr algn="ctr"/>
            <a:r>
              <a:rPr lang="es-ES" sz="1200" dirty="0" smtClean="0"/>
              <a:t>Memoria IDEA</a:t>
            </a:r>
          </a:p>
          <a:p>
            <a:pPr algn="ctr"/>
            <a:r>
              <a:rPr lang="es-ES" sz="1200" dirty="0" smtClean="0"/>
              <a:t>Memoria </a:t>
            </a:r>
            <a:r>
              <a:rPr lang="es-ES" sz="1200" dirty="0" err="1" smtClean="0"/>
              <a:t>Suraval</a:t>
            </a:r>
            <a:endParaRPr lang="es-ES" sz="1200" dirty="0" smtClean="0"/>
          </a:p>
          <a:p>
            <a:pPr algn="ctr"/>
            <a:endParaRPr lang="es-ES" sz="1200" dirty="0" smtClean="0"/>
          </a:p>
          <a:p>
            <a:pPr algn="ctr"/>
            <a:r>
              <a:rPr lang="es-ES" sz="1200" dirty="0" smtClean="0"/>
              <a:t>…</a:t>
            </a:r>
          </a:p>
          <a:p>
            <a:pPr algn="ctr"/>
            <a:endParaRPr lang="es-ES" sz="1200" dirty="0" smtClean="0"/>
          </a:p>
          <a:p>
            <a:pPr algn="ctr"/>
            <a:endParaRPr lang="es-ES" sz="1100" dirty="0" smtClean="0"/>
          </a:p>
        </p:txBody>
      </p:sp>
      <p:sp>
        <p:nvSpPr>
          <p:cNvPr id="6" name="5 Rectángulo redondeado"/>
          <p:cNvSpPr/>
          <p:nvPr/>
        </p:nvSpPr>
        <p:spPr>
          <a:xfrm>
            <a:off x="2123728" y="836712"/>
            <a:ext cx="1512168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Trabajo de campo: entrevistas focalizadas</a:t>
            </a:r>
            <a:endParaRPr lang="es-ES" sz="12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2123728" y="1628800"/>
            <a:ext cx="1512168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 smtClean="0"/>
          </a:p>
          <a:p>
            <a:pPr algn="ctr"/>
            <a:r>
              <a:rPr lang="es-ES" sz="1100" dirty="0" smtClean="0"/>
              <a:t>10 Intermediarios financieros: 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 10 Empresas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4 Entidades públicas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3779912" y="836712"/>
            <a:ext cx="1440160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Taller de validación</a:t>
            </a:r>
            <a:endParaRPr lang="es-ES" sz="12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3779912" y="1628800"/>
            <a:ext cx="144016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 smtClean="0"/>
          </a:p>
          <a:p>
            <a:pPr algn="ctr"/>
            <a:endParaRPr lang="es-ES" sz="1200" dirty="0" smtClean="0"/>
          </a:p>
          <a:p>
            <a:pPr algn="ctr"/>
            <a:r>
              <a:rPr lang="es-ES" sz="1100" dirty="0" smtClean="0"/>
              <a:t>7 intermediarios financieros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5 empresas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30 Asociaciones empresariales</a:t>
            </a:r>
          </a:p>
          <a:p>
            <a:pPr algn="ctr"/>
            <a:endParaRPr lang="es-ES" sz="1100" dirty="0" smtClean="0"/>
          </a:p>
          <a:p>
            <a:pPr algn="ctr"/>
            <a:endParaRPr lang="es-ES" sz="1100" dirty="0" smtClean="0"/>
          </a:p>
          <a:p>
            <a:pPr algn="ctr"/>
            <a:endParaRPr lang="es-ES" sz="1100" dirty="0" smtClean="0"/>
          </a:p>
        </p:txBody>
      </p:sp>
      <p:sp>
        <p:nvSpPr>
          <p:cNvPr id="10" name="9 Rectángulo redondeado"/>
          <p:cNvSpPr/>
          <p:nvPr/>
        </p:nvSpPr>
        <p:spPr>
          <a:xfrm>
            <a:off x="5364088" y="836712"/>
            <a:ext cx="1440160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Estudios de caso</a:t>
            </a:r>
            <a:endParaRPr lang="es-ES" sz="12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364088" y="1628800"/>
            <a:ext cx="144016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Programa microcréditos Hungría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Fondo </a:t>
            </a:r>
            <a:r>
              <a:rPr lang="es-ES" sz="1100" dirty="0" err="1" smtClean="0"/>
              <a:t>Start</a:t>
            </a:r>
            <a:r>
              <a:rPr lang="es-ES" sz="1100" dirty="0" smtClean="0"/>
              <a:t>-up  Tecnológico Sajonia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JEREMIE Cataluña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Fondo Apoyo al emprendimiento Lituania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Programa Garantías Bulgaria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JEREMIE Andalucía</a:t>
            </a:r>
          </a:p>
          <a:p>
            <a:pPr algn="ctr"/>
            <a:endParaRPr lang="es-ES" sz="1100" dirty="0" smtClean="0"/>
          </a:p>
          <a:p>
            <a:pPr algn="ctr"/>
            <a:r>
              <a:rPr lang="es-ES" sz="1100" dirty="0" smtClean="0"/>
              <a:t>JESSICA Andalucía</a:t>
            </a:r>
          </a:p>
          <a:p>
            <a:pPr algn="ctr"/>
            <a:endParaRPr lang="es-ES" sz="1100" dirty="0" smtClean="0"/>
          </a:p>
          <a:p>
            <a:pPr algn="ctr"/>
            <a:endParaRPr lang="es-ES" sz="1100" dirty="0" smtClean="0"/>
          </a:p>
          <a:p>
            <a:pPr algn="ctr"/>
            <a:endParaRPr lang="es-ES" sz="1100" dirty="0" smtClean="0"/>
          </a:p>
          <a:p>
            <a:pPr algn="ctr"/>
            <a:endParaRPr lang="es-ES" sz="1100" dirty="0" smtClean="0"/>
          </a:p>
          <a:p>
            <a:pPr algn="ctr"/>
            <a:endParaRPr lang="es-ES" sz="1100" dirty="0" smtClean="0"/>
          </a:p>
          <a:p>
            <a:pPr algn="ctr"/>
            <a:endParaRPr lang="es-ES" sz="1100" dirty="0" smtClean="0"/>
          </a:p>
          <a:p>
            <a:pPr algn="ctr"/>
            <a:endParaRPr lang="es-ES" sz="1050" dirty="0" smtClean="0"/>
          </a:p>
        </p:txBody>
      </p:sp>
      <p:sp>
        <p:nvSpPr>
          <p:cNvPr id="12" name="11 Rectángulo redondeado"/>
          <p:cNvSpPr/>
          <p:nvPr/>
        </p:nvSpPr>
        <p:spPr>
          <a:xfrm>
            <a:off x="6948264" y="836712"/>
            <a:ext cx="1584176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Métodos cuantitativos</a:t>
            </a:r>
            <a:endParaRPr lang="es-ES" sz="12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6948264" y="1628800"/>
            <a:ext cx="1584176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 smtClean="0"/>
          </a:p>
          <a:p>
            <a:pPr algn="ctr"/>
            <a:r>
              <a:rPr lang="es-ES" sz="1100" dirty="0" smtClean="0"/>
              <a:t>Análisis de series temporales</a:t>
            </a:r>
          </a:p>
          <a:p>
            <a:pPr algn="ctr"/>
            <a:r>
              <a:rPr lang="es-ES" sz="1100" dirty="0" smtClean="0"/>
              <a:t>Proyecciones</a:t>
            </a:r>
          </a:p>
          <a:p>
            <a:pPr algn="ctr"/>
            <a:r>
              <a:rPr lang="es-ES" sz="1100" dirty="0" smtClean="0"/>
              <a:t>Descomposición de Dupont</a:t>
            </a:r>
          </a:p>
          <a:p>
            <a:pPr algn="ctr"/>
            <a:r>
              <a:rPr lang="es-ES" sz="1100" dirty="0" smtClean="0"/>
              <a:t>Análisis de regresión</a:t>
            </a:r>
          </a:p>
          <a:p>
            <a:pPr algn="ctr"/>
            <a:r>
              <a:rPr lang="es-ES" sz="1100" dirty="0" smtClean="0"/>
              <a:t>Estadística descriptiva</a:t>
            </a:r>
          </a:p>
          <a:p>
            <a:pPr algn="ctr"/>
            <a:endParaRPr lang="es-ES" sz="1100" dirty="0" smtClean="0"/>
          </a:p>
        </p:txBody>
      </p:sp>
      <p:grpSp>
        <p:nvGrpSpPr>
          <p:cNvPr id="18" name="17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9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20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21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Proceso de análisis: secuencia</a:t>
            </a:r>
            <a:endParaRPr lang="es-ES" dirty="0"/>
          </a:p>
        </p:txBody>
      </p:sp>
      <p:grpSp>
        <p:nvGrpSpPr>
          <p:cNvPr id="19" name="18 Grupo"/>
          <p:cNvGrpSpPr/>
          <p:nvPr/>
        </p:nvGrpSpPr>
        <p:grpSpPr>
          <a:xfrm>
            <a:off x="395536" y="1052736"/>
            <a:ext cx="8280920" cy="2880320"/>
            <a:chOff x="395536" y="2204864"/>
            <a:chExt cx="8280920" cy="2880320"/>
          </a:xfrm>
        </p:grpSpPr>
        <p:sp>
          <p:nvSpPr>
            <p:cNvPr id="4" name="3 Pentágono"/>
            <p:cNvSpPr/>
            <p:nvPr/>
          </p:nvSpPr>
          <p:spPr>
            <a:xfrm>
              <a:off x="395536" y="2204864"/>
              <a:ext cx="2304256" cy="1872208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/>
                <a:t>Análisis documental</a:t>
              </a:r>
            </a:p>
            <a:p>
              <a:pPr algn="ctr"/>
              <a:r>
                <a:rPr lang="es-ES" sz="1400" dirty="0" smtClean="0"/>
                <a:t>y estadístico</a:t>
              </a:r>
              <a:endParaRPr lang="es-ES" sz="1400" dirty="0"/>
            </a:p>
          </p:txBody>
        </p:sp>
        <p:grpSp>
          <p:nvGrpSpPr>
            <p:cNvPr id="8" name="7 Grupo"/>
            <p:cNvGrpSpPr/>
            <p:nvPr/>
          </p:nvGrpSpPr>
          <p:grpSpPr>
            <a:xfrm>
              <a:off x="1979712" y="2204864"/>
              <a:ext cx="2160240" cy="1872208"/>
              <a:chOff x="1979712" y="2204864"/>
              <a:chExt cx="2160240" cy="1872208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6" name="5 Cheurón"/>
              <p:cNvSpPr/>
              <p:nvPr/>
            </p:nvSpPr>
            <p:spPr>
              <a:xfrm>
                <a:off x="1979712" y="2204864"/>
                <a:ext cx="2160240" cy="1872208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946698" y="2780928"/>
                <a:ext cx="90133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400" dirty="0" smtClean="0">
                    <a:solidFill>
                      <a:schemeClr val="bg1"/>
                    </a:solidFill>
                  </a:rPr>
                  <a:t>Trabajo </a:t>
                </a:r>
              </a:p>
              <a:p>
                <a:r>
                  <a:rPr lang="es-ES" sz="1400" dirty="0" smtClean="0">
                    <a:solidFill>
                      <a:schemeClr val="bg1"/>
                    </a:solidFill>
                  </a:rPr>
                  <a:t>de campo</a:t>
                </a:r>
                <a:endParaRPr lang="es-ES" sz="1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8 Grupo"/>
            <p:cNvGrpSpPr/>
            <p:nvPr/>
          </p:nvGrpSpPr>
          <p:grpSpPr>
            <a:xfrm>
              <a:off x="3563888" y="2204864"/>
              <a:ext cx="2160240" cy="1872208"/>
              <a:chOff x="1979712" y="2204864"/>
              <a:chExt cx="2160240" cy="1872208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10" name="9 Cheurón"/>
              <p:cNvSpPr/>
              <p:nvPr/>
            </p:nvSpPr>
            <p:spPr>
              <a:xfrm>
                <a:off x="1979712" y="2204864"/>
                <a:ext cx="2160240" cy="1872208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3082457" y="2780928"/>
                <a:ext cx="9210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400" dirty="0" smtClean="0">
                    <a:solidFill>
                      <a:schemeClr val="bg1"/>
                    </a:solidFill>
                  </a:rPr>
                  <a:t>Taller </a:t>
                </a:r>
              </a:p>
              <a:p>
                <a:r>
                  <a:rPr lang="es-ES" sz="1400" dirty="0" smtClean="0">
                    <a:solidFill>
                      <a:schemeClr val="bg1"/>
                    </a:solidFill>
                  </a:rPr>
                  <a:t>validación</a:t>
                </a:r>
              </a:p>
            </p:txBody>
          </p:sp>
        </p:grpSp>
        <p:grpSp>
          <p:nvGrpSpPr>
            <p:cNvPr id="12" name="11 Grupo"/>
            <p:cNvGrpSpPr/>
            <p:nvPr/>
          </p:nvGrpSpPr>
          <p:grpSpPr>
            <a:xfrm>
              <a:off x="5076056" y="2204864"/>
              <a:ext cx="2160240" cy="1872208"/>
              <a:chOff x="1979712" y="2204864"/>
              <a:chExt cx="2160240" cy="1872208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3" name="12 Cheurón"/>
              <p:cNvSpPr/>
              <p:nvPr/>
            </p:nvSpPr>
            <p:spPr>
              <a:xfrm>
                <a:off x="1979712" y="2204864"/>
                <a:ext cx="2160240" cy="1872208"/>
              </a:xfrm>
              <a:prstGeom prst="chevro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3017293" y="2780928"/>
                <a:ext cx="8051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400" dirty="0" smtClean="0">
                    <a:solidFill>
                      <a:schemeClr val="bg1"/>
                    </a:solidFill>
                  </a:rPr>
                  <a:t>Estudio </a:t>
                </a:r>
              </a:p>
              <a:p>
                <a:r>
                  <a:rPr lang="es-ES" sz="1400" dirty="0" smtClean="0">
                    <a:solidFill>
                      <a:schemeClr val="bg1"/>
                    </a:solidFill>
                  </a:rPr>
                  <a:t>de casos</a:t>
                </a:r>
                <a:endParaRPr lang="es-ES" sz="1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14 Grupo"/>
            <p:cNvGrpSpPr/>
            <p:nvPr/>
          </p:nvGrpSpPr>
          <p:grpSpPr>
            <a:xfrm>
              <a:off x="6516216" y="2204864"/>
              <a:ext cx="2160240" cy="1872208"/>
              <a:chOff x="1979712" y="2204864"/>
              <a:chExt cx="2160240" cy="1872208"/>
            </a:xfrm>
          </p:grpSpPr>
          <p:sp>
            <p:nvSpPr>
              <p:cNvPr id="16" name="15 Cheurón"/>
              <p:cNvSpPr/>
              <p:nvPr/>
            </p:nvSpPr>
            <p:spPr>
              <a:xfrm>
                <a:off x="1979712" y="2204864"/>
                <a:ext cx="2160240" cy="1872208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2946151" y="2780928"/>
                <a:ext cx="8034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400" dirty="0" smtClean="0">
                    <a:solidFill>
                      <a:schemeClr val="bg1"/>
                    </a:solidFill>
                  </a:rPr>
                  <a:t>Informe </a:t>
                </a:r>
              </a:p>
              <a:p>
                <a:endParaRPr lang="es-ES" sz="1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17 Flecha a la derecha con bandas"/>
            <p:cNvSpPr/>
            <p:nvPr/>
          </p:nvSpPr>
          <p:spPr>
            <a:xfrm>
              <a:off x="395536" y="4221088"/>
              <a:ext cx="8208912" cy="864096"/>
            </a:xfrm>
            <a:prstGeom prst="stripedRightArrow">
              <a:avLst>
                <a:gd name="adj1" fmla="val 52461"/>
                <a:gd name="adj2" fmla="val 5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i="1" dirty="0" err="1" smtClean="0">
                  <a:solidFill>
                    <a:schemeClr val="tx1"/>
                  </a:solidFill>
                </a:rPr>
                <a:t>Feedback</a:t>
              </a:r>
              <a:r>
                <a:rPr lang="es-ES" sz="1400" i="1" dirty="0" smtClean="0">
                  <a:solidFill>
                    <a:schemeClr val="tx1"/>
                  </a:solidFill>
                </a:rPr>
                <a:t> con la Dirección General de Fondos Europeos</a:t>
              </a:r>
              <a:endParaRPr lang="es-ES" sz="1400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19 Redondear rectángulo de esquina diagonal"/>
          <p:cNvSpPr/>
          <p:nvPr/>
        </p:nvSpPr>
        <p:spPr>
          <a:xfrm>
            <a:off x="251520" y="3861048"/>
            <a:ext cx="2736304" cy="6480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Estudio de Mercado</a:t>
            </a:r>
            <a:endParaRPr lang="es-ES" sz="1600" dirty="0"/>
          </a:p>
        </p:txBody>
      </p:sp>
      <p:sp>
        <p:nvSpPr>
          <p:cNvPr id="21" name="20 Redondear rectángulo de esquina diagonal"/>
          <p:cNvSpPr/>
          <p:nvPr/>
        </p:nvSpPr>
        <p:spPr>
          <a:xfrm>
            <a:off x="1259632" y="4365104"/>
            <a:ext cx="2880320" cy="720080"/>
          </a:xfrm>
          <a:prstGeom prst="round2Diag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DAFO y Fallos de mercado</a:t>
            </a:r>
            <a:endParaRPr lang="es-ES" sz="1600" dirty="0"/>
          </a:p>
        </p:txBody>
      </p:sp>
      <p:sp>
        <p:nvSpPr>
          <p:cNvPr id="22" name="21 Redondear rectángulo de esquina diagonal"/>
          <p:cNvSpPr/>
          <p:nvPr/>
        </p:nvSpPr>
        <p:spPr>
          <a:xfrm>
            <a:off x="2483768" y="4869160"/>
            <a:ext cx="3096344" cy="792088"/>
          </a:xfrm>
          <a:prstGeom prst="round2Diag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Cuantificación </a:t>
            </a:r>
            <a:r>
              <a:rPr lang="es-ES" sz="1600" dirty="0" err="1" smtClean="0"/>
              <a:t>Funding</a:t>
            </a:r>
            <a:r>
              <a:rPr lang="es-ES" sz="1600" dirty="0" smtClean="0"/>
              <a:t> GAP</a:t>
            </a:r>
            <a:endParaRPr lang="es-ES" sz="1600" dirty="0"/>
          </a:p>
        </p:txBody>
      </p:sp>
      <p:sp>
        <p:nvSpPr>
          <p:cNvPr id="23" name="22 Redondear rectángulo de esquina diagonal"/>
          <p:cNvSpPr/>
          <p:nvPr/>
        </p:nvSpPr>
        <p:spPr>
          <a:xfrm>
            <a:off x="3563888" y="5445224"/>
            <a:ext cx="3096344" cy="792088"/>
          </a:xfrm>
          <a:prstGeom prst="round2Diag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Propuesta de instrumentos</a:t>
            </a:r>
            <a:endParaRPr lang="es-ES" sz="1600" dirty="0"/>
          </a:p>
        </p:txBody>
      </p:sp>
      <p:sp>
        <p:nvSpPr>
          <p:cNvPr id="24" name="23 Redondear rectángulo de esquina diagonal"/>
          <p:cNvSpPr/>
          <p:nvPr/>
        </p:nvSpPr>
        <p:spPr>
          <a:xfrm>
            <a:off x="5508104" y="6021288"/>
            <a:ext cx="2952328" cy="720080"/>
          </a:xfrm>
          <a:prstGeom prst="round2Diag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Gobernanza y gestión</a:t>
            </a:r>
            <a:endParaRPr lang="es-ES" sz="1600" dirty="0"/>
          </a:p>
        </p:txBody>
      </p:sp>
      <p:grpSp>
        <p:nvGrpSpPr>
          <p:cNvPr id="29" name="28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30" name="Imagen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31" name="Imagen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32" name="Imagen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Contexto económico y financiero de Andalucía </a:t>
            </a:r>
            <a:endParaRPr lang="es-ES" dirty="0"/>
          </a:p>
        </p:txBody>
      </p:sp>
      <p:pic>
        <p:nvPicPr>
          <p:cNvPr id="6" name="5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196752"/>
            <a:ext cx="4506581" cy="2160240"/>
          </a:xfrm>
          <a:prstGeom prst="rect">
            <a:avLst/>
          </a:prstGeom>
          <a:noFill/>
        </p:spPr>
      </p:pic>
      <p:sp>
        <p:nvSpPr>
          <p:cNvPr id="8" name="7 Flecha derecha"/>
          <p:cNvSpPr/>
          <p:nvPr/>
        </p:nvSpPr>
        <p:spPr>
          <a:xfrm>
            <a:off x="467544" y="1196752"/>
            <a:ext cx="3570696" cy="158417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El crecimiento del PIB en 2016 consolida la recuperación de 2014 y 2015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652120" y="980728"/>
            <a:ext cx="1975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Crecimiento PIB. Fuente: INE</a:t>
            </a:r>
            <a:endParaRPr lang="es-ES" sz="1200" dirty="0"/>
          </a:p>
        </p:txBody>
      </p:sp>
      <p:pic>
        <p:nvPicPr>
          <p:cNvPr id="11" name="10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645024"/>
            <a:ext cx="4248472" cy="2664296"/>
          </a:xfrm>
          <a:prstGeom prst="rect">
            <a:avLst/>
          </a:prstGeom>
          <a:noFill/>
        </p:spPr>
      </p:pic>
      <p:sp>
        <p:nvSpPr>
          <p:cNvPr id="12" name="11 Flecha derecha"/>
          <p:cNvSpPr/>
          <p:nvPr/>
        </p:nvSpPr>
        <p:spPr>
          <a:xfrm>
            <a:off x="539552" y="4005064"/>
            <a:ext cx="3528392" cy="158417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El sector empresarial ha sufrido una fuerte reducción desde el inicio de la crisis: -11% entre 2008 y 2014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076056" y="3429000"/>
            <a:ext cx="29043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Evolución del Censo empresarial. 1999=100</a:t>
            </a:r>
            <a:endParaRPr lang="es-ES" sz="1200" dirty="0"/>
          </a:p>
        </p:txBody>
      </p:sp>
      <p:grpSp>
        <p:nvGrpSpPr>
          <p:cNvPr id="17" name="16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8" name="Imagen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9" name="Imagen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20" name="Imagen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Contexto Económico y financiero de Andalucía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268760"/>
            <a:ext cx="4104456" cy="2160240"/>
          </a:xfrm>
          <a:prstGeom prst="rect">
            <a:avLst/>
          </a:prstGeom>
          <a:noFill/>
        </p:spPr>
      </p:pic>
      <p:sp>
        <p:nvSpPr>
          <p:cNvPr id="5" name="4 Flecha derecha"/>
          <p:cNvSpPr/>
          <p:nvPr/>
        </p:nvSpPr>
        <p:spPr>
          <a:xfrm>
            <a:off x="539552" y="1340768"/>
            <a:ext cx="3456384" cy="129614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El gasto en I+D es menor que la media nacional y la media UE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580112" y="980728"/>
            <a:ext cx="1607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Gasto en I+D sobre PIB</a:t>
            </a:r>
            <a:endParaRPr lang="es-ES" sz="1200" dirty="0"/>
          </a:p>
        </p:txBody>
      </p:sp>
      <p:pic>
        <p:nvPicPr>
          <p:cNvPr id="8" name="7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789040"/>
            <a:ext cx="3600400" cy="2431936"/>
          </a:xfrm>
          <a:prstGeom prst="rect">
            <a:avLst/>
          </a:prstGeom>
          <a:noFill/>
        </p:spPr>
      </p:pic>
      <p:sp>
        <p:nvSpPr>
          <p:cNvPr id="9" name="8 Flecha derecha"/>
          <p:cNvSpPr/>
          <p:nvPr/>
        </p:nvSpPr>
        <p:spPr>
          <a:xfrm>
            <a:off x="611560" y="4149080"/>
            <a:ext cx="3528392" cy="136815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Pérdida de cuota sobre el crédito total concedido en España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932040" y="3501008"/>
            <a:ext cx="3131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Comparativa crédito/PIB sobre el total nacional</a:t>
            </a:r>
            <a:endParaRPr lang="es-ES" sz="1200" dirty="0"/>
          </a:p>
        </p:txBody>
      </p:sp>
      <p:grpSp>
        <p:nvGrpSpPr>
          <p:cNvPr id="15" name="14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6" name="Imagen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7" name="Imagen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8" name="Imagen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Acceso a la financiación</a:t>
            </a:r>
            <a:endParaRPr lang="es-ES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3707904" y="1124744"/>
          <a:ext cx="47342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 redondeado"/>
          <p:cNvSpPr/>
          <p:nvPr/>
        </p:nvSpPr>
        <p:spPr>
          <a:xfrm>
            <a:off x="395536" y="1268760"/>
            <a:ext cx="3096344" cy="2088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En la medida en que se acentúa el perfil de riesgo de las operaciones de financiación empresarial, desciende la cuota de Andalucía sobre el total nacional. 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95536" y="3573016"/>
            <a:ext cx="3024336" cy="19442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El préstamo bancario es la principal vía de financiación empresarial</a:t>
            </a:r>
            <a:endParaRPr lang="es-ES" sz="1600" dirty="0">
              <a:solidFill>
                <a:schemeClr val="tx1"/>
              </a:solidFill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7164288" y="188640"/>
            <a:ext cx="1979712" cy="360040"/>
            <a:chOff x="1992669" y="404664"/>
            <a:chExt cx="4035253" cy="720000"/>
          </a:xfrm>
        </p:grpSpPr>
        <p:pic>
          <p:nvPicPr>
            <p:cNvPr id="13" name="Imagen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992669" y="404664"/>
              <a:ext cx="840423" cy="720000"/>
            </a:xfrm>
            <a:prstGeom prst="rect">
              <a:avLst/>
            </a:prstGeom>
          </p:spPr>
        </p:pic>
        <p:pic>
          <p:nvPicPr>
            <p:cNvPr id="14" name="Imagen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90608" y="404664"/>
              <a:ext cx="1448935" cy="720000"/>
            </a:xfrm>
            <a:prstGeom prst="rect">
              <a:avLst/>
            </a:prstGeom>
          </p:spPr>
        </p:pic>
        <p:pic>
          <p:nvPicPr>
            <p:cNvPr id="15" name="Imagen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997060" y="404664"/>
              <a:ext cx="1030862" cy="72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Pese a la mejora de la situación financiera, el sector de desarrollo urbano se mantiene en tasas de variación negativas. </a:t>
            </a:r>
          </a:p>
          <a:p>
            <a:r>
              <a:rPr lang="es-ES" dirty="0" smtClean="0"/>
              <a:t>Las autoridades locales de Andalucía no han recuperado las tasas de inversión pública previas a la crisis.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s-ES" dirty="0" smtClean="0"/>
              <a:t>Desarrollo Urbano</a:t>
            </a:r>
            <a:endParaRPr lang="es-ES" dirty="0"/>
          </a:p>
        </p:txBody>
      </p:sp>
      <p:pic>
        <p:nvPicPr>
          <p:cNvPr id="1026" name="Objeto 3"/>
          <p:cNvPicPr>
            <a:picLocks noChangeArrowheads="1"/>
          </p:cNvPicPr>
          <p:nvPr/>
        </p:nvPicPr>
        <p:blipFill>
          <a:blip r:embed="rId2" cstate="print"/>
          <a:srcRect t="-337" b="-282"/>
          <a:stretch>
            <a:fillRect/>
          </a:stretch>
        </p:blipFill>
        <p:spPr bwMode="auto">
          <a:xfrm>
            <a:off x="251520" y="3068960"/>
            <a:ext cx="41624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-3407" t="-4646" r="-4498" b="-3040"/>
          <a:stretch>
            <a:fillRect/>
          </a:stretch>
        </p:blipFill>
        <p:spPr bwMode="auto">
          <a:xfrm>
            <a:off x="4409055" y="3140968"/>
            <a:ext cx="473494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5436096" y="3068960"/>
            <a:ext cx="295232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300" b="1" dirty="0" smtClean="0">
                <a:latin typeface="Arial Narrow" pitchFamily="34" charset="0"/>
              </a:rPr>
              <a:t>Financiación bancaria de Obra Pública</a:t>
            </a:r>
          </a:p>
          <a:p>
            <a:pPr algn="ctr"/>
            <a:r>
              <a:rPr lang="es-ES" sz="1300" b="1" dirty="0" smtClean="0">
                <a:latin typeface="Arial Narrow" pitchFamily="34" charset="0"/>
              </a:rPr>
              <a:t>España. Fuente: Banco de España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9093A9A6B09EF498C4BAAB743ACD353" ma:contentTypeVersion="1" ma:contentTypeDescription="Crear nuevo documento." ma:contentTypeScope="" ma:versionID="3d539731541ad08ceac4d6a52708bdd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BD7657-F9F0-4DA7-A12C-71236599641F}"/>
</file>

<file path=customXml/itemProps2.xml><?xml version="1.0" encoding="utf-8"?>
<ds:datastoreItem xmlns:ds="http://schemas.openxmlformats.org/officeDocument/2006/customXml" ds:itemID="{ADE6B877-ADCE-4E9C-8A48-AFF132B40C98}"/>
</file>

<file path=customXml/itemProps3.xml><?xml version="1.0" encoding="utf-8"?>
<ds:datastoreItem xmlns:ds="http://schemas.openxmlformats.org/officeDocument/2006/customXml" ds:itemID="{EA703C9F-20BD-4AD5-B318-EC458CFF5E1A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662</TotalTime>
  <Words>2808</Words>
  <Application>Microsoft Office PowerPoint</Application>
  <PresentationFormat>Presentación en pantalla (4:3)</PresentationFormat>
  <Paragraphs>587</Paragraphs>
  <Slides>38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39" baseType="lpstr">
      <vt:lpstr>Default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Sánchez Martínez</dc:creator>
  <cp:lastModifiedBy>Juan Sánchez Martínez</cp:lastModifiedBy>
  <cp:revision>54</cp:revision>
  <dcterms:created xsi:type="dcterms:W3CDTF">2016-04-28T07:05:01Z</dcterms:created>
  <dcterms:modified xsi:type="dcterms:W3CDTF">2017-04-10T07:09:53Z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0x01010069093A9A6B09EF498C4BAAB743ACD353</vt:lpwstr>
  </property>
</Properties>
</file>