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1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1641600"/>
            <a:ext cx="8408601" cy="2088232"/>
          </a:xfrm>
        </p:spPr>
        <p:txBody>
          <a:bodyPr/>
          <a:lstStyle/>
          <a:p>
            <a:pPr algn="ctr"/>
            <a:r>
              <a:rPr lang="et-EE" sz="2800" dirty="0" err="1" smtClean="0"/>
              <a:t>Integrated</a:t>
            </a:r>
            <a:r>
              <a:rPr lang="et-EE" sz="2800" dirty="0" smtClean="0"/>
              <a:t> </a:t>
            </a:r>
            <a:r>
              <a:rPr lang="et-EE" sz="2800" dirty="0" err="1"/>
              <a:t>T</a:t>
            </a:r>
            <a:r>
              <a:rPr lang="et-EE" sz="2800" dirty="0" err="1" smtClean="0"/>
              <a:t>erritorial</a:t>
            </a:r>
            <a:r>
              <a:rPr lang="et-EE" sz="2800" dirty="0" smtClean="0"/>
              <a:t> </a:t>
            </a:r>
            <a:r>
              <a:rPr lang="et-EE" sz="2800" dirty="0" err="1" smtClean="0"/>
              <a:t>Investment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06 </a:t>
            </a:r>
            <a:r>
              <a:rPr lang="et-EE" dirty="0" err="1" smtClean="0"/>
              <a:t>March</a:t>
            </a:r>
            <a:r>
              <a:rPr lang="et-EE" dirty="0" smtClean="0"/>
              <a:t>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Draft</a:t>
            </a:r>
            <a:r>
              <a:rPr lang="et-EE" dirty="0" smtClean="0"/>
              <a:t> </a:t>
            </a:r>
            <a:r>
              <a:rPr lang="et-EE" dirty="0" err="1" smtClean="0"/>
              <a:t>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Presidency compromise text – "nothing is agreed until everything is agreed"</a:t>
            </a:r>
          </a:p>
          <a:p>
            <a:pPr lvl="1"/>
            <a:r>
              <a:rPr lang="en-GB" b="0" dirty="0" smtClean="0"/>
              <a:t>The extent of delegation of tasks to urban authorities</a:t>
            </a:r>
          </a:p>
          <a:p>
            <a:pPr lvl="1"/>
            <a:r>
              <a:rPr lang="en-GB" b="0" dirty="0" smtClean="0"/>
              <a:t>The extension of ITIs to EAFRD and EMFF as proposed by the Council</a:t>
            </a:r>
          </a:p>
          <a:p>
            <a:r>
              <a:rPr lang="en-GB" dirty="0" smtClean="0"/>
              <a:t>The guidance fiche will be adjusted following the expert meeting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1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provide a comprehensive understanding of the conditions set out in the legal framework</a:t>
            </a:r>
            <a:endParaRPr lang="et-EE" dirty="0" smtClean="0"/>
          </a:p>
          <a:p>
            <a:r>
              <a:rPr lang="en-GB" dirty="0" smtClean="0"/>
              <a:t>Addressing the questions that have already arisen</a:t>
            </a:r>
          </a:p>
          <a:p>
            <a:r>
              <a:rPr lang="en-GB" dirty="0" smtClean="0"/>
              <a:t>Main elements/sections</a:t>
            </a:r>
          </a:p>
          <a:p>
            <a:pPr lvl="1"/>
            <a:r>
              <a:rPr lang="en-GB" b="0" dirty="0" smtClean="0"/>
              <a:t>Basic features of ITIs</a:t>
            </a:r>
          </a:p>
          <a:p>
            <a:pPr lvl="1"/>
            <a:r>
              <a:rPr lang="en-GB" b="0" dirty="0" smtClean="0"/>
              <a:t>Programming requirements</a:t>
            </a:r>
          </a:p>
          <a:p>
            <a:pPr lvl="1"/>
            <a:r>
              <a:rPr lang="en-GB" b="0" dirty="0" smtClean="0"/>
              <a:t>Delegation of implementing tasks (+ audit and control)</a:t>
            </a:r>
          </a:p>
          <a:p>
            <a:pPr lvl="1"/>
            <a:r>
              <a:rPr lang="en-GB" b="0" dirty="0" smtClean="0"/>
              <a:t>Monitoring and reporting </a:t>
            </a:r>
          </a:p>
          <a:p>
            <a:pPr lvl="1"/>
            <a:r>
              <a:rPr lang="en-GB" b="0" dirty="0" smtClean="0"/>
              <a:t>ITIs within ETC programmes</a:t>
            </a:r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8544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Basic </a:t>
            </a:r>
            <a:r>
              <a:rPr lang="et-EE" dirty="0" err="1" smtClean="0"/>
              <a:t>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33788"/>
          </a:xfrm>
        </p:spPr>
        <p:txBody>
          <a:bodyPr/>
          <a:lstStyle/>
          <a:p>
            <a:r>
              <a:rPr lang="en-GB" sz="2200" dirty="0" smtClean="0"/>
              <a:t>A </a:t>
            </a:r>
            <a:r>
              <a:rPr lang="en-GB" sz="2200" u="sng" dirty="0" smtClean="0"/>
              <a:t>voluntary</a:t>
            </a:r>
            <a:r>
              <a:rPr lang="en-GB" sz="2200" dirty="0" smtClean="0"/>
              <a:t> tool for Member States</a:t>
            </a:r>
          </a:p>
          <a:p>
            <a:r>
              <a:rPr lang="en-GB" sz="2200" dirty="0" smtClean="0"/>
              <a:t>Must be based on an </a:t>
            </a:r>
            <a:r>
              <a:rPr lang="en-GB" sz="2200" u="sng" dirty="0" smtClean="0"/>
              <a:t>integrated territorial strategy </a:t>
            </a:r>
          </a:p>
          <a:p>
            <a:r>
              <a:rPr lang="en-GB" sz="2200" dirty="0" smtClean="0"/>
              <a:t>Can cover any sub-national territory as well as multiple categories of regions</a:t>
            </a:r>
          </a:p>
          <a:p>
            <a:r>
              <a:rPr lang="en-GB" sz="2200" dirty="0" smtClean="0"/>
              <a:t>Draws on funding from at </a:t>
            </a:r>
            <a:r>
              <a:rPr lang="en-GB" sz="2200" u="sng" dirty="0" smtClean="0"/>
              <a:t>least two priority </a:t>
            </a:r>
            <a:r>
              <a:rPr lang="en-GB" sz="2200" u="sng" dirty="0" err="1" smtClean="0"/>
              <a:t>ax</a:t>
            </a:r>
            <a:r>
              <a:rPr lang="et-EE" sz="2200" u="sng" dirty="0" smtClean="0"/>
              <a:t>e</a:t>
            </a:r>
            <a:r>
              <a:rPr lang="en-GB" sz="2200" u="sng" dirty="0" smtClean="0"/>
              <a:t>s</a:t>
            </a:r>
          </a:p>
          <a:p>
            <a:r>
              <a:rPr lang="en-GB" sz="2200" dirty="0" smtClean="0"/>
              <a:t>Mono –fund or multi-fund [complementary participation of EAFRD and EMFF] </a:t>
            </a:r>
          </a:p>
          <a:p>
            <a:r>
              <a:rPr lang="en-GB" sz="2200" dirty="0" smtClean="0"/>
              <a:t>Can include any form of support (including FIs)</a:t>
            </a:r>
          </a:p>
          <a:p>
            <a:r>
              <a:rPr lang="en-GB" sz="2200" dirty="0" smtClean="0"/>
              <a:t>Can include elements implemented based on community-led local development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0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936625"/>
          </a:xfrm>
        </p:spPr>
        <p:txBody>
          <a:bodyPr/>
          <a:lstStyle/>
          <a:p>
            <a:r>
              <a:rPr lang="et-EE" dirty="0" err="1" smtClean="0"/>
              <a:t>Strategic</a:t>
            </a:r>
            <a:r>
              <a:rPr lang="et-EE" dirty="0" smtClean="0"/>
              <a:t> </a:t>
            </a:r>
            <a:r>
              <a:rPr lang="et-EE" dirty="0" err="1" smtClean="0"/>
              <a:t>programming</a:t>
            </a:r>
            <a:r>
              <a:rPr lang="et-EE" dirty="0" smtClean="0"/>
              <a:t> </a:t>
            </a:r>
            <a:r>
              <a:rPr lang="et-EE" dirty="0" err="1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81860"/>
          </a:xfrm>
        </p:spPr>
        <p:txBody>
          <a:bodyPr/>
          <a:lstStyle/>
          <a:p>
            <a:r>
              <a:rPr lang="en-GB" sz="2200" dirty="0" smtClean="0"/>
              <a:t>Important to elaborate an approach that ensures the coordinated use of the ESI Funds</a:t>
            </a:r>
          </a:p>
          <a:p>
            <a:r>
              <a:rPr lang="en-GB" sz="2200" dirty="0" smtClean="0"/>
              <a:t>Partnership Agreement to set out the approach to integrated territorial development including the general approach to the use of ITIs – (types of) areas where ITIs will be used, the ESI funds to be implemented through ITIs, basic implementation and coordination arrangements between ESI Funds</a:t>
            </a:r>
          </a:p>
          <a:p>
            <a:r>
              <a:rPr lang="en-GB" sz="2200" dirty="0" smtClean="0"/>
              <a:t>Operational programmes to set out where and how ITIs will be used, the indicative (overall) financial allocation to ITIs from each priority axis, the arrangements for coordination between MAs concerned + elements related to integrated actions for sustainable 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233443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Delegation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tasks</a:t>
            </a:r>
            <a:r>
              <a:rPr lang="et-EE" dirty="0" smtClean="0"/>
              <a:t>, </a:t>
            </a:r>
            <a:r>
              <a:rPr lang="et-EE" dirty="0" err="1" smtClean="0"/>
              <a:t>control</a:t>
            </a:r>
            <a:r>
              <a:rPr lang="et-EE" dirty="0" smtClean="0"/>
              <a:t> and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Delegation of implementation tasks is not mandatory (possible exception for integrated actions</a:t>
            </a:r>
            <a:r>
              <a:rPr lang="et-EE" sz="2000" dirty="0" smtClean="0"/>
              <a:t> </a:t>
            </a:r>
            <a:r>
              <a:rPr lang="et-EE" sz="2000" dirty="0" err="1" smtClean="0"/>
              <a:t>for</a:t>
            </a:r>
            <a:r>
              <a:rPr lang="et-EE" sz="2000" dirty="0" smtClean="0"/>
              <a:t> </a:t>
            </a:r>
            <a:r>
              <a:rPr lang="et-EE" sz="2000" dirty="0" err="1" smtClean="0"/>
              <a:t>sustainable</a:t>
            </a:r>
            <a:r>
              <a:rPr lang="et-EE" sz="2000" dirty="0" smtClean="0"/>
              <a:t> </a:t>
            </a:r>
            <a:r>
              <a:rPr lang="et-EE" sz="2000" dirty="0" err="1" smtClean="0"/>
              <a:t>urban</a:t>
            </a:r>
            <a:r>
              <a:rPr lang="et-EE" sz="2000" dirty="0" smtClean="0"/>
              <a:t> </a:t>
            </a:r>
            <a:r>
              <a:rPr lang="et-EE" sz="2000" dirty="0" err="1" smtClean="0"/>
              <a:t>development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Delegation of MA and CA tasks=delegation of tasks to an intermediate body</a:t>
            </a:r>
          </a:p>
          <a:p>
            <a:r>
              <a:rPr lang="en-GB" sz="2000" dirty="0" smtClean="0"/>
              <a:t>All general rules and principles as regards the delegation of management tasks apply</a:t>
            </a:r>
          </a:p>
          <a:p>
            <a:r>
              <a:rPr lang="en-GB" sz="2000" dirty="0" smtClean="0"/>
              <a:t>The arrangements for delegation, management and control require careful consideration and coordination – simpler if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n-GB" sz="2000" dirty="0" smtClean="0"/>
              <a:t>extent of delegation</a:t>
            </a:r>
            <a:r>
              <a:rPr lang="et-EE" sz="2000" dirty="0" smtClean="0"/>
              <a:t> </a:t>
            </a:r>
            <a:r>
              <a:rPr lang="et-EE" sz="2000" dirty="0" err="1" smtClean="0"/>
              <a:t>from</a:t>
            </a:r>
            <a:r>
              <a:rPr lang="et-EE" sz="2000" dirty="0" smtClean="0"/>
              <a:t> all MAs</a:t>
            </a:r>
            <a:r>
              <a:rPr lang="en-GB" sz="2000" dirty="0" smtClean="0"/>
              <a:t> is the same, if control and audit are coordinated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24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Monitoring</a:t>
            </a:r>
            <a:r>
              <a:rPr lang="et-EE" dirty="0" smtClean="0"/>
              <a:t> and </a:t>
            </a:r>
            <a:r>
              <a:rPr lang="et-E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33788"/>
          </a:xfrm>
        </p:spPr>
        <p:txBody>
          <a:bodyPr/>
          <a:lstStyle/>
          <a:p>
            <a:r>
              <a:rPr lang="en-GB" dirty="0" smtClean="0"/>
              <a:t>ITI is an implementation tool, not an objective in itself</a:t>
            </a:r>
          </a:p>
          <a:p>
            <a:r>
              <a:rPr lang="en-GB" dirty="0" smtClean="0"/>
              <a:t>ITI must contribute to the achievement of the thematic objectives, investment priorities and specific objectives </a:t>
            </a:r>
            <a:r>
              <a:rPr lang="et-EE" dirty="0" err="1" smtClean="0"/>
              <a:t>set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contributing</a:t>
            </a:r>
            <a:r>
              <a:rPr lang="en-GB" dirty="0" smtClean="0"/>
              <a:t> programmes</a:t>
            </a:r>
          </a:p>
          <a:p>
            <a:r>
              <a:rPr lang="en-GB" dirty="0" smtClean="0"/>
              <a:t>Financial and indicator data is traced back to contributing priority axes</a:t>
            </a:r>
          </a:p>
          <a:p>
            <a:r>
              <a:rPr lang="en-GB" dirty="0" smtClean="0"/>
              <a:t>Specific indicators can be used at management level to assess the implementation of individual ITIs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78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ETC and 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ITIs is possible especially in CBC programmes</a:t>
            </a:r>
          </a:p>
          <a:p>
            <a:r>
              <a:rPr lang="en-GB" dirty="0" smtClean="0"/>
              <a:t>ETC specifies are very few – general rules and principles apply</a:t>
            </a:r>
          </a:p>
          <a:p>
            <a:r>
              <a:rPr lang="en-GB" dirty="0" smtClean="0"/>
              <a:t>Cross –border impact must be preserved</a:t>
            </a:r>
          </a:p>
          <a:p>
            <a:r>
              <a:rPr lang="en-GB" dirty="0" smtClean="0"/>
              <a:t>Delegation of implementation tasks – only to joint bodies (EGTC or other joint body)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79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Written</a:t>
            </a:r>
            <a:r>
              <a:rPr lang="et-EE" dirty="0" smtClean="0"/>
              <a:t> </a:t>
            </a:r>
            <a:r>
              <a:rPr lang="et-EE" dirty="0" err="1" smtClean="0"/>
              <a:t>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570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36E633FEF4C147A417E602481C1B78" ma:contentTypeVersion="1" ma:contentTypeDescription="Crear nuevo documento." ma:contentTypeScope="" ma:versionID="84b00dbff2f23125bf3128c8d73aacb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9269CF-023C-413B-8E85-1D62607F3C4B}"/>
</file>

<file path=customXml/itemProps2.xml><?xml version="1.0" encoding="utf-8"?>
<ds:datastoreItem xmlns:ds="http://schemas.openxmlformats.org/officeDocument/2006/customXml" ds:itemID="{84A12A00-68D6-4132-822F-8E42E53801A3}"/>
</file>

<file path=customXml/itemProps3.xml><?xml version="1.0" encoding="utf-8"?>
<ds:datastoreItem xmlns:ds="http://schemas.openxmlformats.org/officeDocument/2006/customXml" ds:itemID="{8330CFE4-C2C6-4857-BB57-1930B730142A}"/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477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Integrated Territorial Investment</vt:lpstr>
      <vt:lpstr>Draft guidance</vt:lpstr>
      <vt:lpstr>Objectives</vt:lpstr>
      <vt:lpstr>Basic features</vt:lpstr>
      <vt:lpstr>Strategic programming requirements</vt:lpstr>
      <vt:lpstr>Delegation of tasks, control and audit</vt:lpstr>
      <vt:lpstr>Monitoring and reporting</vt:lpstr>
      <vt:lpstr> ETC and ITI</vt:lpstr>
      <vt:lpstr>Written comments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Inversión Territorial integrada</dc:title>
  <dc:creator>PILAR CARPIO</dc:creator>
  <cp:lastModifiedBy>Author</cp:lastModifiedBy>
  <cp:revision>135</cp:revision>
  <dcterms:created xsi:type="dcterms:W3CDTF">2011-10-28T10:25:18Z</dcterms:created>
  <dcterms:modified xsi:type="dcterms:W3CDTF">2013-03-05T14:55:35Z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0x010100B936E633FEF4C147A417E602481C1B78</vt:lpwstr>
  </property>
</Properties>
</file>