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63"/>
  </p:notesMasterIdLst>
  <p:handoutMasterIdLst>
    <p:handoutMasterId r:id="rId64"/>
  </p:handoutMasterIdLst>
  <p:sldIdLst>
    <p:sldId id="261" r:id="rId2"/>
    <p:sldId id="315" r:id="rId3"/>
    <p:sldId id="290" r:id="rId4"/>
    <p:sldId id="320" r:id="rId5"/>
    <p:sldId id="311" r:id="rId6"/>
    <p:sldId id="319" r:id="rId7"/>
    <p:sldId id="321" r:id="rId8"/>
    <p:sldId id="406" r:id="rId9"/>
    <p:sldId id="323" r:id="rId10"/>
    <p:sldId id="444" r:id="rId11"/>
    <p:sldId id="407" r:id="rId12"/>
    <p:sldId id="324" r:id="rId13"/>
    <p:sldId id="408" r:id="rId14"/>
    <p:sldId id="445" r:id="rId15"/>
    <p:sldId id="409" r:id="rId16"/>
    <p:sldId id="410" r:id="rId17"/>
    <p:sldId id="456" r:id="rId18"/>
    <p:sldId id="325" r:id="rId19"/>
    <p:sldId id="328" r:id="rId20"/>
    <p:sldId id="446" r:id="rId21"/>
    <p:sldId id="334" r:id="rId22"/>
    <p:sldId id="447" r:id="rId23"/>
    <p:sldId id="448" r:id="rId24"/>
    <p:sldId id="449" r:id="rId25"/>
    <p:sldId id="450" r:id="rId26"/>
    <p:sldId id="451" r:id="rId27"/>
    <p:sldId id="453" r:id="rId28"/>
    <p:sldId id="454" r:id="rId29"/>
    <p:sldId id="337" r:id="rId30"/>
    <p:sldId id="380" r:id="rId31"/>
    <p:sldId id="291" r:id="rId32"/>
    <p:sldId id="295" r:id="rId33"/>
    <p:sldId id="400" r:id="rId34"/>
    <p:sldId id="340" r:id="rId35"/>
    <p:sldId id="341" r:id="rId36"/>
    <p:sldId id="342" r:id="rId37"/>
    <p:sldId id="418" r:id="rId38"/>
    <p:sldId id="344" r:id="rId39"/>
    <p:sldId id="355" r:id="rId40"/>
    <p:sldId id="345" r:id="rId41"/>
    <p:sldId id="366" r:id="rId42"/>
    <p:sldId id="357" r:id="rId43"/>
    <p:sldId id="382" r:id="rId44"/>
    <p:sldId id="368" r:id="rId45"/>
    <p:sldId id="419" r:id="rId46"/>
    <p:sldId id="393" r:id="rId47"/>
    <p:sldId id="394" r:id="rId48"/>
    <p:sldId id="395" r:id="rId49"/>
    <p:sldId id="457" r:id="rId50"/>
    <p:sldId id="458" r:id="rId51"/>
    <p:sldId id="459" r:id="rId52"/>
    <p:sldId id="460" r:id="rId53"/>
    <p:sldId id="461" r:id="rId54"/>
    <p:sldId id="462" r:id="rId55"/>
    <p:sldId id="361" r:id="rId56"/>
    <p:sldId id="426" r:id="rId57"/>
    <p:sldId id="463" r:id="rId58"/>
    <p:sldId id="464" r:id="rId59"/>
    <p:sldId id="469" r:id="rId60"/>
    <p:sldId id="468" r:id="rId61"/>
    <p:sldId id="443" r:id="rId62"/>
  </p:sldIdLst>
  <p:sldSz cx="9144000" cy="6858000" type="screen4x3"/>
  <p:notesSz cx="7102475" cy="102314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6679" autoAdjust="0"/>
  </p:normalViewPr>
  <p:slideViewPr>
    <p:cSldViewPr>
      <p:cViewPr>
        <p:scale>
          <a:sx n="69" d="100"/>
          <a:sy n="69" d="100"/>
        </p:scale>
        <p:origin x="-14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222"/>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78513" cy="51214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4022304" y="0"/>
            <a:ext cx="3078513" cy="51214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717658"/>
            <a:ext cx="3078513" cy="512144"/>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4022304" y="9717658"/>
            <a:ext cx="3078513" cy="512144"/>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8513" cy="51214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4022304" y="0"/>
            <a:ext cx="3078513" cy="51214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709917" y="4859647"/>
            <a:ext cx="5682643" cy="4604392"/>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717658"/>
            <a:ext cx="3078513" cy="512144"/>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4022304" y="9717658"/>
            <a:ext cx="3078513" cy="512144"/>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24216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table is generated automatically by the SFC based on the information in financial tables of programmes already encoded in SFC, if they are already encoded when the PA is sent to the Commission. In any case the table can be adjusted manually. </a:t>
            </a:r>
          </a:p>
          <a:p>
            <a:r>
              <a:rPr lang="fr-BE" i="1" dirty="0"/>
              <a:t>ETC programmes are not </a:t>
            </a:r>
            <a:r>
              <a:rPr lang="fr-BE" i="1" dirty="0" err="1"/>
              <a:t>covered</a:t>
            </a:r>
            <a:r>
              <a:rPr lang="fr-BE" i="1" dirty="0"/>
              <a:t> by </a:t>
            </a:r>
            <a:r>
              <a:rPr lang="fr-BE" i="1" dirty="0" err="1"/>
              <a:t>this</a:t>
            </a:r>
            <a:r>
              <a:rPr lang="fr-BE" i="1" dirty="0"/>
              <a:t> table but EAFRD and EMFF programmes are.</a:t>
            </a:r>
          </a:p>
          <a:p>
            <a:r>
              <a:rPr lang="fr-BE" i="1" dirty="0" err="1"/>
              <a:t>Please</a:t>
            </a:r>
            <a:r>
              <a:rPr lang="fr-BE" i="1" dirty="0"/>
              <a:t> note the </a:t>
            </a:r>
            <a:r>
              <a:rPr lang="fr-BE" i="1" dirty="0" err="1"/>
              <a:t>reference</a:t>
            </a:r>
            <a:r>
              <a:rPr lang="fr-BE" i="1" dirty="0"/>
              <a:t> to </a:t>
            </a:r>
            <a:r>
              <a:rPr lang="fr-BE" i="1" dirty="0" err="1"/>
              <a:t>categories</a:t>
            </a:r>
            <a:r>
              <a:rPr lang="fr-BE" i="1" dirty="0"/>
              <a:t> of </a:t>
            </a:r>
            <a:r>
              <a:rPr lang="fr-BE" i="1" dirty="0" err="1"/>
              <a:t>regions</a:t>
            </a:r>
            <a:r>
              <a:rPr lang="fr-BE" i="1" dirty="0"/>
              <a:t> (not in the </a:t>
            </a:r>
            <a:r>
              <a:rPr lang="fr-BE" i="1" dirty="0" err="1"/>
              <a:t>regulation</a:t>
            </a:r>
            <a:r>
              <a:rPr lang="fr-BE" i="1" dirty="0"/>
              <a:t>) to </a:t>
            </a:r>
            <a:r>
              <a:rPr lang="fr-BE" i="1" dirty="0" err="1"/>
              <a:t>take</a:t>
            </a:r>
            <a:r>
              <a:rPr lang="fr-BE" i="1" dirty="0"/>
              <a:t> </a:t>
            </a:r>
            <a:r>
              <a:rPr lang="fr-BE" i="1" dirty="0" err="1"/>
              <a:t>account</a:t>
            </a:r>
            <a:r>
              <a:rPr lang="fr-BE" i="1" dirty="0"/>
              <a:t> of the </a:t>
            </a:r>
            <a:r>
              <a:rPr lang="fr-BE" i="1" dirty="0" err="1"/>
              <a:t>fact</a:t>
            </a:r>
            <a:r>
              <a:rPr lang="fr-BE" i="1" dirty="0"/>
              <a:t> </a:t>
            </a:r>
            <a:r>
              <a:rPr lang="fr-BE" i="1" dirty="0" err="1"/>
              <a:t>that</a:t>
            </a:r>
            <a:r>
              <a:rPr lang="fr-BE" i="1" dirty="0"/>
              <a:t> programmes </a:t>
            </a:r>
            <a:r>
              <a:rPr lang="fr-BE" i="1" dirty="0" err="1"/>
              <a:t>may</a:t>
            </a:r>
            <a:r>
              <a:rPr lang="fr-BE" i="1" dirty="0"/>
              <a:t> </a:t>
            </a:r>
            <a:r>
              <a:rPr lang="fr-BE" i="1" dirty="0" err="1"/>
              <a:t>cover</a:t>
            </a:r>
            <a:r>
              <a:rPr lang="fr-BE" i="1" dirty="0"/>
              <a:t> </a:t>
            </a:r>
            <a:r>
              <a:rPr lang="fr-BE" i="1" dirty="0" err="1"/>
              <a:t>several</a:t>
            </a:r>
            <a:r>
              <a:rPr lang="fr-BE" i="1" dirty="0"/>
              <a:t> </a:t>
            </a:r>
            <a:r>
              <a:rPr lang="fr-BE" i="1" dirty="0" err="1"/>
              <a:t>categories</a:t>
            </a:r>
            <a:r>
              <a:rPr lang="fr-BE" i="1" dirty="0"/>
              <a:t> of </a:t>
            </a:r>
            <a:r>
              <a:rPr lang="fr-BE" i="1" dirty="0" err="1"/>
              <a:t>regions</a:t>
            </a:r>
            <a:r>
              <a:rPr lang="fr-BE" i="1" dirty="0"/>
              <a:t>. </a:t>
            </a:r>
            <a:r>
              <a:rPr lang="fr-BE" i="1" dirty="0" err="1"/>
              <a:t>Thanks</a:t>
            </a:r>
            <a:r>
              <a:rPr lang="fr-BE" i="1" dirty="0"/>
              <a:t> to </a:t>
            </a:r>
            <a:r>
              <a:rPr lang="fr-BE" i="1" dirty="0" err="1"/>
              <a:t>these</a:t>
            </a:r>
            <a:r>
              <a:rPr lang="fr-BE" i="1" dirty="0"/>
              <a:t> figures </a:t>
            </a:r>
            <a:r>
              <a:rPr lang="fr-BE" i="1" dirty="0" err="1"/>
              <a:t>it</a:t>
            </a:r>
            <a:r>
              <a:rPr lang="fr-BE" i="1" dirty="0"/>
              <a:t> </a:t>
            </a:r>
            <a:r>
              <a:rPr lang="fr-BE" i="1" dirty="0" err="1"/>
              <a:t>will</a:t>
            </a:r>
            <a:r>
              <a:rPr lang="fr-BE" i="1" dirty="0"/>
              <a:t> </a:t>
            </a:r>
            <a:r>
              <a:rPr lang="fr-BE" i="1" dirty="0" err="1"/>
              <a:t>be</a:t>
            </a:r>
            <a:r>
              <a:rPr lang="fr-BE" i="1" dirty="0"/>
              <a:t> possible to check </a:t>
            </a:r>
            <a:r>
              <a:rPr lang="fr-BE" i="1" dirty="0" err="1"/>
              <a:t>consistency</a:t>
            </a:r>
            <a:r>
              <a:rPr lang="fr-BE" i="1" dirty="0"/>
              <a:t> </a:t>
            </a:r>
            <a:r>
              <a:rPr lang="fr-BE" i="1" dirty="0" err="1"/>
              <a:t>with</a:t>
            </a:r>
            <a:r>
              <a:rPr lang="fr-BE" i="1" dirty="0"/>
              <a:t> MFF </a:t>
            </a:r>
            <a:r>
              <a:rPr lang="fr-BE" i="1" dirty="0" err="1"/>
              <a:t>decisions</a:t>
            </a:r>
            <a:r>
              <a:rPr lang="fr-BE" i="1" dirty="0"/>
              <a:t>.</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385451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smtClean="0"/>
              <a:t>Coordination mechanisms aimed at applicants &amp; beneficiaries: e</a:t>
            </a:r>
            <a:r>
              <a:rPr lang="en-GB" b="0" dirty="0" smtClean="0"/>
              <a:t>.g. complementary types of support provided as packages</a:t>
            </a:r>
            <a:endParaRPr lang="en-GB" dirty="0" smtClean="0"/>
          </a:p>
          <a:p>
            <a:endParaRPr lang="en-GB" dirty="0"/>
          </a:p>
        </p:txBody>
      </p:sp>
      <p:sp>
        <p:nvSpPr>
          <p:cNvPr id="4" name="Tijdelijke aanduiding voor dianumm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23771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2377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strategic choices presented reflect not only </a:t>
            </a:r>
            <a:r>
              <a:rPr lang="en-GB" dirty="0" err="1" smtClean="0"/>
              <a:t>sectoral</a:t>
            </a:r>
            <a:r>
              <a:rPr lang="en-GB" dirty="0" smtClean="0"/>
              <a:t> but also territorial considerations and that territorial needs and imbalances are considered and addressed in a coordinated manner, using all ESI Funds, as appropriate;</a:t>
            </a:r>
          </a:p>
          <a:p>
            <a:r>
              <a:rPr lang="en-GB" dirty="0" smtClean="0"/>
              <a:t>it is possible to assess whether the strategic choices made are consistent with relevant macro-regional strategies i.e. objectives jointly agreed for the macro-region, and that complementarities and the "division of tasks" with the ETC goal have been duly considered and exploited;</a:t>
            </a:r>
          </a:p>
          <a:p>
            <a:r>
              <a:rPr lang="en-GB" dirty="0" smtClean="0"/>
              <a:t>where instruments such as community-led local development and ITIs are used, which require a high degree of coordination and upstream cooperation between different authorities (especially where multiple ESI Funds are used), the Partnership Agreement sets out implementation arrangements and coordination structures agreed between relevant authorities.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204007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relevant where the Member State has highlighted in section 1 specific development needs in regions which suffer from severe and permanent natural or demographic handicaps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28</a:t>
            </a:fld>
            <a:endParaRPr lang="en-GB"/>
          </a:p>
        </p:txBody>
      </p:sp>
    </p:spTree>
    <p:extLst>
      <p:ext uri="{BB962C8B-B14F-4D97-AF65-F5344CB8AC3E}">
        <p14:creationId xmlns:p14="http://schemas.microsoft.com/office/powerpoint/2010/main" val="159773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Involvement</a:t>
            </a:r>
            <a:r>
              <a:rPr lang="en-GB" baseline="0" dirty="0" smtClean="0"/>
              <a:t> of partners: </a:t>
            </a:r>
          </a:p>
          <a:p>
            <a:r>
              <a:rPr lang="en-GB" dirty="0" smtClean="0"/>
              <a:t>how partners have been selected; </a:t>
            </a:r>
          </a:p>
          <a:p>
            <a:r>
              <a:rPr lang="en-GB" dirty="0" smtClean="0"/>
              <a:t>the list of the partners involved (annexed), the actions taken to facilitate their involvement; their main contributions, and an explanation of how these have been taken into account in the OP;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37</a:t>
            </a:fld>
            <a:endParaRPr lang="en-GB"/>
          </a:p>
        </p:txBody>
      </p:sp>
    </p:spTree>
    <p:extLst>
      <p:ext uri="{BB962C8B-B14F-4D97-AF65-F5344CB8AC3E}">
        <p14:creationId xmlns:p14="http://schemas.microsoft.com/office/powerpoint/2010/main" val="62255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thematic objectives of Art. 9(1) to (7) CPR to which the envisaged actions within the priority axis will provide a contribution and an explanation of how this will be achieved (no need to include quantitative data);</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45</a:t>
            </a:fld>
            <a:endParaRPr lang="en-GB"/>
          </a:p>
        </p:txBody>
      </p:sp>
    </p:spTree>
    <p:extLst>
      <p:ext uri="{BB962C8B-B14F-4D97-AF65-F5344CB8AC3E}">
        <p14:creationId xmlns:p14="http://schemas.microsoft.com/office/powerpoint/2010/main" val="3011121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a:p>
            <a:r>
              <a:rPr lang="fr-BE" dirty="0" smtClean="0"/>
              <a:t>The</a:t>
            </a:r>
            <a:r>
              <a:rPr lang="fr-BE" baseline="0" dirty="0" smtClean="0"/>
              <a:t> </a:t>
            </a:r>
            <a:r>
              <a:rPr lang="fr-BE" baseline="0" dirty="0" err="1" smtClean="0"/>
              <a:t>categorisation</a:t>
            </a:r>
            <a:r>
              <a:rPr lang="fr-BE" baseline="0" dirty="0" smtClean="0"/>
              <a:t> system </a:t>
            </a:r>
            <a:r>
              <a:rPr lang="fr-BE" baseline="0" dirty="0" err="1" smtClean="0"/>
              <a:t>already</a:t>
            </a:r>
            <a:r>
              <a:rPr lang="fr-BE" baseline="0" dirty="0" smtClean="0"/>
              <a:t> </a:t>
            </a:r>
            <a:r>
              <a:rPr lang="fr-BE" baseline="0" dirty="0" err="1" smtClean="0"/>
              <a:t>existed</a:t>
            </a:r>
            <a:r>
              <a:rPr lang="fr-BE" baseline="0" dirty="0" smtClean="0"/>
              <a:t> for </a:t>
            </a:r>
            <a:r>
              <a:rPr lang="fr-BE" baseline="0" dirty="0" err="1" smtClean="0"/>
              <a:t>this</a:t>
            </a:r>
            <a:r>
              <a:rPr lang="fr-BE" baseline="0" dirty="0" smtClean="0"/>
              <a:t> </a:t>
            </a:r>
            <a:r>
              <a:rPr lang="fr-BE" baseline="0" dirty="0" err="1" smtClean="0"/>
              <a:t>programming</a:t>
            </a:r>
            <a:r>
              <a:rPr lang="fr-BE" baseline="0" dirty="0" smtClean="0"/>
              <a:t> </a:t>
            </a:r>
            <a:r>
              <a:rPr lang="fr-BE" baseline="0" dirty="0" err="1" smtClean="0"/>
              <a:t>period</a:t>
            </a:r>
            <a:r>
              <a:rPr lang="fr-BE" baseline="0" dirty="0" smtClean="0"/>
              <a:t> and </a:t>
            </a:r>
            <a:r>
              <a:rPr lang="fr-BE" baseline="0" dirty="0" err="1" smtClean="0"/>
              <a:t>will</a:t>
            </a:r>
            <a:r>
              <a:rPr lang="fr-BE" baseline="0" dirty="0" smtClean="0"/>
              <a:t> continue for the </a:t>
            </a:r>
            <a:r>
              <a:rPr lang="fr-BE" baseline="0" dirty="0" err="1" smtClean="0"/>
              <a:t>next</a:t>
            </a:r>
            <a:r>
              <a:rPr lang="fr-BE" baseline="0" dirty="0" smtClean="0"/>
              <a:t> one. </a:t>
            </a:r>
            <a:r>
              <a:rPr lang="fr-BE" baseline="0" dirty="0" err="1" smtClean="0"/>
              <a:t>However</a:t>
            </a:r>
            <a:r>
              <a:rPr lang="fr-BE" baseline="0" dirty="0" smtClean="0"/>
              <a:t> </a:t>
            </a:r>
            <a:r>
              <a:rPr lang="fr-BE" baseline="0" dirty="0" err="1" smtClean="0"/>
              <a:t>there</a:t>
            </a:r>
            <a:r>
              <a:rPr lang="fr-BE" baseline="0" dirty="0" smtClean="0"/>
              <a:t> are </a:t>
            </a:r>
            <a:r>
              <a:rPr lang="fr-BE" baseline="0" dirty="0" err="1" smtClean="0"/>
              <a:t>some</a:t>
            </a:r>
            <a:r>
              <a:rPr lang="fr-BE" baseline="0" dirty="0" smtClean="0"/>
              <a:t> changes the more visible one </a:t>
            </a:r>
            <a:r>
              <a:rPr lang="fr-BE" baseline="0" dirty="0" err="1" smtClean="0"/>
              <a:t>being</a:t>
            </a:r>
            <a:r>
              <a:rPr lang="fr-BE" baseline="0" dirty="0" smtClean="0"/>
              <a:t> </a:t>
            </a:r>
            <a:r>
              <a:rPr lang="fr-BE" baseline="0" dirty="0" err="1" smtClean="0"/>
              <a:t>probbaly</a:t>
            </a:r>
            <a:r>
              <a:rPr lang="fr-BE" baseline="0" dirty="0" smtClean="0"/>
              <a:t> the </a:t>
            </a:r>
            <a:r>
              <a:rPr lang="fr-BE" baseline="0" dirty="0" err="1" smtClean="0"/>
              <a:t>categorisation</a:t>
            </a:r>
            <a:r>
              <a:rPr lang="fr-BE" baseline="0" dirty="0" smtClean="0"/>
              <a:t> by </a:t>
            </a:r>
            <a:r>
              <a:rPr lang="fr-BE" baseline="0" dirty="0" err="1" smtClean="0"/>
              <a:t>priority</a:t>
            </a:r>
            <a:r>
              <a:rPr lang="fr-BE" baseline="0" dirty="0" smtClean="0"/>
              <a:t> axis (for 2007 2013  </a:t>
            </a:r>
            <a:r>
              <a:rPr lang="fr-BE" baseline="0" dirty="0" err="1" smtClean="0"/>
              <a:t>it's</a:t>
            </a:r>
            <a:r>
              <a:rPr lang="fr-BE" baseline="0" dirty="0" smtClean="0"/>
              <a:t> by programme).</a:t>
            </a:r>
            <a:endParaRPr lang="en-GB" dirty="0" smtClean="0"/>
          </a:p>
          <a:p>
            <a:r>
              <a:rPr lang="en-GB" dirty="0" smtClean="0"/>
              <a:t>Dim. 1 corresponds to the investment priorities, for the ESF, and the types of actions for ERDF</a:t>
            </a:r>
            <a:r>
              <a:rPr lang="en-GB" baseline="0" dirty="0" smtClean="0"/>
              <a:t> and CF. Contrary to this period the intervention fields are fund specific (another difference with 2007 2013). A priority axis supported by the ERDF cannot contribute to intervention fields of the ESF.</a:t>
            </a:r>
          </a:p>
          <a:p>
            <a:r>
              <a:rPr lang="fr-BE" dirty="0">
                <a:latin typeface="Arial" pitchFamily="34" charset="0"/>
                <a:ea typeface="Times New Roman" pitchFamily="18" charset="0"/>
                <a:cs typeface="Arial" pitchFamily="34" charset="0"/>
              </a:rPr>
              <a:t>It </a:t>
            </a:r>
            <a:r>
              <a:rPr lang="fr-BE" dirty="0" err="1">
                <a:latin typeface="Arial" pitchFamily="34" charset="0"/>
                <a:ea typeface="Times New Roman" pitchFamily="18" charset="0"/>
                <a:cs typeface="Arial" pitchFamily="34" charset="0"/>
              </a:rPr>
              <a:t>is</a:t>
            </a:r>
            <a:r>
              <a:rPr lang="fr-BE" dirty="0">
                <a:latin typeface="Arial" pitchFamily="34" charset="0"/>
                <a:ea typeface="Times New Roman" pitchFamily="18" charset="0"/>
                <a:cs typeface="Arial" pitchFamily="34" charset="0"/>
              </a:rPr>
              <a:t> </a:t>
            </a:r>
            <a:r>
              <a:rPr lang="fr-BE" dirty="0" err="1">
                <a:latin typeface="Arial" pitchFamily="34" charset="0"/>
                <a:ea typeface="Times New Roman" pitchFamily="18" charset="0"/>
                <a:cs typeface="Arial" pitchFamily="34" charset="0"/>
              </a:rPr>
              <a:t>also</a:t>
            </a:r>
            <a:r>
              <a:rPr lang="fr-BE" dirty="0">
                <a:latin typeface="Arial" pitchFamily="34" charset="0"/>
                <a:ea typeface="Times New Roman" pitchFamily="18" charset="0"/>
                <a:cs typeface="Arial" pitchFamily="34" charset="0"/>
              </a:rPr>
              <a:t> important to </a:t>
            </a:r>
            <a:r>
              <a:rPr lang="fr-BE" dirty="0" err="1">
                <a:latin typeface="Arial" pitchFamily="34" charset="0"/>
                <a:ea typeface="Times New Roman" pitchFamily="18" charset="0"/>
                <a:cs typeface="Arial" pitchFamily="34" charset="0"/>
              </a:rPr>
              <a:t>underline</a:t>
            </a:r>
            <a:r>
              <a:rPr lang="fr-BE" dirty="0">
                <a:latin typeface="Arial" pitchFamily="34" charset="0"/>
                <a:ea typeface="Times New Roman" pitchFamily="18" charset="0"/>
                <a:cs typeface="Arial" pitchFamily="34" charset="0"/>
              </a:rPr>
              <a:t> </a:t>
            </a:r>
            <a:r>
              <a:rPr lang="fr-BE" dirty="0" err="1">
                <a:latin typeface="Arial" pitchFamily="34" charset="0"/>
                <a:ea typeface="Times New Roman" pitchFamily="18" charset="0"/>
                <a:cs typeface="Arial" pitchFamily="34" charset="0"/>
              </a:rPr>
              <a:t>that</a:t>
            </a:r>
            <a:r>
              <a:rPr lang="fr-BE" dirty="0">
                <a:latin typeface="Arial" pitchFamily="34" charset="0"/>
                <a:ea typeface="Times New Roman" pitchFamily="18" charset="0"/>
                <a:cs typeface="Arial" pitchFamily="34" charset="0"/>
              </a:rPr>
              <a:t> for the ESF the dimension 1 </a:t>
            </a:r>
            <a:r>
              <a:rPr lang="fr-BE" dirty="0" err="1">
                <a:latin typeface="Arial" pitchFamily="34" charset="0"/>
                <a:ea typeface="Times New Roman" pitchFamily="18" charset="0"/>
                <a:cs typeface="Arial" pitchFamily="34" charset="0"/>
              </a:rPr>
              <a:t>will</a:t>
            </a:r>
            <a:r>
              <a:rPr lang="fr-BE" dirty="0">
                <a:latin typeface="Arial" pitchFamily="34" charset="0"/>
                <a:ea typeface="Times New Roman" pitchFamily="18" charset="0"/>
                <a:cs typeface="Arial" pitchFamily="34" charset="0"/>
              </a:rPr>
              <a:t> </a:t>
            </a:r>
            <a:r>
              <a:rPr lang="fr-BE" dirty="0" err="1">
                <a:latin typeface="Arial" pitchFamily="34" charset="0"/>
                <a:ea typeface="Times New Roman" pitchFamily="18" charset="0"/>
                <a:cs typeface="Arial" pitchFamily="34" charset="0"/>
              </a:rPr>
              <a:t>be</a:t>
            </a:r>
            <a:r>
              <a:rPr lang="fr-BE" dirty="0">
                <a:latin typeface="Arial" pitchFamily="34" charset="0"/>
                <a:ea typeface="Times New Roman" pitchFamily="18" charset="0"/>
                <a:cs typeface="Arial" pitchFamily="34" charset="0"/>
              </a:rPr>
              <a:t> </a:t>
            </a:r>
            <a:r>
              <a:rPr lang="fr-BE" dirty="0" err="1">
                <a:latin typeface="Arial" pitchFamily="34" charset="0"/>
                <a:ea typeface="Times New Roman" pitchFamily="18" charset="0"/>
                <a:cs typeface="Arial" pitchFamily="34" charset="0"/>
              </a:rPr>
              <a:t>used</a:t>
            </a:r>
            <a:r>
              <a:rPr lang="fr-BE" dirty="0">
                <a:latin typeface="Arial" pitchFamily="34" charset="0"/>
                <a:ea typeface="Times New Roman" pitchFamily="18" charset="0"/>
                <a:cs typeface="Arial" pitchFamily="34" charset="0"/>
              </a:rPr>
              <a:t> to </a:t>
            </a:r>
            <a:r>
              <a:rPr lang="fr-BE" dirty="0" err="1">
                <a:latin typeface="Arial" pitchFamily="34" charset="0"/>
                <a:ea typeface="Times New Roman" pitchFamily="18" charset="0"/>
                <a:cs typeface="Arial" pitchFamily="34" charset="0"/>
              </a:rPr>
              <a:t>assess</a:t>
            </a:r>
            <a:r>
              <a:rPr lang="fr-BE" dirty="0">
                <a:latin typeface="Arial" pitchFamily="34" charset="0"/>
                <a:ea typeface="Times New Roman" pitchFamily="18" charset="0"/>
                <a:cs typeface="Arial" pitchFamily="34" charset="0"/>
              </a:rPr>
              <a:t> the </a:t>
            </a:r>
            <a:r>
              <a:rPr lang="fr-BE" dirty="0" err="1">
                <a:latin typeface="Arial" pitchFamily="34" charset="0"/>
                <a:ea typeface="Times New Roman" pitchFamily="18" charset="0"/>
                <a:cs typeface="Arial" pitchFamily="34" charset="0"/>
              </a:rPr>
              <a:t>principle</a:t>
            </a:r>
            <a:r>
              <a:rPr lang="fr-BE" dirty="0">
                <a:latin typeface="Arial" pitchFamily="34" charset="0"/>
                <a:ea typeface="Times New Roman" pitchFamily="18" charset="0"/>
                <a:cs typeface="Arial" pitchFamily="34" charset="0"/>
              </a:rPr>
              <a:t> of concentration.</a:t>
            </a:r>
          </a:p>
          <a:p>
            <a:r>
              <a:rPr lang="fr-BE" dirty="0">
                <a:latin typeface="Arial" pitchFamily="34" charset="0"/>
                <a:ea typeface="Times New Roman" pitchFamily="18" charset="0"/>
                <a:cs typeface="Arial" pitchFamily="34" charset="0"/>
              </a:rPr>
              <a:t>Dimension 2 and dimension 3 do not </a:t>
            </a:r>
            <a:r>
              <a:rPr lang="fr-BE" dirty="0" err="1">
                <a:latin typeface="Arial" pitchFamily="34" charset="0"/>
                <a:ea typeface="Times New Roman" pitchFamily="18" charset="0"/>
                <a:cs typeface="Arial" pitchFamily="34" charset="0"/>
              </a:rPr>
              <a:t>differ</a:t>
            </a:r>
            <a:r>
              <a:rPr lang="fr-BE" dirty="0">
                <a:latin typeface="Arial" pitchFamily="34" charset="0"/>
                <a:ea typeface="Times New Roman" pitchFamily="18" charset="0"/>
                <a:cs typeface="Arial" pitchFamily="34" charset="0"/>
              </a:rPr>
              <a:t> </a:t>
            </a:r>
            <a:r>
              <a:rPr lang="fr-BE" dirty="0" err="1">
                <a:latin typeface="Arial" pitchFamily="34" charset="0"/>
                <a:ea typeface="Times New Roman" pitchFamily="18" charset="0"/>
                <a:cs typeface="Arial" pitchFamily="34" charset="0"/>
              </a:rPr>
              <a:t>substantially</a:t>
            </a:r>
            <a:r>
              <a:rPr lang="fr-BE" dirty="0">
                <a:latin typeface="Arial" pitchFamily="34" charset="0"/>
                <a:ea typeface="Times New Roman" pitchFamily="18" charset="0"/>
                <a:cs typeface="Arial" pitchFamily="34" charset="0"/>
              </a:rPr>
              <a:t> </a:t>
            </a:r>
            <a:r>
              <a:rPr lang="fr-BE" dirty="0" err="1">
                <a:latin typeface="Arial" pitchFamily="34" charset="0"/>
                <a:ea typeface="Times New Roman" pitchFamily="18" charset="0"/>
                <a:cs typeface="Arial" pitchFamily="34" charset="0"/>
              </a:rPr>
              <a:t>from</a:t>
            </a:r>
            <a:r>
              <a:rPr lang="fr-BE" dirty="0">
                <a:latin typeface="Arial" pitchFamily="34" charset="0"/>
                <a:ea typeface="Times New Roman" pitchFamily="18" charset="0"/>
                <a:cs typeface="Arial" pitchFamily="34" charset="0"/>
              </a:rPr>
              <a:t> the </a:t>
            </a:r>
            <a:r>
              <a:rPr lang="fr-BE" dirty="0" err="1">
                <a:latin typeface="Arial" pitchFamily="34" charset="0"/>
                <a:ea typeface="Times New Roman" pitchFamily="18" charset="0"/>
                <a:cs typeface="Arial" pitchFamily="34" charset="0"/>
              </a:rPr>
              <a:t>current</a:t>
            </a:r>
            <a:r>
              <a:rPr lang="fr-BE" dirty="0">
                <a:latin typeface="Arial" pitchFamily="34" charset="0"/>
                <a:ea typeface="Times New Roman" pitchFamily="18" charset="0"/>
                <a:cs typeface="Arial" pitchFamily="34" charset="0"/>
              </a:rPr>
              <a:t> dimensions.</a:t>
            </a:r>
            <a:endParaRPr lang="en-GB" dirty="0">
              <a:latin typeface="Arial" pitchFamily="34" charset="0"/>
              <a:ea typeface="Times New Roman" pitchFamily="18" charset="0"/>
              <a:cs typeface="Arial" pitchFamily="34" charset="0"/>
            </a:endParaRPr>
          </a:p>
          <a:p>
            <a:r>
              <a:rPr lang="en-GB" dirty="0">
                <a:latin typeface="Arial" pitchFamily="34" charset="0"/>
                <a:ea typeface="Times New Roman" pitchFamily="18" charset="0"/>
                <a:cs typeface="Arial" pitchFamily="34" charset="0"/>
              </a:rPr>
              <a:t>Dimension 6, that is only for ESF, aims, inter alia, at obtaining quantified information on the contribution of the ESF to the thematic objectives referred to in Art. 9(1) to (7) CPR (contribution to the ESF to RTD, to low carbon economy for instance). Therefore this dimension is essential to demonstrate ESF 'thematic support', even if the data will probably more accurate during implementation rather than at programming stage.</a:t>
            </a:r>
          </a:p>
          <a:p>
            <a:endParaRPr lang="fr-BE" dirty="0">
              <a:latin typeface="Arial" pitchFamily="34" charset="0"/>
              <a:cs typeface="Arial" pitchFamily="34" charset="0"/>
            </a:endParaRPr>
          </a:p>
          <a:p>
            <a:r>
              <a:rPr lang="en-GB" i="1" dirty="0"/>
              <a:t>For the remaining dimensions of categorisation (dimensions 4 and 5), data is requested for information purposes through electronic data exchange system during implementation, not at programming stage, as now.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46</a:t>
            </a:fld>
            <a:endParaRPr lang="en-GB"/>
          </a:p>
        </p:txBody>
      </p:sp>
    </p:spTree>
    <p:extLst>
      <p:ext uri="{BB962C8B-B14F-4D97-AF65-F5344CB8AC3E}">
        <p14:creationId xmlns:p14="http://schemas.microsoft.com/office/powerpoint/2010/main" val="2048020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3.A.6. Where appropriate, a summary of the planned use of technical assistance including, where necessary, actions to reinforce the administrative capacity of authorities and beneficiaries (by priority axis)</a:t>
            </a:r>
            <a:r>
              <a:rPr lang="en-GB" dirty="0"/>
              <a:t> </a:t>
            </a:r>
            <a:r>
              <a:rPr lang="en-GB" b="1" dirty="0"/>
              <a:t>(Article 87 (2) (b) (vii</a:t>
            </a:r>
            <a:r>
              <a:rPr lang="en-GB" b="1" dirty="0" smtClean="0"/>
              <a:t>))</a:t>
            </a:r>
            <a:endParaRPr lang="en-GB" dirty="0"/>
          </a:p>
          <a:p>
            <a:r>
              <a:rPr lang="en-GB" dirty="0"/>
              <a:t>[a maximum of x characters]</a:t>
            </a:r>
          </a:p>
          <a:p>
            <a:r>
              <a:rPr lang="en-GB" i="1" dirty="0"/>
              <a:t>This section should be included in the description of the priority axis, where appropriate, to identify specific gaps in the administrative capacity of concrete authorities or specific  beneficiaries who implement this priority axis. It should set out specific actions to be supported from technical assistance to reinforce the administrative capacity of authorities and beneficiaries to ensure an effective implementation of the priority axis as well as the level of the available resources. </a:t>
            </a:r>
            <a:endParaRPr lang="en-GB" dirty="0"/>
          </a:p>
          <a:p>
            <a:r>
              <a:rPr lang="en-GB" i="1" dirty="0"/>
              <a:t>This section should not overlap in content with the description of the priority axis for technical assistance or the specific operational programme for technical assistance</a:t>
            </a:r>
            <a:r>
              <a:rPr lang="en-GB" dirty="0"/>
              <a:t>.</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47</a:t>
            </a:fld>
            <a:endParaRPr lang="en-GB"/>
          </a:p>
        </p:txBody>
      </p:sp>
    </p:spTree>
    <p:extLst>
      <p:ext uri="{BB962C8B-B14F-4D97-AF65-F5344CB8AC3E}">
        <p14:creationId xmlns:p14="http://schemas.microsoft.com/office/powerpoint/2010/main" val="2901189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Should</a:t>
            </a:r>
            <a:r>
              <a:rPr lang="fr-BE" dirty="0" smtClean="0"/>
              <a:t> </a:t>
            </a:r>
            <a:r>
              <a:rPr lang="fr-BE" dirty="0" err="1" smtClean="0"/>
              <a:t>be</a:t>
            </a:r>
            <a:r>
              <a:rPr lang="fr-BE" dirty="0" smtClean="0"/>
              <a:t> consistent </a:t>
            </a:r>
            <a:r>
              <a:rPr lang="fr-BE" dirty="0" err="1" smtClean="0"/>
              <a:t>with</a:t>
            </a:r>
            <a:r>
              <a:rPr lang="fr-BE" dirty="0" smtClean="0"/>
              <a:t> the </a:t>
            </a:r>
            <a:r>
              <a:rPr lang="fr-BE" dirty="0" err="1" smtClean="0"/>
              <a:t>Partnership</a:t>
            </a:r>
            <a:r>
              <a:rPr lang="fr-BE" dirty="0" smtClean="0"/>
              <a:t> Agreement. This table </a:t>
            </a:r>
            <a:r>
              <a:rPr lang="fr-BE" dirty="0" err="1" smtClean="0"/>
              <a:t>is</a:t>
            </a:r>
            <a:r>
              <a:rPr lang="fr-BE" dirty="0" smtClean="0"/>
              <a:t> important</a:t>
            </a:r>
            <a:r>
              <a:rPr lang="fr-BE" baseline="0" dirty="0" smtClean="0"/>
              <a:t> but </a:t>
            </a:r>
            <a:r>
              <a:rPr lang="fr-BE" baseline="0" dirty="0" err="1" smtClean="0"/>
              <a:t>it</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used</a:t>
            </a:r>
            <a:r>
              <a:rPr lang="fr-BE" baseline="0" dirty="0" smtClean="0"/>
              <a:t> for the </a:t>
            </a:r>
            <a:r>
              <a:rPr lang="fr-BE" baseline="0" dirty="0" err="1" smtClean="0"/>
              <a:t>yearly</a:t>
            </a:r>
            <a:r>
              <a:rPr lang="fr-BE" baseline="0" dirty="0" smtClean="0"/>
              <a:t> </a:t>
            </a:r>
            <a:r>
              <a:rPr lang="fr-BE" baseline="0" dirty="0" err="1" smtClean="0"/>
              <a:t>commitment</a:t>
            </a:r>
            <a:r>
              <a:rPr lang="fr-BE" baseline="0" dirty="0" smtClean="0"/>
              <a:t> (</a:t>
            </a:r>
            <a:r>
              <a:rPr lang="fr-BE" baseline="0" dirty="0" err="1" smtClean="0"/>
              <a:t>including</a:t>
            </a:r>
            <a:r>
              <a:rPr lang="fr-BE" baseline="0" dirty="0" smtClean="0"/>
              <a:t> the initial one) of the </a:t>
            </a:r>
            <a:r>
              <a:rPr lang="fr-BE" baseline="0" dirty="0" err="1" smtClean="0"/>
              <a:t>Funds</a:t>
            </a:r>
            <a:r>
              <a:rPr lang="fr-BE" baseline="0" dirty="0" smtClean="0"/>
              <a:t>.</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50</a:t>
            </a:fld>
            <a:endParaRPr lang="en-GB"/>
          </a:p>
        </p:txBody>
      </p:sp>
    </p:spTree>
    <p:extLst>
      <p:ext uri="{BB962C8B-B14F-4D97-AF65-F5344CB8AC3E}">
        <p14:creationId xmlns:p14="http://schemas.microsoft.com/office/powerpoint/2010/main" val="91587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No</a:t>
            </a:r>
            <a:r>
              <a:rPr lang="nl-BE" baseline="0" dirty="0" smtClean="0"/>
              <a:t> </a:t>
            </a:r>
            <a:r>
              <a:rPr lang="nl-BE" baseline="0" dirty="0" err="1" smtClean="0"/>
              <a:t>implementing</a:t>
            </a:r>
            <a:r>
              <a:rPr lang="nl-BE" baseline="0" dirty="0" smtClean="0"/>
              <a:t> act </a:t>
            </a:r>
            <a:r>
              <a:rPr lang="nl-BE" baseline="0" dirty="0" err="1" smtClean="0"/>
              <a:t>foreseen</a:t>
            </a:r>
            <a:r>
              <a:rPr lang="nl-BE" baseline="0" dirty="0" smtClean="0"/>
              <a:t> </a:t>
            </a:r>
            <a:r>
              <a:rPr lang="nl-BE" baseline="0" dirty="0" err="1" smtClean="0"/>
              <a:t>for</a:t>
            </a:r>
            <a:r>
              <a:rPr lang="nl-BE" baseline="0" dirty="0" smtClean="0"/>
              <a:t> PA template</a:t>
            </a:r>
            <a:endParaRPr lang="en-GB" dirty="0"/>
          </a:p>
        </p:txBody>
      </p:sp>
      <p:sp>
        <p:nvSpPr>
          <p:cNvPr id="4" name="Tijdelijke aanduiding voor dianumm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23972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 Financial plan of the operational programme specifying, for the whole programming period, for the operational programme and for each priority axis, the amount of the total financial appropriation of the support from each of the Funds and the national co-financing. (EUR) (Table 18)</a:t>
            </a:r>
            <a:r>
              <a:rPr lang="en-GB" dirty="0"/>
              <a:t> </a:t>
            </a:r>
            <a:r>
              <a:rPr lang="en-GB" b="1" dirty="0"/>
              <a:t>(Article 87 (d) (ii) CPR)</a:t>
            </a:r>
            <a:endParaRPr lang="en-GB" dirty="0"/>
          </a:p>
          <a:p>
            <a:r>
              <a:rPr lang="en-GB" b="1" dirty="0"/>
              <a:t> </a:t>
            </a:r>
            <a:endParaRPr lang="en-GB" dirty="0"/>
          </a:p>
          <a:p>
            <a:pPr lvl="0"/>
            <a:r>
              <a:rPr lang="en-GB" i="1" dirty="0"/>
              <a:t>The financial table should set out the financial plan of the operational programme by priority axis. The totals should be equal to the totals of the previous table.</a:t>
            </a:r>
            <a:endParaRPr lang="en-GB" dirty="0"/>
          </a:p>
          <a:p>
            <a:pPr lvl="0"/>
            <a:r>
              <a:rPr lang="en-GB" i="1" dirty="0"/>
              <a:t>Where the priority axis covers more than one category of region, the data for the Union funding and the national counterpart should be broken down by category of region with a separate co-financing rate within the priority axis for each category of region.</a:t>
            </a:r>
            <a:endParaRPr lang="en-GB" dirty="0"/>
          </a:p>
          <a:p>
            <a:pPr lvl="0"/>
            <a:r>
              <a:rPr lang="en-GB" i="1" dirty="0"/>
              <a:t>The EIB contribution should be presented at the level of the priority axis.</a:t>
            </a:r>
          </a:p>
          <a:p>
            <a:pPr lvl="0"/>
            <a:r>
              <a:rPr lang="fr-BE" i="1" dirty="0"/>
              <a:t>In case of EU support </a:t>
            </a:r>
            <a:r>
              <a:rPr lang="fr-BE" i="1" dirty="0" err="1"/>
              <a:t>caclulated</a:t>
            </a:r>
            <a:r>
              <a:rPr lang="fr-BE" i="1" dirty="0"/>
              <a:t> on the basis of public </a:t>
            </a:r>
            <a:r>
              <a:rPr lang="fr-BE" i="1" dirty="0" err="1"/>
              <a:t>expenditure</a:t>
            </a:r>
            <a:r>
              <a:rPr lang="fr-BE" i="1" dirty="0"/>
              <a:t> </a:t>
            </a:r>
            <a:r>
              <a:rPr lang="fr-BE" i="1" dirty="0" err="1"/>
              <a:t>there</a:t>
            </a:r>
            <a:r>
              <a:rPr lang="fr-BE" i="1" dirty="0"/>
              <a:t> </a:t>
            </a:r>
            <a:r>
              <a:rPr lang="fr-BE" i="1" dirty="0" err="1"/>
              <a:t>is</a:t>
            </a:r>
            <a:r>
              <a:rPr lang="fr-BE" i="1" dirty="0"/>
              <a:t> no </a:t>
            </a:r>
            <a:r>
              <a:rPr lang="fr-BE" i="1" dirty="0" err="1"/>
              <a:t>private</a:t>
            </a:r>
            <a:r>
              <a:rPr lang="fr-BE" i="1" dirty="0"/>
              <a:t> </a:t>
            </a:r>
            <a:r>
              <a:rPr lang="fr-BE" i="1" dirty="0" err="1"/>
              <a:t>co-financing</a:t>
            </a:r>
            <a:r>
              <a:rPr lang="fr-BE" i="1" dirty="0"/>
              <a:t>. (d) = 0</a:t>
            </a:r>
          </a:p>
          <a:p>
            <a:pPr lvl="0"/>
            <a:r>
              <a:rPr lang="fr-BE" i="1" dirty="0"/>
              <a:t>Co-</a:t>
            </a:r>
            <a:r>
              <a:rPr lang="fr-BE" i="1" dirty="0" err="1"/>
              <a:t>financing</a:t>
            </a:r>
            <a:r>
              <a:rPr lang="fr-BE" i="1" dirty="0"/>
              <a:t> rate </a:t>
            </a:r>
            <a:r>
              <a:rPr lang="fr-BE" i="1" dirty="0" err="1"/>
              <a:t>will</a:t>
            </a:r>
            <a:r>
              <a:rPr lang="fr-BE" i="1" dirty="0"/>
              <a:t> </a:t>
            </a:r>
            <a:r>
              <a:rPr lang="fr-BE" i="1" dirty="0" err="1"/>
              <a:t>be</a:t>
            </a:r>
            <a:r>
              <a:rPr lang="fr-BE" i="1" dirty="0"/>
              <a:t> </a:t>
            </a:r>
            <a:r>
              <a:rPr lang="fr-BE" i="1" dirty="0" err="1"/>
              <a:t>rounded</a:t>
            </a:r>
            <a:r>
              <a:rPr lang="fr-BE" i="1" dirty="0"/>
              <a:t> in the table but SFC </a:t>
            </a:r>
            <a:r>
              <a:rPr lang="fr-BE" i="1" dirty="0" err="1"/>
              <a:t>will</a:t>
            </a:r>
            <a:r>
              <a:rPr lang="fr-BE" i="1" dirty="0"/>
              <a:t> use the real figure (a/e).</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51</a:t>
            </a:fld>
            <a:endParaRPr lang="en-GB"/>
          </a:p>
        </p:txBody>
      </p:sp>
    </p:spTree>
    <p:extLst>
      <p:ext uri="{BB962C8B-B14F-4D97-AF65-F5344CB8AC3E}">
        <p14:creationId xmlns:p14="http://schemas.microsoft.com/office/powerpoint/2010/main" val="1801150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smtClean="0"/>
          </a:p>
          <a:p>
            <a:endParaRPr lang="fr-BE" baseline="0" dirty="0" smtClean="0"/>
          </a:p>
          <a:p>
            <a:r>
              <a:rPr lang="en-GB" b="1" dirty="0"/>
              <a:t>Breakdown of the financial plan of the operational programme by priority axis, Fund and thematic objective  for the ERDF, ESF and the Cohesion Fund (Table 18b)</a:t>
            </a:r>
            <a:r>
              <a:rPr lang="en-GB" dirty="0"/>
              <a:t> </a:t>
            </a:r>
            <a:r>
              <a:rPr lang="en-GB" b="1" dirty="0"/>
              <a:t>(Article 87 (d) (ii) CPR) </a:t>
            </a:r>
            <a:endParaRPr lang="en-GB" dirty="0"/>
          </a:p>
          <a:p>
            <a:r>
              <a:rPr lang="en-GB" i="1" dirty="0"/>
              <a:t>This breakdown is required in order to fulfil the requirement set out under Article 87 (2) (d) (ii)  CPR to specify for priority axes, which combine investment priorities from different thematic objectives, the amount of total financial appropriation from the ERDF, ESF and CF and the national co-financing for each of the corresponding thematic objectives. Where each priority axes corresponds to a single thematic objective, this table will not require a breakdown below the level of a priority axis.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52</a:t>
            </a:fld>
            <a:endParaRPr lang="en-GB"/>
          </a:p>
        </p:txBody>
      </p:sp>
    </p:spTree>
    <p:extLst>
      <p:ext uri="{BB962C8B-B14F-4D97-AF65-F5344CB8AC3E}">
        <p14:creationId xmlns:p14="http://schemas.microsoft.com/office/powerpoint/2010/main" val="623913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Table 19: The indicative amount of support to be used for climate change objectives (Article 24 (5) CPR)</a:t>
            </a:r>
            <a:endParaRPr lang="en-GB" dirty="0"/>
          </a:p>
          <a:p>
            <a:r>
              <a:rPr lang="en-GB" i="1" dirty="0"/>
              <a:t>This table is generated automatically by SFC based on categorisation tables included under each of the priority axes in order to verify the contribution of Cohesion Policy as a whole to the climate change objective. </a:t>
            </a:r>
            <a:endParaRPr lang="en-GB" dirty="0"/>
          </a:p>
          <a:p>
            <a:r>
              <a:rPr lang="en-GB" i="1" dirty="0"/>
              <a:t>The information provided in this table is based on a methodology adopted by the Commission based on Article 8 of the CPR. </a:t>
            </a:r>
            <a:endParaRPr lang="en-GB" dirty="0"/>
          </a:p>
          <a:p>
            <a:r>
              <a:rPr lang="en-GB" b="1" dirty="0"/>
              <a:t>  </a:t>
            </a:r>
            <a:endParaRPr lang="en-GB" dirty="0"/>
          </a:p>
          <a:p>
            <a:r>
              <a:rPr lang="en-GB" b="1" dirty="0"/>
              <a:t>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53</a:t>
            </a:fld>
            <a:endParaRPr lang="en-GB"/>
          </a:p>
        </p:txBody>
      </p:sp>
    </p:spTree>
    <p:extLst>
      <p:ext uri="{BB962C8B-B14F-4D97-AF65-F5344CB8AC3E}">
        <p14:creationId xmlns:p14="http://schemas.microsoft.com/office/powerpoint/2010/main" val="4290231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It </a:t>
            </a:r>
            <a:r>
              <a:rPr lang="fr-BE" dirty="0" err="1" smtClean="0"/>
              <a:t>is</a:t>
            </a:r>
            <a:r>
              <a:rPr lang="fr-BE" dirty="0" smtClean="0"/>
              <a:t> </a:t>
            </a:r>
            <a:r>
              <a:rPr lang="fr-BE" dirty="0" err="1" smtClean="0"/>
              <a:t>just</a:t>
            </a:r>
            <a:r>
              <a:rPr lang="fr-BE" dirty="0" smtClean="0"/>
              <a:t> an identification.</a:t>
            </a:r>
            <a:r>
              <a:rPr lang="fr-BE" baseline="0" dirty="0" smtClean="0"/>
              <a:t> No </a:t>
            </a:r>
            <a:r>
              <a:rPr lang="fr-BE" baseline="0" dirty="0" err="1" smtClean="0"/>
              <a:t>need</a:t>
            </a:r>
            <a:r>
              <a:rPr lang="fr-BE" baseline="0" dirty="0" smtClean="0"/>
              <a:t> for </a:t>
            </a:r>
            <a:r>
              <a:rPr lang="fr-BE" baseline="0" dirty="0" err="1" smtClean="0"/>
              <a:t>details</a:t>
            </a:r>
            <a:r>
              <a:rPr lang="fr-BE" baseline="0" dirty="0" smtClean="0"/>
              <a:t> of organisation </a:t>
            </a:r>
            <a:r>
              <a:rPr lang="fr-BE" baseline="0" dirty="0" err="1" smtClean="0"/>
              <a:t>that</a:t>
            </a:r>
            <a:r>
              <a:rPr lang="fr-BE" baseline="0" dirty="0" smtClean="0"/>
              <a:t> </a:t>
            </a:r>
            <a:r>
              <a:rPr lang="fr-BE" baseline="0" dirty="0" err="1" smtClean="0"/>
              <a:t>should</a:t>
            </a:r>
            <a:r>
              <a:rPr lang="fr-BE" baseline="0" dirty="0" smtClean="0"/>
              <a:t> </a:t>
            </a:r>
            <a:r>
              <a:rPr lang="fr-BE" baseline="0" dirty="0" err="1" smtClean="0"/>
              <a:t>be</a:t>
            </a:r>
            <a:r>
              <a:rPr lang="fr-BE" baseline="0" dirty="0" smtClean="0"/>
              <a:t> </a:t>
            </a:r>
            <a:r>
              <a:rPr lang="fr-BE" baseline="0" dirty="0" err="1" smtClean="0"/>
              <a:t>descibed</a:t>
            </a:r>
            <a:r>
              <a:rPr lang="fr-BE" baseline="0" smtClean="0"/>
              <a:t> in the </a:t>
            </a:r>
            <a:r>
              <a:rPr lang="fr-BE" baseline="0" dirty="0" err="1" smtClean="0"/>
              <a:t>accreditation</a:t>
            </a:r>
            <a:r>
              <a:rPr lang="fr-BE" baseline="0" dirty="0" smtClean="0"/>
              <a:t> </a:t>
            </a:r>
            <a:r>
              <a:rPr lang="fr-BE" baseline="0" dirty="0" err="1" smtClean="0"/>
              <a:t>process</a:t>
            </a:r>
            <a:r>
              <a:rPr lang="fr-BE" baseline="0" dirty="0" smtClean="0"/>
              <a:t>.</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55</a:t>
            </a:fld>
            <a:endParaRPr lang="en-GB"/>
          </a:p>
        </p:txBody>
      </p:sp>
    </p:spTree>
    <p:extLst>
      <p:ext uri="{BB962C8B-B14F-4D97-AF65-F5344CB8AC3E}">
        <p14:creationId xmlns:p14="http://schemas.microsoft.com/office/powerpoint/2010/main" val="2320792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8.2.2. for the ESF: Global grants (Article 6 (1) ESF)</a:t>
            </a:r>
          </a:p>
          <a:p>
            <a:r>
              <a:rPr lang="en-GB" dirty="0" smtClean="0"/>
              <a:t>Identification of the part of the programme concerned by global grants to social partners and other stakeholders, including an indicative financial allocation from each priority axis to it.</a:t>
            </a:r>
          </a:p>
          <a:p>
            <a:endParaRPr lang="en-GB" dirty="0" smtClean="0"/>
          </a:p>
          <a:p>
            <a:r>
              <a:rPr lang="en-GB" dirty="0" smtClean="0"/>
              <a:t>8.2.3. For ESF where appropriate, earmarking for OP covering a less developed, a transition region or a Member State that is eligible for the Cohesion Fund</a:t>
            </a:r>
          </a:p>
          <a:p>
            <a:r>
              <a:rPr lang="en-GB" dirty="0" smtClean="0"/>
              <a:t>Identification of an appropriate allocation of ESF resources to capacity-building activities for social partners and to activities jointly undertaken.</a:t>
            </a:r>
          </a:p>
          <a:p>
            <a:r>
              <a:rPr lang="en-GB" dirty="0" smtClean="0"/>
              <a:t>Identification of appropriate allocation of ESF resources for capacity-building for non-governmental organisations.</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56</a:t>
            </a:fld>
            <a:endParaRPr lang="en-GB"/>
          </a:p>
        </p:txBody>
      </p:sp>
    </p:spTree>
    <p:extLst>
      <p:ext uri="{BB962C8B-B14F-4D97-AF65-F5344CB8AC3E}">
        <p14:creationId xmlns:p14="http://schemas.microsoft.com/office/powerpoint/2010/main" val="287398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Presentation </a:t>
            </a:r>
            <a:r>
              <a:rPr lang="nl-BE" dirty="0" err="1" smtClean="0"/>
              <a:t>will</a:t>
            </a:r>
            <a:r>
              <a:rPr lang="nl-BE" dirty="0" smtClean="0"/>
              <a:t> focus on </a:t>
            </a:r>
            <a:r>
              <a:rPr lang="nl-BE" dirty="0" err="1" smtClean="0"/>
              <a:t>some</a:t>
            </a:r>
            <a:r>
              <a:rPr lang="nl-BE" dirty="0" smtClean="0"/>
              <a:t> </a:t>
            </a:r>
            <a:r>
              <a:rPr lang="nl-BE" dirty="0" err="1" smtClean="0"/>
              <a:t>elements</a:t>
            </a:r>
            <a:r>
              <a:rPr lang="nl-BE" dirty="0" smtClean="0"/>
              <a:t> of the PA.</a:t>
            </a:r>
            <a:endParaRPr lang="en-GB" dirty="0"/>
          </a:p>
        </p:txBody>
      </p:sp>
      <p:sp>
        <p:nvSpPr>
          <p:cNvPr id="4" name="Tijdelijke aanduiding voor dianumm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1815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specific challenges of regions  in particular situations (outermost, low population density,  island, cross- border and mountain regions);</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34928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i="1" dirty="0"/>
              <a:t>Art 14 (1) (a) (iv)</a:t>
            </a:r>
            <a:endParaRPr lang="en-GB" i="1" dirty="0"/>
          </a:p>
          <a:p>
            <a:r>
              <a:rPr lang="en-GB" i="1" dirty="0"/>
              <a:t>This table is generated automatically by SFC based on the allocation between thematic objectives available in financial tables or indicators plans of programmes already encoded in SFC. If all the programmes are not encoded in SFC when the PA is sent to the Commission, the table will have to be adjusted manually.</a:t>
            </a:r>
            <a:endParaRPr lang="en-GB" dirty="0"/>
          </a:p>
          <a:p>
            <a:r>
              <a:rPr lang="en-GB" i="1" dirty="0"/>
              <a:t>The financial allocation set out must comply with the thematic concentration requirements set out in the CPR and in Fund-specific Regulations and ensure appropriate focus and critical mass of interventions, taking into account the total allocation available. But be aware that all the requirements to verify concentration are not present in this table.</a:t>
            </a:r>
          </a:p>
          <a:p>
            <a:r>
              <a:rPr lang="fr-BE" i="1" dirty="0" err="1"/>
              <a:t>Please</a:t>
            </a:r>
            <a:r>
              <a:rPr lang="fr-BE" i="1" dirty="0"/>
              <a:t> </a:t>
            </a:r>
            <a:r>
              <a:rPr lang="fr-BE" i="1" dirty="0" err="1"/>
              <a:t>take</a:t>
            </a:r>
            <a:r>
              <a:rPr lang="fr-BE" i="1" dirty="0"/>
              <a:t> note of the line TA </a:t>
            </a:r>
            <a:r>
              <a:rPr lang="fr-BE" i="1" dirty="0" err="1"/>
              <a:t>that</a:t>
            </a:r>
            <a:r>
              <a:rPr lang="fr-BE" i="1" dirty="0"/>
              <a:t> </a:t>
            </a:r>
            <a:r>
              <a:rPr lang="fr-BE" i="1" dirty="0" err="1"/>
              <a:t>is</a:t>
            </a:r>
            <a:r>
              <a:rPr lang="fr-BE" i="1" dirty="0"/>
              <a:t> not </a:t>
            </a:r>
            <a:r>
              <a:rPr lang="fr-BE" i="1" dirty="0" err="1"/>
              <a:t>strictly</a:t>
            </a:r>
            <a:r>
              <a:rPr lang="fr-BE" i="1" dirty="0"/>
              <a:t> </a:t>
            </a:r>
            <a:r>
              <a:rPr lang="fr-BE" i="1" dirty="0" err="1"/>
              <a:t>speaking</a:t>
            </a:r>
            <a:r>
              <a:rPr lang="fr-BE" i="1" dirty="0"/>
              <a:t> a </a:t>
            </a:r>
            <a:r>
              <a:rPr lang="fr-BE" i="1" dirty="0" err="1"/>
              <a:t>Thematic</a:t>
            </a:r>
            <a:r>
              <a:rPr lang="fr-BE" i="1" dirty="0"/>
              <a:t> Objective and not </a:t>
            </a:r>
            <a:r>
              <a:rPr lang="fr-BE" i="1" dirty="0" err="1"/>
              <a:t>required</a:t>
            </a:r>
            <a:r>
              <a:rPr lang="fr-BE" i="1" dirty="0"/>
              <a:t> by the </a:t>
            </a:r>
            <a:r>
              <a:rPr lang="fr-BE" i="1" dirty="0" err="1"/>
              <a:t>Regulation</a:t>
            </a:r>
            <a:r>
              <a:rPr lang="fr-BE" i="1" dirty="0"/>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12512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357762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Description of the</a:t>
            </a:r>
            <a:r>
              <a:rPr lang="en-GB" u="sng" baseline="0" dirty="0" smtClean="0"/>
              <a:t> partners' involvement in the preparation:</a:t>
            </a:r>
          </a:p>
          <a:p>
            <a:r>
              <a:rPr lang="en-GB" dirty="0" smtClean="0"/>
              <a:t>- How partners have been selected and who has been selected (list in annex); </a:t>
            </a:r>
          </a:p>
          <a:p>
            <a:r>
              <a:rPr lang="en-GB" dirty="0" smtClean="0"/>
              <a:t>- Actions taken to facilitate a wide involvement and an active participation of the partners, including in terms of accessibility;</a:t>
            </a:r>
          </a:p>
          <a:p>
            <a:r>
              <a:rPr lang="en-GB" dirty="0" smtClean="0"/>
              <a:t>- Main results</a:t>
            </a:r>
            <a:r>
              <a:rPr lang="en-GB" baseline="0" dirty="0" smtClean="0"/>
              <a:t> of the consultations with </a:t>
            </a:r>
            <a:r>
              <a:rPr lang="en-GB" dirty="0" smtClean="0"/>
              <a:t>partners (overview of significant concerns, comments and recommendations put forward by multiple partners</a:t>
            </a:r>
          </a:p>
          <a:p>
            <a:endParaRPr lang="en-GB" dirty="0" smtClean="0"/>
          </a:p>
          <a:p>
            <a:r>
              <a:rPr lang="en-GB" u="sng" dirty="0" smtClean="0"/>
              <a:t>Description of the partners' role in the implementation of the PA</a:t>
            </a:r>
            <a:r>
              <a:rPr lang="en-GB" dirty="0" smtClean="0"/>
              <a:t>:</a:t>
            </a:r>
          </a:p>
          <a:p>
            <a:r>
              <a:rPr lang="en-GB" dirty="0" smtClean="0"/>
              <a:t>- Description of the role of the partners in the implementation of the Partnership Agreement and how they will be involved;</a:t>
            </a:r>
          </a:p>
          <a:p>
            <a:r>
              <a:rPr lang="en-GB" dirty="0" smtClean="0"/>
              <a:t>- Description of how partners will be involved in the preparation of the progress report.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357762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the general approach to ensure (a) the  promotion of gender equality, (b) non-discrimination and (c) accessibility for persons</a:t>
            </a:r>
            <a:r>
              <a:rPr lang="en-GB" baseline="0" dirty="0" smtClean="0"/>
              <a:t> with disabilities</a:t>
            </a:r>
            <a:r>
              <a:rPr lang="en-GB" dirty="0" smtClean="0"/>
              <a:t>, including: </a:t>
            </a:r>
          </a:p>
          <a:p>
            <a:r>
              <a:rPr lang="en-GB" dirty="0" smtClean="0"/>
              <a:t>- description of general arrangements to ensure the promotion of these principles in different types of programmes;</a:t>
            </a:r>
          </a:p>
          <a:p>
            <a:r>
              <a:rPr lang="en-GB" dirty="0" smtClean="0"/>
              <a:t>- description of the arrangements for monitoring at national level of the application of these principles and how the results of monitoring and evaluation will be taken into account; </a:t>
            </a:r>
          </a:p>
          <a:p>
            <a:r>
              <a:rPr lang="en-GB" dirty="0" smtClean="0"/>
              <a:t>- description of the role of national (and/or regional) equality bodies in strategic programming, implementation, monitoring and evaluation;</a:t>
            </a:r>
          </a:p>
          <a:p>
            <a:r>
              <a:rPr lang="en-GB" dirty="0" smtClean="0"/>
              <a:t>- identification of any permanent or temporary structures or functions for each of these principles in order to provide the necessary expertise in this area for the preparation, implementation, monitoring and evaluation.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82591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Sustainable development  =</a:t>
            </a:r>
            <a:r>
              <a:rPr lang="en-GB" baseline="0" dirty="0" smtClean="0"/>
              <a:t> environment in the next programming period (reference to the aim of protecting and improving the environment, as set out in Article 11 and 19 of the treaty).</a:t>
            </a:r>
          </a:p>
          <a:p>
            <a:endParaRPr lang="en-GB" dirty="0" smtClean="0"/>
          </a:p>
          <a:p>
            <a:r>
              <a:rPr lang="en-GB" dirty="0" smtClean="0"/>
              <a:t>Obligation of mainstreaming</a:t>
            </a:r>
            <a:r>
              <a:rPr lang="en-GB" baseline="0" dirty="0" smtClean="0"/>
              <a:t> </a:t>
            </a:r>
            <a:r>
              <a:rPr lang="en-GB" dirty="0" smtClean="0"/>
              <a:t>environmental protection requirements; resource efficiency; climate change mitigation and adaptation; biodiversity and ecosystem protection; disaster resilience; risk prevention and management in the preparation and implementation of the PA and programmes. </a:t>
            </a:r>
          </a:p>
          <a:p>
            <a:endParaRPr lang="en-GB" dirty="0" smtClean="0"/>
          </a:p>
          <a:p>
            <a:r>
              <a:rPr lang="en-GB" dirty="0" smtClean="0"/>
              <a:t>PA should say</a:t>
            </a:r>
            <a:r>
              <a:rPr lang="en-GB" baseline="0" dirty="0" smtClean="0"/>
              <a:t> how the </a:t>
            </a:r>
            <a:r>
              <a:rPr lang="en-GB" dirty="0" smtClean="0"/>
              <a:t>"Polluter pays" principle  will be implemented in practice for different types of programmes or interventions. </a:t>
            </a:r>
          </a:p>
          <a:p>
            <a:r>
              <a:rPr lang="en-GB" dirty="0" smtClean="0"/>
              <a:t>And</a:t>
            </a:r>
            <a:r>
              <a:rPr lang="en-GB" baseline="0" dirty="0" smtClean="0"/>
              <a:t> indicate any other arrangements and measures applied for the mainstreaming. </a:t>
            </a:r>
          </a:p>
          <a:p>
            <a:endParaRPr lang="en-GB" baseline="0" dirty="0" smtClean="0"/>
          </a:p>
          <a:p>
            <a:r>
              <a:rPr lang="en-GB" dirty="0" smtClean="0"/>
              <a:t>This principle is very relevant for the ERDF, the EAFRD and the EMFF.</a:t>
            </a:r>
          </a:p>
          <a:p>
            <a:r>
              <a:rPr lang="en-GB" baseline="0" dirty="0" smtClean="0"/>
              <a:t>For the ESF, MS cannot not just put it aside, stating that it is not relevant. Things to promote sustainable development can also be done under ESF programmes. Come back to this point in the OP part</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4119082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5" y="1641600"/>
            <a:ext cx="8408601" cy="2088232"/>
          </a:xfrm>
        </p:spPr>
        <p:txBody>
          <a:bodyPr/>
          <a:lstStyle/>
          <a:p>
            <a:pPr algn="ctr"/>
            <a:r>
              <a:rPr lang="en-GB" sz="2800" dirty="0" smtClean="0"/>
              <a:t> Draft template for</a:t>
            </a:r>
            <a:br>
              <a:rPr lang="en-GB" sz="2800" dirty="0" smtClean="0"/>
            </a:br>
            <a:r>
              <a:rPr lang="en-GB" sz="2800" dirty="0" smtClean="0"/>
              <a:t>the Partnership Agreement (PA) </a:t>
            </a:r>
            <a:r>
              <a:rPr lang="en-GB" sz="2800" dirty="0"/>
              <a:t>for the European Structural and Investments </a:t>
            </a:r>
            <a:r>
              <a:rPr lang="en-GB" sz="2800" dirty="0" smtClean="0"/>
              <a:t>Funds</a:t>
            </a:r>
            <a:br>
              <a:rPr lang="en-GB" sz="2800" dirty="0" smtClean="0"/>
            </a:br>
            <a:r>
              <a:rPr lang="en-GB" sz="2800" dirty="0"/>
              <a:t>(ESI Funds)</a:t>
            </a:r>
            <a:r>
              <a:rPr lang="nl-BE" sz="2800" dirty="0"/>
              <a:t/>
            </a:r>
            <a:br>
              <a:rPr lang="nl-BE" sz="2800" dirty="0"/>
            </a:br>
            <a:endParaRPr lang="en-GB" sz="2800" dirty="0"/>
          </a:p>
        </p:txBody>
      </p:sp>
      <p:sp>
        <p:nvSpPr>
          <p:cNvPr id="3" name="Content Placeholder 2"/>
          <p:cNvSpPr>
            <a:spLocks noGrp="1"/>
          </p:cNvSpPr>
          <p:nvPr>
            <p:ph idx="1"/>
          </p:nvPr>
        </p:nvSpPr>
        <p:spPr>
          <a:xfrm>
            <a:off x="467544" y="4005064"/>
            <a:ext cx="6048672" cy="1584176"/>
          </a:xfrm>
        </p:spPr>
        <p:txBody>
          <a:bodyPr/>
          <a:lstStyle/>
          <a:p>
            <a:r>
              <a:rPr lang="nl-BE" dirty="0" smtClean="0"/>
              <a:t>Workshop on </a:t>
            </a:r>
            <a:r>
              <a:rPr lang="nl-BE" dirty="0" err="1" smtClean="0"/>
              <a:t>strategic</a:t>
            </a:r>
            <a:r>
              <a:rPr lang="nl-BE" dirty="0" smtClean="0"/>
              <a:t> </a:t>
            </a:r>
            <a:r>
              <a:rPr lang="nl-BE" dirty="0" err="1" smtClean="0"/>
              <a:t>programming</a:t>
            </a:r>
            <a:r>
              <a:rPr lang="nl-BE" dirty="0" smtClean="0"/>
              <a:t> </a:t>
            </a:r>
          </a:p>
          <a:p>
            <a:r>
              <a:rPr lang="nl-BE" dirty="0" smtClean="0"/>
              <a:t>Madrid 22.02.13</a:t>
            </a:r>
            <a:endParaRPr lang="et-EE" dirty="0"/>
          </a:p>
          <a:p>
            <a:r>
              <a:rPr lang="fr-BE" dirty="0" smtClean="0"/>
              <a:t>DG  REGIO &amp; DG EMPL </a:t>
            </a:r>
            <a:endParaRPr lang="et-EE" dirty="0" smtClean="0"/>
          </a:p>
        </p:txBody>
      </p:sp>
      <p:sp>
        <p:nvSpPr>
          <p:cNvPr id="4" name="Slide Number Placeholder 3"/>
          <p:cNvSpPr>
            <a:spLocks noGrp="1"/>
          </p:cNvSpPr>
          <p:nvPr>
            <p:ph type="sldNum" sz="quarter" idx="12"/>
          </p:nvPr>
        </p:nvSpPr>
        <p:spPr/>
        <p:txBody>
          <a:bodyPr/>
          <a:lstStyle/>
          <a:p>
            <a:pPr>
              <a:defRPr/>
            </a:pPr>
            <a:fld id="{2BB59E6E-B967-488E-B209-8B7FA0D7AF99}" type="slidenum">
              <a:rPr lang="en-GB" smtClean="0"/>
              <a:pPr>
                <a:defRPr/>
              </a:pPr>
              <a:t>1</a:t>
            </a:fld>
            <a:endParaRPr lang="en-GB" dirty="0"/>
          </a:p>
        </p:txBody>
      </p:sp>
      <p:cxnSp>
        <p:nvCxnSpPr>
          <p:cNvPr id="6" name="Elbow Connector 5"/>
          <p:cNvCxnSpPr/>
          <p:nvPr/>
        </p:nvCxnSpPr>
        <p:spPr bwMode="auto">
          <a:xfrm>
            <a:off x="2267744" y="4365104"/>
            <a:ext cx="914400" cy="914400"/>
          </a:xfrm>
          <a:prstGeom prst="bentConnector3">
            <a:avLst/>
          </a:prstGeom>
          <a:noFill/>
          <a:ln w="9525" cap="flat" cmpd="sng" algn="ctr">
            <a:no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49122"/>
            <a:ext cx="8229600" cy="1047388"/>
          </a:xfrm>
        </p:spPr>
        <p:txBody>
          <a:bodyPr/>
          <a:lstStyle/>
          <a:p>
            <a:r>
              <a:rPr lang="en-GB" sz="2600" u="sng" dirty="0" smtClean="0"/>
              <a:t>1</a:t>
            </a:r>
            <a:r>
              <a:rPr lang="nl-BE" sz="2600" u="sng" dirty="0" smtClean="0"/>
              <a:t>.4.1. </a:t>
            </a:r>
            <a:r>
              <a:rPr lang="en-GB" sz="2600" u="sng" dirty="0" smtClean="0"/>
              <a:t>Indicative </a:t>
            </a:r>
            <a:r>
              <a:rPr lang="en-GB" sz="2600" u="sng" dirty="0"/>
              <a:t>allocation of </a:t>
            </a:r>
            <a:r>
              <a:rPr lang="en-GB" sz="2600" u="sng" dirty="0" smtClean="0"/>
              <a:t>EU support by TO at </a:t>
            </a:r>
            <a:r>
              <a:rPr lang="en-GB" sz="2600" u="sng" dirty="0"/>
              <a:t>national level </a:t>
            </a:r>
            <a:r>
              <a:rPr lang="en-GB" sz="2600" u="sng" dirty="0" smtClean="0"/>
              <a:t>by ESI Fund</a:t>
            </a:r>
            <a:endParaRPr lang="en-GB" sz="2600" u="sng"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10</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222939"/>
              </p:ext>
            </p:extLst>
          </p:nvPr>
        </p:nvGraphicFramePr>
        <p:xfrm>
          <a:off x="827584" y="2636912"/>
          <a:ext cx="7632849" cy="4081840"/>
        </p:xfrm>
        <a:graphic>
          <a:graphicData uri="http://schemas.openxmlformats.org/drawingml/2006/table">
            <a:tbl>
              <a:tblPr>
                <a:tableStyleId>{5C22544A-7EE6-4342-B048-85BDC9FD1C3A}</a:tableStyleId>
              </a:tblPr>
              <a:tblGrid>
                <a:gridCol w="3168352"/>
                <a:gridCol w="864096"/>
                <a:gridCol w="648072"/>
                <a:gridCol w="432048"/>
                <a:gridCol w="864096"/>
                <a:gridCol w="720080"/>
                <a:gridCol w="936105"/>
              </a:tblGrid>
              <a:tr h="258683">
                <a:tc>
                  <a:txBody>
                    <a:bodyPr/>
                    <a:lstStyle/>
                    <a:p>
                      <a:pPr algn="ctr">
                        <a:spcAft>
                          <a:spcPts val="0"/>
                        </a:spcAft>
                      </a:pPr>
                      <a:r>
                        <a:rPr lang="en-GB" sz="600" dirty="0">
                          <a:effectLst/>
                        </a:rPr>
                        <a:t> </a:t>
                      </a:r>
                      <a:endParaRPr lang="en-GB" sz="800" dirty="0">
                        <a:effectLst/>
                        <a:latin typeface="Times New Roman"/>
                        <a:ea typeface="Times New Roman"/>
                      </a:endParaRPr>
                    </a:p>
                  </a:txBody>
                  <a:tcPr marL="48212" marR="48212" marT="37945" marB="37945"/>
                </a:tc>
                <a:tc>
                  <a:txBody>
                    <a:bodyPr/>
                    <a:lstStyle/>
                    <a:p>
                      <a:pPr algn="ctr">
                        <a:spcAft>
                          <a:spcPts val="0"/>
                        </a:spcAft>
                      </a:pPr>
                      <a:r>
                        <a:rPr lang="en-GB" sz="1800" dirty="0">
                          <a:effectLst/>
                        </a:rPr>
                        <a:t>ERDF</a:t>
                      </a:r>
                      <a:endParaRPr lang="en-GB" sz="1800" dirty="0">
                        <a:effectLst/>
                        <a:latin typeface="Times New Roman"/>
                        <a:ea typeface="Times New Roman"/>
                      </a:endParaRPr>
                    </a:p>
                  </a:txBody>
                  <a:tcPr marL="48212" marR="48212" marT="37945" marB="37945"/>
                </a:tc>
                <a:tc>
                  <a:txBody>
                    <a:bodyPr/>
                    <a:lstStyle/>
                    <a:p>
                      <a:pPr algn="ctr">
                        <a:spcAft>
                          <a:spcPts val="0"/>
                        </a:spcAft>
                      </a:pPr>
                      <a:r>
                        <a:rPr lang="en-GB" sz="1800" dirty="0">
                          <a:effectLst/>
                        </a:rPr>
                        <a:t>ESF</a:t>
                      </a:r>
                      <a:endParaRPr lang="en-GB" sz="1800" dirty="0">
                        <a:effectLst/>
                        <a:latin typeface="Times New Roman"/>
                        <a:ea typeface="Times New Roman"/>
                      </a:endParaRPr>
                    </a:p>
                  </a:txBody>
                  <a:tcPr marL="48212" marR="48212" marT="37945" marB="37945"/>
                </a:tc>
                <a:tc>
                  <a:txBody>
                    <a:bodyPr/>
                    <a:lstStyle/>
                    <a:p>
                      <a:pPr algn="ctr">
                        <a:spcAft>
                          <a:spcPts val="0"/>
                        </a:spcAft>
                      </a:pPr>
                      <a:r>
                        <a:rPr lang="en-GB" sz="1800" dirty="0">
                          <a:effectLst/>
                        </a:rPr>
                        <a:t>CF</a:t>
                      </a:r>
                      <a:endParaRPr lang="en-GB" sz="1800" dirty="0">
                        <a:effectLst/>
                        <a:latin typeface="Times New Roman"/>
                        <a:ea typeface="Times New Roman"/>
                      </a:endParaRPr>
                    </a:p>
                  </a:txBody>
                  <a:tcPr marL="48212" marR="48212" marT="37945" marB="37945"/>
                </a:tc>
                <a:tc>
                  <a:txBody>
                    <a:bodyPr/>
                    <a:lstStyle/>
                    <a:p>
                      <a:pPr algn="ctr">
                        <a:spcAft>
                          <a:spcPts val="0"/>
                        </a:spcAft>
                      </a:pPr>
                      <a:r>
                        <a:rPr lang="en-GB" sz="1800" dirty="0">
                          <a:effectLst/>
                        </a:rPr>
                        <a:t>EAFRD</a:t>
                      </a:r>
                      <a:endParaRPr lang="en-GB" sz="1800" dirty="0">
                        <a:effectLst/>
                        <a:latin typeface="Times New Roman"/>
                        <a:ea typeface="Times New Roman"/>
                      </a:endParaRPr>
                    </a:p>
                  </a:txBody>
                  <a:tcPr marL="48212" marR="48212" marT="37945" marB="37945"/>
                </a:tc>
                <a:tc>
                  <a:txBody>
                    <a:bodyPr/>
                    <a:lstStyle/>
                    <a:p>
                      <a:pPr algn="ctr">
                        <a:spcAft>
                          <a:spcPts val="0"/>
                        </a:spcAft>
                      </a:pPr>
                      <a:r>
                        <a:rPr lang="en-GB" sz="1800">
                          <a:effectLst/>
                        </a:rPr>
                        <a:t>EMFF</a:t>
                      </a:r>
                      <a:endParaRPr lang="en-GB" sz="1800">
                        <a:effectLst/>
                        <a:latin typeface="Times New Roman"/>
                        <a:ea typeface="Times New Roman"/>
                      </a:endParaRPr>
                    </a:p>
                  </a:txBody>
                  <a:tcPr marL="48212" marR="48212" marT="37945" marB="37945"/>
                </a:tc>
                <a:tc>
                  <a:txBody>
                    <a:bodyPr/>
                    <a:lstStyle/>
                    <a:p>
                      <a:pPr algn="ctr">
                        <a:spcAft>
                          <a:spcPts val="0"/>
                        </a:spcAft>
                      </a:pPr>
                      <a:r>
                        <a:rPr lang="en-GB" sz="1800">
                          <a:effectLst/>
                        </a:rPr>
                        <a:t>TOTAL</a:t>
                      </a:r>
                      <a:endParaRPr lang="en-GB" sz="1800">
                        <a:effectLst/>
                        <a:latin typeface="Times New Roman"/>
                        <a:ea typeface="Times New Roman"/>
                      </a:endParaRPr>
                    </a:p>
                  </a:txBody>
                  <a:tcPr marL="48212" marR="48212" marT="37945" marB="37945"/>
                </a:tc>
              </a:tr>
              <a:tr h="541406">
                <a:tc>
                  <a:txBody>
                    <a:bodyPr/>
                    <a:lstStyle/>
                    <a:p>
                      <a:pPr algn="just">
                        <a:spcAft>
                          <a:spcPts val="0"/>
                        </a:spcAft>
                      </a:pPr>
                      <a:r>
                        <a:rPr lang="en-GB" sz="1400" dirty="0">
                          <a:effectLst/>
                        </a:rPr>
                        <a:t>1.Strengthening research, technological development and </a:t>
                      </a:r>
                      <a:r>
                        <a:rPr lang="en-GB" sz="1400" dirty="0" smtClean="0">
                          <a:effectLst/>
                        </a:rPr>
                        <a:t>innovation</a:t>
                      </a:r>
                    </a:p>
                    <a:p>
                      <a:pPr algn="just">
                        <a:spcAft>
                          <a:spcPts val="0"/>
                        </a:spcAft>
                      </a:pPr>
                      <a:r>
                        <a:rPr lang="fr-BE" sz="1400" dirty="0" smtClean="0">
                          <a:effectLst/>
                        </a:rPr>
                        <a:t>…</a:t>
                      </a:r>
                      <a:endParaRPr lang="en-GB" sz="1400" dirty="0" smtClean="0">
                        <a:effectLst/>
                      </a:endParaRPr>
                    </a:p>
                  </a:txBody>
                  <a:tcPr marL="48212" marR="48212" marT="37945" marB="37945"/>
                </a:tc>
                <a:tc>
                  <a:txBody>
                    <a:bodyPr/>
                    <a:lstStyle/>
                    <a:p>
                      <a:pPr algn="just">
                        <a:spcAft>
                          <a:spcPts val="0"/>
                        </a:spcAft>
                      </a:pPr>
                      <a:r>
                        <a:rPr lang="en-GB" sz="1800">
                          <a:effectLst/>
                        </a:rPr>
                        <a:t> </a:t>
                      </a:r>
                      <a:endParaRPr lang="en-GB" sz="1800">
                        <a:effectLst/>
                        <a:latin typeface="Times New Roman"/>
                        <a:ea typeface="Times New Roman"/>
                      </a:endParaRPr>
                    </a:p>
                  </a:txBody>
                  <a:tcPr marL="48212" marR="48212" marT="37945" marB="37945"/>
                </a:tc>
                <a:tc>
                  <a:txBody>
                    <a:bodyPr/>
                    <a:lstStyle/>
                    <a:p>
                      <a:pPr algn="just">
                        <a:spcAft>
                          <a:spcPts val="0"/>
                        </a:spcAft>
                      </a:pPr>
                      <a:r>
                        <a:rPr lang="en-GB" sz="1800">
                          <a:effectLst/>
                        </a:rPr>
                        <a:t> </a:t>
                      </a:r>
                      <a:endParaRPr lang="en-GB" sz="1800">
                        <a:effectLst/>
                        <a:latin typeface="Times New Roman"/>
                        <a:ea typeface="Times New Roman"/>
                      </a:endParaRPr>
                    </a:p>
                  </a:txBody>
                  <a:tcPr marL="48212" marR="48212" marT="37945" marB="37945"/>
                </a:tc>
                <a:tc>
                  <a:txBody>
                    <a:bodyPr/>
                    <a:lstStyle/>
                    <a:p>
                      <a:pPr algn="just">
                        <a:spcAft>
                          <a:spcPts val="0"/>
                        </a:spcAft>
                      </a:pPr>
                      <a:r>
                        <a:rPr lang="en-GB" sz="1800">
                          <a:effectLst/>
                        </a:rPr>
                        <a:t> </a:t>
                      </a:r>
                      <a:endParaRPr lang="en-GB" sz="1800">
                        <a:effectLst/>
                        <a:latin typeface="Times New Roman"/>
                        <a:ea typeface="Times New Roman"/>
                      </a:endParaRPr>
                    </a:p>
                  </a:txBody>
                  <a:tcPr marL="48212" marR="48212" marT="37945" marB="37945"/>
                </a:tc>
                <a:tc>
                  <a:txBody>
                    <a:bodyPr/>
                    <a:lstStyle/>
                    <a:p>
                      <a:pPr algn="just">
                        <a:spcAft>
                          <a:spcPts val="0"/>
                        </a:spcAft>
                      </a:pPr>
                      <a:r>
                        <a:rPr lang="en-GB" sz="1800" dirty="0">
                          <a:effectLst/>
                        </a:rPr>
                        <a:t> </a:t>
                      </a:r>
                      <a:endParaRPr lang="en-GB" sz="1800" dirty="0">
                        <a:effectLst/>
                        <a:latin typeface="Times New Roman"/>
                        <a:ea typeface="Times New Roman"/>
                      </a:endParaRPr>
                    </a:p>
                  </a:txBody>
                  <a:tcPr marL="48212" marR="48212" marT="37945" marB="37945"/>
                </a:tc>
                <a:tc>
                  <a:txBody>
                    <a:bodyPr/>
                    <a:lstStyle/>
                    <a:p>
                      <a:pPr algn="just">
                        <a:spcAft>
                          <a:spcPts val="0"/>
                        </a:spcAft>
                      </a:pPr>
                      <a:r>
                        <a:rPr lang="en-GB" sz="1800" dirty="0">
                          <a:effectLst/>
                        </a:rPr>
                        <a:t> </a:t>
                      </a:r>
                      <a:endParaRPr lang="en-GB" sz="1800" dirty="0">
                        <a:effectLst/>
                        <a:latin typeface="Times New Roman"/>
                        <a:ea typeface="Times New Roman"/>
                      </a:endParaRPr>
                    </a:p>
                  </a:txBody>
                  <a:tcPr marL="48212" marR="48212" marT="37945" marB="37945"/>
                </a:tc>
                <a:tc>
                  <a:txBody>
                    <a:bodyPr/>
                    <a:lstStyle/>
                    <a:p>
                      <a:pPr algn="just">
                        <a:spcAft>
                          <a:spcPts val="0"/>
                        </a:spcAft>
                      </a:pPr>
                      <a:r>
                        <a:rPr lang="en-GB" sz="1800" dirty="0">
                          <a:effectLst/>
                        </a:rPr>
                        <a:t> </a:t>
                      </a:r>
                      <a:endParaRPr lang="en-GB" sz="1800" dirty="0">
                        <a:effectLst/>
                        <a:latin typeface="Times New Roman"/>
                        <a:ea typeface="Times New Roman"/>
                      </a:endParaRPr>
                    </a:p>
                  </a:txBody>
                  <a:tcPr marL="48212" marR="48212" marT="37945" marB="37945"/>
                </a:tc>
              </a:tr>
              <a:tr h="400044">
                <a:tc>
                  <a:txBody>
                    <a:bodyPr/>
                    <a:lstStyle/>
                    <a:p>
                      <a:pPr algn="just">
                        <a:spcAft>
                          <a:spcPts val="0"/>
                        </a:spcAft>
                      </a:pPr>
                      <a:r>
                        <a:rPr lang="en-GB" sz="1400" dirty="0">
                          <a:effectLst/>
                        </a:rPr>
                        <a:t>8. Promoting employment and supporting labour mobility</a:t>
                      </a:r>
                      <a:endParaRPr lang="en-GB" sz="1400" dirty="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dirty="0">
                          <a:effectLst/>
                        </a:rPr>
                        <a:t> </a:t>
                      </a:r>
                      <a:endParaRPr lang="en-GB" sz="800" dirty="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r>
              <a:tr h="400044">
                <a:tc>
                  <a:txBody>
                    <a:bodyPr/>
                    <a:lstStyle/>
                    <a:p>
                      <a:pPr algn="just">
                        <a:spcAft>
                          <a:spcPts val="0"/>
                        </a:spcAft>
                      </a:pPr>
                      <a:r>
                        <a:rPr lang="en-GB" sz="1400" dirty="0">
                          <a:effectLst/>
                        </a:rPr>
                        <a:t>9. Promoting social inclusion and combating poverty</a:t>
                      </a:r>
                      <a:endParaRPr lang="en-GB" sz="1400" dirty="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r>
              <a:tr h="400044">
                <a:tc>
                  <a:txBody>
                    <a:bodyPr/>
                    <a:lstStyle/>
                    <a:p>
                      <a:pPr algn="just">
                        <a:spcAft>
                          <a:spcPts val="0"/>
                        </a:spcAft>
                      </a:pPr>
                      <a:r>
                        <a:rPr lang="en-GB" sz="1400" dirty="0">
                          <a:effectLst/>
                        </a:rPr>
                        <a:t>10. Investing in education, skills and lifelong learning</a:t>
                      </a:r>
                      <a:endParaRPr lang="en-GB" sz="1400" dirty="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r>
              <a:tr h="541406">
                <a:tc>
                  <a:txBody>
                    <a:bodyPr/>
                    <a:lstStyle/>
                    <a:p>
                      <a:pPr algn="just">
                        <a:spcAft>
                          <a:spcPts val="0"/>
                        </a:spcAft>
                      </a:pPr>
                      <a:r>
                        <a:rPr lang="en-GB" sz="1400" dirty="0">
                          <a:effectLst/>
                        </a:rPr>
                        <a:t>11. Enhancing institutional capacity and an efficient public administration</a:t>
                      </a:r>
                      <a:endParaRPr lang="en-GB" sz="1400" dirty="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r>
              <a:tr h="258683">
                <a:tc>
                  <a:txBody>
                    <a:bodyPr/>
                    <a:lstStyle/>
                    <a:p>
                      <a:pPr algn="just">
                        <a:spcAft>
                          <a:spcPts val="0"/>
                        </a:spcAft>
                      </a:pPr>
                      <a:r>
                        <a:rPr lang="en-GB" sz="1400" dirty="0">
                          <a:effectLst/>
                        </a:rPr>
                        <a:t>Technical assistance</a:t>
                      </a:r>
                      <a:endParaRPr lang="en-GB" sz="1400" dirty="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r>
              <a:tr h="258683">
                <a:tc>
                  <a:txBody>
                    <a:bodyPr/>
                    <a:lstStyle/>
                    <a:p>
                      <a:pPr algn="just">
                        <a:spcAft>
                          <a:spcPts val="0"/>
                        </a:spcAft>
                      </a:pPr>
                      <a:r>
                        <a:rPr lang="en-GB" sz="1400" dirty="0">
                          <a:effectLst/>
                        </a:rPr>
                        <a:t>TOTAL</a:t>
                      </a:r>
                      <a:endParaRPr lang="en-GB" sz="1400" dirty="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a:effectLst/>
                        </a:rPr>
                        <a:t> </a:t>
                      </a:r>
                      <a:endParaRPr lang="en-GB" sz="800">
                        <a:effectLst/>
                        <a:latin typeface="Times New Roman"/>
                        <a:ea typeface="Times New Roman"/>
                      </a:endParaRPr>
                    </a:p>
                  </a:txBody>
                  <a:tcPr marL="48212" marR="48212" marT="37945" marB="37945"/>
                </a:tc>
                <a:tc>
                  <a:txBody>
                    <a:bodyPr/>
                    <a:lstStyle/>
                    <a:p>
                      <a:pPr algn="just">
                        <a:spcAft>
                          <a:spcPts val="0"/>
                        </a:spcAft>
                      </a:pPr>
                      <a:r>
                        <a:rPr lang="en-GB" sz="600" dirty="0">
                          <a:effectLst/>
                        </a:rPr>
                        <a:t> </a:t>
                      </a:r>
                      <a:endParaRPr lang="en-GB" sz="800" dirty="0">
                        <a:effectLst/>
                        <a:latin typeface="Times New Roman"/>
                        <a:ea typeface="Times New Roman"/>
                      </a:endParaRPr>
                    </a:p>
                  </a:txBody>
                  <a:tcPr marL="48212" marR="48212" marT="37945" marB="37945"/>
                </a:tc>
              </a:tr>
            </a:tbl>
          </a:graphicData>
        </a:graphic>
      </p:graphicFrame>
    </p:spTree>
    <p:extLst>
      <p:ext uri="{BB962C8B-B14F-4D97-AF65-F5344CB8AC3E}">
        <p14:creationId xmlns:p14="http://schemas.microsoft.com/office/powerpoint/2010/main" val="334590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80729"/>
            <a:ext cx="8712967" cy="1224136"/>
          </a:xfrm>
        </p:spPr>
        <p:txBody>
          <a:bodyPr/>
          <a:lstStyle/>
          <a:p>
            <a:r>
              <a:rPr lang="en-US" dirty="0" smtClean="0"/>
              <a:t/>
            </a:r>
            <a:br>
              <a:rPr lang="en-US" dirty="0" smtClean="0"/>
            </a:br>
            <a:r>
              <a:rPr lang="en-US" u="sng" dirty="0" smtClean="0"/>
              <a:t>1.4.2. Amount of support foreseen for climate change objectives</a:t>
            </a:r>
            <a:endParaRPr lang="en-US" u="sng"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11</a:t>
            </a:fld>
            <a:endParaRPr lang="en-GB"/>
          </a:p>
        </p:txBody>
      </p:sp>
      <p:sp>
        <p:nvSpPr>
          <p:cNvPr id="4" name="Content Placeholder 3"/>
          <p:cNvSpPr>
            <a:spLocks noGrp="1"/>
          </p:cNvSpPr>
          <p:nvPr>
            <p:ph idx="1"/>
          </p:nvPr>
        </p:nvSpPr>
        <p:spPr/>
        <p:txBody>
          <a:bodyPr/>
          <a:lstStyle/>
          <a:p>
            <a:r>
              <a:rPr lang="en-GB" dirty="0" smtClean="0"/>
              <a:t>Figure </a:t>
            </a:r>
            <a:r>
              <a:rPr lang="en-GB" dirty="0"/>
              <a:t>generated automatically by SFC based on tables available for programmes already encoded in SFC.</a:t>
            </a:r>
          </a:p>
          <a:p>
            <a:endParaRPr lang="en-GB" dirty="0" smtClean="0"/>
          </a:p>
          <a:p>
            <a:r>
              <a:rPr lang="en-GB" dirty="0" smtClean="0"/>
              <a:t>Methodology </a:t>
            </a:r>
            <a:r>
              <a:rPr lang="en-GB" dirty="0"/>
              <a:t>to be established through an implementing </a:t>
            </a:r>
            <a:r>
              <a:rPr lang="en-GB" dirty="0" smtClean="0"/>
              <a:t>Act – Based on the categorisation</a:t>
            </a:r>
          </a:p>
          <a:p>
            <a:pPr lvl="1"/>
            <a:r>
              <a:rPr lang="en-GB" dirty="0" smtClean="0"/>
              <a:t>For ERDF, different coefficient applied to the categories</a:t>
            </a:r>
          </a:p>
          <a:p>
            <a:pPr lvl="1"/>
            <a:r>
              <a:rPr lang="en-GB" dirty="0" smtClean="0"/>
              <a:t>For ESF, secondary themes</a:t>
            </a:r>
          </a:p>
          <a:p>
            <a:pPr lvl="2"/>
            <a:r>
              <a:rPr lang="en-GB" dirty="0" smtClean="0"/>
              <a:t> </a:t>
            </a:r>
            <a:endParaRPr lang="en-GB" dirty="0"/>
          </a:p>
        </p:txBody>
      </p:sp>
    </p:spTree>
    <p:extLst>
      <p:ext uri="{BB962C8B-B14F-4D97-AF65-F5344CB8AC3E}">
        <p14:creationId xmlns:p14="http://schemas.microsoft.com/office/powerpoint/2010/main" val="2351376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641600"/>
            <a:ext cx="8496944" cy="2088232"/>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1.B.</a:t>
            </a:r>
            <a:br>
              <a:rPr lang="nl-BE" sz="3600" u="sng" dirty="0" smtClean="0"/>
            </a:br>
            <a:r>
              <a:rPr lang="nl-BE" sz="3600" dirty="0" smtClean="0"/>
              <a:t> </a:t>
            </a:r>
            <a:br>
              <a:rPr lang="nl-BE" sz="3600" dirty="0" smtClean="0"/>
            </a:br>
            <a:r>
              <a:rPr lang="en-GB" sz="3600" dirty="0" smtClean="0"/>
              <a:t>Application of horizontal principles and policy objectives for implementation of ESI Funds</a:t>
            </a:r>
            <a:br>
              <a:rPr lang="en-GB" sz="3600" dirty="0" smtClean="0"/>
            </a:br>
            <a:r>
              <a:rPr lang="en-GB" sz="3600" dirty="0" smtClean="0"/>
              <a:t/>
            </a:r>
            <a:br>
              <a:rPr lang="en-GB" sz="3600" dirty="0" smtClean="0"/>
            </a:br>
            <a:r>
              <a:rPr lang="en-GB" sz="3600" dirty="0" smtClean="0"/>
              <a:t>List of programmes</a:t>
            </a:r>
            <a:r>
              <a:rPr lang="et-EE" sz="3600" dirty="0"/>
              <a:t/>
            </a:r>
            <a:br>
              <a:rPr lang="et-EE" sz="3600" dirty="0"/>
            </a:br>
            <a:endParaRPr lang="en-GB" sz="360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12</a:t>
            </a:fld>
            <a:endParaRPr lang="en-GB" dirty="0"/>
          </a:p>
        </p:txBody>
      </p:sp>
    </p:spTree>
    <p:extLst>
      <p:ext uri="{BB962C8B-B14F-4D97-AF65-F5344CB8AC3E}">
        <p14:creationId xmlns:p14="http://schemas.microsoft.com/office/powerpoint/2010/main" val="789402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702" y="908720"/>
            <a:ext cx="8928992" cy="1296144"/>
          </a:xfrm>
        </p:spPr>
        <p:txBody>
          <a:bodyPr/>
          <a:lstStyle/>
          <a:p>
            <a:r>
              <a:rPr lang="en-GB" sz="2800" dirty="0" smtClean="0"/>
              <a:t>1.5.1. Arrangements for the partnership </a:t>
            </a:r>
            <a:r>
              <a:rPr lang="en-GB" sz="2800" dirty="0"/>
              <a:t>principle </a:t>
            </a:r>
            <a:r>
              <a:rPr lang="en-GB" sz="2000" b="0" dirty="0"/>
              <a:t>(Art. 5 CPR and </a:t>
            </a:r>
            <a:r>
              <a:rPr lang="en-GB" sz="2000" b="0" dirty="0" smtClean="0"/>
              <a:t>Code </a:t>
            </a:r>
            <a:r>
              <a:rPr lang="en-GB" sz="2000" b="0" dirty="0"/>
              <a:t>of Conduct </a:t>
            </a:r>
            <a:r>
              <a:rPr lang="en-GB" sz="2000" b="0" dirty="0" smtClean="0"/>
              <a:t>Partnership) (1)</a:t>
            </a:r>
            <a:endParaRPr lang="fr-FR" sz="2000" b="0" dirty="0"/>
          </a:p>
        </p:txBody>
      </p:sp>
      <p:sp>
        <p:nvSpPr>
          <p:cNvPr id="3" name="Espace réservé du contenu 2"/>
          <p:cNvSpPr>
            <a:spLocks noGrp="1"/>
          </p:cNvSpPr>
          <p:nvPr>
            <p:ph idx="1"/>
          </p:nvPr>
        </p:nvSpPr>
        <p:spPr>
          <a:xfrm>
            <a:off x="179512" y="2060848"/>
            <a:ext cx="8964488" cy="4176464"/>
          </a:xfrm>
        </p:spPr>
        <p:txBody>
          <a:bodyPr/>
          <a:lstStyle/>
          <a:p>
            <a:pPr marL="342900" lvl="2" indent="-342900">
              <a:buClr>
                <a:srgbClr val="0F5494"/>
              </a:buClr>
              <a:buFont typeface="Arial" pitchFamily="34" charset="0"/>
              <a:buChar char="•"/>
            </a:pPr>
            <a:r>
              <a:rPr lang="en-GB" sz="2400" dirty="0" smtClean="0"/>
              <a:t>MS have to organise a partnership in accordance with their institutional and legal framework with:</a:t>
            </a:r>
          </a:p>
          <a:p>
            <a:pPr marL="800100" lvl="3" indent="-342900">
              <a:buClr>
                <a:srgbClr val="0F5494"/>
              </a:buClr>
              <a:buFont typeface="Arial" pitchFamily="34" charset="0"/>
              <a:buChar char="•"/>
            </a:pPr>
            <a:r>
              <a:rPr lang="en-US" sz="2400" dirty="0" smtClean="0">
                <a:solidFill>
                  <a:srgbClr val="0F5494"/>
                </a:solidFill>
                <a:latin typeface="+mn-lt"/>
              </a:rPr>
              <a:t>competent regional and local authorities</a:t>
            </a:r>
          </a:p>
          <a:p>
            <a:pPr marL="800100" lvl="3" indent="-342900">
              <a:buClr>
                <a:srgbClr val="0F5494"/>
              </a:buClr>
              <a:buFont typeface="Arial" pitchFamily="34" charset="0"/>
              <a:buChar char="•"/>
            </a:pPr>
            <a:r>
              <a:rPr lang="en-US" sz="2400" dirty="0" smtClean="0">
                <a:solidFill>
                  <a:srgbClr val="0F5494"/>
                </a:solidFill>
                <a:latin typeface="+mn-lt"/>
              </a:rPr>
              <a:t>competent urban and other public authorities</a:t>
            </a:r>
          </a:p>
          <a:p>
            <a:pPr marL="800100" lvl="3" indent="-342900">
              <a:buClr>
                <a:srgbClr val="0F5494"/>
              </a:buClr>
              <a:buFont typeface="Arial" pitchFamily="34" charset="0"/>
              <a:buChar char="•"/>
            </a:pPr>
            <a:r>
              <a:rPr lang="en-US" sz="2400" dirty="0" smtClean="0">
                <a:solidFill>
                  <a:srgbClr val="0F5494"/>
                </a:solidFill>
                <a:latin typeface="+mn-lt"/>
              </a:rPr>
              <a:t>economic and social partners</a:t>
            </a:r>
          </a:p>
          <a:p>
            <a:pPr marL="800100" lvl="3" indent="-342900">
              <a:buClr>
                <a:srgbClr val="0F5494"/>
              </a:buClr>
              <a:buFont typeface="Arial" pitchFamily="34" charset="0"/>
              <a:buChar char="•"/>
            </a:pPr>
            <a:r>
              <a:rPr lang="en-US" sz="2400" dirty="0" smtClean="0">
                <a:solidFill>
                  <a:srgbClr val="0F5494"/>
                </a:solidFill>
                <a:latin typeface="+mn-lt"/>
              </a:rPr>
              <a:t>relevant bodies representing civil society, including environmental partners, NGOs, and bodies responsible for promoting social inclusion, gender equality and non-discrimination</a:t>
            </a:r>
          </a:p>
          <a:p>
            <a:pPr marL="342900" lvl="2" indent="-342900">
              <a:buClr>
                <a:srgbClr val="0F5494"/>
              </a:buClr>
              <a:buFont typeface="Arial" pitchFamily="34" charset="0"/>
              <a:buChar char="•"/>
            </a:pPr>
            <a:r>
              <a:rPr lang="en-US" sz="2400" dirty="0"/>
              <a:t>Partners to be involved in the preparation of PA and progress report</a:t>
            </a:r>
          </a:p>
          <a:p>
            <a:pPr marL="342900" lvl="2" indent="-342900">
              <a:buClr>
                <a:srgbClr val="0F5494"/>
              </a:buClr>
              <a:buFont typeface="Arial" pitchFamily="34" charset="0"/>
              <a:buChar char="•"/>
            </a:pPr>
            <a:endParaRPr lang="en-US" sz="2400" dirty="0"/>
          </a:p>
        </p:txBody>
      </p:sp>
    </p:spTree>
    <p:extLst>
      <p:ext uri="{BB962C8B-B14F-4D97-AF65-F5344CB8AC3E}">
        <p14:creationId xmlns:p14="http://schemas.microsoft.com/office/powerpoint/2010/main" val="1820786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702" y="908720"/>
            <a:ext cx="8928992" cy="1296144"/>
          </a:xfrm>
        </p:spPr>
        <p:txBody>
          <a:bodyPr/>
          <a:lstStyle/>
          <a:p>
            <a:r>
              <a:rPr lang="en-GB" sz="2800" dirty="0" smtClean="0"/>
              <a:t>1.5.1. Arrangements for the partnership </a:t>
            </a:r>
            <a:r>
              <a:rPr lang="en-GB" sz="2800" dirty="0"/>
              <a:t>principle </a:t>
            </a:r>
            <a:r>
              <a:rPr lang="en-GB" sz="2000" b="0" dirty="0"/>
              <a:t>(Art. 5 CPR and </a:t>
            </a:r>
            <a:r>
              <a:rPr lang="en-GB" sz="2000" b="0" dirty="0" smtClean="0"/>
              <a:t>Code </a:t>
            </a:r>
            <a:r>
              <a:rPr lang="en-GB" sz="2000" b="0" dirty="0"/>
              <a:t>of Conduct </a:t>
            </a:r>
            <a:r>
              <a:rPr lang="en-GB" sz="2000" b="0" dirty="0" smtClean="0"/>
              <a:t>Partnership) (2)</a:t>
            </a:r>
            <a:endParaRPr lang="fr-FR" sz="2000" b="0" dirty="0"/>
          </a:p>
        </p:txBody>
      </p:sp>
      <p:sp>
        <p:nvSpPr>
          <p:cNvPr id="3" name="Espace réservé du contenu 2"/>
          <p:cNvSpPr>
            <a:spLocks noGrp="1"/>
          </p:cNvSpPr>
          <p:nvPr>
            <p:ph idx="1"/>
          </p:nvPr>
        </p:nvSpPr>
        <p:spPr>
          <a:xfrm>
            <a:off x="179512" y="2132856"/>
            <a:ext cx="8964488" cy="4104456"/>
          </a:xfrm>
        </p:spPr>
        <p:txBody>
          <a:bodyPr/>
          <a:lstStyle/>
          <a:p>
            <a:pPr marL="0" lvl="2" indent="0">
              <a:buClr>
                <a:srgbClr val="0F5494"/>
              </a:buClr>
            </a:pPr>
            <a:r>
              <a:rPr lang="en-GB" sz="2400" dirty="0" smtClean="0"/>
              <a:t>PA to include:</a:t>
            </a:r>
          </a:p>
          <a:p>
            <a:pPr marL="342900" lvl="2" indent="-342900">
              <a:buClr>
                <a:srgbClr val="0F5494"/>
              </a:buClr>
              <a:buFont typeface="Arial" pitchFamily="34" charset="0"/>
              <a:buChar char="•"/>
            </a:pPr>
            <a:r>
              <a:rPr lang="en-GB" sz="2400" dirty="0" smtClean="0"/>
              <a:t>A </a:t>
            </a:r>
            <a:r>
              <a:rPr lang="en-GB" sz="2400" dirty="0"/>
              <a:t>description of the involvement of the partners referred to in Art. 5 CPR in the preparation of the PA:</a:t>
            </a:r>
          </a:p>
          <a:p>
            <a:pPr marL="800100" lvl="3" indent="-342900">
              <a:buClr>
                <a:srgbClr val="0F5494"/>
              </a:buClr>
              <a:buFont typeface="Arial" pitchFamily="34" charset="0"/>
              <a:buChar char="•"/>
            </a:pPr>
            <a:r>
              <a:rPr lang="en-US" dirty="0" smtClean="0">
                <a:solidFill>
                  <a:srgbClr val="0F5494"/>
                </a:solidFill>
                <a:latin typeface="+mn-lt"/>
              </a:rPr>
              <a:t>How partners have been selected</a:t>
            </a:r>
          </a:p>
          <a:p>
            <a:pPr marL="800100" lvl="3" indent="-342900">
              <a:buClr>
                <a:srgbClr val="0F5494"/>
              </a:buClr>
              <a:buFont typeface="Arial" pitchFamily="34" charset="0"/>
              <a:buChar char="•"/>
            </a:pPr>
            <a:r>
              <a:rPr lang="en-US" dirty="0" smtClean="0">
                <a:solidFill>
                  <a:srgbClr val="0F5494"/>
                </a:solidFill>
                <a:latin typeface="+mn-lt"/>
              </a:rPr>
              <a:t>List of partners involved</a:t>
            </a:r>
          </a:p>
          <a:p>
            <a:pPr marL="800100" lvl="3" indent="-342900">
              <a:buClr>
                <a:srgbClr val="0F5494"/>
              </a:buClr>
              <a:buFont typeface="Arial" pitchFamily="34" charset="0"/>
              <a:buChar char="•"/>
            </a:pPr>
            <a:r>
              <a:rPr lang="en-US" dirty="0" smtClean="0">
                <a:solidFill>
                  <a:srgbClr val="0F5494"/>
                </a:solidFill>
                <a:latin typeface="+mn-lt"/>
              </a:rPr>
              <a:t>Actions taken to facilitate a wide involvement of partners</a:t>
            </a:r>
          </a:p>
          <a:p>
            <a:pPr marL="800100" lvl="3" indent="-342900">
              <a:buClr>
                <a:srgbClr val="0F5494"/>
              </a:buClr>
              <a:buFont typeface="Arial" pitchFamily="34" charset="0"/>
              <a:buChar char="•"/>
            </a:pPr>
            <a:r>
              <a:rPr lang="en-US" dirty="0" smtClean="0">
                <a:solidFill>
                  <a:srgbClr val="0F5494"/>
                </a:solidFill>
                <a:latin typeface="+mn-lt"/>
              </a:rPr>
              <a:t>Main results of the consultation with partners</a:t>
            </a:r>
          </a:p>
          <a:p>
            <a:pPr marL="800100" lvl="3" indent="-342900">
              <a:buClr>
                <a:srgbClr val="0F5494"/>
              </a:buClr>
              <a:buFont typeface="Arial" pitchFamily="34" charset="0"/>
              <a:buChar char="•"/>
            </a:pPr>
            <a:endParaRPr lang="en-US" dirty="0" smtClean="0">
              <a:solidFill>
                <a:srgbClr val="0F5494"/>
              </a:solidFill>
              <a:latin typeface="+mn-lt"/>
            </a:endParaRPr>
          </a:p>
          <a:p>
            <a:pPr marL="342900" lvl="2" indent="-342900">
              <a:buClr>
                <a:srgbClr val="0F5494"/>
              </a:buClr>
              <a:buFont typeface="Arial" pitchFamily="34" charset="0"/>
              <a:buChar char="•"/>
            </a:pPr>
            <a:r>
              <a:rPr lang="en-GB" sz="2400" dirty="0"/>
              <a:t>A description of the partners’ role in the preparation of the progress report (Art. 46 CPR) and in the implementation of the PA</a:t>
            </a:r>
          </a:p>
        </p:txBody>
      </p:sp>
    </p:spTree>
    <p:extLst>
      <p:ext uri="{BB962C8B-B14F-4D97-AF65-F5344CB8AC3E}">
        <p14:creationId xmlns:p14="http://schemas.microsoft.com/office/powerpoint/2010/main" val="1535881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178" y="1268760"/>
            <a:ext cx="9144000" cy="936104"/>
          </a:xfrm>
        </p:spPr>
        <p:txBody>
          <a:bodyPr/>
          <a:lstStyle/>
          <a:p>
            <a:pPr lvl="2"/>
            <a:r>
              <a:rPr lang="en-GB" sz="2600" dirty="0" smtClean="0"/>
              <a:t>1.5.2. Promotion </a:t>
            </a:r>
            <a:r>
              <a:rPr lang="en-GB" sz="2600" dirty="0"/>
              <a:t>of equality between men and women, non-discrimination and accessibility </a:t>
            </a:r>
            <a:endParaRPr lang="fr-FR" sz="2600" dirty="0"/>
          </a:p>
        </p:txBody>
      </p:sp>
      <p:sp>
        <p:nvSpPr>
          <p:cNvPr id="3" name="Espace réservé du contenu 2"/>
          <p:cNvSpPr>
            <a:spLocks noGrp="1"/>
          </p:cNvSpPr>
          <p:nvPr>
            <p:ph idx="1"/>
          </p:nvPr>
        </p:nvSpPr>
        <p:spPr>
          <a:xfrm>
            <a:off x="0" y="2276872"/>
            <a:ext cx="9036496" cy="4248472"/>
          </a:xfrm>
        </p:spPr>
        <p:txBody>
          <a:bodyPr/>
          <a:lstStyle/>
          <a:p>
            <a:r>
              <a:rPr lang="en-GB" dirty="0" err="1" smtClean="0"/>
              <a:t>Cfr</a:t>
            </a:r>
            <a:r>
              <a:rPr lang="en-GB" dirty="0" smtClean="0"/>
              <a:t>. Art. </a:t>
            </a:r>
            <a:r>
              <a:rPr lang="en-GB" dirty="0"/>
              <a:t>7 </a:t>
            </a:r>
            <a:r>
              <a:rPr lang="en-GB" dirty="0" smtClean="0"/>
              <a:t>CPR: principles to be taken into account and promoted in preparation and implementation </a:t>
            </a:r>
          </a:p>
          <a:p>
            <a:r>
              <a:rPr lang="en-GB" dirty="0" smtClean="0"/>
              <a:t>Overview </a:t>
            </a:r>
            <a:r>
              <a:rPr lang="en-GB" dirty="0"/>
              <a:t>of the general approach to ensure </a:t>
            </a:r>
            <a:r>
              <a:rPr lang="en-GB" dirty="0" smtClean="0"/>
              <a:t>the promotion of those principles, including: </a:t>
            </a:r>
            <a:endParaRPr lang="en-GB" dirty="0"/>
          </a:p>
          <a:p>
            <a:pPr lvl="1"/>
            <a:r>
              <a:rPr lang="en-GB" dirty="0" smtClean="0"/>
              <a:t>arrangements in </a:t>
            </a:r>
            <a:r>
              <a:rPr lang="en-GB" dirty="0"/>
              <a:t>different types of programmes</a:t>
            </a:r>
            <a:r>
              <a:rPr lang="en-GB" dirty="0" smtClean="0"/>
              <a:t>;</a:t>
            </a:r>
          </a:p>
          <a:p>
            <a:pPr lvl="1"/>
            <a:r>
              <a:rPr lang="en-GB" dirty="0" smtClean="0"/>
              <a:t>arrangements </a:t>
            </a:r>
            <a:r>
              <a:rPr lang="en-GB" dirty="0"/>
              <a:t>for monitoring at national </a:t>
            </a:r>
            <a:r>
              <a:rPr lang="en-GB" dirty="0" smtClean="0"/>
              <a:t>level; </a:t>
            </a:r>
          </a:p>
          <a:p>
            <a:pPr lvl="1"/>
            <a:r>
              <a:rPr lang="en-GB" dirty="0" smtClean="0"/>
              <a:t>role </a:t>
            </a:r>
            <a:r>
              <a:rPr lang="en-GB" dirty="0"/>
              <a:t>of national (and/or regional) equality bodies </a:t>
            </a:r>
            <a:r>
              <a:rPr lang="en-GB" dirty="0" smtClean="0"/>
              <a:t>in </a:t>
            </a:r>
            <a:r>
              <a:rPr lang="en-GB" dirty="0"/>
              <a:t>programming, implementation, monitoring and evaluation</a:t>
            </a:r>
            <a:endParaRPr lang="en-GB" dirty="0" smtClean="0"/>
          </a:p>
          <a:p>
            <a:pPr lvl="1"/>
            <a:r>
              <a:rPr lang="en-GB" dirty="0" smtClean="0"/>
              <a:t>identification </a:t>
            </a:r>
            <a:r>
              <a:rPr lang="en-GB" dirty="0"/>
              <a:t>of any permanent or temporary structures or functions </a:t>
            </a:r>
            <a:r>
              <a:rPr lang="en-GB" dirty="0" smtClean="0"/>
              <a:t>to </a:t>
            </a:r>
            <a:r>
              <a:rPr lang="en-GB" dirty="0"/>
              <a:t>provide the necessary </a:t>
            </a:r>
            <a:r>
              <a:rPr lang="en-GB" dirty="0" smtClean="0"/>
              <a:t>expertise </a:t>
            </a:r>
            <a:endParaRPr lang="fr-FR" dirty="0"/>
          </a:p>
        </p:txBody>
      </p:sp>
    </p:spTree>
    <p:extLst>
      <p:ext uri="{BB962C8B-B14F-4D97-AF65-F5344CB8AC3E}">
        <p14:creationId xmlns:p14="http://schemas.microsoft.com/office/powerpoint/2010/main" val="4023435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96752"/>
            <a:ext cx="8496944" cy="720080"/>
          </a:xfrm>
        </p:spPr>
        <p:txBody>
          <a:bodyPr/>
          <a:lstStyle/>
          <a:p>
            <a:pPr lvl="2"/>
            <a:r>
              <a:rPr lang="en-GB" u="sng" dirty="0" smtClean="0"/>
              <a:t>1.5.3. Sustainable development</a:t>
            </a:r>
            <a:endParaRPr lang="fr-FR" u="sng" dirty="0"/>
          </a:p>
        </p:txBody>
      </p:sp>
      <p:sp>
        <p:nvSpPr>
          <p:cNvPr id="3" name="Espace réservé du contenu 2"/>
          <p:cNvSpPr>
            <a:spLocks noGrp="1"/>
          </p:cNvSpPr>
          <p:nvPr>
            <p:ph idx="1"/>
          </p:nvPr>
        </p:nvSpPr>
        <p:spPr>
          <a:xfrm>
            <a:off x="251520" y="1988840"/>
            <a:ext cx="8712968" cy="4608512"/>
          </a:xfrm>
        </p:spPr>
        <p:txBody>
          <a:bodyPr/>
          <a:lstStyle/>
          <a:p>
            <a:r>
              <a:rPr lang="en-GB" dirty="0" smtClean="0"/>
              <a:t>Article 8 CPR</a:t>
            </a:r>
          </a:p>
          <a:p>
            <a:endParaRPr lang="en-GB" dirty="0" smtClean="0"/>
          </a:p>
          <a:p>
            <a:r>
              <a:rPr lang="en-GB" dirty="0" smtClean="0"/>
              <a:t>The PA should provide an </a:t>
            </a:r>
            <a:r>
              <a:rPr lang="en-GB" dirty="0"/>
              <a:t>overview of:</a:t>
            </a:r>
          </a:p>
          <a:p>
            <a:pPr lvl="1"/>
            <a:r>
              <a:rPr lang="en-GB" sz="1800" dirty="0"/>
              <a:t>how the "polluter pays" principle </a:t>
            </a:r>
            <a:r>
              <a:rPr lang="en-GB" sz="1800" dirty="0" smtClean="0"/>
              <a:t>will </a:t>
            </a:r>
            <a:r>
              <a:rPr lang="en-GB" sz="1800" dirty="0"/>
              <a:t>be </a:t>
            </a:r>
            <a:r>
              <a:rPr lang="en-GB" sz="1800" dirty="0" smtClean="0"/>
              <a:t>implemented;</a:t>
            </a:r>
          </a:p>
          <a:p>
            <a:pPr lvl="1"/>
            <a:endParaRPr lang="en-GB" sz="1800" dirty="0" smtClean="0"/>
          </a:p>
          <a:p>
            <a:pPr lvl="1"/>
            <a:r>
              <a:rPr lang="en-GB" sz="1800" dirty="0" smtClean="0"/>
              <a:t>any </a:t>
            </a:r>
            <a:r>
              <a:rPr lang="en-GB" sz="1800" dirty="0"/>
              <a:t>national or other arrangements cutting across several or all programmes to </a:t>
            </a:r>
            <a:r>
              <a:rPr lang="en-GB" sz="1800" dirty="0" smtClean="0"/>
              <a:t>promote sustainable development</a:t>
            </a:r>
          </a:p>
          <a:p>
            <a:pPr lvl="1"/>
            <a:endParaRPr lang="en-GB" sz="1800" dirty="0" smtClean="0"/>
          </a:p>
          <a:p>
            <a:pPr lvl="1"/>
            <a:r>
              <a:rPr lang="en-GB" sz="1800" dirty="0" smtClean="0"/>
              <a:t>Other </a:t>
            </a:r>
            <a:r>
              <a:rPr lang="en-GB" sz="1800" dirty="0"/>
              <a:t>relevant measures should be highlighted, where applicable (e.g. application of green public procurement). </a:t>
            </a:r>
            <a:endParaRPr lang="en-GB" sz="1800" dirty="0" smtClean="0"/>
          </a:p>
          <a:p>
            <a:endParaRPr lang="en-GB" sz="1400" dirty="0" smtClean="0"/>
          </a:p>
          <a:p>
            <a:endParaRPr lang="fr-FR" sz="1400" dirty="0"/>
          </a:p>
        </p:txBody>
      </p:sp>
    </p:spTree>
    <p:extLst>
      <p:ext uri="{BB962C8B-B14F-4D97-AF65-F5344CB8AC3E}">
        <p14:creationId xmlns:p14="http://schemas.microsoft.com/office/powerpoint/2010/main" val="2632882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56271"/>
            <a:ext cx="8229600" cy="936625"/>
          </a:xfrm>
        </p:spPr>
        <p:txBody>
          <a:bodyPr/>
          <a:lstStyle/>
          <a:p>
            <a:r>
              <a:rPr lang="en-GB" u="sng" dirty="0" smtClean="0"/>
              <a:t>1.6. List of programmes (except ETC) with indicative allocations/ESIF/</a:t>
            </a:r>
            <a:r>
              <a:rPr lang="en-GB" u="sng" dirty="0" err="1" smtClean="0"/>
              <a:t>yr</a:t>
            </a:r>
            <a:endParaRPr lang="en-GB" u="sng"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17</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9331700"/>
              </p:ext>
            </p:extLst>
          </p:nvPr>
        </p:nvGraphicFramePr>
        <p:xfrm>
          <a:off x="827584" y="2636912"/>
          <a:ext cx="7920880" cy="3539018"/>
        </p:xfrm>
        <a:graphic>
          <a:graphicData uri="http://schemas.openxmlformats.org/drawingml/2006/table">
            <a:tbl>
              <a:tblPr>
                <a:tableStyleId>{5C22544A-7EE6-4342-B048-85BDC9FD1C3A}</a:tableStyleId>
              </a:tblPr>
              <a:tblGrid>
                <a:gridCol w="930157"/>
                <a:gridCol w="1279369"/>
                <a:gridCol w="942012"/>
                <a:gridCol w="806206"/>
                <a:gridCol w="987281"/>
                <a:gridCol w="988359"/>
                <a:gridCol w="988359"/>
                <a:gridCol w="999137"/>
              </a:tblGrid>
              <a:tr h="823992">
                <a:tc>
                  <a:txBody>
                    <a:bodyPr/>
                    <a:lstStyle/>
                    <a:p>
                      <a:pPr algn="ctr">
                        <a:spcAft>
                          <a:spcPts val="0"/>
                        </a:spcAft>
                      </a:pPr>
                      <a:r>
                        <a:rPr lang="en-GB" sz="1800" dirty="0" err="1" smtClean="0">
                          <a:effectLst/>
                        </a:rPr>
                        <a:t>Prog</a:t>
                      </a:r>
                      <a:r>
                        <a:rPr lang="en-GB" sz="1800" dirty="0" smtClean="0">
                          <a:effectLst/>
                        </a:rPr>
                        <a:t>. </a:t>
                      </a:r>
                      <a:r>
                        <a:rPr lang="en-GB" sz="1800" dirty="0">
                          <a:effectLst/>
                        </a:rPr>
                        <a:t>title</a:t>
                      </a:r>
                      <a:endParaRPr lang="en-GB" sz="1800" dirty="0">
                        <a:effectLst/>
                        <a:latin typeface="Times New Roman"/>
                        <a:ea typeface="Times New Roman"/>
                      </a:endParaRPr>
                    </a:p>
                  </a:txBody>
                  <a:tcPr marL="63500" marR="63500" marT="0" marB="0" anchor="ctr"/>
                </a:tc>
                <a:tc>
                  <a:txBody>
                    <a:bodyPr/>
                    <a:lstStyle/>
                    <a:p>
                      <a:pPr algn="ctr">
                        <a:spcAft>
                          <a:spcPts val="0"/>
                        </a:spcAft>
                      </a:pPr>
                      <a:r>
                        <a:rPr lang="en-GB" sz="1800" dirty="0">
                          <a:effectLst/>
                        </a:rPr>
                        <a:t>ESI </a:t>
                      </a:r>
                      <a:r>
                        <a:rPr lang="en-GB" sz="1800" dirty="0" smtClean="0">
                          <a:effectLst/>
                        </a:rPr>
                        <a:t>Fund</a:t>
                      </a:r>
                      <a:endParaRPr lang="en-GB" sz="1800" dirty="0">
                        <a:effectLst/>
                        <a:latin typeface="Times New Roman"/>
                        <a:ea typeface="Times New Roman"/>
                      </a:endParaRPr>
                    </a:p>
                  </a:txBody>
                  <a:tcPr marL="63500" marR="63500" marT="0" marB="0" anchor="ctr"/>
                </a:tc>
                <a:tc>
                  <a:txBody>
                    <a:bodyPr/>
                    <a:lstStyle/>
                    <a:p>
                      <a:pPr algn="ctr">
                        <a:spcAft>
                          <a:spcPts val="0"/>
                        </a:spcAft>
                      </a:pPr>
                      <a:r>
                        <a:rPr lang="en-GB" sz="1800" dirty="0" err="1" smtClean="0">
                          <a:effectLst/>
                        </a:rPr>
                        <a:t>Categ</a:t>
                      </a:r>
                      <a:r>
                        <a:rPr lang="en-GB" sz="1800" dirty="0" smtClean="0">
                          <a:effectLst/>
                        </a:rPr>
                        <a:t> </a:t>
                      </a:r>
                      <a:r>
                        <a:rPr lang="en-GB" sz="1800" dirty="0">
                          <a:effectLst/>
                        </a:rPr>
                        <a:t>of region</a:t>
                      </a:r>
                      <a:endParaRPr lang="en-GB" sz="1800" dirty="0">
                        <a:effectLst/>
                        <a:latin typeface="Times New Roman"/>
                        <a:ea typeface="Times New Roman"/>
                      </a:endParaRPr>
                    </a:p>
                  </a:txBody>
                  <a:tcPr marL="63500" marR="63500" marT="0" marB="0"/>
                </a:tc>
                <a:tc>
                  <a:txBody>
                    <a:bodyPr/>
                    <a:lstStyle/>
                    <a:p>
                      <a:pPr algn="ctr">
                        <a:spcAft>
                          <a:spcPts val="0"/>
                        </a:spcAft>
                      </a:pPr>
                      <a:r>
                        <a:rPr lang="en-GB" sz="1800" dirty="0">
                          <a:effectLst/>
                        </a:rPr>
                        <a:t>Total</a:t>
                      </a:r>
                      <a:endParaRPr lang="en-GB" sz="1800" dirty="0">
                        <a:effectLst/>
                        <a:latin typeface="Times New Roman"/>
                        <a:ea typeface="Times New Roman"/>
                      </a:endParaRPr>
                    </a:p>
                  </a:txBody>
                  <a:tcPr marL="63500" marR="63500" marT="0" marB="0" anchor="ctr"/>
                </a:tc>
                <a:tc>
                  <a:txBody>
                    <a:bodyPr/>
                    <a:lstStyle/>
                    <a:p>
                      <a:pPr algn="ctr">
                        <a:spcAft>
                          <a:spcPts val="0"/>
                        </a:spcAft>
                      </a:pPr>
                      <a:r>
                        <a:rPr lang="en-GB" sz="1800" dirty="0">
                          <a:effectLst/>
                        </a:rPr>
                        <a:t>2014</a:t>
                      </a:r>
                      <a:endParaRPr lang="en-GB" sz="1800" dirty="0">
                        <a:effectLst/>
                        <a:latin typeface="Times New Roman"/>
                        <a:ea typeface="Times New Roman"/>
                      </a:endParaRPr>
                    </a:p>
                  </a:txBody>
                  <a:tcPr marL="63500" marR="63500" marT="0" marB="0" anchor="ctr"/>
                </a:tc>
                <a:tc>
                  <a:txBody>
                    <a:bodyPr/>
                    <a:lstStyle/>
                    <a:p>
                      <a:pPr algn="ctr">
                        <a:spcAft>
                          <a:spcPts val="0"/>
                        </a:spcAft>
                      </a:pPr>
                      <a:r>
                        <a:rPr lang="fr-BE" sz="1800" dirty="0" smtClean="0">
                          <a:effectLst/>
                          <a:latin typeface="Times New Roman"/>
                          <a:ea typeface="Times New Roman"/>
                        </a:rPr>
                        <a:t>…</a:t>
                      </a:r>
                      <a:endParaRPr lang="en-GB" sz="1800" dirty="0">
                        <a:effectLst/>
                        <a:latin typeface="Times New Roman"/>
                        <a:ea typeface="Times New Roman"/>
                      </a:endParaRPr>
                    </a:p>
                  </a:txBody>
                  <a:tcPr marL="63500" marR="63500" marT="0" marB="0" anchor="ctr"/>
                </a:tc>
                <a:tc>
                  <a:txBody>
                    <a:bodyPr/>
                    <a:lstStyle/>
                    <a:p>
                      <a:pPr algn="ctr">
                        <a:spcAft>
                          <a:spcPts val="0"/>
                        </a:spcAft>
                      </a:pPr>
                      <a:r>
                        <a:rPr lang="en-GB" sz="1800" dirty="0">
                          <a:effectLst/>
                        </a:rPr>
                        <a:t>2019</a:t>
                      </a:r>
                      <a:endParaRPr lang="en-GB" sz="1800" dirty="0">
                        <a:effectLst/>
                        <a:latin typeface="Times New Roman"/>
                        <a:ea typeface="Times New Roman"/>
                      </a:endParaRPr>
                    </a:p>
                  </a:txBody>
                  <a:tcPr marL="63500" marR="63500" marT="0" marB="0" anchor="ctr"/>
                </a:tc>
                <a:tc>
                  <a:txBody>
                    <a:bodyPr/>
                    <a:lstStyle/>
                    <a:p>
                      <a:pPr algn="ctr">
                        <a:spcAft>
                          <a:spcPts val="0"/>
                        </a:spcAft>
                      </a:pPr>
                      <a:r>
                        <a:rPr lang="en-GB" sz="1800" dirty="0">
                          <a:effectLst/>
                        </a:rPr>
                        <a:t>2020</a:t>
                      </a:r>
                      <a:endParaRPr lang="en-GB" sz="1800" dirty="0">
                        <a:effectLst/>
                        <a:latin typeface="Times New Roman"/>
                        <a:ea typeface="Times New Roman"/>
                      </a:endParaRPr>
                    </a:p>
                  </a:txBody>
                  <a:tcPr marL="63500" marR="63500" marT="0" marB="0" anchor="ctr"/>
                </a:tc>
              </a:tr>
              <a:tr h="450733">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effectLst/>
                        </a:rPr>
                        <a:t> </a:t>
                      </a:r>
                      <a:r>
                        <a:rPr lang="en-GB" sz="1800" dirty="0" smtClean="0">
                          <a:effectLst/>
                        </a:rPr>
                        <a:t>(ERDF, ESF, Cohesion Fund, EAFRD or EMFF)</a:t>
                      </a:r>
                      <a:endParaRPr lang="en-GB" sz="1800" dirty="0" smtClean="0">
                        <a:effectLst/>
                        <a:latin typeface="Times New Roman"/>
                        <a:ea typeface="Times New Roman"/>
                      </a:endParaRPr>
                    </a:p>
                    <a:p>
                      <a:pPr algn="ctr">
                        <a:spcAft>
                          <a:spcPts val="0"/>
                        </a:spcAft>
                      </a:pPr>
                      <a:endParaRPr lang="en-GB" sz="1100" dirty="0">
                        <a:effectLst/>
                        <a:latin typeface="Times New Roman"/>
                        <a:ea typeface="Times New Roman"/>
                      </a:endParaRPr>
                    </a:p>
                  </a:txBody>
                  <a:tcPr marL="63500" marR="63500" marT="0" marB="0" anchor="ctr"/>
                </a:tc>
                <a:tc>
                  <a:txBody>
                    <a:bodyPr/>
                    <a:lstStyle/>
                    <a:p>
                      <a:pPr algn="ctr">
                        <a:spcAft>
                          <a:spcPts val="0"/>
                        </a:spcAft>
                      </a:pPr>
                      <a:r>
                        <a:rPr lang="en-GB" sz="1100" dirty="0">
                          <a:effectLst/>
                        </a:rPr>
                        <a:t> </a:t>
                      </a:r>
                      <a:endParaRPr lang="en-GB" sz="1100" dirty="0">
                        <a:effectLst/>
                        <a:latin typeface="Times New Roman"/>
                        <a:ea typeface="Times New Roman"/>
                      </a:endParaRPr>
                    </a:p>
                  </a:txBody>
                  <a:tcPr marL="63500" marR="63500" marT="0" marB="0"/>
                </a:tc>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nchor="ctr"/>
                </a:tc>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nchor="ctr"/>
                </a:tc>
                <a:tc>
                  <a:txBody>
                    <a:bodyPr/>
                    <a:lstStyle/>
                    <a:p>
                      <a:pPr algn="ctr">
                        <a:spcAft>
                          <a:spcPts val="0"/>
                        </a:spcAft>
                      </a:pPr>
                      <a:endParaRPr lang="en-GB" sz="1100" dirty="0">
                        <a:effectLst/>
                        <a:latin typeface="Times New Roman"/>
                        <a:ea typeface="Times New Roman"/>
                      </a:endParaRPr>
                    </a:p>
                  </a:txBody>
                  <a:tcPr marL="63500" marR="63500" marT="0" marB="0" anchor="ctr"/>
                </a:tc>
                <a:tc>
                  <a:txBody>
                    <a:bodyPr/>
                    <a:lstStyle/>
                    <a:p>
                      <a:pPr algn="ctr">
                        <a:spcAft>
                          <a:spcPts val="0"/>
                        </a:spcAft>
                      </a:pPr>
                      <a:r>
                        <a:rPr lang="en-GB" sz="1100" dirty="0">
                          <a:effectLst/>
                        </a:rPr>
                        <a:t> </a:t>
                      </a:r>
                      <a:endParaRPr lang="en-GB" sz="1100" dirty="0">
                        <a:effectLst/>
                        <a:latin typeface="Times New Roman"/>
                        <a:ea typeface="Times New Roman"/>
                      </a:endParaRPr>
                    </a:p>
                  </a:txBody>
                  <a:tcPr marL="63500" marR="63500" marT="0" marB="0" anchor="ctr"/>
                </a:tc>
                <a:tc>
                  <a:txBody>
                    <a:bodyPr/>
                    <a:lstStyle/>
                    <a:p>
                      <a:pPr algn="ctr">
                        <a:spcAft>
                          <a:spcPts val="0"/>
                        </a:spcAft>
                      </a:pPr>
                      <a:r>
                        <a:rPr lang="en-GB" sz="1100" dirty="0">
                          <a:effectLst/>
                        </a:rPr>
                        <a:t> </a:t>
                      </a:r>
                      <a:endParaRPr lang="en-GB" sz="1100" dirty="0">
                        <a:effectLst/>
                        <a:latin typeface="Times New Roman"/>
                        <a:ea typeface="Times New Roman"/>
                      </a:endParaRPr>
                    </a:p>
                  </a:txBody>
                  <a:tcPr marL="63500" marR="63500" marT="0" marB="0" anchor="ctr"/>
                </a:tc>
              </a:tr>
              <a:tr h="450733">
                <a:tc>
                  <a:txBody>
                    <a:bodyPr/>
                    <a:lstStyle/>
                    <a:p>
                      <a:pPr algn="ctr">
                        <a:spcAft>
                          <a:spcPts val="0"/>
                        </a:spcAft>
                      </a:pPr>
                      <a:r>
                        <a:rPr lang="en-GB" sz="1100" dirty="0">
                          <a:effectLst/>
                        </a:rPr>
                        <a:t> </a:t>
                      </a:r>
                      <a:endParaRPr lang="en-GB" sz="1100" dirty="0">
                        <a:effectLst/>
                        <a:latin typeface="Times New Roman"/>
                        <a:ea typeface="Times New Roman"/>
                      </a:endParaRPr>
                    </a:p>
                  </a:txBody>
                  <a:tcPr marL="63500" marR="63500" marT="0" marB="0" anchor="ctr"/>
                </a:tc>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nchor="ctr"/>
                </a:tc>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tc>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nchor="ctr"/>
                </a:tc>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nchor="ctr"/>
                </a:tc>
                <a:tc>
                  <a:txBody>
                    <a:bodyPr/>
                    <a:lstStyle/>
                    <a:p>
                      <a:pPr algn="ctr">
                        <a:spcAft>
                          <a:spcPts val="0"/>
                        </a:spcAft>
                      </a:pPr>
                      <a:endParaRPr lang="en-GB" sz="1100" dirty="0">
                        <a:effectLst/>
                        <a:latin typeface="Times New Roman"/>
                        <a:ea typeface="Times New Roman"/>
                      </a:endParaRPr>
                    </a:p>
                  </a:txBody>
                  <a:tcPr marL="63500" marR="63500" marT="0" marB="0" anchor="ctr"/>
                </a:tc>
                <a:tc>
                  <a:txBody>
                    <a:bodyPr/>
                    <a:lstStyle/>
                    <a:p>
                      <a:pPr algn="ctr">
                        <a:spcAft>
                          <a:spcPts val="0"/>
                        </a:spcAft>
                      </a:pPr>
                      <a:r>
                        <a:rPr lang="en-GB" sz="1100" dirty="0">
                          <a:effectLst/>
                        </a:rPr>
                        <a:t> </a:t>
                      </a:r>
                      <a:endParaRPr lang="en-GB" sz="1100" dirty="0">
                        <a:effectLst/>
                        <a:latin typeface="Times New Roman"/>
                        <a:ea typeface="Times New Roman"/>
                      </a:endParaRPr>
                    </a:p>
                  </a:txBody>
                  <a:tcPr marL="63500" marR="63500" marT="0" marB="0" anchor="ctr"/>
                </a:tc>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nchor="ctr"/>
                </a:tc>
              </a:tr>
              <a:tr h="450733">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nchor="ctr"/>
                </a:tc>
                <a:tc>
                  <a:txBody>
                    <a:bodyPr/>
                    <a:lstStyle/>
                    <a:p>
                      <a:pPr algn="ctr">
                        <a:spcAft>
                          <a:spcPts val="0"/>
                        </a:spcAft>
                      </a:pPr>
                      <a:r>
                        <a:rPr lang="en-GB" sz="1800" dirty="0">
                          <a:effectLst/>
                        </a:rPr>
                        <a:t>Total</a:t>
                      </a:r>
                      <a:endParaRPr lang="en-GB" sz="1800" dirty="0">
                        <a:effectLst/>
                        <a:latin typeface="Times New Roman"/>
                        <a:ea typeface="Times New Roman"/>
                      </a:endParaRPr>
                    </a:p>
                  </a:txBody>
                  <a:tcPr marL="63500" marR="63500" marT="0" marB="0" anchor="ctr"/>
                </a:tc>
                <a:tc>
                  <a:txBody>
                    <a:bodyPr/>
                    <a:lstStyle/>
                    <a:p>
                      <a:pPr algn="ctr">
                        <a:spcAft>
                          <a:spcPts val="0"/>
                        </a:spcAft>
                      </a:pPr>
                      <a:r>
                        <a:rPr lang="en-GB" sz="1100" dirty="0">
                          <a:effectLst/>
                        </a:rPr>
                        <a:t> </a:t>
                      </a:r>
                      <a:endParaRPr lang="en-GB" sz="1100" dirty="0">
                        <a:effectLst/>
                        <a:latin typeface="Times New Roman"/>
                        <a:ea typeface="Times New Roman"/>
                      </a:endParaRPr>
                    </a:p>
                  </a:txBody>
                  <a:tcPr marL="63500" marR="63500" marT="0" marB="0"/>
                </a:tc>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nchor="ctr"/>
                </a:tc>
                <a:tc>
                  <a:txBody>
                    <a:bodyPr/>
                    <a:lstStyle/>
                    <a:p>
                      <a:pPr algn="ctr">
                        <a:spcAft>
                          <a:spcPts val="0"/>
                        </a:spcAft>
                      </a:pPr>
                      <a:r>
                        <a:rPr lang="en-GB" sz="1100">
                          <a:effectLst/>
                        </a:rPr>
                        <a:t> </a:t>
                      </a:r>
                      <a:endParaRPr lang="en-GB" sz="1100">
                        <a:effectLst/>
                        <a:latin typeface="Times New Roman"/>
                        <a:ea typeface="Times New Roman"/>
                      </a:endParaRPr>
                    </a:p>
                  </a:txBody>
                  <a:tcPr marL="63500" marR="63500" marT="0" marB="0" anchor="ctr"/>
                </a:tc>
                <a:tc>
                  <a:txBody>
                    <a:bodyPr/>
                    <a:lstStyle/>
                    <a:p>
                      <a:pPr algn="ctr">
                        <a:spcAft>
                          <a:spcPts val="0"/>
                        </a:spcAft>
                      </a:pPr>
                      <a:endParaRPr lang="en-GB" sz="1100" dirty="0">
                        <a:effectLst/>
                        <a:latin typeface="Times New Roman"/>
                        <a:ea typeface="Times New Roman"/>
                      </a:endParaRPr>
                    </a:p>
                  </a:txBody>
                  <a:tcPr marL="63500" marR="63500" marT="0" marB="0" anchor="ctr"/>
                </a:tc>
                <a:tc>
                  <a:txBody>
                    <a:bodyPr/>
                    <a:lstStyle/>
                    <a:p>
                      <a:pPr algn="ctr">
                        <a:spcAft>
                          <a:spcPts val="0"/>
                        </a:spcAft>
                      </a:pPr>
                      <a:r>
                        <a:rPr lang="en-GB" sz="1100" dirty="0">
                          <a:effectLst/>
                        </a:rPr>
                        <a:t> </a:t>
                      </a:r>
                      <a:endParaRPr lang="en-GB" sz="1100" dirty="0">
                        <a:effectLst/>
                        <a:latin typeface="Times New Roman"/>
                        <a:ea typeface="Times New Roman"/>
                      </a:endParaRPr>
                    </a:p>
                  </a:txBody>
                  <a:tcPr marL="63500" marR="63500" marT="0" marB="0" anchor="ctr"/>
                </a:tc>
                <a:tc>
                  <a:txBody>
                    <a:bodyPr/>
                    <a:lstStyle/>
                    <a:p>
                      <a:pPr algn="ctr">
                        <a:spcAft>
                          <a:spcPts val="0"/>
                        </a:spcAft>
                      </a:pPr>
                      <a:r>
                        <a:rPr lang="en-GB" sz="1100" dirty="0">
                          <a:effectLst/>
                        </a:rPr>
                        <a:t> </a:t>
                      </a:r>
                      <a:endParaRPr lang="en-GB" sz="1100" dirty="0">
                        <a:effectLst/>
                        <a:latin typeface="Times New Roman"/>
                        <a:ea typeface="Times New Roman"/>
                      </a:endParaRPr>
                    </a:p>
                  </a:txBody>
                  <a:tcPr marL="63500" marR="63500" marT="0" marB="0" anchor="ctr"/>
                </a:tc>
              </a:tr>
            </a:tbl>
          </a:graphicData>
        </a:graphic>
      </p:graphicFrame>
      <p:sp>
        <p:nvSpPr>
          <p:cNvPr id="6" name="Rectangle 1"/>
          <p:cNvSpPr>
            <a:spLocks noChangeArrowheads="1"/>
          </p:cNvSpPr>
          <p:nvPr/>
        </p:nvSpPr>
        <p:spPr bwMode="auto">
          <a:xfrm>
            <a:off x="457200" y="3513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899829"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01166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641600"/>
            <a:ext cx="8496944" cy="2088232"/>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2</a:t>
            </a:r>
            <a:br>
              <a:rPr lang="nl-BE" sz="3600" u="sng" dirty="0" smtClean="0"/>
            </a:br>
            <a:r>
              <a:rPr lang="nl-BE" sz="3600" dirty="0" smtClean="0"/>
              <a:t> </a:t>
            </a:r>
            <a:br>
              <a:rPr lang="nl-BE" sz="3600" dirty="0" smtClean="0"/>
            </a:br>
            <a:r>
              <a:rPr lang="en-GB" sz="3600" dirty="0" smtClean="0"/>
              <a:t>Arrangements to ensure effective implementation </a:t>
            </a:r>
            <a:br>
              <a:rPr lang="en-GB" sz="3600" dirty="0" smtClean="0"/>
            </a:br>
            <a:r>
              <a:rPr lang="en-GB" sz="3600" dirty="0" smtClean="0"/>
              <a:t>	</a:t>
            </a:r>
            <a:br>
              <a:rPr lang="en-GB" sz="3600" dirty="0" smtClean="0"/>
            </a:br>
            <a:r>
              <a:rPr lang="fr-FR" sz="3600" dirty="0" smtClean="0"/>
              <a:t>(</a:t>
            </a:r>
            <a:r>
              <a:rPr lang="fr-FR" sz="3600" dirty="0"/>
              <a:t>Art. 14(1</a:t>
            </a:r>
            <a:r>
              <a:rPr lang="fr-FR" sz="3600" dirty="0" smtClean="0"/>
              <a:t>)(b) </a:t>
            </a:r>
            <a:r>
              <a:rPr lang="fr-FR" sz="3600" dirty="0"/>
              <a:t>CPR)</a:t>
            </a:r>
            <a:r>
              <a:rPr lang="et-EE" sz="3600" b="0" dirty="0"/>
              <a:t/>
            </a:r>
            <a:br>
              <a:rPr lang="et-EE" sz="3600" b="0" dirty="0"/>
            </a:br>
            <a:endParaRPr lang="en-GB" sz="3600" b="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18</a:t>
            </a:fld>
            <a:endParaRPr lang="en-GB" dirty="0"/>
          </a:p>
        </p:txBody>
      </p:sp>
    </p:spTree>
    <p:extLst>
      <p:ext uri="{BB962C8B-B14F-4D97-AF65-F5344CB8AC3E}">
        <p14:creationId xmlns:p14="http://schemas.microsoft.com/office/powerpoint/2010/main" val="3122858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268761"/>
            <a:ext cx="8928992" cy="792088"/>
          </a:xfrm>
        </p:spPr>
        <p:txBody>
          <a:bodyPr/>
          <a:lstStyle/>
          <a:p>
            <a:r>
              <a:rPr lang="nl-BE" sz="2800" dirty="0" smtClean="0"/>
              <a:t>2.1. </a:t>
            </a:r>
            <a:r>
              <a:rPr lang="en-GB" sz="2800" dirty="0" smtClean="0"/>
              <a:t>Arrangements ensuring coordination</a:t>
            </a:r>
            <a:r>
              <a:rPr lang="nl-BE" sz="2800" dirty="0" smtClean="0"/>
              <a:t>  </a:t>
            </a:r>
            <a:endParaRPr lang="en-GB" sz="2800"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19</a:t>
            </a:fld>
            <a:endParaRPr lang="en-GB"/>
          </a:p>
        </p:txBody>
      </p:sp>
      <p:sp>
        <p:nvSpPr>
          <p:cNvPr id="4" name="Tijdelijke aanduiding voor inhoud 3"/>
          <p:cNvSpPr>
            <a:spLocks noGrp="1"/>
          </p:cNvSpPr>
          <p:nvPr>
            <p:ph idx="1"/>
          </p:nvPr>
        </p:nvSpPr>
        <p:spPr>
          <a:xfrm>
            <a:off x="457200" y="1988840"/>
            <a:ext cx="8229600" cy="4209852"/>
          </a:xfrm>
        </p:spPr>
        <p:txBody>
          <a:bodyPr/>
          <a:lstStyle/>
          <a:p>
            <a:pPr marL="0" indent="0">
              <a:buNone/>
            </a:pPr>
            <a:r>
              <a:rPr lang="en-US" dirty="0" smtClean="0"/>
              <a:t>One of the key messages of CSF</a:t>
            </a:r>
          </a:p>
          <a:p>
            <a:r>
              <a:rPr lang="en-GB" dirty="0" smtClean="0"/>
              <a:t>Between ESI Funds</a:t>
            </a:r>
          </a:p>
          <a:p>
            <a:r>
              <a:rPr lang="en-GB" dirty="0" smtClean="0"/>
              <a:t>Between ESI Funds and other </a:t>
            </a:r>
            <a:r>
              <a:rPr lang="en-GB" b="1" dirty="0" smtClean="0"/>
              <a:t>Union</a:t>
            </a:r>
            <a:r>
              <a:rPr lang="en-GB" dirty="0" smtClean="0"/>
              <a:t> and </a:t>
            </a:r>
            <a:r>
              <a:rPr lang="en-GB" b="1" dirty="0" smtClean="0"/>
              <a:t>national</a:t>
            </a:r>
            <a:r>
              <a:rPr lang="en-GB" dirty="0" smtClean="0"/>
              <a:t> funding instruments and </a:t>
            </a:r>
            <a:r>
              <a:rPr lang="en-GB" b="1" dirty="0" smtClean="0"/>
              <a:t>EIB</a:t>
            </a:r>
          </a:p>
          <a:p>
            <a:r>
              <a:rPr lang="en-GB" dirty="0" smtClean="0">
                <a:sym typeface="Wingdings" pitchFamily="2" charset="2"/>
              </a:rPr>
              <a:t>See</a:t>
            </a:r>
            <a:r>
              <a:rPr lang="en-GB" dirty="0" smtClean="0"/>
              <a:t> Common Strategic Framework (CSF)</a:t>
            </a:r>
          </a:p>
          <a:p>
            <a:pPr lvl="1"/>
            <a:r>
              <a:rPr lang="en-GB" dirty="0" smtClean="0"/>
              <a:t>Identify complementarities </a:t>
            </a:r>
          </a:p>
          <a:p>
            <a:pPr lvl="1"/>
            <a:r>
              <a:rPr lang="en-GB" dirty="0" smtClean="0"/>
              <a:t>Mechanisms and structures to coordinate interventions, promote complementarities, avoid duplication of effort</a:t>
            </a:r>
          </a:p>
          <a:p>
            <a:pPr lvl="1"/>
            <a:r>
              <a:rPr lang="en-GB" dirty="0" smtClean="0"/>
              <a:t>Coordination mechanisms aimed at applicants &amp; beneficiaries</a:t>
            </a:r>
            <a:endParaRPr lang="en-GB" dirty="0"/>
          </a:p>
        </p:txBody>
      </p:sp>
    </p:spTree>
    <p:extLst>
      <p:ext uri="{BB962C8B-B14F-4D97-AF65-F5344CB8AC3E}">
        <p14:creationId xmlns:p14="http://schemas.microsoft.com/office/powerpoint/2010/main" val="257037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268761"/>
            <a:ext cx="8229600" cy="720079"/>
          </a:xfrm>
        </p:spPr>
        <p:txBody>
          <a:bodyPr/>
          <a:lstStyle/>
          <a:p>
            <a:r>
              <a:rPr lang="nl-BE" dirty="0" smtClean="0"/>
              <a:t>I. </a:t>
            </a:r>
            <a:r>
              <a:rPr lang="en-GB" dirty="0" smtClean="0"/>
              <a:t>Introduction </a:t>
            </a:r>
            <a:endParaRPr lang="en-GB"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2</a:t>
            </a:fld>
            <a:endParaRPr lang="en-GB"/>
          </a:p>
        </p:txBody>
      </p:sp>
      <p:sp>
        <p:nvSpPr>
          <p:cNvPr id="4" name="Tijdelijke aanduiding voor inhoud 3"/>
          <p:cNvSpPr>
            <a:spLocks noGrp="1"/>
          </p:cNvSpPr>
          <p:nvPr>
            <p:ph idx="1"/>
          </p:nvPr>
        </p:nvSpPr>
        <p:spPr>
          <a:xfrm>
            <a:off x="467544" y="1916832"/>
            <a:ext cx="8229600" cy="4713908"/>
          </a:xfrm>
        </p:spPr>
        <p:txBody>
          <a:bodyPr/>
          <a:lstStyle/>
          <a:p>
            <a:r>
              <a:rPr lang="en-GB" dirty="0" smtClean="0"/>
              <a:t>Templates are provisional: based on agreement EP and Council on strategic programming bloc, but ‘</a:t>
            </a:r>
            <a:r>
              <a:rPr lang="en-GB" i="1" dirty="0" smtClean="0"/>
              <a:t>nothing is agreed until everything is agreed</a:t>
            </a:r>
            <a:r>
              <a:rPr lang="en-GB" dirty="0" smtClean="0"/>
              <a:t>’</a:t>
            </a:r>
          </a:p>
          <a:p>
            <a:r>
              <a:rPr lang="en-GB" dirty="0" smtClean="0"/>
              <a:t>Two parts: </a:t>
            </a:r>
          </a:p>
          <a:p>
            <a:pPr lvl="1"/>
            <a:r>
              <a:rPr lang="en-GB" dirty="0" smtClean="0"/>
              <a:t>Structure based on regulatory requirements</a:t>
            </a:r>
          </a:p>
          <a:p>
            <a:pPr lvl="1"/>
            <a:r>
              <a:rPr lang="en-GB" dirty="0" smtClean="0"/>
              <a:t>Guidance on the presentation of content</a:t>
            </a:r>
          </a:p>
          <a:p>
            <a:r>
              <a:rPr lang="en-GB" dirty="0" smtClean="0"/>
              <a:t>Aim:</a:t>
            </a:r>
          </a:p>
          <a:p>
            <a:pPr lvl="1"/>
            <a:r>
              <a:rPr lang="en-GB" dirty="0" smtClean="0"/>
              <a:t>Common understanding on expectations on content </a:t>
            </a:r>
            <a:r>
              <a:rPr lang="en-GB" dirty="0" smtClean="0">
                <a:sym typeface="Wingdings" pitchFamily="2" charset="2"/>
              </a:rPr>
              <a:t></a:t>
            </a:r>
            <a:r>
              <a:rPr lang="en-GB" dirty="0" smtClean="0"/>
              <a:t> consistent approach</a:t>
            </a:r>
          </a:p>
          <a:p>
            <a:pPr lvl="1"/>
            <a:r>
              <a:rPr lang="en-GB" dirty="0" smtClean="0"/>
              <a:t>Facilitate informal dialogue</a:t>
            </a:r>
          </a:p>
          <a:p>
            <a:pPr lvl="1"/>
            <a:r>
              <a:rPr lang="en-US" dirty="0" smtClean="0"/>
              <a:t>Basis for developing SFC 2014-2020 </a:t>
            </a:r>
            <a:r>
              <a:rPr lang="en-US" b="0" dirty="0" smtClean="0"/>
              <a:t>(structured data)</a:t>
            </a:r>
            <a:endParaRPr lang="en-US" dirty="0" smtClean="0"/>
          </a:p>
          <a:p>
            <a:pPr lvl="1"/>
            <a:r>
              <a:rPr lang="en-US" dirty="0" smtClean="0"/>
              <a:t>Not implementing act</a:t>
            </a:r>
          </a:p>
          <a:p>
            <a:pPr lvl="1"/>
            <a:endParaRPr lang="en-US" dirty="0"/>
          </a:p>
        </p:txBody>
      </p:sp>
    </p:spTree>
    <p:extLst>
      <p:ext uri="{BB962C8B-B14F-4D97-AF65-F5344CB8AC3E}">
        <p14:creationId xmlns:p14="http://schemas.microsoft.com/office/powerpoint/2010/main" val="2071484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268761"/>
            <a:ext cx="8928992" cy="720079"/>
          </a:xfrm>
        </p:spPr>
        <p:txBody>
          <a:bodyPr/>
          <a:lstStyle/>
          <a:p>
            <a:r>
              <a:rPr lang="nl-BE" sz="2800" dirty="0" smtClean="0"/>
              <a:t>	</a:t>
            </a:r>
            <a:r>
              <a:rPr lang="en-GB" sz="2800" dirty="0" smtClean="0"/>
              <a:t/>
            </a:r>
            <a:br>
              <a:rPr lang="en-GB" sz="2800" dirty="0" smtClean="0"/>
            </a:br>
            <a:r>
              <a:rPr lang="en-GB" sz="2800" dirty="0"/>
              <a:t/>
            </a:r>
            <a:br>
              <a:rPr lang="en-GB" sz="2800" dirty="0"/>
            </a:br>
            <a:r>
              <a:rPr lang="nl-BE" sz="2800" dirty="0" smtClean="0"/>
              <a:t> </a:t>
            </a:r>
            <a:endParaRPr lang="en-GB" sz="2800"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20</a:t>
            </a:fld>
            <a:endParaRPr lang="en-GB"/>
          </a:p>
        </p:txBody>
      </p:sp>
      <p:sp>
        <p:nvSpPr>
          <p:cNvPr id="4" name="Tijdelijke aanduiding voor inhoud 3"/>
          <p:cNvSpPr>
            <a:spLocks noGrp="1"/>
          </p:cNvSpPr>
          <p:nvPr>
            <p:ph idx="1"/>
          </p:nvPr>
        </p:nvSpPr>
        <p:spPr>
          <a:xfrm>
            <a:off x="457200" y="1268760"/>
            <a:ext cx="8229600" cy="5472608"/>
          </a:xfrm>
        </p:spPr>
        <p:txBody>
          <a:bodyPr/>
          <a:lstStyle/>
          <a:p>
            <a:pPr marL="0" indent="0">
              <a:buNone/>
            </a:pPr>
            <a:r>
              <a:rPr lang="en-US" b="1" dirty="0" smtClean="0">
                <a:latin typeface="+mj-lt"/>
                <a:ea typeface="+mj-ea"/>
                <a:cs typeface="+mj-cs"/>
              </a:rPr>
              <a:t>2.2. </a:t>
            </a:r>
            <a:r>
              <a:rPr lang="en-GB" b="1" dirty="0" smtClean="0">
                <a:latin typeface="+mj-lt"/>
                <a:ea typeface="+mj-ea"/>
                <a:cs typeface="+mj-cs"/>
              </a:rPr>
              <a:t>Ex-ante verification of </a:t>
            </a:r>
            <a:r>
              <a:rPr lang="en-GB" b="1" dirty="0" err="1" smtClean="0">
                <a:latin typeface="+mj-lt"/>
                <a:ea typeface="+mj-ea"/>
                <a:cs typeface="+mj-cs"/>
              </a:rPr>
              <a:t>additionality</a:t>
            </a:r>
            <a:endParaRPr lang="en-GB" b="1" dirty="0" smtClean="0">
              <a:latin typeface="+mj-lt"/>
              <a:ea typeface="+mj-ea"/>
              <a:cs typeface="+mj-cs"/>
            </a:endParaRPr>
          </a:p>
          <a:p>
            <a:pPr marL="0" indent="0">
              <a:buNone/>
            </a:pPr>
            <a:r>
              <a:rPr lang="en-GB" b="1" dirty="0" smtClean="0">
                <a:latin typeface="+mj-lt"/>
                <a:ea typeface="+mj-ea"/>
                <a:cs typeface="+mj-cs"/>
              </a:rPr>
              <a:t>2.3. Ex-ante </a:t>
            </a:r>
            <a:r>
              <a:rPr lang="en-GB" b="1" dirty="0" err="1" smtClean="0">
                <a:latin typeface="+mj-lt"/>
                <a:ea typeface="+mj-ea"/>
                <a:cs typeface="+mj-cs"/>
              </a:rPr>
              <a:t>conditionalities</a:t>
            </a:r>
            <a:endParaRPr lang="en-GB" b="1" dirty="0" smtClean="0">
              <a:latin typeface="+mj-lt"/>
              <a:ea typeface="+mj-ea"/>
              <a:cs typeface="+mj-cs"/>
            </a:endParaRPr>
          </a:p>
          <a:p>
            <a:pPr marL="0" indent="0">
              <a:buNone/>
            </a:pPr>
            <a:r>
              <a:rPr lang="en-GB" b="1" dirty="0" smtClean="0">
                <a:latin typeface="+mj-lt"/>
                <a:ea typeface="+mj-ea"/>
                <a:cs typeface="+mj-cs"/>
              </a:rPr>
              <a:t>2.4. How to ensure consistency of the performance framework across programmes and Funds ?</a:t>
            </a:r>
          </a:p>
          <a:p>
            <a:pPr marL="0" indent="0">
              <a:buNone/>
            </a:pPr>
            <a:r>
              <a:rPr lang="en-GB" b="1" dirty="0" smtClean="0">
                <a:latin typeface="+mj-lt"/>
                <a:ea typeface="+mj-ea"/>
                <a:cs typeface="+mj-cs"/>
              </a:rPr>
              <a:t>2.5. Need to reinforce the administrative capacity of the authorities involved in management and control of programmes and beneficiaries </a:t>
            </a:r>
            <a:r>
              <a:rPr lang="en-GB" b="1" dirty="0" smtClean="0"/>
              <a:t>?</a:t>
            </a:r>
          </a:p>
          <a:p>
            <a:pPr marL="0" indent="0">
              <a:buNone/>
            </a:pPr>
            <a:r>
              <a:rPr lang="en-GB" b="1" dirty="0" smtClean="0"/>
              <a:t>2.6. Actions planned in the programmes to achieve a reduction in the administrative burden for beneficiaries</a:t>
            </a:r>
          </a:p>
          <a:p>
            <a:pPr marL="0" indent="0">
              <a:buNone/>
            </a:pPr>
            <a:endParaRPr lang="en-GB" sz="2800" b="1" dirty="0">
              <a:latin typeface="+mj-lt"/>
              <a:ea typeface="+mj-ea"/>
              <a:cs typeface="+mj-cs"/>
            </a:endParaRPr>
          </a:p>
        </p:txBody>
      </p:sp>
    </p:spTree>
    <p:extLst>
      <p:ext uri="{BB962C8B-B14F-4D97-AF65-F5344CB8AC3E}">
        <p14:creationId xmlns:p14="http://schemas.microsoft.com/office/powerpoint/2010/main" val="1266583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641600"/>
            <a:ext cx="8496944" cy="2088232"/>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3 </a:t>
            </a:r>
            <a:br>
              <a:rPr lang="nl-BE" sz="3600" u="sng" dirty="0" smtClean="0"/>
            </a:br>
            <a:r>
              <a:rPr lang="nl-BE" sz="3600" dirty="0" smtClean="0"/>
              <a:t> </a:t>
            </a:r>
            <a:br>
              <a:rPr lang="nl-BE" sz="3600" dirty="0" smtClean="0"/>
            </a:br>
            <a:r>
              <a:rPr lang="en-GB" sz="3600" dirty="0" smtClean="0"/>
              <a:t>Integrated </a:t>
            </a:r>
            <a:r>
              <a:rPr lang="en-GB" sz="3600" dirty="0"/>
              <a:t>approach to territorial development supported by the </a:t>
            </a:r>
            <a:r>
              <a:rPr lang="et-EE" sz="3600" dirty="0"/>
              <a:t>ESI</a:t>
            </a:r>
            <a:r>
              <a:rPr lang="en-GB" sz="3600" dirty="0"/>
              <a:t> </a:t>
            </a:r>
            <a:r>
              <a:rPr lang="en-GB" sz="3600" dirty="0" smtClean="0"/>
              <a:t>Funds</a:t>
            </a:r>
            <a:br>
              <a:rPr lang="en-GB" sz="3600" dirty="0" smtClean="0"/>
            </a:br>
            <a:r>
              <a:rPr lang="en-GB" sz="3600" dirty="0" smtClean="0"/>
              <a:t> </a:t>
            </a:r>
            <a:br>
              <a:rPr lang="en-GB" sz="3600" dirty="0" smtClean="0"/>
            </a:br>
            <a:r>
              <a:rPr lang="en-GB" sz="3600" dirty="0" smtClean="0"/>
              <a:t>(</a:t>
            </a:r>
            <a:r>
              <a:rPr lang="et-EE" sz="3600" dirty="0"/>
              <a:t>A</a:t>
            </a:r>
            <a:r>
              <a:rPr lang="en-GB" sz="3600" dirty="0" smtClean="0"/>
              <a:t>rt. </a:t>
            </a:r>
            <a:r>
              <a:rPr lang="en-GB" sz="3600" dirty="0"/>
              <a:t>14(2</a:t>
            </a:r>
            <a:r>
              <a:rPr lang="en-GB" sz="3600" dirty="0" smtClean="0"/>
              <a:t>)(</a:t>
            </a:r>
            <a:r>
              <a:rPr lang="en-GB" sz="3600" dirty="0"/>
              <a:t>a</a:t>
            </a:r>
            <a:r>
              <a:rPr lang="en-GB" sz="3600" dirty="0" smtClean="0"/>
              <a:t>) </a:t>
            </a:r>
            <a:r>
              <a:rPr lang="et-EE" sz="3600" dirty="0" smtClean="0"/>
              <a:t>CPR</a:t>
            </a:r>
            <a:r>
              <a:rPr lang="en-GB" sz="3600" dirty="0" smtClean="0"/>
              <a:t>)</a:t>
            </a:r>
            <a:r>
              <a:rPr lang="et-EE" sz="3600" b="0" dirty="0"/>
              <a:t/>
            </a:r>
            <a:br>
              <a:rPr lang="et-EE" sz="3600" b="0" dirty="0"/>
            </a:br>
            <a:endParaRPr lang="en-GB" sz="3600" b="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21</a:t>
            </a:fld>
            <a:endParaRPr lang="en-GB" dirty="0"/>
          </a:p>
        </p:txBody>
      </p:sp>
    </p:spTree>
    <p:extLst>
      <p:ext uri="{BB962C8B-B14F-4D97-AF65-F5344CB8AC3E}">
        <p14:creationId xmlns:p14="http://schemas.microsoft.com/office/powerpoint/2010/main" val="1261742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40768"/>
            <a:ext cx="8856984" cy="720080"/>
          </a:xfrm>
        </p:spPr>
        <p:txBody>
          <a:bodyPr/>
          <a:lstStyle/>
          <a:p>
            <a:pPr algn="just"/>
            <a:r>
              <a:rPr lang="en-US" sz="2400" u="sng" dirty="0" smtClean="0"/>
              <a:t> </a:t>
            </a:r>
            <a:r>
              <a:rPr lang="en-US" sz="2800" u="sng" dirty="0" smtClean="0"/>
              <a:t>Introduction of section 3 – description of the integrated approach</a:t>
            </a:r>
            <a:endParaRPr lang="en-US" sz="2800" u="sng" dirty="0"/>
          </a:p>
        </p:txBody>
      </p:sp>
      <p:sp>
        <p:nvSpPr>
          <p:cNvPr id="3" name="Espace réservé du contenu 2"/>
          <p:cNvSpPr>
            <a:spLocks noGrp="1"/>
          </p:cNvSpPr>
          <p:nvPr>
            <p:ph idx="1"/>
          </p:nvPr>
        </p:nvSpPr>
        <p:spPr>
          <a:xfrm>
            <a:off x="251520" y="2276872"/>
            <a:ext cx="8568952" cy="4392488"/>
          </a:xfrm>
        </p:spPr>
        <p:txBody>
          <a:bodyPr/>
          <a:lstStyle/>
          <a:p>
            <a:r>
              <a:rPr lang="en-GB" dirty="0" smtClean="0"/>
              <a:t>synthetic description taking </a:t>
            </a:r>
            <a:r>
              <a:rPr lang="en-GB" dirty="0"/>
              <a:t>into account the analysis under section 1, outlining</a:t>
            </a:r>
            <a:r>
              <a:rPr lang="en-GB" dirty="0" smtClean="0"/>
              <a:t>:</a:t>
            </a:r>
          </a:p>
          <a:p>
            <a:pPr marL="0" indent="0">
              <a:buNone/>
            </a:pPr>
            <a:r>
              <a:rPr lang="en-GB" sz="2000" dirty="0" smtClean="0"/>
              <a:t>	</a:t>
            </a:r>
            <a:r>
              <a:rPr lang="en-GB" sz="2000" b="1" dirty="0" smtClean="0"/>
              <a:t>- the </a:t>
            </a:r>
            <a:r>
              <a:rPr lang="en-GB" sz="2000" b="1" dirty="0"/>
              <a:t>main elements of the territorial </a:t>
            </a:r>
            <a:r>
              <a:rPr lang="en-GB" sz="2000" b="1" dirty="0" smtClean="0"/>
              <a:t>strategy</a:t>
            </a:r>
            <a:r>
              <a:rPr lang="en-GB" sz="2000" b="1" dirty="0"/>
              <a:t>, </a:t>
            </a:r>
            <a:r>
              <a:rPr lang="en-GB" sz="2000" b="1" dirty="0" smtClean="0"/>
              <a:t>	including the </a:t>
            </a:r>
            <a:r>
              <a:rPr lang="en-GB" sz="2000" b="1" dirty="0"/>
              <a:t>means to </a:t>
            </a:r>
            <a:r>
              <a:rPr lang="en-GB" sz="2000" b="1" dirty="0" smtClean="0"/>
              <a:t>achieve an integrated 	approach at regional and sub-regional </a:t>
            </a:r>
            <a:r>
              <a:rPr lang="en-GB" sz="2000" b="1" dirty="0"/>
              <a:t>level</a:t>
            </a:r>
            <a:r>
              <a:rPr lang="en-GB" sz="2000" b="1" dirty="0" smtClean="0"/>
              <a:t>;</a:t>
            </a:r>
          </a:p>
          <a:p>
            <a:pPr marL="0" indent="0">
              <a:buNone/>
            </a:pPr>
            <a:r>
              <a:rPr lang="en-GB" sz="2000" b="1" dirty="0"/>
              <a:t>	</a:t>
            </a:r>
            <a:endParaRPr lang="en-GB" sz="2000" b="1" dirty="0" smtClean="0"/>
          </a:p>
          <a:p>
            <a:pPr marL="0" indent="0">
              <a:buNone/>
            </a:pPr>
            <a:r>
              <a:rPr lang="en-GB" sz="2000" b="1" dirty="0" smtClean="0"/>
              <a:t>	- the </a:t>
            </a:r>
            <a:r>
              <a:rPr lang="en-GB" sz="2000" b="1" dirty="0"/>
              <a:t>contribution of the integrated territorial </a:t>
            </a:r>
            <a:r>
              <a:rPr lang="en-GB" sz="2000" b="1" dirty="0" smtClean="0"/>
              <a:t>	approach </a:t>
            </a:r>
            <a:r>
              <a:rPr lang="en-GB" sz="2000" b="1" dirty="0"/>
              <a:t>to </a:t>
            </a:r>
            <a:r>
              <a:rPr lang="en-GB" sz="2000" b="1" dirty="0" smtClean="0"/>
              <a:t>	the </a:t>
            </a:r>
            <a:r>
              <a:rPr lang="en-GB" sz="2000" b="1" dirty="0"/>
              <a:t>Europe 2020 </a:t>
            </a:r>
            <a:r>
              <a:rPr lang="en-GB" sz="2000" b="1" dirty="0" smtClean="0"/>
              <a:t>strategy </a:t>
            </a:r>
            <a:r>
              <a:rPr lang="en-GB" sz="2000" b="1" dirty="0"/>
              <a:t>and to the </a:t>
            </a:r>
            <a:r>
              <a:rPr lang="en-GB" sz="2000" b="1" dirty="0" smtClean="0"/>
              <a:t>	achievement </a:t>
            </a:r>
            <a:r>
              <a:rPr lang="en-GB" sz="2000" b="1" dirty="0"/>
              <a:t>of the </a:t>
            </a:r>
            <a:r>
              <a:rPr lang="en-GB" sz="2000" b="1" dirty="0" smtClean="0"/>
              <a:t>selected </a:t>
            </a:r>
            <a:r>
              <a:rPr lang="en-GB" sz="2000" b="1" dirty="0"/>
              <a:t>thematic objectives. </a:t>
            </a:r>
            <a:endParaRPr lang="en-GB" sz="2000" b="1" dirty="0" smtClean="0"/>
          </a:p>
          <a:p>
            <a:pPr marL="0" indent="0">
              <a:buNone/>
            </a:pPr>
            <a:endParaRPr lang="en-GB" sz="2000" dirty="0" smtClean="0"/>
          </a:p>
          <a:p>
            <a:r>
              <a:rPr lang="en-GB" dirty="0" smtClean="0"/>
              <a:t>Description of the different </a:t>
            </a:r>
            <a:r>
              <a:rPr lang="en-GB" dirty="0"/>
              <a:t>territorial development tools to be used, </a:t>
            </a:r>
            <a:r>
              <a:rPr lang="en-GB" dirty="0" smtClean="0"/>
              <a:t>in </a:t>
            </a:r>
            <a:r>
              <a:rPr lang="en-GB" dirty="0"/>
              <a:t>the </a:t>
            </a:r>
            <a:r>
              <a:rPr lang="en-GB" dirty="0" smtClean="0"/>
              <a:t>following sub-sections. </a:t>
            </a:r>
            <a:endParaRPr lang="fr-FR" dirty="0"/>
          </a:p>
        </p:txBody>
      </p:sp>
    </p:spTree>
    <p:extLst>
      <p:ext uri="{BB962C8B-B14F-4D97-AF65-F5344CB8AC3E}">
        <p14:creationId xmlns:p14="http://schemas.microsoft.com/office/powerpoint/2010/main" val="3156766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68761"/>
            <a:ext cx="9036496" cy="576064"/>
          </a:xfrm>
        </p:spPr>
        <p:txBody>
          <a:bodyPr/>
          <a:lstStyle/>
          <a:p>
            <a:r>
              <a:rPr lang="en-GB" u="sng" dirty="0"/>
              <a:t>3.1.1.	</a:t>
            </a:r>
            <a:r>
              <a:rPr lang="en-GB" u="sng" dirty="0" smtClean="0"/>
              <a:t>CLLD</a:t>
            </a:r>
            <a:endParaRPr lang="en-GB" u="sng" dirty="0"/>
          </a:p>
        </p:txBody>
      </p:sp>
      <p:sp>
        <p:nvSpPr>
          <p:cNvPr id="3" name="Content Placeholder 2"/>
          <p:cNvSpPr>
            <a:spLocks noGrp="1"/>
          </p:cNvSpPr>
          <p:nvPr>
            <p:ph idx="1"/>
          </p:nvPr>
        </p:nvSpPr>
        <p:spPr>
          <a:xfrm>
            <a:off x="179512" y="2060848"/>
            <a:ext cx="8784976" cy="4176464"/>
          </a:xfrm>
        </p:spPr>
        <p:txBody>
          <a:bodyPr/>
          <a:lstStyle/>
          <a:p>
            <a:r>
              <a:rPr lang="en-GB" sz="2000" dirty="0" smtClean="0"/>
              <a:t>Outline </a:t>
            </a:r>
            <a:r>
              <a:rPr lang="en-GB" sz="2000" dirty="0"/>
              <a:t>of the approach to community-led local development (CLLD), including:</a:t>
            </a:r>
          </a:p>
          <a:p>
            <a:pPr lvl="1"/>
            <a:r>
              <a:rPr lang="en-GB" b="0" dirty="0" smtClean="0"/>
              <a:t>main challenges, objectives and priorities to be tackled with the </a:t>
            </a:r>
            <a:r>
              <a:rPr lang="en-GB" b="0" dirty="0"/>
              <a:t>CLLD </a:t>
            </a:r>
            <a:r>
              <a:rPr lang="en-GB" b="0" dirty="0" smtClean="0"/>
              <a:t>approach;</a:t>
            </a:r>
          </a:p>
          <a:p>
            <a:pPr lvl="1"/>
            <a:r>
              <a:rPr lang="en-GB" b="0" dirty="0" smtClean="0"/>
              <a:t>types </a:t>
            </a:r>
            <a:r>
              <a:rPr lang="en-GB" b="0" dirty="0"/>
              <a:t>of territories where CLLD </a:t>
            </a:r>
            <a:r>
              <a:rPr lang="en-GB" b="0" dirty="0" smtClean="0"/>
              <a:t>would be implemented;</a:t>
            </a:r>
          </a:p>
          <a:p>
            <a:pPr lvl="1"/>
            <a:r>
              <a:rPr lang="en-GB" b="0" dirty="0" smtClean="0"/>
              <a:t>funds to be used </a:t>
            </a:r>
            <a:r>
              <a:rPr lang="en-GB" b="0" dirty="0"/>
              <a:t>for CLLD, </a:t>
            </a:r>
            <a:r>
              <a:rPr lang="en-GB" b="0" dirty="0" smtClean="0"/>
              <a:t>for what, where and with an </a:t>
            </a:r>
            <a:r>
              <a:rPr lang="en-GB" b="0" dirty="0"/>
              <a:t>approximate planned budget </a:t>
            </a:r>
            <a:r>
              <a:rPr lang="en-GB" b="0" dirty="0" smtClean="0"/>
              <a:t>allocation;</a:t>
            </a:r>
          </a:p>
          <a:p>
            <a:pPr lvl="1"/>
            <a:r>
              <a:rPr lang="en-GB" sz="2000" b="0" dirty="0" smtClean="0"/>
              <a:t>multi-funded or mono-funded CLLD;</a:t>
            </a:r>
          </a:p>
          <a:p>
            <a:pPr lvl="1"/>
            <a:r>
              <a:rPr lang="en-GB" sz="2000" b="0" dirty="0" smtClean="0"/>
              <a:t>Coordination </a:t>
            </a:r>
            <a:r>
              <a:rPr lang="en-GB" sz="2000" b="0" dirty="0"/>
              <a:t>of and administrative set-up for </a:t>
            </a:r>
            <a:r>
              <a:rPr lang="en-GB" sz="2000" b="0" dirty="0" smtClean="0"/>
              <a:t>CLLD;</a:t>
            </a:r>
          </a:p>
          <a:p>
            <a:pPr lvl="1"/>
            <a:r>
              <a:rPr lang="en-GB" sz="2000" b="0" dirty="0" smtClean="0"/>
              <a:t>Use of a lead fund;</a:t>
            </a:r>
          </a:p>
          <a:p>
            <a:pPr lvl="1"/>
            <a:r>
              <a:rPr lang="en-GB" sz="2000" b="0" dirty="0" smtClean="0"/>
              <a:t>Arrangements </a:t>
            </a:r>
            <a:r>
              <a:rPr lang="en-GB" sz="2000" b="0" dirty="0"/>
              <a:t>for preparatory </a:t>
            </a:r>
            <a:r>
              <a:rPr lang="en-GB" sz="2000" b="0" dirty="0" smtClean="0"/>
              <a:t>support; </a:t>
            </a:r>
          </a:p>
          <a:p>
            <a:endParaRPr lang="en-GB" sz="2000" dirty="0"/>
          </a:p>
        </p:txBody>
      </p:sp>
    </p:spTree>
    <p:extLst>
      <p:ext uri="{BB962C8B-B14F-4D97-AF65-F5344CB8AC3E}">
        <p14:creationId xmlns:p14="http://schemas.microsoft.com/office/powerpoint/2010/main" val="3365841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340768"/>
            <a:ext cx="9036496" cy="864096"/>
          </a:xfrm>
        </p:spPr>
        <p:txBody>
          <a:bodyPr/>
          <a:lstStyle/>
          <a:p>
            <a:r>
              <a:rPr lang="en-GB" sz="2600" u="sng" dirty="0"/>
              <a:t>3.1.2</a:t>
            </a:r>
            <a:r>
              <a:rPr lang="en-GB" sz="2600" u="sng" dirty="0" smtClean="0"/>
              <a:t>.  Integrated </a:t>
            </a:r>
            <a:r>
              <a:rPr lang="en-GB" sz="2600" u="sng" dirty="0"/>
              <a:t>territorial </a:t>
            </a:r>
            <a:r>
              <a:rPr lang="en-GB" sz="2600" u="sng" dirty="0" smtClean="0"/>
              <a:t>investments (ITI)</a:t>
            </a:r>
            <a:r>
              <a:rPr lang="en-GB" sz="2600" dirty="0" smtClean="0"/>
              <a:t>  </a:t>
            </a:r>
            <a:endParaRPr lang="en-GB" sz="2600" dirty="0"/>
          </a:p>
        </p:txBody>
      </p:sp>
      <p:sp>
        <p:nvSpPr>
          <p:cNvPr id="3" name="Content Placeholder 2"/>
          <p:cNvSpPr>
            <a:spLocks noGrp="1"/>
          </p:cNvSpPr>
          <p:nvPr>
            <p:ph idx="1"/>
          </p:nvPr>
        </p:nvSpPr>
        <p:spPr>
          <a:xfrm>
            <a:off x="179512" y="2348880"/>
            <a:ext cx="8507288" cy="4320480"/>
          </a:xfrm>
        </p:spPr>
        <p:txBody>
          <a:bodyPr/>
          <a:lstStyle/>
          <a:p>
            <a:pPr lvl="1" algn="just"/>
            <a:r>
              <a:rPr lang="en-GB" sz="2400" b="0" dirty="0" smtClean="0"/>
              <a:t>An </a:t>
            </a:r>
            <a:r>
              <a:rPr lang="en-GB" sz="2400" b="0" dirty="0"/>
              <a:t>overview of the </a:t>
            </a:r>
            <a:r>
              <a:rPr lang="en-GB" sz="2400" b="0" dirty="0" smtClean="0"/>
              <a:t>types of </a:t>
            </a:r>
            <a:r>
              <a:rPr lang="en-GB" sz="2400" b="0" dirty="0"/>
              <a:t>territories where ITIs will be used, identifying the ESI Funds that shall be used for </a:t>
            </a:r>
            <a:r>
              <a:rPr lang="en-GB" sz="2400" b="0" dirty="0" smtClean="0"/>
              <a:t>ITIs. </a:t>
            </a:r>
          </a:p>
          <a:p>
            <a:pPr lvl="1" algn="just"/>
            <a:endParaRPr lang="en-GB" b="0" dirty="0" smtClean="0"/>
          </a:p>
          <a:p>
            <a:pPr lvl="1" algn="just"/>
            <a:r>
              <a:rPr lang="en-GB" sz="2400" b="0" dirty="0" smtClean="0"/>
              <a:t>The </a:t>
            </a:r>
            <a:r>
              <a:rPr lang="en-GB" sz="2400" b="0" dirty="0"/>
              <a:t>implementation arrangements to carry out integrated territorial strategies as </a:t>
            </a:r>
            <a:r>
              <a:rPr lang="en-GB" sz="2400" b="0" dirty="0" smtClean="0"/>
              <a:t>ITI, including:</a:t>
            </a:r>
          </a:p>
          <a:p>
            <a:pPr marL="457200" lvl="1" indent="0" algn="just">
              <a:buNone/>
            </a:pPr>
            <a:r>
              <a:rPr lang="en-GB" dirty="0" smtClean="0"/>
              <a:t>	- coordination arrangements between ESI Funds 	and managing authorities </a:t>
            </a:r>
          </a:p>
          <a:p>
            <a:pPr marL="457200" lvl="1" indent="0" algn="just">
              <a:buNone/>
            </a:pPr>
            <a:r>
              <a:rPr lang="en-GB" dirty="0"/>
              <a:t>	</a:t>
            </a:r>
            <a:r>
              <a:rPr lang="en-GB" dirty="0" smtClean="0"/>
              <a:t>- arrangements for the delegation of management 	and implementation tasks of an ITI. </a:t>
            </a:r>
          </a:p>
          <a:p>
            <a:endParaRPr lang="en-GB" sz="1600" dirty="0"/>
          </a:p>
        </p:txBody>
      </p:sp>
    </p:spTree>
    <p:extLst>
      <p:ext uri="{BB962C8B-B14F-4D97-AF65-F5344CB8AC3E}">
        <p14:creationId xmlns:p14="http://schemas.microsoft.com/office/powerpoint/2010/main" val="3396049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496175" cy="648593"/>
          </a:xfrm>
        </p:spPr>
        <p:txBody>
          <a:bodyPr/>
          <a:lstStyle/>
          <a:p>
            <a:r>
              <a:rPr lang="en-GB" sz="2800" u="sng" dirty="0"/>
              <a:t>3.1.3.	Sustainable urban development</a:t>
            </a:r>
          </a:p>
        </p:txBody>
      </p:sp>
      <p:sp>
        <p:nvSpPr>
          <p:cNvPr id="3" name="Content Placeholder 2"/>
          <p:cNvSpPr>
            <a:spLocks noGrp="1"/>
          </p:cNvSpPr>
          <p:nvPr>
            <p:ph idx="1"/>
          </p:nvPr>
        </p:nvSpPr>
        <p:spPr>
          <a:xfrm>
            <a:off x="457200" y="2204864"/>
            <a:ext cx="8229600" cy="4392488"/>
          </a:xfrm>
        </p:spPr>
        <p:txBody>
          <a:bodyPr/>
          <a:lstStyle/>
          <a:p>
            <a:r>
              <a:rPr lang="en-GB" dirty="0" smtClean="0"/>
              <a:t>The PA should provide:</a:t>
            </a:r>
          </a:p>
          <a:p>
            <a:endParaRPr lang="en-GB" dirty="0" smtClean="0"/>
          </a:p>
          <a:p>
            <a:pPr lvl="1"/>
            <a:r>
              <a:rPr lang="en-GB" dirty="0" smtClean="0"/>
              <a:t>principles </a:t>
            </a:r>
            <a:r>
              <a:rPr lang="en-GB" dirty="0"/>
              <a:t>for identifying the urban areas where integrated actions for </a:t>
            </a:r>
            <a:r>
              <a:rPr lang="en-GB" dirty="0" smtClean="0"/>
              <a:t>SUD </a:t>
            </a:r>
            <a:r>
              <a:rPr lang="en-GB" dirty="0"/>
              <a:t>are to be implemented </a:t>
            </a:r>
            <a:endParaRPr lang="en-GB" dirty="0" smtClean="0"/>
          </a:p>
          <a:p>
            <a:pPr lvl="1"/>
            <a:endParaRPr lang="en-GB" dirty="0" smtClean="0"/>
          </a:p>
          <a:p>
            <a:pPr lvl="1"/>
            <a:r>
              <a:rPr lang="en-GB" dirty="0" smtClean="0"/>
              <a:t>implementation </a:t>
            </a:r>
            <a:r>
              <a:rPr lang="en-GB" dirty="0"/>
              <a:t>arrangements for </a:t>
            </a:r>
            <a:r>
              <a:rPr lang="en-GB" dirty="0" smtClean="0"/>
              <a:t>integrated actions for SUD, </a:t>
            </a:r>
            <a:r>
              <a:rPr lang="en-GB" dirty="0"/>
              <a:t>including the use of </a:t>
            </a:r>
            <a:r>
              <a:rPr lang="en-GB" dirty="0" smtClean="0"/>
              <a:t>ITI, </a:t>
            </a:r>
            <a:r>
              <a:rPr lang="en-GB" dirty="0"/>
              <a:t>where applicable, and the funds used; </a:t>
            </a:r>
            <a:endParaRPr lang="en-GB" dirty="0" smtClean="0"/>
          </a:p>
          <a:p>
            <a:pPr lvl="1"/>
            <a:endParaRPr lang="en-GB" dirty="0" smtClean="0"/>
          </a:p>
          <a:p>
            <a:pPr lvl="1"/>
            <a:r>
              <a:rPr lang="en-GB" dirty="0" smtClean="0"/>
              <a:t>role </a:t>
            </a:r>
            <a:r>
              <a:rPr lang="en-GB" dirty="0"/>
              <a:t>of the </a:t>
            </a:r>
            <a:r>
              <a:rPr lang="en-GB" dirty="0" smtClean="0"/>
              <a:t>SUD strategies </a:t>
            </a:r>
            <a:r>
              <a:rPr lang="en-GB" dirty="0"/>
              <a:t>in promoting urban-rural linkages. </a:t>
            </a:r>
          </a:p>
        </p:txBody>
      </p:sp>
    </p:spTree>
    <p:extLst>
      <p:ext uri="{BB962C8B-B14F-4D97-AF65-F5344CB8AC3E}">
        <p14:creationId xmlns:p14="http://schemas.microsoft.com/office/powerpoint/2010/main" val="2032397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40768"/>
            <a:ext cx="8712968" cy="936625"/>
          </a:xfrm>
        </p:spPr>
        <p:txBody>
          <a:bodyPr/>
          <a:lstStyle/>
          <a:p>
            <a:r>
              <a:rPr lang="en-GB" sz="2800" u="sng" dirty="0"/>
              <a:t>3.1.4.	The main priority areas for cooperation, under the ESI Funds</a:t>
            </a:r>
          </a:p>
        </p:txBody>
      </p:sp>
      <p:sp>
        <p:nvSpPr>
          <p:cNvPr id="3" name="Content Placeholder 2"/>
          <p:cNvSpPr>
            <a:spLocks noGrp="1"/>
          </p:cNvSpPr>
          <p:nvPr>
            <p:ph idx="1"/>
          </p:nvPr>
        </p:nvSpPr>
        <p:spPr>
          <a:xfrm>
            <a:off x="457200" y="2564904"/>
            <a:ext cx="8229600" cy="3960440"/>
          </a:xfrm>
        </p:spPr>
        <p:txBody>
          <a:bodyPr/>
          <a:lstStyle/>
          <a:p>
            <a:r>
              <a:rPr lang="en-GB" dirty="0" smtClean="0"/>
              <a:t>A </a:t>
            </a:r>
            <a:r>
              <a:rPr lang="en-GB" dirty="0"/>
              <a:t>description setting out:</a:t>
            </a:r>
          </a:p>
          <a:p>
            <a:pPr lvl="1"/>
            <a:r>
              <a:rPr lang="en-GB" dirty="0" smtClean="0"/>
              <a:t>where appropriate, how macro-regional and sea-basin strategies have been taken into account; </a:t>
            </a:r>
          </a:p>
          <a:p>
            <a:pPr lvl="1"/>
            <a:endParaRPr lang="en-GB" dirty="0" smtClean="0"/>
          </a:p>
          <a:p>
            <a:pPr lvl="1"/>
            <a:r>
              <a:rPr lang="en-GB" dirty="0"/>
              <a:t>t</a:t>
            </a:r>
            <a:r>
              <a:rPr lang="en-GB" dirty="0" smtClean="0"/>
              <a:t>he </a:t>
            </a:r>
            <a:r>
              <a:rPr lang="en-GB" dirty="0"/>
              <a:t>main priorities for European Territorial </a:t>
            </a:r>
            <a:r>
              <a:rPr lang="en-GB" dirty="0" smtClean="0"/>
              <a:t>Cooperation;</a:t>
            </a:r>
          </a:p>
          <a:p>
            <a:pPr lvl="1"/>
            <a:endParaRPr lang="en-GB" dirty="0" smtClean="0"/>
          </a:p>
          <a:p>
            <a:pPr lvl="1"/>
            <a:r>
              <a:rPr lang="en-GB" dirty="0" smtClean="0"/>
              <a:t>Priority </a:t>
            </a:r>
            <a:r>
              <a:rPr lang="en-GB" dirty="0"/>
              <a:t>areas where complementary intervention under the "Investment in growth and jobs goal" and the European Territorial Cooperation goal is considered necessary.</a:t>
            </a:r>
          </a:p>
          <a:p>
            <a:endParaRPr lang="en-GB" dirty="0"/>
          </a:p>
        </p:txBody>
      </p:sp>
    </p:spTree>
    <p:extLst>
      <p:ext uri="{BB962C8B-B14F-4D97-AF65-F5344CB8AC3E}">
        <p14:creationId xmlns:p14="http://schemas.microsoft.com/office/powerpoint/2010/main" val="3287135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58941"/>
            <a:ext cx="8712968" cy="1243775"/>
          </a:xfrm>
        </p:spPr>
        <p:txBody>
          <a:bodyPr/>
          <a:lstStyle/>
          <a:p>
            <a:r>
              <a:rPr lang="en-GB" sz="2600" u="sng" dirty="0" smtClean="0"/>
              <a:t>3.1.5. Integrated </a:t>
            </a:r>
            <a:r>
              <a:rPr lang="en-GB" sz="2600" u="sng" dirty="0"/>
              <a:t>approach to address the specific </a:t>
            </a:r>
            <a:r>
              <a:rPr lang="en-GB" sz="2600" u="sng" dirty="0" smtClean="0"/>
              <a:t>needs of geographical areas most affected by poverty or of target groups at highest risk of discrimination or exclusion</a:t>
            </a:r>
            <a:endParaRPr lang="en-GB" sz="2600" u="sng" dirty="0"/>
          </a:p>
        </p:txBody>
      </p:sp>
      <p:sp>
        <p:nvSpPr>
          <p:cNvPr id="3" name="Content Placeholder 2"/>
          <p:cNvSpPr>
            <a:spLocks noGrp="1"/>
          </p:cNvSpPr>
          <p:nvPr>
            <p:ph idx="1"/>
          </p:nvPr>
        </p:nvSpPr>
        <p:spPr>
          <a:xfrm>
            <a:off x="457200" y="2924944"/>
            <a:ext cx="8435280" cy="3672408"/>
          </a:xfrm>
        </p:spPr>
        <p:txBody>
          <a:bodyPr/>
          <a:lstStyle/>
          <a:p>
            <a:r>
              <a:rPr lang="en-GB" dirty="0" smtClean="0"/>
              <a:t>An identification of the areas or groups and description of their specific needs</a:t>
            </a:r>
          </a:p>
          <a:p>
            <a:pPr lvl="1"/>
            <a:r>
              <a:rPr lang="en-GB" dirty="0" smtClean="0"/>
              <a:t>Special regard to marginalised communities, persons with disabilities, LTU and NEET</a:t>
            </a:r>
          </a:p>
          <a:p>
            <a:r>
              <a:rPr lang="en-GB" dirty="0" smtClean="0"/>
              <a:t>Overall strategy and integrated approach</a:t>
            </a:r>
          </a:p>
          <a:p>
            <a:pPr lvl="1"/>
            <a:r>
              <a:rPr lang="en-GB" dirty="0" smtClean="0"/>
              <a:t>How the specific needs will be addressed</a:t>
            </a:r>
          </a:p>
          <a:p>
            <a:pPr lvl="1"/>
            <a:r>
              <a:rPr lang="en-GB" dirty="0" smtClean="0"/>
              <a:t>Specific targets where appropriate</a:t>
            </a:r>
          </a:p>
          <a:p>
            <a:r>
              <a:rPr lang="en-GB" dirty="0" smtClean="0"/>
              <a:t>The role of each ESI fund</a:t>
            </a:r>
          </a:p>
          <a:p>
            <a:endParaRPr lang="en-GB" dirty="0"/>
          </a:p>
        </p:txBody>
      </p:sp>
    </p:spTree>
    <p:extLst>
      <p:ext uri="{BB962C8B-B14F-4D97-AF65-F5344CB8AC3E}">
        <p14:creationId xmlns:p14="http://schemas.microsoft.com/office/powerpoint/2010/main" val="550404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760"/>
            <a:ext cx="9036495" cy="1152127"/>
          </a:xfrm>
        </p:spPr>
        <p:txBody>
          <a:bodyPr/>
          <a:lstStyle/>
          <a:p>
            <a:r>
              <a:rPr lang="en-GB" sz="2400" u="sng" dirty="0" smtClean="0"/>
              <a:t>3.1.6. </a:t>
            </a:r>
            <a:r>
              <a:rPr lang="en-GB" sz="2400" u="sng" dirty="0"/>
              <a:t>I</a:t>
            </a:r>
            <a:r>
              <a:rPr lang="en-GB" sz="2400" u="sng" dirty="0" smtClean="0"/>
              <a:t>ntegrated approach </a:t>
            </a:r>
            <a:r>
              <a:rPr lang="en-GB" sz="2400" u="sng" dirty="0"/>
              <a:t>to </a:t>
            </a:r>
            <a:r>
              <a:rPr lang="en-GB" sz="2400" u="sng" dirty="0" smtClean="0"/>
              <a:t>address demographic </a:t>
            </a:r>
            <a:r>
              <a:rPr lang="en-GB" sz="2400" u="sng" dirty="0"/>
              <a:t>challenges of regions or </a:t>
            </a:r>
            <a:r>
              <a:rPr lang="en-GB" sz="2400" u="sng" dirty="0" smtClean="0"/>
              <a:t>needs </a:t>
            </a:r>
            <a:r>
              <a:rPr lang="en-GB" sz="2400" u="sng" dirty="0"/>
              <a:t>of </a:t>
            </a:r>
            <a:r>
              <a:rPr lang="en-GB" sz="2400" u="sng" dirty="0" smtClean="0"/>
              <a:t>specific geographical areas</a:t>
            </a:r>
            <a:endParaRPr lang="en-GB" sz="2400" u="sng" dirty="0"/>
          </a:p>
        </p:txBody>
      </p:sp>
      <p:sp>
        <p:nvSpPr>
          <p:cNvPr id="3" name="Content Placeholder 2"/>
          <p:cNvSpPr>
            <a:spLocks noGrp="1"/>
          </p:cNvSpPr>
          <p:nvPr>
            <p:ph idx="1"/>
          </p:nvPr>
        </p:nvSpPr>
        <p:spPr>
          <a:xfrm>
            <a:off x="457200" y="2636912"/>
            <a:ext cx="8229600" cy="3561780"/>
          </a:xfrm>
        </p:spPr>
        <p:txBody>
          <a:bodyPr/>
          <a:lstStyle/>
          <a:p>
            <a:pPr algn="just"/>
            <a:r>
              <a:rPr lang="en-GB" dirty="0" smtClean="0"/>
              <a:t>relevant where </a:t>
            </a:r>
            <a:r>
              <a:rPr lang="en-GB" dirty="0"/>
              <a:t>the Member State has highlighted in section 1 specific development </a:t>
            </a:r>
            <a:r>
              <a:rPr lang="en-GB" dirty="0" smtClean="0"/>
              <a:t>needs</a:t>
            </a:r>
          </a:p>
          <a:p>
            <a:pPr algn="just"/>
            <a:endParaRPr lang="en-GB" dirty="0"/>
          </a:p>
          <a:p>
            <a:pPr algn="just"/>
            <a:r>
              <a:rPr lang="en-GB" dirty="0" smtClean="0"/>
              <a:t>brief </a:t>
            </a:r>
            <a:r>
              <a:rPr lang="en-GB" dirty="0"/>
              <a:t>summary of how the ESI Funds will be used to tackle </a:t>
            </a:r>
            <a:r>
              <a:rPr lang="en-GB" dirty="0" smtClean="0"/>
              <a:t>those </a:t>
            </a:r>
            <a:r>
              <a:rPr lang="en-GB" dirty="0"/>
              <a:t>specific development needs of these regions, insofar as the approach is specific to these regions. </a:t>
            </a:r>
          </a:p>
          <a:p>
            <a:endParaRPr lang="en-GB" dirty="0"/>
          </a:p>
          <a:p>
            <a:endParaRPr lang="en-GB" dirty="0"/>
          </a:p>
        </p:txBody>
      </p:sp>
    </p:spTree>
    <p:extLst>
      <p:ext uri="{BB962C8B-B14F-4D97-AF65-F5344CB8AC3E}">
        <p14:creationId xmlns:p14="http://schemas.microsoft.com/office/powerpoint/2010/main" val="4211225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641600"/>
            <a:ext cx="8496944" cy="2088232"/>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4</a:t>
            </a:r>
            <a:br>
              <a:rPr lang="nl-BE" sz="3600" u="sng" dirty="0" smtClean="0"/>
            </a:br>
            <a:r>
              <a:rPr lang="nl-BE" sz="3600" dirty="0" smtClean="0"/>
              <a:t/>
            </a:r>
            <a:br>
              <a:rPr lang="nl-BE" sz="3600" dirty="0" smtClean="0"/>
            </a:br>
            <a:r>
              <a:rPr lang="en-US" sz="3600" dirty="0" smtClean="0"/>
              <a:t>Arrangements to ensure efficient implementation</a:t>
            </a:r>
            <a:r>
              <a:rPr lang="en-GB" sz="3600" dirty="0"/>
              <a:t/>
            </a:r>
            <a:br>
              <a:rPr lang="en-GB" sz="3600" dirty="0"/>
            </a:br>
            <a:r>
              <a:rPr lang="en-GB" sz="3600" dirty="0" smtClean="0"/>
              <a:t/>
            </a:r>
            <a:br>
              <a:rPr lang="en-GB" sz="3600" dirty="0" smtClean="0"/>
            </a:br>
            <a:r>
              <a:rPr lang="nl-BE" sz="3600" dirty="0" smtClean="0"/>
              <a:t>(</a:t>
            </a:r>
            <a:r>
              <a:rPr lang="et-EE" sz="3600" dirty="0" smtClean="0"/>
              <a:t>A</a:t>
            </a:r>
            <a:r>
              <a:rPr lang="en-GB" sz="3600" dirty="0" smtClean="0"/>
              <a:t>rt. </a:t>
            </a:r>
            <a:r>
              <a:rPr lang="en-GB" sz="3600" dirty="0"/>
              <a:t>14(2</a:t>
            </a:r>
            <a:r>
              <a:rPr lang="en-GB" sz="3600" dirty="0" smtClean="0"/>
              <a:t>)(b) </a:t>
            </a:r>
            <a:r>
              <a:rPr lang="et-EE" sz="3600" dirty="0" smtClean="0"/>
              <a:t>CPR</a:t>
            </a:r>
            <a:r>
              <a:rPr lang="en-GB" sz="3600" dirty="0" smtClean="0"/>
              <a:t>)</a:t>
            </a:r>
            <a:r>
              <a:rPr lang="et-EE" sz="3600" b="0" dirty="0"/>
              <a:t/>
            </a:r>
            <a:br>
              <a:rPr lang="et-EE" sz="3600" b="0" dirty="0"/>
            </a:br>
            <a:endParaRPr lang="en-GB" sz="3600" b="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29</a:t>
            </a:fld>
            <a:endParaRPr lang="en-GB" dirty="0"/>
          </a:p>
        </p:txBody>
      </p:sp>
    </p:spTree>
    <p:extLst>
      <p:ext uri="{BB962C8B-B14F-4D97-AF65-F5344CB8AC3E}">
        <p14:creationId xmlns:p14="http://schemas.microsoft.com/office/powerpoint/2010/main" val="409339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1196752"/>
            <a:ext cx="8229600" cy="936625"/>
          </a:xfrm>
        </p:spPr>
        <p:txBody>
          <a:bodyPr/>
          <a:lstStyle/>
          <a:p>
            <a:r>
              <a:rPr lang="nl-BE" dirty="0" smtClean="0"/>
              <a:t>R</a:t>
            </a:r>
            <a:r>
              <a:rPr lang="et-EE" dirty="0" smtClean="0"/>
              <a:t>ole of the Partnership Agreement</a:t>
            </a:r>
            <a:r>
              <a:rPr lang="nl-BE" dirty="0" smtClean="0"/>
              <a:t> (PA)</a:t>
            </a:r>
            <a:endParaRPr lang="en-GB" dirty="0"/>
          </a:p>
        </p:txBody>
      </p:sp>
      <p:sp>
        <p:nvSpPr>
          <p:cNvPr id="3" name="Content Placeholder 2"/>
          <p:cNvSpPr>
            <a:spLocks noGrp="1"/>
          </p:cNvSpPr>
          <p:nvPr>
            <p:ph idx="1"/>
          </p:nvPr>
        </p:nvSpPr>
        <p:spPr>
          <a:xfrm>
            <a:off x="251520" y="2204864"/>
            <a:ext cx="8568952" cy="4248472"/>
          </a:xfrm>
        </p:spPr>
        <p:txBody>
          <a:bodyPr/>
          <a:lstStyle/>
          <a:p>
            <a:r>
              <a:rPr lang="en-GB" sz="2000" dirty="0" smtClean="0"/>
              <a:t>Joint strategy at national level for the ESI Funds, consistent with the EU 2020 strategy</a:t>
            </a:r>
          </a:p>
          <a:p>
            <a:r>
              <a:rPr lang="en-GB" sz="2000" dirty="0" smtClean="0"/>
              <a:t>It should:</a:t>
            </a:r>
          </a:p>
          <a:p>
            <a:pPr lvl="1"/>
            <a:r>
              <a:rPr lang="en-GB" b="0" dirty="0" smtClean="0"/>
              <a:t>provide assurance for the Commission and for the partners/public, that the </a:t>
            </a:r>
            <a:r>
              <a:rPr lang="en-GB" dirty="0" smtClean="0"/>
              <a:t>strategic choices are justified</a:t>
            </a:r>
          </a:p>
          <a:p>
            <a:pPr lvl="1"/>
            <a:r>
              <a:rPr lang="en-GB" b="0" dirty="0" smtClean="0"/>
              <a:t>promote </a:t>
            </a:r>
            <a:r>
              <a:rPr lang="en-GB" dirty="0" smtClean="0"/>
              <a:t>cooperation and coordination</a:t>
            </a:r>
            <a:r>
              <a:rPr lang="en-GB" b="0" dirty="0" smtClean="0"/>
              <a:t> between relevant authorities and upstream agreements on </a:t>
            </a:r>
            <a:r>
              <a:rPr lang="en-GB" dirty="0" smtClean="0"/>
              <a:t>coordination arrangements</a:t>
            </a:r>
            <a:r>
              <a:rPr lang="en-GB" b="0" dirty="0" smtClean="0"/>
              <a:t> to facilitate implementation later on</a:t>
            </a:r>
          </a:p>
          <a:p>
            <a:pPr lvl="1"/>
            <a:r>
              <a:rPr lang="en-GB" b="0" dirty="0" smtClean="0"/>
              <a:t>provide for </a:t>
            </a:r>
            <a:r>
              <a:rPr lang="en-GB" dirty="0" smtClean="0"/>
              <a:t>transparency</a:t>
            </a:r>
            <a:r>
              <a:rPr lang="en-GB" b="0" dirty="0" smtClean="0"/>
              <a:t> by including </a:t>
            </a:r>
            <a:r>
              <a:rPr lang="en-GB" dirty="0" smtClean="0"/>
              <a:t>commitments </a:t>
            </a:r>
            <a:r>
              <a:rPr lang="en-GB" b="0" dirty="0" smtClean="0"/>
              <a:t>not only </a:t>
            </a:r>
            <a:r>
              <a:rPr lang="en-GB" b="0" i="1" dirty="0" smtClean="0"/>
              <a:t>vis-à-vis </a:t>
            </a:r>
            <a:r>
              <a:rPr lang="en-GB" b="0" dirty="0" smtClean="0"/>
              <a:t>the Commission but also with respect to the partners</a:t>
            </a:r>
            <a:r>
              <a:rPr lang="et-EE" b="0" dirty="0"/>
              <a:t> </a:t>
            </a:r>
            <a:r>
              <a:rPr lang="et-EE" b="0" dirty="0" smtClean="0"/>
              <a:t>and</a:t>
            </a:r>
            <a:r>
              <a:rPr lang="en-GB" b="0" dirty="0" smtClean="0"/>
              <a:t> beneficiaries</a:t>
            </a: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3</a:t>
            </a:fld>
            <a:endParaRPr lang="en-GB" dirty="0"/>
          </a:p>
        </p:txBody>
      </p:sp>
    </p:spTree>
    <p:extLst>
      <p:ext uri="{BB962C8B-B14F-4D97-AF65-F5344CB8AC3E}">
        <p14:creationId xmlns:p14="http://schemas.microsoft.com/office/powerpoint/2010/main" val="2751398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32" y="1484784"/>
            <a:ext cx="8928992" cy="648072"/>
          </a:xfrm>
        </p:spPr>
        <p:txBody>
          <a:bodyPr/>
          <a:lstStyle/>
          <a:p>
            <a:r>
              <a:rPr lang="nl-BE" sz="2400" dirty="0" smtClean="0"/>
              <a:t/>
            </a:r>
            <a:br>
              <a:rPr lang="nl-BE" sz="2400" dirty="0" smtClean="0"/>
            </a:br>
            <a:r>
              <a:rPr lang="nl-BE" sz="2400" u="sng" dirty="0" smtClean="0"/>
              <a:t>4.1</a:t>
            </a:r>
            <a:r>
              <a:rPr lang="nl-BE" sz="2400" u="sng" dirty="0"/>
              <a:t>. </a:t>
            </a:r>
            <a:r>
              <a:rPr lang="en-GB" sz="2400" u="sng" dirty="0"/>
              <a:t>Assessment of existing systems for data </a:t>
            </a:r>
            <a:r>
              <a:rPr lang="en-GB" sz="2400" u="sng" dirty="0" smtClean="0"/>
              <a:t>exchange and a summary of actions planned for E-Cohesion</a:t>
            </a:r>
            <a:br>
              <a:rPr lang="en-GB" sz="2400" u="sng" dirty="0" smtClean="0"/>
            </a:br>
            <a:r>
              <a:rPr lang="en-GB" sz="2400" dirty="0"/>
              <a:t/>
            </a:r>
            <a:br>
              <a:rPr lang="en-GB" sz="2400" dirty="0"/>
            </a:br>
            <a:endParaRPr lang="en-GB" sz="2400"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30</a:t>
            </a:fld>
            <a:endParaRPr lang="en-GB"/>
          </a:p>
        </p:txBody>
      </p:sp>
      <p:sp>
        <p:nvSpPr>
          <p:cNvPr id="4" name="Tijdelijke aanduiding voor inhoud 3"/>
          <p:cNvSpPr>
            <a:spLocks noGrp="1"/>
          </p:cNvSpPr>
          <p:nvPr>
            <p:ph idx="1"/>
          </p:nvPr>
        </p:nvSpPr>
        <p:spPr>
          <a:xfrm>
            <a:off x="457200" y="2276872"/>
            <a:ext cx="8229600" cy="3921820"/>
          </a:xfrm>
        </p:spPr>
        <p:txBody>
          <a:bodyPr/>
          <a:lstStyle/>
          <a:p>
            <a:pPr marL="342900" lvl="1" indent="-342900">
              <a:buFont typeface="Arial" pitchFamily="34" charset="0"/>
              <a:buChar char="•"/>
            </a:pPr>
            <a:r>
              <a:rPr lang="en-GB" b="0" dirty="0" smtClean="0"/>
              <a:t>Assessment to take account of the existing stage of development </a:t>
            </a:r>
          </a:p>
          <a:p>
            <a:pPr marL="342900" lvl="1" indent="-342900">
              <a:buFont typeface="Arial" pitchFamily="34" charset="0"/>
              <a:buChar char="•"/>
            </a:pPr>
            <a:r>
              <a:rPr lang="en-GB" b="0" dirty="0" smtClean="0"/>
              <a:t>MS has to make clear commitments as regards the steps needed to fulfil the legal requirement to establish systems for electronic exchange with beneficiaries – not only </a:t>
            </a:r>
            <a:r>
              <a:rPr lang="en-GB" b="0" i="1" dirty="0" smtClean="0"/>
              <a:t>vis-à-vis </a:t>
            </a:r>
            <a:r>
              <a:rPr lang="en-GB" b="0" dirty="0" smtClean="0"/>
              <a:t>the Commission, but also with respect to partners and beneficiaries</a:t>
            </a:r>
          </a:p>
          <a:p>
            <a:r>
              <a:rPr lang="en-GB" sz="2000" dirty="0" smtClean="0"/>
              <a:t>MS need to develop a concrete plan on how to meet the 2014 (or 2016) deadline</a:t>
            </a:r>
          </a:p>
          <a:p>
            <a:r>
              <a:rPr lang="en-GB" sz="2000" dirty="0" smtClean="0"/>
              <a:t>Need for timely coordination between authorities (possibly beyond cohesion policy authorities) and a review of existing procedures</a:t>
            </a:r>
          </a:p>
          <a:p>
            <a:pPr marL="342900" lvl="1" indent="-342900">
              <a:buFont typeface="Arial" pitchFamily="34" charset="0"/>
              <a:buChar char="•"/>
            </a:pPr>
            <a:endParaRPr lang="en-GB" b="0" dirty="0"/>
          </a:p>
          <a:p>
            <a:endParaRPr lang="en-GB" dirty="0" smtClean="0"/>
          </a:p>
          <a:p>
            <a:endParaRPr lang="en-GB" dirty="0"/>
          </a:p>
          <a:p>
            <a:endParaRPr lang="en-GB" dirty="0"/>
          </a:p>
        </p:txBody>
      </p:sp>
    </p:spTree>
    <p:extLst>
      <p:ext uri="{BB962C8B-B14F-4D97-AF65-F5344CB8AC3E}">
        <p14:creationId xmlns:p14="http://schemas.microsoft.com/office/powerpoint/2010/main" val="2845253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41600"/>
            <a:ext cx="8208912" cy="2088232"/>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dirty="0" smtClean="0"/>
              <a:t>D</a:t>
            </a:r>
            <a:r>
              <a:rPr lang="et-EE" sz="3600" dirty="0"/>
              <a:t>raft template on the </a:t>
            </a:r>
            <a:r>
              <a:rPr lang="et-EE" sz="3600" u="sng" dirty="0" smtClean="0"/>
              <a:t>Operational programmes</a:t>
            </a:r>
            <a:r>
              <a:rPr lang="et-EE" sz="3600" dirty="0" smtClean="0"/>
              <a:t> under cohesion policy</a:t>
            </a:r>
            <a:r>
              <a:rPr lang="nl-BE" sz="3600" dirty="0" smtClean="0"/>
              <a:t/>
            </a:r>
            <a:br>
              <a:rPr lang="nl-BE" sz="3600" dirty="0" smtClean="0"/>
            </a:br>
            <a:r>
              <a:rPr lang="et-EE" sz="3600" dirty="0" smtClean="0"/>
              <a:t/>
            </a:r>
            <a:br>
              <a:rPr lang="et-EE" sz="3600" dirty="0" smtClean="0"/>
            </a:br>
            <a:r>
              <a:rPr lang="et-EE" sz="3600" dirty="0" smtClean="0"/>
              <a:t>Art</a:t>
            </a:r>
            <a:r>
              <a:rPr lang="nl-BE" sz="3600" dirty="0" smtClean="0"/>
              <a:t>.</a:t>
            </a:r>
            <a:r>
              <a:rPr lang="et-EE" sz="3600" dirty="0" smtClean="0"/>
              <a:t> 24 and 87 CPR</a:t>
            </a:r>
            <a:endParaRPr lang="en-GB" sz="3600" dirty="0"/>
          </a:p>
        </p:txBody>
      </p:sp>
      <p:sp>
        <p:nvSpPr>
          <p:cNvPr id="4" name="Slide Number Placeholder 3"/>
          <p:cNvSpPr>
            <a:spLocks noGrp="1"/>
          </p:cNvSpPr>
          <p:nvPr>
            <p:ph type="sldNum" sz="quarter" idx="12"/>
          </p:nvPr>
        </p:nvSpPr>
        <p:spPr/>
        <p:txBody>
          <a:bodyPr/>
          <a:lstStyle/>
          <a:p>
            <a:pPr>
              <a:defRPr/>
            </a:pPr>
            <a:fld id="{2BB59E6E-B967-488E-B209-8B7FA0D7AF99}" type="slidenum">
              <a:rPr lang="en-GB" smtClean="0"/>
              <a:pPr>
                <a:defRPr/>
              </a:pPr>
              <a:t>31</a:t>
            </a:fld>
            <a:endParaRPr lang="en-GB" dirty="0"/>
          </a:p>
        </p:txBody>
      </p:sp>
    </p:spTree>
    <p:extLst>
      <p:ext uri="{BB962C8B-B14F-4D97-AF65-F5344CB8AC3E}">
        <p14:creationId xmlns:p14="http://schemas.microsoft.com/office/powerpoint/2010/main" val="2108173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1"/>
            <a:ext cx="8229600" cy="720079"/>
          </a:xfrm>
        </p:spPr>
        <p:txBody>
          <a:bodyPr/>
          <a:lstStyle/>
          <a:p>
            <a:r>
              <a:rPr lang="en-GB" dirty="0" smtClean="0"/>
              <a:t>Role</a:t>
            </a:r>
            <a:r>
              <a:rPr lang="nl-BE" dirty="0" smtClean="0"/>
              <a:t> of the o</a:t>
            </a:r>
            <a:r>
              <a:rPr lang="et-EE" dirty="0" smtClean="0"/>
              <a:t>perational programme</a:t>
            </a:r>
            <a:r>
              <a:rPr lang="nl-BE" dirty="0" smtClean="0"/>
              <a:t> (OP)</a:t>
            </a:r>
            <a:endParaRPr lang="en-GB" dirty="0"/>
          </a:p>
        </p:txBody>
      </p:sp>
      <p:sp>
        <p:nvSpPr>
          <p:cNvPr id="3" name="Content Placeholder 2"/>
          <p:cNvSpPr>
            <a:spLocks noGrp="1"/>
          </p:cNvSpPr>
          <p:nvPr>
            <p:ph idx="1"/>
          </p:nvPr>
        </p:nvSpPr>
        <p:spPr>
          <a:xfrm>
            <a:off x="467544" y="2276872"/>
            <a:ext cx="8229600" cy="4176464"/>
          </a:xfrm>
          <a:ln>
            <a:solidFill>
              <a:schemeClr val="accent1"/>
            </a:solidFill>
          </a:ln>
        </p:spPr>
        <p:txBody>
          <a:bodyPr/>
          <a:lstStyle/>
          <a:p>
            <a:r>
              <a:rPr lang="en-GB" dirty="0" smtClean="0"/>
              <a:t>Set out a </a:t>
            </a:r>
            <a:r>
              <a:rPr lang="en-GB" b="1" dirty="0" smtClean="0"/>
              <a:t>coherent intervention strategy</a:t>
            </a:r>
            <a:r>
              <a:rPr lang="en-GB" dirty="0" smtClean="0"/>
              <a:t> </a:t>
            </a:r>
            <a:endParaRPr lang="et-EE" dirty="0" smtClean="0"/>
          </a:p>
          <a:p>
            <a:pPr marL="0" indent="0">
              <a:buNone/>
            </a:pPr>
            <a:r>
              <a:rPr lang="en-GB" dirty="0" smtClean="0"/>
              <a:t>It should also:</a:t>
            </a:r>
          </a:p>
          <a:p>
            <a:r>
              <a:rPr lang="en-GB" dirty="0" smtClean="0"/>
              <a:t>Entail firm </a:t>
            </a:r>
            <a:r>
              <a:rPr lang="en-GB" b="1" dirty="0" smtClean="0"/>
              <a:t>commitments</a:t>
            </a:r>
            <a:r>
              <a:rPr lang="en-GB" dirty="0" smtClean="0"/>
              <a:t> as regards </a:t>
            </a:r>
            <a:r>
              <a:rPr lang="en-GB" b="1" dirty="0" smtClean="0"/>
              <a:t>objectives</a:t>
            </a:r>
            <a:r>
              <a:rPr lang="en-GB" dirty="0" smtClean="0"/>
              <a:t>, </a:t>
            </a:r>
            <a:r>
              <a:rPr lang="en-GB" b="1" dirty="0" smtClean="0"/>
              <a:t>performance</a:t>
            </a:r>
            <a:r>
              <a:rPr lang="en-GB" dirty="0" smtClean="0"/>
              <a:t> and </a:t>
            </a:r>
            <a:r>
              <a:rPr lang="en-GB" b="1" dirty="0" smtClean="0"/>
              <a:t>funding</a:t>
            </a:r>
          </a:p>
          <a:p>
            <a:r>
              <a:rPr lang="en-GB" dirty="0" smtClean="0"/>
              <a:t>Take into account both </a:t>
            </a:r>
            <a:r>
              <a:rPr lang="en-GB" dirty="0" err="1" smtClean="0"/>
              <a:t>sectoral</a:t>
            </a:r>
            <a:r>
              <a:rPr lang="en-GB" dirty="0" smtClean="0"/>
              <a:t> challenges and territorial imbalances</a:t>
            </a:r>
          </a:p>
          <a:p>
            <a:r>
              <a:rPr lang="en-GB" dirty="0" smtClean="0"/>
              <a:t>Be </a:t>
            </a:r>
            <a:r>
              <a:rPr lang="en-GB" b="1" dirty="0" smtClean="0"/>
              <a:t>consistent with the Partnership Agreement</a:t>
            </a:r>
            <a:r>
              <a:rPr lang="en-GB" dirty="0" smtClean="0"/>
              <a:t> and complement it with a </a:t>
            </a:r>
            <a:r>
              <a:rPr lang="en-GB" dirty="0" err="1" smtClean="0"/>
              <a:t>sectoral</a:t>
            </a:r>
            <a:r>
              <a:rPr lang="en-GB" dirty="0" smtClean="0"/>
              <a:t>/regional perspective, but not repeat it</a:t>
            </a:r>
          </a:p>
          <a:p>
            <a:r>
              <a:rPr lang="en-GB" dirty="0" smtClean="0"/>
              <a:t>Be clear and concise</a:t>
            </a:r>
          </a:p>
          <a:p>
            <a:pPr marL="0" indent="0">
              <a:buNone/>
            </a:pPr>
            <a:endParaRPr lang="et-EE" dirty="0" smtClean="0"/>
          </a:p>
          <a:p>
            <a:pPr marL="0" indent="0">
              <a:buNone/>
            </a:pPr>
            <a:endParaRPr lang="et-EE" dirty="0"/>
          </a:p>
          <a:p>
            <a:pPr marL="0" indent="0">
              <a:buNone/>
            </a:pPr>
            <a:endParaRPr lang="et-EE" dirty="0" smtClean="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32</a:t>
            </a:fld>
            <a:endParaRPr lang="en-GB"/>
          </a:p>
        </p:txBody>
      </p:sp>
    </p:spTree>
    <p:extLst>
      <p:ext uri="{BB962C8B-B14F-4D97-AF65-F5344CB8AC3E}">
        <p14:creationId xmlns:p14="http://schemas.microsoft.com/office/powerpoint/2010/main" val="1570015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124745"/>
            <a:ext cx="8856984" cy="792087"/>
          </a:xfrm>
        </p:spPr>
        <p:txBody>
          <a:bodyPr/>
          <a:lstStyle/>
          <a:p>
            <a:pPr algn="ctr"/>
            <a:r>
              <a:rPr lang="en-GB" dirty="0" smtClean="0"/>
              <a:t>Important steps towards OP adoption</a:t>
            </a:r>
            <a:endParaRPr lang="en-GB" dirty="0">
              <a:solidFill>
                <a:srgbClr val="FF0000"/>
              </a:solidFill>
            </a:endParaRPr>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33</a:t>
            </a:fld>
            <a:endParaRPr lang="en-GB"/>
          </a:p>
        </p:txBody>
      </p:sp>
      <p:sp>
        <p:nvSpPr>
          <p:cNvPr id="4" name="Tijdelijke aanduiding voor inhoud 3"/>
          <p:cNvSpPr>
            <a:spLocks noGrp="1"/>
          </p:cNvSpPr>
          <p:nvPr>
            <p:ph idx="1"/>
          </p:nvPr>
        </p:nvSpPr>
        <p:spPr>
          <a:xfrm>
            <a:off x="539552" y="2132856"/>
            <a:ext cx="8229600" cy="4464496"/>
          </a:xfrm>
        </p:spPr>
        <p:txBody>
          <a:bodyPr/>
          <a:lstStyle/>
          <a:p>
            <a:r>
              <a:rPr lang="en-GB" sz="2200" b="1" dirty="0" smtClean="0"/>
              <a:t>Submission of OP</a:t>
            </a:r>
            <a:r>
              <a:rPr lang="en-GB" sz="2200" dirty="0" smtClean="0"/>
              <a:t>: </a:t>
            </a:r>
            <a:r>
              <a:rPr lang="en-GB" sz="2200" b="1" dirty="0" smtClean="0"/>
              <a:t>at the latest 3 months following submission PA </a:t>
            </a:r>
            <a:r>
              <a:rPr lang="en-GB" sz="2200" dirty="0" smtClean="0"/>
              <a:t>(Art. 23(3) CPR) (for ETC: 9 months after entry into force CPR)</a:t>
            </a:r>
          </a:p>
          <a:p>
            <a:r>
              <a:rPr lang="en-GB" sz="2200" dirty="0" smtClean="0"/>
              <a:t>Commission </a:t>
            </a:r>
            <a:r>
              <a:rPr lang="en-GB" sz="2200" b="1" dirty="0" smtClean="0"/>
              <a:t>observations</a:t>
            </a:r>
            <a:r>
              <a:rPr lang="en-GB" sz="2200" dirty="0" smtClean="0"/>
              <a:t>: </a:t>
            </a:r>
            <a:r>
              <a:rPr lang="en-GB" sz="2200" b="1" dirty="0" smtClean="0"/>
              <a:t>3 months </a:t>
            </a:r>
            <a:r>
              <a:rPr lang="en-GB" sz="2200" dirty="0" smtClean="0"/>
              <a:t>following OP submission</a:t>
            </a:r>
          </a:p>
          <a:p>
            <a:r>
              <a:rPr lang="en-GB" sz="2200" b="1" dirty="0" smtClean="0"/>
              <a:t>Adoption</a:t>
            </a:r>
            <a:r>
              <a:rPr lang="en-GB" sz="2200" dirty="0" smtClean="0"/>
              <a:t> of (parts of) OP by decision (Art 87(10 CPR): </a:t>
            </a:r>
            <a:r>
              <a:rPr lang="en-GB" sz="2200" b="1" dirty="0" smtClean="0"/>
              <a:t>6 months</a:t>
            </a:r>
            <a:r>
              <a:rPr lang="en-GB" sz="2200" dirty="0" smtClean="0"/>
              <a:t> </a:t>
            </a:r>
            <a:r>
              <a:rPr lang="en-GB" sz="2200" dirty="0"/>
              <a:t>following </a:t>
            </a:r>
            <a:r>
              <a:rPr lang="en-GB" sz="2200" dirty="0" smtClean="0"/>
              <a:t>OP submission (Art. 25(3) CPR)</a:t>
            </a:r>
          </a:p>
          <a:p>
            <a:r>
              <a:rPr lang="en-US" sz="2200" b="1" dirty="0" smtClean="0"/>
              <a:t>Art. 87(8)CPR</a:t>
            </a:r>
            <a:r>
              <a:rPr lang="en-US" sz="2200" dirty="0" smtClean="0"/>
              <a:t>: if max. 1 OP for each of ESF, ERDF and Cohesion Fund: option to include info solely in PA (see * ) </a:t>
            </a:r>
          </a:p>
          <a:p>
            <a:endParaRPr lang="nl-BE" dirty="0" smtClean="0"/>
          </a:p>
          <a:p>
            <a:endParaRPr lang="nl-BE" dirty="0" smtClean="0"/>
          </a:p>
          <a:p>
            <a:r>
              <a:rPr lang="nl-BE" dirty="0" smtClean="0"/>
              <a:t> </a:t>
            </a:r>
            <a:endParaRPr lang="en-GB" dirty="0"/>
          </a:p>
        </p:txBody>
      </p:sp>
    </p:spTree>
    <p:extLst>
      <p:ext uri="{BB962C8B-B14F-4D97-AF65-F5344CB8AC3E}">
        <p14:creationId xmlns:p14="http://schemas.microsoft.com/office/powerpoint/2010/main" val="4183473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9302"/>
            <a:ext cx="8229600" cy="851004"/>
          </a:xfrm>
        </p:spPr>
        <p:txBody>
          <a:bodyPr/>
          <a:lstStyle/>
          <a:p>
            <a:r>
              <a:rPr lang="en-GB" sz="2800" dirty="0" smtClean="0"/>
              <a:t>Structure</a:t>
            </a:r>
            <a:r>
              <a:rPr lang="nl-BE" sz="2800" dirty="0" smtClean="0"/>
              <a:t> of the draft OP template (1)</a:t>
            </a:r>
            <a:endParaRPr lang="en-GB" sz="2800" dirty="0"/>
          </a:p>
        </p:txBody>
      </p:sp>
      <p:sp>
        <p:nvSpPr>
          <p:cNvPr id="3" name="Content Placeholder 2"/>
          <p:cNvSpPr>
            <a:spLocks noGrp="1"/>
          </p:cNvSpPr>
          <p:nvPr>
            <p:ph idx="1"/>
          </p:nvPr>
        </p:nvSpPr>
        <p:spPr>
          <a:xfrm>
            <a:off x="457200" y="2276872"/>
            <a:ext cx="8229600" cy="4581128"/>
          </a:xfrm>
        </p:spPr>
        <p:txBody>
          <a:bodyPr/>
          <a:lstStyle/>
          <a:p>
            <a:pPr>
              <a:buFont typeface="+mj-lt"/>
              <a:buAutoNum type="arabicPeriod"/>
            </a:pPr>
            <a:r>
              <a:rPr lang="en-GB" sz="2000" b="1" dirty="0" smtClean="0"/>
              <a:t>Preparation of the OP and involvement of partners</a:t>
            </a:r>
          </a:p>
          <a:p>
            <a:pPr>
              <a:buFont typeface="+mj-lt"/>
              <a:buAutoNum type="arabicPeriod"/>
            </a:pPr>
            <a:r>
              <a:rPr lang="en-GB" sz="2000" b="1" dirty="0" smtClean="0"/>
              <a:t>OP strategy for contributing to the Europe 2020 Strategy</a:t>
            </a:r>
          </a:p>
          <a:p>
            <a:pPr>
              <a:buFont typeface="+mj-lt"/>
              <a:buAutoNum type="arabicPeriod"/>
            </a:pPr>
            <a:r>
              <a:rPr lang="en-GB" sz="2000" b="1" dirty="0" smtClean="0"/>
              <a:t>Description of the priority axes</a:t>
            </a:r>
          </a:p>
          <a:p>
            <a:pPr>
              <a:buFont typeface="+mj-lt"/>
              <a:buAutoNum type="arabicPeriod"/>
            </a:pPr>
            <a:r>
              <a:rPr lang="en-GB" sz="2000" b="1" dirty="0" smtClean="0"/>
              <a:t>Financial plan</a:t>
            </a:r>
            <a:r>
              <a:rPr lang="en-GB" sz="2000" dirty="0" smtClean="0"/>
              <a:t>	</a:t>
            </a:r>
          </a:p>
          <a:p>
            <a:pPr>
              <a:buFont typeface="+mj-lt"/>
              <a:buAutoNum type="arabicPeriod"/>
            </a:pPr>
            <a:r>
              <a:rPr lang="en-GB" sz="2000" dirty="0" smtClean="0"/>
              <a:t>Integrated approach to territorial development</a:t>
            </a:r>
          </a:p>
          <a:p>
            <a:pPr>
              <a:buFont typeface="+mj-lt"/>
              <a:buAutoNum type="arabicPeriod"/>
            </a:pPr>
            <a:r>
              <a:rPr lang="en-GB" sz="2000" dirty="0" smtClean="0"/>
              <a:t>Specific needs of geographical areas most affected by poverty or target groups at highest risk of discrimination or social exclusion</a:t>
            </a:r>
          </a:p>
          <a:p>
            <a:pPr>
              <a:buFont typeface="+mj-lt"/>
              <a:buAutoNum type="arabicPeriod"/>
            </a:pPr>
            <a:r>
              <a:rPr lang="en-GB" sz="2000" dirty="0" smtClean="0"/>
              <a:t>Specific needs of geographical areas which suffer from severe and permanent natural or demographic handicaps</a:t>
            </a:r>
            <a:r>
              <a:rPr lang="en-GB" sz="2000" dirty="0"/>
              <a:t> </a:t>
            </a:r>
            <a:r>
              <a:rPr lang="en-GB" sz="2000" dirty="0" smtClean="0"/>
              <a:t/>
            </a:r>
            <a:br>
              <a:rPr lang="en-GB" sz="2000" dirty="0" smtClean="0"/>
            </a:br>
            <a:endParaRPr lang="en-GB" sz="2000" dirty="0" smtClean="0"/>
          </a:p>
          <a:p>
            <a:pPr>
              <a:buFont typeface="+mj-lt"/>
              <a:buAutoNum type="arabicPeriod" startAt="6"/>
            </a:pPr>
            <a:endParaRPr lang="en-GB" sz="2000" dirty="0" smtClean="0"/>
          </a:p>
          <a:p>
            <a:pPr>
              <a:buFont typeface="+mj-lt"/>
              <a:buAutoNum type="arabicPeriod" startAt="6"/>
            </a:pPr>
            <a:endParaRPr lang="en-GB" sz="2000" dirty="0" smtClean="0"/>
          </a:p>
          <a:p>
            <a:pPr lvl="0"/>
            <a:endParaRPr lang="en-GB" sz="2000" b="1" cap="small" dirty="0"/>
          </a:p>
          <a:p>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34</a:t>
            </a:fld>
            <a:endParaRPr lang="en-GB"/>
          </a:p>
        </p:txBody>
      </p:sp>
    </p:spTree>
    <p:extLst>
      <p:ext uri="{BB962C8B-B14F-4D97-AF65-F5344CB8AC3E}">
        <p14:creationId xmlns:p14="http://schemas.microsoft.com/office/powerpoint/2010/main" val="575613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752"/>
            <a:ext cx="8229600" cy="864095"/>
          </a:xfrm>
        </p:spPr>
        <p:txBody>
          <a:bodyPr/>
          <a:lstStyle/>
          <a:p>
            <a:r>
              <a:rPr lang="en-GB" sz="2800" dirty="0" smtClean="0"/>
              <a:t>Structure</a:t>
            </a:r>
            <a:r>
              <a:rPr lang="nl-BE" sz="2800" dirty="0" smtClean="0"/>
              <a:t> of the draft OP template (2)</a:t>
            </a:r>
            <a:endParaRPr lang="en-GB" sz="2800" dirty="0"/>
          </a:p>
        </p:txBody>
      </p:sp>
      <p:sp>
        <p:nvSpPr>
          <p:cNvPr id="3" name="Content Placeholder 2"/>
          <p:cNvSpPr>
            <a:spLocks noGrp="1"/>
          </p:cNvSpPr>
          <p:nvPr>
            <p:ph idx="1"/>
          </p:nvPr>
        </p:nvSpPr>
        <p:spPr>
          <a:xfrm>
            <a:off x="457200" y="2348880"/>
            <a:ext cx="8229600" cy="4509120"/>
          </a:xfrm>
        </p:spPr>
        <p:txBody>
          <a:bodyPr/>
          <a:lstStyle/>
          <a:p>
            <a:pPr marL="457200" indent="-457200">
              <a:buFont typeface="+mj-lt"/>
              <a:buAutoNum type="arabicPeriod" startAt="8"/>
            </a:pPr>
            <a:r>
              <a:rPr lang="en-GB" sz="2000" b="1" dirty="0" smtClean="0"/>
              <a:t>Authorities and bodies responsible for MCA - role of partners</a:t>
            </a:r>
          </a:p>
          <a:p>
            <a:pPr marL="457200" indent="-457200">
              <a:buFont typeface="+mj-lt"/>
              <a:buAutoNum type="arabicPeriod" startAt="8"/>
            </a:pPr>
            <a:r>
              <a:rPr lang="en-GB" sz="2000" dirty="0" smtClean="0"/>
              <a:t>Coordination</a:t>
            </a:r>
          </a:p>
          <a:p>
            <a:pPr marL="457200" indent="-457200">
              <a:buFont typeface="+mj-lt"/>
              <a:buAutoNum type="arabicPeriod" startAt="8"/>
            </a:pPr>
            <a:r>
              <a:rPr lang="en-GB" sz="2000" dirty="0" smtClean="0"/>
              <a:t>Ex-ante </a:t>
            </a:r>
            <a:r>
              <a:rPr lang="en-GB" sz="2000" dirty="0" err="1" smtClean="0"/>
              <a:t>conditionalities</a:t>
            </a:r>
            <a:endParaRPr lang="en-GB" sz="2000" dirty="0" smtClean="0"/>
          </a:p>
          <a:p>
            <a:pPr marL="457200" indent="-457200">
              <a:buFont typeface="+mj-lt"/>
              <a:buAutoNum type="arabicPeriod" startAt="8"/>
            </a:pPr>
            <a:r>
              <a:rPr lang="en-GB" sz="2000" b="1" dirty="0" smtClean="0"/>
              <a:t>Reduction of the administrative burden for beneficiaries</a:t>
            </a:r>
          </a:p>
          <a:p>
            <a:pPr marL="457200" indent="-457200">
              <a:buFont typeface="+mj-lt"/>
              <a:buAutoNum type="arabicPeriod" startAt="8"/>
            </a:pPr>
            <a:r>
              <a:rPr lang="en-GB" sz="2000" dirty="0" smtClean="0"/>
              <a:t>Horizontal principles</a:t>
            </a:r>
          </a:p>
          <a:p>
            <a:pPr marL="457200" indent="-457200">
              <a:buFont typeface="+mj-lt"/>
              <a:buAutoNum type="arabicPeriod" startAt="8"/>
            </a:pPr>
            <a:r>
              <a:rPr lang="nl-BE" sz="2000" dirty="0" smtClean="0"/>
              <a:t> </a:t>
            </a:r>
            <a:r>
              <a:rPr lang="en-US" sz="2000" dirty="0" smtClean="0"/>
              <a:t>Annexes (generated by SFC):</a:t>
            </a:r>
          </a:p>
          <a:p>
            <a:pPr marL="857250" lvl="1" indent="-457200"/>
            <a:r>
              <a:rPr lang="en-US" sz="1600" dirty="0" smtClean="0"/>
              <a:t>Major projects</a:t>
            </a:r>
          </a:p>
          <a:p>
            <a:pPr marL="857250" lvl="1" indent="-457200"/>
            <a:r>
              <a:rPr lang="en-US" sz="1600" dirty="0" smtClean="0"/>
              <a:t>Performance framework (OP)</a:t>
            </a:r>
          </a:p>
          <a:p>
            <a:pPr>
              <a:buFont typeface="+mj-lt"/>
              <a:buAutoNum type="arabicPeriod" startAt="6"/>
            </a:pPr>
            <a:endParaRPr lang="en-GB" sz="2000" dirty="0" smtClean="0"/>
          </a:p>
          <a:p>
            <a:pPr>
              <a:buFont typeface="+mj-lt"/>
              <a:buAutoNum type="arabicPeriod" startAt="6"/>
            </a:pPr>
            <a:endParaRPr lang="en-GB" sz="2000" dirty="0" smtClean="0"/>
          </a:p>
          <a:p>
            <a:pPr lvl="0"/>
            <a:endParaRPr lang="en-GB" sz="2000" b="1" cap="small" dirty="0"/>
          </a:p>
          <a:p>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35</a:t>
            </a:fld>
            <a:endParaRPr lang="en-GB"/>
          </a:p>
        </p:txBody>
      </p:sp>
    </p:spTree>
    <p:extLst>
      <p:ext uri="{BB962C8B-B14F-4D97-AF65-F5344CB8AC3E}">
        <p14:creationId xmlns:p14="http://schemas.microsoft.com/office/powerpoint/2010/main" val="2721011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641600"/>
            <a:ext cx="8496944" cy="2088232"/>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1</a:t>
            </a:r>
            <a:br>
              <a:rPr lang="nl-BE" sz="3600" u="sng" dirty="0" smtClean="0"/>
            </a:br>
            <a:r>
              <a:rPr lang="nl-BE" sz="3600" dirty="0" smtClean="0"/>
              <a:t/>
            </a:r>
            <a:br>
              <a:rPr lang="nl-BE" sz="3600" dirty="0" smtClean="0"/>
            </a:br>
            <a:r>
              <a:rPr lang="en-GB" sz="3600" dirty="0"/>
              <a:t>Preparation of the OP and involvement of partners</a:t>
            </a:r>
            <a:br>
              <a:rPr lang="en-GB" sz="3600" dirty="0"/>
            </a:br>
            <a:r>
              <a:rPr lang="en-GB" sz="3600" dirty="0" smtClean="0"/>
              <a:t/>
            </a:r>
            <a:br>
              <a:rPr lang="en-GB" sz="3600" dirty="0" smtClean="0"/>
            </a:br>
            <a:r>
              <a:rPr lang="nl-BE" sz="3600" dirty="0" smtClean="0"/>
              <a:t>(</a:t>
            </a:r>
            <a:r>
              <a:rPr lang="et-EE" sz="3600" dirty="0" smtClean="0"/>
              <a:t>A</a:t>
            </a:r>
            <a:r>
              <a:rPr lang="en-GB" sz="3600" dirty="0" smtClean="0"/>
              <a:t>rt. 23(2) and 87(5)(c) </a:t>
            </a:r>
            <a:r>
              <a:rPr lang="et-EE" sz="3600" dirty="0" smtClean="0"/>
              <a:t>CPR</a:t>
            </a:r>
            <a:r>
              <a:rPr lang="en-GB" sz="3600" dirty="0" smtClean="0"/>
              <a:t>)</a:t>
            </a:r>
            <a:r>
              <a:rPr lang="et-EE" sz="3600" b="0" dirty="0"/>
              <a:t/>
            </a:r>
            <a:br>
              <a:rPr lang="et-EE" sz="3600" b="0" dirty="0"/>
            </a:br>
            <a:endParaRPr lang="en-GB" sz="3600" b="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36</a:t>
            </a:fld>
            <a:endParaRPr lang="en-GB" dirty="0"/>
          </a:p>
        </p:txBody>
      </p:sp>
    </p:spTree>
    <p:extLst>
      <p:ext uri="{BB962C8B-B14F-4D97-AF65-F5344CB8AC3E}">
        <p14:creationId xmlns:p14="http://schemas.microsoft.com/office/powerpoint/2010/main" val="3127698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68760"/>
            <a:ext cx="8856984" cy="936625"/>
          </a:xfrm>
        </p:spPr>
        <p:txBody>
          <a:bodyPr/>
          <a:lstStyle/>
          <a:p>
            <a:r>
              <a:rPr lang="en-GB" sz="2400" dirty="0" smtClean="0"/>
              <a:t>Section 1: preparation of the OP and involvement of partners </a:t>
            </a:r>
            <a:endParaRPr lang="en-GB" sz="2400" dirty="0">
              <a:solidFill>
                <a:srgbClr val="FF0000"/>
              </a:solidFill>
            </a:endParaRPr>
          </a:p>
        </p:txBody>
      </p:sp>
      <p:sp>
        <p:nvSpPr>
          <p:cNvPr id="3" name="Content Placeholder 2"/>
          <p:cNvSpPr>
            <a:spLocks noGrp="1"/>
          </p:cNvSpPr>
          <p:nvPr>
            <p:ph idx="1"/>
          </p:nvPr>
        </p:nvSpPr>
        <p:spPr>
          <a:xfrm>
            <a:off x="251520" y="2276872"/>
            <a:ext cx="8712968" cy="4464496"/>
          </a:xfrm>
        </p:spPr>
        <p:txBody>
          <a:bodyPr/>
          <a:lstStyle/>
          <a:p>
            <a:r>
              <a:rPr lang="en-GB" dirty="0" smtClean="0"/>
              <a:t>Summary </a:t>
            </a:r>
            <a:r>
              <a:rPr lang="en-GB" dirty="0"/>
              <a:t>of the preparation of the </a:t>
            </a:r>
            <a:r>
              <a:rPr lang="en-GB" dirty="0" smtClean="0"/>
              <a:t>OP</a:t>
            </a:r>
          </a:p>
          <a:p>
            <a:pPr lvl="1"/>
            <a:r>
              <a:rPr lang="en-GB" dirty="0" smtClean="0"/>
              <a:t>authority </a:t>
            </a:r>
            <a:r>
              <a:rPr lang="en-GB" dirty="0"/>
              <a:t>which has </a:t>
            </a:r>
            <a:r>
              <a:rPr lang="en-GB" dirty="0" smtClean="0"/>
              <a:t>coordinated and public </a:t>
            </a:r>
            <a:r>
              <a:rPr lang="en-GB" dirty="0"/>
              <a:t>institutions directly </a:t>
            </a:r>
            <a:r>
              <a:rPr lang="en-GB" dirty="0" smtClean="0"/>
              <a:t>involved;</a:t>
            </a:r>
          </a:p>
          <a:p>
            <a:pPr lvl="1"/>
            <a:r>
              <a:rPr lang="en-GB" dirty="0" smtClean="0"/>
              <a:t>the </a:t>
            </a:r>
            <a:r>
              <a:rPr lang="en-GB" dirty="0"/>
              <a:t>key stages of the preparation </a:t>
            </a:r>
            <a:r>
              <a:rPr lang="en-GB" dirty="0" smtClean="0"/>
              <a:t>process;</a:t>
            </a:r>
          </a:p>
          <a:p>
            <a:pPr lvl="1"/>
            <a:r>
              <a:rPr lang="en-GB" dirty="0" smtClean="0"/>
              <a:t>a </a:t>
            </a:r>
            <a:r>
              <a:rPr lang="en-GB" dirty="0"/>
              <a:t>description of the involvement of the </a:t>
            </a:r>
            <a:r>
              <a:rPr lang="en-GB" dirty="0" smtClean="0"/>
              <a:t>partners in the preparation </a:t>
            </a:r>
          </a:p>
          <a:p>
            <a:pPr lvl="1"/>
            <a:r>
              <a:rPr lang="en-GB" dirty="0" smtClean="0"/>
              <a:t>overview </a:t>
            </a:r>
            <a:r>
              <a:rPr lang="en-GB" dirty="0"/>
              <a:t>of the organisation of the ex-ante evaluation process and how </a:t>
            </a:r>
            <a:r>
              <a:rPr lang="en-GB" dirty="0" smtClean="0"/>
              <a:t>the </a:t>
            </a:r>
            <a:r>
              <a:rPr lang="en-GB" dirty="0"/>
              <a:t>results of this process have been taken into account</a:t>
            </a:r>
            <a:r>
              <a:rPr lang="en-GB" dirty="0" smtClean="0"/>
              <a:t>;</a:t>
            </a:r>
          </a:p>
          <a:p>
            <a:pPr lvl="1"/>
            <a:r>
              <a:rPr lang="en-GB" dirty="0" smtClean="0"/>
              <a:t>where </a:t>
            </a:r>
            <a:r>
              <a:rPr lang="en-GB" dirty="0"/>
              <a:t>appropriate, an overview of the use of studies and expert groups</a:t>
            </a:r>
            <a:r>
              <a:rPr lang="en-GB" dirty="0" smtClean="0"/>
              <a:t>.</a:t>
            </a:r>
            <a:endParaRPr lang="en-GB" dirty="0"/>
          </a:p>
        </p:txBody>
      </p:sp>
    </p:spTree>
    <p:extLst>
      <p:ext uri="{BB962C8B-B14F-4D97-AF65-F5344CB8AC3E}">
        <p14:creationId xmlns:p14="http://schemas.microsoft.com/office/powerpoint/2010/main" val="2247758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641600"/>
            <a:ext cx="8496944" cy="2088232"/>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2</a:t>
            </a:r>
            <a:br>
              <a:rPr lang="nl-BE" sz="3600" u="sng" dirty="0" smtClean="0"/>
            </a:br>
            <a:r>
              <a:rPr lang="nl-BE" sz="3600" dirty="0" smtClean="0"/>
              <a:t/>
            </a:r>
            <a:br>
              <a:rPr lang="nl-BE" sz="3600" dirty="0" smtClean="0"/>
            </a:br>
            <a:r>
              <a:rPr lang="en-GB" sz="3600" dirty="0"/>
              <a:t>OP strategy for contributing to the Europe 2020 Strategy</a:t>
            </a:r>
            <a:br>
              <a:rPr lang="en-GB" sz="3600" dirty="0"/>
            </a:br>
            <a:r>
              <a:rPr lang="en-GB" sz="3600" dirty="0" smtClean="0"/>
              <a:t/>
            </a:r>
            <a:br>
              <a:rPr lang="en-GB" sz="3600" dirty="0" smtClean="0"/>
            </a:br>
            <a:r>
              <a:rPr lang="nl-BE" sz="3600" dirty="0" smtClean="0"/>
              <a:t>(</a:t>
            </a:r>
            <a:r>
              <a:rPr lang="et-EE" sz="3600" dirty="0" smtClean="0"/>
              <a:t>A</a:t>
            </a:r>
            <a:r>
              <a:rPr lang="en-GB" sz="3600" dirty="0" smtClean="0"/>
              <a:t>rt. 24(1) and 87(2)(a) </a:t>
            </a:r>
            <a:r>
              <a:rPr lang="et-EE" sz="3600" dirty="0" smtClean="0"/>
              <a:t>CPR</a:t>
            </a:r>
            <a:r>
              <a:rPr lang="en-GB" sz="3600" dirty="0" smtClean="0"/>
              <a:t>)</a:t>
            </a:r>
            <a:r>
              <a:rPr lang="et-EE" sz="3600" b="0" dirty="0"/>
              <a:t/>
            </a:r>
            <a:br>
              <a:rPr lang="et-EE" sz="3600" b="0" dirty="0"/>
            </a:br>
            <a:endParaRPr lang="en-GB" sz="3600" b="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38</a:t>
            </a:fld>
            <a:endParaRPr lang="en-GB" dirty="0"/>
          </a:p>
        </p:txBody>
      </p:sp>
    </p:spTree>
    <p:extLst>
      <p:ext uri="{BB962C8B-B14F-4D97-AF65-F5344CB8AC3E}">
        <p14:creationId xmlns:p14="http://schemas.microsoft.com/office/powerpoint/2010/main" val="2428427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556271"/>
            <a:ext cx="8229600" cy="648593"/>
          </a:xfrm>
        </p:spPr>
        <p:txBody>
          <a:bodyPr/>
          <a:lstStyle/>
          <a:p>
            <a:r>
              <a:rPr lang="en-GB" sz="2000" dirty="0" smtClean="0"/>
              <a:t>2.1. Strategy for the OP’s contribution to Europe 2020 </a:t>
            </a:r>
            <a:endParaRPr lang="en-GB" sz="2000"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39</a:t>
            </a:fld>
            <a:endParaRPr lang="en-GB"/>
          </a:p>
        </p:txBody>
      </p:sp>
      <p:sp>
        <p:nvSpPr>
          <p:cNvPr id="4" name="Tijdelijke aanduiding voor inhoud 3"/>
          <p:cNvSpPr>
            <a:spLocks noGrp="1"/>
          </p:cNvSpPr>
          <p:nvPr>
            <p:ph idx="1"/>
          </p:nvPr>
        </p:nvSpPr>
        <p:spPr>
          <a:xfrm>
            <a:off x="467544" y="2276872"/>
            <a:ext cx="8229600" cy="3633788"/>
          </a:xfrm>
        </p:spPr>
        <p:txBody>
          <a:bodyPr/>
          <a:lstStyle/>
          <a:p>
            <a:r>
              <a:rPr lang="en-GB" sz="2000" dirty="0" smtClean="0"/>
              <a:t>Description of the strategy</a:t>
            </a:r>
          </a:p>
          <a:p>
            <a:r>
              <a:rPr lang="en-GB" sz="2000" dirty="0" smtClean="0"/>
              <a:t>* Justification for selection of thematic objectives (TOs) and investment priorities (</a:t>
            </a:r>
            <a:r>
              <a:rPr lang="en-GB" sz="2000" dirty="0" err="1" smtClean="0"/>
              <a:t>Ips</a:t>
            </a:r>
            <a:r>
              <a:rPr lang="en-GB" sz="2000" dirty="0" smtClean="0"/>
              <a:t>)</a:t>
            </a:r>
          </a:p>
          <a:p>
            <a:pPr marL="400050" lvl="1" indent="0">
              <a:buNone/>
            </a:pPr>
            <a:r>
              <a:rPr lang="en-GB" sz="1800" dirty="0" smtClean="0">
                <a:sym typeface="Wingdings" pitchFamily="2" charset="2"/>
              </a:rPr>
              <a:t> </a:t>
            </a:r>
            <a:r>
              <a:rPr lang="en-GB" sz="1800" b="0" u="sng" dirty="0" smtClean="0">
                <a:sym typeface="Wingdings" pitchFamily="2" charset="2"/>
              </a:rPr>
              <a:t>Need for consistency with</a:t>
            </a:r>
            <a:r>
              <a:rPr lang="en-GB" sz="1600" dirty="0" smtClean="0">
                <a:sym typeface="Wingdings" pitchFamily="2" charset="2"/>
              </a:rPr>
              <a:t>:</a:t>
            </a:r>
          </a:p>
          <a:p>
            <a:pPr lvl="1"/>
            <a:r>
              <a:rPr lang="en-GB" dirty="0" smtClean="0"/>
              <a:t>Common Strategic Framework</a:t>
            </a:r>
          </a:p>
          <a:p>
            <a:pPr lvl="1"/>
            <a:r>
              <a:rPr lang="en-GB" dirty="0" smtClean="0"/>
              <a:t>Partnership Agreement</a:t>
            </a:r>
          </a:p>
          <a:p>
            <a:pPr lvl="1"/>
            <a:r>
              <a:rPr lang="en-GB" dirty="0" smtClean="0"/>
              <a:t>Position paper</a:t>
            </a:r>
          </a:p>
          <a:p>
            <a:pPr lvl="1"/>
            <a:endParaRPr lang="nl-BE" dirty="0"/>
          </a:p>
          <a:p>
            <a:pPr marL="0" lvl="1" indent="0">
              <a:buNone/>
            </a:pPr>
            <a:r>
              <a:rPr lang="en-GB" dirty="0" smtClean="0"/>
              <a:t>2.2. *Relevant identified needs not addressed by the OP: 	</a:t>
            </a:r>
            <a:r>
              <a:rPr lang="en-GB" b="0" dirty="0" smtClean="0"/>
              <a:t>why not ? How will they be addressed ?</a:t>
            </a:r>
            <a:r>
              <a:rPr lang="en-GB" dirty="0" smtClean="0"/>
              <a:t> </a:t>
            </a:r>
          </a:p>
          <a:p>
            <a:pPr marL="0" lvl="1" indent="0">
              <a:buNone/>
            </a:pPr>
            <a:r>
              <a:rPr lang="en-GB" dirty="0" smtClean="0"/>
              <a:t>2.3. * Justification of the financial allocation to TOs and IPs</a:t>
            </a:r>
            <a:endParaRPr lang="nl-BE" dirty="0"/>
          </a:p>
          <a:p>
            <a:pPr lvl="1"/>
            <a:endParaRPr lang="en-GB" dirty="0" smtClean="0"/>
          </a:p>
          <a:p>
            <a:pPr lvl="1"/>
            <a:endParaRPr lang="en-GB" dirty="0"/>
          </a:p>
        </p:txBody>
      </p:sp>
    </p:spTree>
    <p:extLst>
      <p:ext uri="{BB962C8B-B14F-4D97-AF65-F5344CB8AC3E}">
        <p14:creationId xmlns:p14="http://schemas.microsoft.com/office/powerpoint/2010/main" val="456443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124745"/>
            <a:ext cx="8856984" cy="792087"/>
          </a:xfrm>
        </p:spPr>
        <p:txBody>
          <a:bodyPr/>
          <a:lstStyle/>
          <a:p>
            <a:pPr algn="ctr"/>
            <a:r>
              <a:rPr lang="en-GB" dirty="0" smtClean="0"/>
              <a:t>Important steps towards PA adoption</a:t>
            </a:r>
            <a:endParaRPr lang="en-GB" dirty="0">
              <a:solidFill>
                <a:srgbClr val="FF0000"/>
              </a:solidFill>
            </a:endParaRPr>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4</a:t>
            </a:fld>
            <a:endParaRPr lang="en-GB"/>
          </a:p>
        </p:txBody>
      </p:sp>
      <p:sp>
        <p:nvSpPr>
          <p:cNvPr id="4" name="Tijdelijke aanduiding voor inhoud 3"/>
          <p:cNvSpPr>
            <a:spLocks noGrp="1"/>
          </p:cNvSpPr>
          <p:nvPr>
            <p:ph idx="1"/>
          </p:nvPr>
        </p:nvSpPr>
        <p:spPr>
          <a:xfrm>
            <a:off x="457200" y="2060848"/>
            <a:ext cx="8229600" cy="4137844"/>
          </a:xfrm>
        </p:spPr>
        <p:txBody>
          <a:bodyPr/>
          <a:lstStyle/>
          <a:p>
            <a:r>
              <a:rPr lang="en-GB" dirty="0" smtClean="0"/>
              <a:t>Commission services </a:t>
            </a:r>
            <a:r>
              <a:rPr lang="en-GB" b="1" dirty="0" smtClean="0"/>
              <a:t>position paper</a:t>
            </a:r>
          </a:p>
          <a:p>
            <a:r>
              <a:rPr lang="en-GB" b="1" dirty="0" smtClean="0"/>
              <a:t>Informal dialogue</a:t>
            </a:r>
          </a:p>
          <a:p>
            <a:r>
              <a:rPr lang="en-GB" dirty="0" smtClean="0"/>
              <a:t>Adoption of Regulations</a:t>
            </a:r>
          </a:p>
          <a:p>
            <a:r>
              <a:rPr lang="en-GB" b="1" dirty="0" smtClean="0"/>
              <a:t>Submission of PA</a:t>
            </a:r>
            <a:r>
              <a:rPr lang="en-GB" dirty="0" smtClean="0"/>
              <a:t>: </a:t>
            </a:r>
            <a:r>
              <a:rPr lang="en-GB" b="1" dirty="0" smtClean="0"/>
              <a:t>4 months </a:t>
            </a:r>
            <a:r>
              <a:rPr lang="en-GB" dirty="0" smtClean="0"/>
              <a:t>following entry into force of CPR (Art. 13(4) CPR)</a:t>
            </a:r>
          </a:p>
          <a:p>
            <a:r>
              <a:rPr lang="en-GB" dirty="0" smtClean="0"/>
              <a:t>Commission </a:t>
            </a:r>
            <a:r>
              <a:rPr lang="en-GB" b="1" dirty="0" smtClean="0"/>
              <a:t>observations</a:t>
            </a:r>
            <a:r>
              <a:rPr lang="en-GB" dirty="0" smtClean="0"/>
              <a:t>: </a:t>
            </a:r>
            <a:r>
              <a:rPr lang="en-GB" b="1" dirty="0" smtClean="0"/>
              <a:t>3 months </a:t>
            </a:r>
            <a:r>
              <a:rPr lang="en-GB" dirty="0" smtClean="0"/>
              <a:t>following PA submission</a:t>
            </a:r>
          </a:p>
          <a:p>
            <a:r>
              <a:rPr lang="en-GB" b="1" dirty="0" smtClean="0"/>
              <a:t>Adoption</a:t>
            </a:r>
            <a:r>
              <a:rPr lang="en-GB" dirty="0" smtClean="0"/>
              <a:t> of (parts of) PA (i.e. elements of Art. 14(1) CPR) by decision: </a:t>
            </a:r>
            <a:r>
              <a:rPr lang="en-GB" b="1" dirty="0" smtClean="0"/>
              <a:t>4 months </a:t>
            </a:r>
            <a:r>
              <a:rPr lang="en-GB" b="1" dirty="0"/>
              <a:t>following PA submission</a:t>
            </a:r>
            <a:r>
              <a:rPr lang="en-GB" b="1" dirty="0" smtClean="0"/>
              <a:t> </a:t>
            </a:r>
          </a:p>
          <a:p>
            <a:endParaRPr lang="nl-BE" dirty="0" smtClean="0"/>
          </a:p>
          <a:p>
            <a:endParaRPr lang="nl-BE" dirty="0" smtClean="0"/>
          </a:p>
          <a:p>
            <a:r>
              <a:rPr lang="nl-BE" dirty="0" smtClean="0"/>
              <a:t> </a:t>
            </a:r>
            <a:endParaRPr lang="en-GB" dirty="0"/>
          </a:p>
        </p:txBody>
      </p:sp>
    </p:spTree>
    <p:extLst>
      <p:ext uri="{BB962C8B-B14F-4D97-AF65-F5344CB8AC3E}">
        <p14:creationId xmlns:p14="http://schemas.microsoft.com/office/powerpoint/2010/main" val="678191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641600"/>
            <a:ext cx="8496944" cy="2088232"/>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3</a:t>
            </a:r>
            <a:br>
              <a:rPr lang="nl-BE" sz="3600" u="sng" dirty="0" smtClean="0"/>
            </a:br>
            <a:r>
              <a:rPr lang="nl-BE" sz="3600" dirty="0" smtClean="0"/>
              <a:t/>
            </a:r>
            <a:br>
              <a:rPr lang="nl-BE" sz="3600" dirty="0" smtClean="0"/>
            </a:br>
            <a:r>
              <a:rPr lang="en-GB" sz="3600" dirty="0"/>
              <a:t>Description of the priority </a:t>
            </a:r>
            <a:r>
              <a:rPr lang="en-GB" sz="3600" dirty="0" smtClean="0"/>
              <a:t>axes:</a:t>
            </a:r>
            <a:br>
              <a:rPr lang="en-GB" sz="3600" dirty="0" smtClean="0"/>
            </a:br>
            <a:r>
              <a:rPr lang="en-GB" sz="3600" dirty="0" smtClean="0"/>
              <a:t>A. Other than TA</a:t>
            </a:r>
            <a:br>
              <a:rPr lang="en-GB" sz="3600" dirty="0" smtClean="0"/>
            </a:br>
            <a:r>
              <a:rPr lang="en-GB" sz="3600" dirty="0" smtClean="0"/>
              <a:t>B. TA</a:t>
            </a:r>
            <a:r>
              <a:rPr lang="en-GB" sz="3600" dirty="0"/>
              <a:t/>
            </a:r>
            <a:br>
              <a:rPr lang="en-GB" sz="3600" dirty="0"/>
            </a:br>
            <a:r>
              <a:rPr lang="en-GB" sz="3600" dirty="0" smtClean="0"/>
              <a:t/>
            </a:r>
            <a:br>
              <a:rPr lang="en-GB" sz="3600" dirty="0" smtClean="0"/>
            </a:br>
            <a:r>
              <a:rPr lang="nl-BE" sz="3600" dirty="0" smtClean="0"/>
              <a:t>(</a:t>
            </a:r>
            <a:r>
              <a:rPr lang="et-EE" sz="3600" dirty="0" smtClean="0"/>
              <a:t>A</a:t>
            </a:r>
            <a:r>
              <a:rPr lang="en-GB" sz="3600" dirty="0" smtClean="0"/>
              <a:t>rt. 87(2)(b) and (c) </a:t>
            </a:r>
            <a:r>
              <a:rPr lang="et-EE" sz="3600" dirty="0" smtClean="0"/>
              <a:t>CPR</a:t>
            </a:r>
            <a:r>
              <a:rPr lang="en-GB" sz="3600" dirty="0" smtClean="0"/>
              <a:t>)</a:t>
            </a:r>
            <a:r>
              <a:rPr lang="et-EE" sz="3600" b="0" dirty="0"/>
              <a:t/>
            </a:r>
            <a:br>
              <a:rPr lang="et-EE" sz="3600" b="0" dirty="0"/>
            </a:br>
            <a:endParaRPr lang="en-GB" sz="3600" b="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40</a:t>
            </a:fld>
            <a:endParaRPr lang="en-GB" dirty="0"/>
          </a:p>
        </p:txBody>
      </p:sp>
    </p:spTree>
    <p:extLst>
      <p:ext uri="{BB962C8B-B14F-4D97-AF65-F5344CB8AC3E}">
        <p14:creationId xmlns:p14="http://schemas.microsoft.com/office/powerpoint/2010/main" val="908874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80729"/>
            <a:ext cx="8229600" cy="792087"/>
          </a:xfrm>
        </p:spPr>
        <p:txBody>
          <a:bodyPr/>
          <a:lstStyle/>
          <a:p>
            <a:r>
              <a:rPr lang="nl-BE" sz="2400" dirty="0" smtClean="0"/>
              <a:t>3.A. </a:t>
            </a:r>
            <a:r>
              <a:rPr lang="en-GB" sz="2400" dirty="0" smtClean="0"/>
              <a:t>Description of priority axis (not TA)(1)</a:t>
            </a:r>
            <a:endParaRPr lang="en-GB" sz="2400"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41</a:t>
            </a:fld>
            <a:endParaRPr lang="en-GB"/>
          </a:p>
        </p:txBody>
      </p:sp>
      <p:sp>
        <p:nvSpPr>
          <p:cNvPr id="4" name="Tijdelijke aanduiding voor inhoud 3"/>
          <p:cNvSpPr>
            <a:spLocks noGrp="1"/>
          </p:cNvSpPr>
          <p:nvPr>
            <p:ph idx="1"/>
          </p:nvPr>
        </p:nvSpPr>
        <p:spPr>
          <a:xfrm>
            <a:off x="457200" y="1844824"/>
            <a:ext cx="8229600" cy="4752528"/>
          </a:xfrm>
        </p:spPr>
        <p:txBody>
          <a:bodyPr/>
          <a:lstStyle/>
          <a:p>
            <a:r>
              <a:rPr lang="en-GB" b="1" u="sng" dirty="0" smtClean="0"/>
              <a:t>General rule</a:t>
            </a:r>
            <a:r>
              <a:rPr lang="en-GB" b="1" dirty="0" smtClean="0"/>
              <a:t>: a priority axis</a:t>
            </a:r>
            <a:endParaRPr lang="en-GB" dirty="0" smtClean="0"/>
          </a:p>
          <a:p>
            <a:pPr lvl="1"/>
            <a:r>
              <a:rPr lang="en-GB" sz="2200" dirty="0" smtClean="0"/>
              <a:t>is mono-fund</a:t>
            </a:r>
          </a:p>
          <a:p>
            <a:pPr lvl="1"/>
            <a:r>
              <a:rPr lang="en-GB" sz="2200" dirty="0" smtClean="0"/>
              <a:t>covers only one TO</a:t>
            </a:r>
          </a:p>
          <a:p>
            <a:pPr lvl="1"/>
            <a:r>
              <a:rPr lang="en-GB" sz="2200" dirty="0" smtClean="0"/>
              <a:t>covers a single category of region</a:t>
            </a:r>
          </a:p>
          <a:p>
            <a:r>
              <a:rPr lang="en-GB" dirty="0" smtClean="0"/>
              <a:t>But </a:t>
            </a:r>
            <a:r>
              <a:rPr lang="en-GB" b="1" u="sng" dirty="0" smtClean="0"/>
              <a:t>exceptions</a:t>
            </a:r>
            <a:r>
              <a:rPr lang="en-GB" dirty="0" smtClean="0"/>
              <a:t> - Art. 87(1) CPR. A priority axis can cover:</a:t>
            </a:r>
          </a:p>
          <a:p>
            <a:pPr lvl="1"/>
            <a:r>
              <a:rPr lang="en-GB" sz="2200" dirty="0"/>
              <a:t>more than one Fund</a:t>
            </a:r>
          </a:p>
          <a:p>
            <a:pPr lvl="1"/>
            <a:r>
              <a:rPr lang="en-GB" sz="2200" dirty="0" smtClean="0"/>
              <a:t>more than </a:t>
            </a:r>
            <a:r>
              <a:rPr lang="en-GB" sz="2200" dirty="0"/>
              <a:t>one category of region</a:t>
            </a:r>
          </a:p>
          <a:p>
            <a:pPr lvl="1"/>
            <a:r>
              <a:rPr lang="en-GB" sz="2200" dirty="0" smtClean="0"/>
              <a:t>complementary </a:t>
            </a:r>
            <a:r>
              <a:rPr lang="en-GB" sz="2200" dirty="0"/>
              <a:t>IPs from different </a:t>
            </a:r>
            <a:r>
              <a:rPr lang="en-GB" sz="2200" dirty="0" smtClean="0"/>
              <a:t>TOs</a:t>
            </a:r>
            <a:endParaRPr lang="en-GB" sz="2200" dirty="0"/>
          </a:p>
          <a:p>
            <a:pPr lvl="1"/>
            <a:r>
              <a:rPr lang="en-GB" sz="2200" dirty="0"/>
              <a:t>For ESF: combine IPs from TO 8 to </a:t>
            </a:r>
            <a:r>
              <a:rPr lang="en-GB" sz="2200" dirty="0" smtClean="0"/>
              <a:t>11</a:t>
            </a:r>
          </a:p>
          <a:p>
            <a:pPr lvl="1"/>
            <a:r>
              <a:rPr lang="en-GB" sz="2200" dirty="0" smtClean="0"/>
              <a:t> or a combination of two or more of these options</a:t>
            </a:r>
            <a:endParaRPr lang="en-GB" sz="2200" dirty="0"/>
          </a:p>
          <a:p>
            <a:pPr lvl="1"/>
            <a:endParaRPr lang="en-GB" dirty="0"/>
          </a:p>
        </p:txBody>
      </p:sp>
    </p:spTree>
    <p:extLst>
      <p:ext uri="{BB962C8B-B14F-4D97-AF65-F5344CB8AC3E}">
        <p14:creationId xmlns:p14="http://schemas.microsoft.com/office/powerpoint/2010/main" val="3557032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80729"/>
            <a:ext cx="8229600" cy="792087"/>
          </a:xfrm>
        </p:spPr>
        <p:txBody>
          <a:bodyPr/>
          <a:lstStyle/>
          <a:p>
            <a:r>
              <a:rPr lang="nl-BE" sz="2400" dirty="0" smtClean="0"/>
              <a:t>3.A. </a:t>
            </a:r>
            <a:r>
              <a:rPr lang="en-GB" sz="2400" dirty="0" smtClean="0"/>
              <a:t>Description of priority axis (not TA) (2)</a:t>
            </a:r>
            <a:endParaRPr lang="en-GB" sz="2400"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42</a:t>
            </a:fld>
            <a:endParaRPr lang="en-GB"/>
          </a:p>
        </p:txBody>
      </p:sp>
      <p:sp>
        <p:nvSpPr>
          <p:cNvPr id="4" name="Tijdelijke aanduiding voor inhoud 3"/>
          <p:cNvSpPr>
            <a:spLocks noGrp="1"/>
          </p:cNvSpPr>
          <p:nvPr>
            <p:ph idx="1"/>
          </p:nvPr>
        </p:nvSpPr>
        <p:spPr>
          <a:xfrm>
            <a:off x="457200" y="2276872"/>
            <a:ext cx="8229600" cy="4320480"/>
          </a:xfrm>
        </p:spPr>
        <p:txBody>
          <a:bodyPr/>
          <a:lstStyle/>
          <a:p>
            <a:r>
              <a:rPr lang="en-GB" dirty="0" smtClean="0"/>
              <a:t>In case use is made of Art. 87(1) CPR : info to be broken down by Fund + by category of region (some exceptions for specific cases)</a:t>
            </a:r>
          </a:p>
          <a:p>
            <a:endParaRPr lang="en-GB" dirty="0" smtClean="0"/>
          </a:p>
          <a:p>
            <a:r>
              <a:rPr lang="en-GB" dirty="0" smtClean="0"/>
              <a:t>OP needs to contain an explanation why use is made of Art. 87(1) CPR. </a:t>
            </a:r>
          </a:p>
          <a:p>
            <a:pPr lvl="1"/>
            <a:endParaRPr lang="en-GB" dirty="0"/>
          </a:p>
        </p:txBody>
      </p:sp>
    </p:spTree>
    <p:extLst>
      <p:ext uri="{BB962C8B-B14F-4D97-AF65-F5344CB8AC3E}">
        <p14:creationId xmlns:p14="http://schemas.microsoft.com/office/powerpoint/2010/main" val="456443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936625"/>
          </a:xfrm>
        </p:spPr>
        <p:txBody>
          <a:bodyPr/>
          <a:lstStyle/>
          <a:p>
            <a:r>
              <a:rPr lang="nl-BE" sz="2800" dirty="0"/>
              <a:t>3.A.1. </a:t>
            </a:r>
            <a:r>
              <a:rPr lang="en-GB" sz="2800" dirty="0" smtClean="0"/>
              <a:t>An Investment Priority sets out…</a:t>
            </a:r>
            <a:endParaRPr lang="en-GB" sz="2800" dirty="0"/>
          </a:p>
        </p:txBody>
      </p:sp>
      <p:sp>
        <p:nvSpPr>
          <p:cNvPr id="3" name="Content Placeholder 2"/>
          <p:cNvSpPr>
            <a:spLocks noGrp="1"/>
          </p:cNvSpPr>
          <p:nvPr>
            <p:ph idx="1"/>
          </p:nvPr>
        </p:nvSpPr>
        <p:spPr>
          <a:xfrm>
            <a:off x="323528" y="1916832"/>
            <a:ext cx="8229600" cy="4320480"/>
          </a:xfrm>
        </p:spPr>
        <p:txBody>
          <a:bodyPr/>
          <a:lstStyle/>
          <a:p>
            <a:r>
              <a:rPr lang="en-GB" b="1" dirty="0" smtClean="0"/>
              <a:t>Specific objective(s)</a:t>
            </a:r>
            <a:endParaRPr lang="en-IE" b="1" dirty="0" smtClean="0"/>
          </a:p>
          <a:p>
            <a:pPr>
              <a:buFont typeface="Symbol"/>
              <a:buChar char="Þ"/>
            </a:pPr>
            <a:r>
              <a:rPr lang="en-IE" dirty="0" smtClean="0"/>
              <a:t>One specific objective should not cover more than on category of region</a:t>
            </a:r>
          </a:p>
          <a:p>
            <a:r>
              <a:rPr lang="en-IE" b="1" dirty="0"/>
              <a:t>A description of the reference situation linked to the specific objectives</a:t>
            </a:r>
          </a:p>
          <a:p>
            <a:r>
              <a:rPr lang="en-GB" b="1" dirty="0" smtClean="0"/>
              <a:t>The results </a:t>
            </a:r>
          </a:p>
          <a:p>
            <a:pPr>
              <a:buFont typeface="Symbol"/>
              <a:buChar char="Þ"/>
            </a:pPr>
            <a:r>
              <a:rPr lang="en-GB" dirty="0" smtClean="0"/>
              <a:t>This should not contain a list of result indicators but only the overall results expected. </a:t>
            </a:r>
          </a:p>
          <a:p>
            <a:r>
              <a:rPr lang="en-GB" b="1" dirty="0"/>
              <a:t>The </a:t>
            </a:r>
            <a:r>
              <a:rPr lang="en-GB" b="1" dirty="0" smtClean="0"/>
              <a:t>indicators</a:t>
            </a:r>
          </a:p>
          <a:p>
            <a:pPr>
              <a:buFont typeface="Symbol"/>
              <a:buChar char="Þ"/>
            </a:pPr>
            <a:r>
              <a:rPr lang="en-GB" dirty="0"/>
              <a:t>Difference between ESF and </a:t>
            </a:r>
            <a:r>
              <a:rPr lang="en-GB" dirty="0" smtClean="0"/>
              <a:t>ERDF </a:t>
            </a:r>
            <a:r>
              <a:rPr lang="en-GB" dirty="0"/>
              <a:t>indicator system</a:t>
            </a:r>
          </a:p>
          <a:p>
            <a:endParaRPr lang="en-GB" b="1" dirty="0"/>
          </a:p>
        </p:txBody>
      </p:sp>
    </p:spTree>
    <p:extLst>
      <p:ext uri="{BB962C8B-B14F-4D97-AF65-F5344CB8AC3E}">
        <p14:creationId xmlns:p14="http://schemas.microsoft.com/office/powerpoint/2010/main" val="172740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1" presetClass="emph" presetSubtype="0" fill="hold" nodeType="withEffect">
                                  <p:stCondLst>
                                    <p:cond delay="0"/>
                                  </p:stCondLst>
                                  <p:childTnLst>
                                    <p:animClr clrSpc="hsl" dir="cw">
                                      <p:cBhvr override="childStyle">
                                        <p:cTn id="9" dur="500" fill="hold"/>
                                        <p:tgtEl>
                                          <p:spTgt spid="3">
                                            <p:txEl>
                                              <p:pRg st="1" end="1"/>
                                            </p:txEl>
                                          </p:spTgt>
                                        </p:tgtEl>
                                        <p:attrNameLst>
                                          <p:attrName>style.color</p:attrName>
                                        </p:attrNameLst>
                                      </p:cBhvr>
                                      <p:by>
                                        <p:hsl h="7200000" s="0" l="0"/>
                                      </p:by>
                                    </p:animClr>
                                    <p:animClr clrSpc="hsl" dir="cw">
                                      <p:cBhvr>
                                        <p:cTn id="10" dur="500" fill="hold"/>
                                        <p:tgtEl>
                                          <p:spTgt spid="3">
                                            <p:txEl>
                                              <p:pRg st="1" end="1"/>
                                            </p:txEl>
                                          </p:spTgt>
                                        </p:tgtEl>
                                        <p:attrNameLst>
                                          <p:attrName>fillcolor</p:attrName>
                                        </p:attrNameLst>
                                      </p:cBhvr>
                                      <p:by>
                                        <p:hsl h="7200000" s="0" l="0"/>
                                      </p:by>
                                    </p:animClr>
                                    <p:animClr clrSpc="hsl" dir="cw">
                                      <p:cBhvr>
                                        <p:cTn id="11" dur="500" fill="hold"/>
                                        <p:tgtEl>
                                          <p:spTgt spid="3">
                                            <p:txEl>
                                              <p:pRg st="1" end="1"/>
                                            </p:txEl>
                                          </p:spTgt>
                                        </p:tgtEl>
                                        <p:attrNameLst>
                                          <p:attrName>stroke.color</p:attrName>
                                        </p:attrNameLst>
                                      </p:cBhvr>
                                      <p:by>
                                        <p:hsl h="7200000" s="0" l="0"/>
                                      </p:by>
                                    </p:animClr>
                                    <p:set>
                                      <p:cBhvr>
                                        <p:cTn id="12" dur="500" fill="hold"/>
                                        <p:tgtEl>
                                          <p:spTgt spid="3">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3">
                                            <p:txEl>
                                              <p:pRg st="1" end="1"/>
                                            </p:txEl>
                                          </p:spTgt>
                                        </p:tgtEl>
                                        <p:attrNameLst>
                                          <p:attrName>ppt_c</p:attrName>
                                        </p:attrNameLst>
                                      </p:cBhvr>
                                      <p:to>
                                        <a:srgbClr val="990099"/>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990099"/>
                                      </p:to>
                                    </p:animClr>
                                  </p:subTnLst>
                                </p:cTn>
                              </p:par>
                              <p:par>
                                <p:cTn id="28" presetID="21" presetClass="emph" presetSubtype="0" fill="hold" nodeType="withEffect">
                                  <p:stCondLst>
                                    <p:cond delay="0"/>
                                  </p:stCondLst>
                                  <p:childTnLst>
                                    <p:animClr clrSpc="hsl" dir="cw">
                                      <p:cBhvr override="childStyle">
                                        <p:cTn id="29" dur="500" fill="hold"/>
                                        <p:tgtEl>
                                          <p:spTgt spid="3">
                                            <p:txEl>
                                              <p:pRg st="4" end="4"/>
                                            </p:txEl>
                                          </p:spTgt>
                                        </p:tgtEl>
                                        <p:attrNameLst>
                                          <p:attrName>style.color</p:attrName>
                                        </p:attrNameLst>
                                      </p:cBhvr>
                                      <p:by>
                                        <p:hsl h="7200000" s="0" l="0"/>
                                      </p:by>
                                    </p:animClr>
                                    <p:animClr clrSpc="hsl" dir="cw">
                                      <p:cBhvr>
                                        <p:cTn id="30" dur="500" fill="hold"/>
                                        <p:tgtEl>
                                          <p:spTgt spid="3">
                                            <p:txEl>
                                              <p:pRg st="4" end="4"/>
                                            </p:txEl>
                                          </p:spTgt>
                                        </p:tgtEl>
                                        <p:attrNameLst>
                                          <p:attrName>fillcolor</p:attrName>
                                        </p:attrNameLst>
                                      </p:cBhvr>
                                      <p:by>
                                        <p:hsl h="7200000" s="0" l="0"/>
                                      </p:by>
                                    </p:animClr>
                                    <p:animClr clrSpc="hsl" dir="cw">
                                      <p:cBhvr>
                                        <p:cTn id="31" dur="500" fill="hold"/>
                                        <p:tgtEl>
                                          <p:spTgt spid="3">
                                            <p:txEl>
                                              <p:pRg st="4" end="4"/>
                                            </p:txEl>
                                          </p:spTgt>
                                        </p:tgtEl>
                                        <p:attrNameLst>
                                          <p:attrName>stroke.color</p:attrName>
                                        </p:attrNameLst>
                                      </p:cBhvr>
                                      <p:by>
                                        <p:hsl h="7200000" s="0" l="0"/>
                                      </p:by>
                                    </p:animClr>
                                    <p:set>
                                      <p:cBhvr>
                                        <p:cTn id="32" dur="500" fill="hold"/>
                                        <p:tgtEl>
                                          <p:spTgt spid="3">
                                            <p:txEl>
                                              <p:pRg st="4" end="4"/>
                                            </p:txEl>
                                          </p:spTgt>
                                        </p:tgtEl>
                                        <p:attrNameLst>
                                          <p:attrName>fill.type</p:attrName>
                                        </p:attrNameLst>
                                      </p:cBhvr>
                                      <p:to>
                                        <p:strVal val="solid"/>
                                      </p:to>
                                    </p:set>
                                  </p:childTnLst>
                                  <p:subTnLst>
                                    <p:animClr clrSpc="rgb" dir="cw">
                                      <p:cBhvr override="childStyle">
                                        <p:cTn dur="1" fill="hold" display="0" masterRel="nextClick" afterEffect="1"/>
                                        <p:tgtEl>
                                          <p:spTgt spid="3">
                                            <p:txEl>
                                              <p:pRg st="4" end="4"/>
                                            </p:txEl>
                                          </p:spTgt>
                                        </p:tgtEl>
                                        <p:attrNameLst>
                                          <p:attrName>ppt_c</p:attrName>
                                        </p:attrNameLst>
                                      </p:cBhvr>
                                      <p:to>
                                        <a:srgbClr val="990099"/>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21" presetClass="emph" presetSubtype="0" fill="hold" nodeType="withEffect">
                                  <p:stCondLst>
                                    <p:cond delay="0"/>
                                  </p:stCondLst>
                                  <p:childTnLst>
                                    <p:animClr clrSpc="hsl" dir="cw">
                                      <p:cBhvr override="childStyle">
                                        <p:cTn id="44" dur="500" fill="hold"/>
                                        <p:tgtEl>
                                          <p:spTgt spid="3">
                                            <p:txEl>
                                              <p:pRg st="6" end="6"/>
                                            </p:txEl>
                                          </p:spTgt>
                                        </p:tgtEl>
                                        <p:attrNameLst>
                                          <p:attrName>style.color</p:attrName>
                                        </p:attrNameLst>
                                      </p:cBhvr>
                                      <p:by>
                                        <p:hsl h="7200000" s="0" l="0"/>
                                      </p:by>
                                    </p:animClr>
                                    <p:animClr clrSpc="hsl" dir="cw">
                                      <p:cBhvr>
                                        <p:cTn id="45" dur="500" fill="hold"/>
                                        <p:tgtEl>
                                          <p:spTgt spid="3">
                                            <p:txEl>
                                              <p:pRg st="6" end="6"/>
                                            </p:txEl>
                                          </p:spTgt>
                                        </p:tgtEl>
                                        <p:attrNameLst>
                                          <p:attrName>fillcolor</p:attrName>
                                        </p:attrNameLst>
                                      </p:cBhvr>
                                      <p:by>
                                        <p:hsl h="7200000" s="0" l="0"/>
                                      </p:by>
                                    </p:animClr>
                                    <p:animClr clrSpc="hsl" dir="cw">
                                      <p:cBhvr>
                                        <p:cTn id="46" dur="500" fill="hold"/>
                                        <p:tgtEl>
                                          <p:spTgt spid="3">
                                            <p:txEl>
                                              <p:pRg st="6" end="6"/>
                                            </p:txEl>
                                          </p:spTgt>
                                        </p:tgtEl>
                                        <p:attrNameLst>
                                          <p:attrName>stroke.color</p:attrName>
                                        </p:attrNameLst>
                                      </p:cBhvr>
                                      <p:by>
                                        <p:hsl h="7200000" s="0" l="0"/>
                                      </p:by>
                                    </p:animClr>
                                    <p:set>
                                      <p:cBhvr>
                                        <p:cTn id="47" dur="500" fill="hold"/>
                                        <p:tgtEl>
                                          <p:spTgt spid="3">
                                            <p:txEl>
                                              <p:pRg st="6" end="6"/>
                                            </p:txEl>
                                          </p:spTgt>
                                        </p:tgtEl>
                                        <p:attrNameLst>
                                          <p:attrName>fill.type</p:attrName>
                                        </p:attrNameLst>
                                      </p:cBhvr>
                                      <p:to>
                                        <p:strVal val="solid"/>
                                      </p:to>
                                    </p:set>
                                  </p:childTnLst>
                                  <p:subTnLst>
                                    <p:animClr clrSpc="rgb" dir="cw">
                                      <p:cBhvr override="childStyle">
                                        <p:cTn dur="1" fill="hold" display="0" masterRel="nextClick" afterEffect="1"/>
                                        <p:tgtEl>
                                          <p:spTgt spid="3">
                                            <p:txEl>
                                              <p:pRg st="6" end="6"/>
                                            </p:txEl>
                                          </p:spTgt>
                                        </p:tgtEl>
                                        <p:attrNameLst>
                                          <p:attrName>ppt_c</p:attrName>
                                        </p:attrNameLst>
                                      </p:cBhvr>
                                      <p:to>
                                        <a:srgbClr val="99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268760"/>
            <a:ext cx="8229600" cy="936104"/>
          </a:xfrm>
        </p:spPr>
        <p:txBody>
          <a:bodyPr/>
          <a:lstStyle/>
          <a:p>
            <a:r>
              <a:rPr lang="nl-BE" sz="2400" dirty="0" smtClean="0"/>
              <a:t>3.A.2. </a:t>
            </a:r>
            <a:r>
              <a:rPr lang="en-GB" sz="2400" dirty="0" smtClean="0"/>
              <a:t>Actions to be supported under the IP</a:t>
            </a:r>
            <a:r>
              <a:rPr lang="nl-BE" sz="2400" dirty="0" smtClean="0"/>
              <a:t> </a:t>
            </a:r>
            <a:endParaRPr lang="en-GB" sz="2400"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44</a:t>
            </a:fld>
            <a:endParaRPr lang="en-GB"/>
          </a:p>
        </p:txBody>
      </p:sp>
      <p:sp>
        <p:nvSpPr>
          <p:cNvPr id="4" name="Tijdelijke aanduiding voor inhoud 3"/>
          <p:cNvSpPr>
            <a:spLocks noGrp="1"/>
          </p:cNvSpPr>
          <p:nvPr>
            <p:ph idx="1"/>
          </p:nvPr>
        </p:nvSpPr>
        <p:spPr>
          <a:xfrm>
            <a:off x="457200" y="2276872"/>
            <a:ext cx="8229600" cy="4320480"/>
          </a:xfrm>
        </p:spPr>
        <p:txBody>
          <a:bodyPr/>
          <a:lstStyle/>
          <a:p>
            <a:pPr marL="914400" lvl="1" indent="-457200">
              <a:buFont typeface="+mj-lt"/>
              <a:buAutoNum type="arabicPeriod"/>
            </a:pPr>
            <a:r>
              <a:rPr lang="en-GB" sz="2800" b="0" dirty="0" smtClean="0"/>
              <a:t>Description of the type and examples of actions and expected contribution to the corresponding specific objectives</a:t>
            </a:r>
          </a:p>
          <a:p>
            <a:pPr marL="914400" lvl="1" indent="-457200">
              <a:buFont typeface="+mj-lt"/>
              <a:buAutoNum type="arabicPeriod"/>
            </a:pPr>
            <a:r>
              <a:rPr lang="en-GB" sz="2800" b="0" dirty="0" smtClean="0"/>
              <a:t>Guiding principles for the selection of operations</a:t>
            </a:r>
          </a:p>
          <a:p>
            <a:pPr marL="914400" lvl="1" indent="-457200">
              <a:buFont typeface="+mj-lt"/>
              <a:buAutoNum type="arabicPeriod"/>
            </a:pPr>
            <a:r>
              <a:rPr lang="en-GB" sz="2800" b="0" dirty="0" smtClean="0"/>
              <a:t>The planned use of financial instruments</a:t>
            </a:r>
          </a:p>
          <a:p>
            <a:pPr marL="914400" lvl="1" indent="-457200">
              <a:buFont typeface="+mj-lt"/>
              <a:buAutoNum type="arabicPeriod"/>
            </a:pPr>
            <a:r>
              <a:rPr lang="en-GB" sz="2800" b="0" dirty="0" smtClean="0"/>
              <a:t>The planned use of major projects</a:t>
            </a:r>
          </a:p>
          <a:p>
            <a:pPr marL="914400" lvl="1" indent="-457200">
              <a:buFont typeface="+mj-lt"/>
              <a:buAutoNum type="arabicPeriod"/>
            </a:pPr>
            <a:r>
              <a:rPr lang="fr-BE" sz="2800" b="0" dirty="0" smtClean="0"/>
              <a:t>Output </a:t>
            </a:r>
            <a:r>
              <a:rPr lang="en-GB" sz="2800" b="0" dirty="0" smtClean="0"/>
              <a:t>indicators </a:t>
            </a:r>
            <a:endParaRPr lang="en-GB" sz="2800" b="0" dirty="0"/>
          </a:p>
        </p:txBody>
      </p:sp>
    </p:spTree>
    <p:extLst>
      <p:ext uri="{BB962C8B-B14F-4D97-AF65-F5344CB8AC3E}">
        <p14:creationId xmlns:p14="http://schemas.microsoft.com/office/powerpoint/2010/main" val="510891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80729"/>
            <a:ext cx="8712968" cy="1296144"/>
          </a:xfrm>
        </p:spPr>
        <p:txBody>
          <a:bodyPr/>
          <a:lstStyle/>
          <a:p>
            <a:r>
              <a:rPr lang="en-GB" sz="2400" dirty="0"/>
              <a:t>3.A.3. Specific provisions for the </a:t>
            </a:r>
            <a:r>
              <a:rPr lang="en-GB" sz="2400" dirty="0" smtClean="0"/>
              <a:t>ESF, </a:t>
            </a:r>
            <a:r>
              <a:rPr lang="en-GB" sz="2400" dirty="0"/>
              <a:t>where applicable (by priority axis, broken down by category of region</a:t>
            </a:r>
            <a:r>
              <a:rPr lang="en-GB" sz="2400" dirty="0" smtClean="0"/>
              <a:t>)</a:t>
            </a:r>
            <a:endParaRPr lang="en-GB" sz="2400" dirty="0"/>
          </a:p>
        </p:txBody>
      </p:sp>
      <p:sp>
        <p:nvSpPr>
          <p:cNvPr id="3" name="Content Placeholder 2"/>
          <p:cNvSpPr>
            <a:spLocks noGrp="1"/>
          </p:cNvSpPr>
          <p:nvPr>
            <p:ph idx="1"/>
          </p:nvPr>
        </p:nvSpPr>
        <p:spPr>
          <a:xfrm>
            <a:off x="0" y="2564904"/>
            <a:ext cx="9144000" cy="4176464"/>
          </a:xfrm>
        </p:spPr>
        <p:txBody>
          <a:bodyPr/>
          <a:lstStyle/>
          <a:p>
            <a:r>
              <a:rPr lang="en-GB" dirty="0" smtClean="0"/>
              <a:t>Description </a:t>
            </a:r>
            <a:r>
              <a:rPr lang="en-GB" dirty="0"/>
              <a:t>of the contribution of </a:t>
            </a:r>
            <a:r>
              <a:rPr lang="en-GB" dirty="0" smtClean="0"/>
              <a:t>the planned </a:t>
            </a:r>
            <a:r>
              <a:rPr lang="en-GB" dirty="0"/>
              <a:t>actions of the priority axis to</a:t>
            </a:r>
            <a:r>
              <a:rPr lang="en-GB" dirty="0" smtClean="0"/>
              <a:t>:</a:t>
            </a:r>
          </a:p>
          <a:p>
            <a:pPr lvl="1"/>
            <a:r>
              <a:rPr lang="en-GB" b="1" dirty="0" smtClean="0"/>
              <a:t>thematic </a:t>
            </a:r>
            <a:r>
              <a:rPr lang="en-GB" b="1" dirty="0"/>
              <a:t>objectives of Article 9(1) to </a:t>
            </a:r>
            <a:r>
              <a:rPr lang="en-GB" b="1" dirty="0" smtClean="0"/>
              <a:t>(</a:t>
            </a:r>
            <a:r>
              <a:rPr lang="en-GB" b="1" dirty="0"/>
              <a:t>7) </a:t>
            </a:r>
            <a:r>
              <a:rPr lang="en-GB" b="1" dirty="0" smtClean="0"/>
              <a:t>CPR;</a:t>
            </a:r>
          </a:p>
          <a:p>
            <a:pPr lvl="1"/>
            <a:r>
              <a:rPr lang="en-GB" b="1" dirty="0" smtClean="0"/>
              <a:t>social </a:t>
            </a:r>
            <a:r>
              <a:rPr lang="en-GB" b="1" dirty="0"/>
              <a:t>innovation (if not covered by </a:t>
            </a:r>
            <a:r>
              <a:rPr lang="en-GB" b="1" dirty="0" smtClean="0"/>
              <a:t>dedicated PA).     </a:t>
            </a:r>
          </a:p>
          <a:p>
            <a:pPr marL="457200" lvl="1" indent="0">
              <a:buNone/>
            </a:pPr>
            <a:r>
              <a:rPr lang="en-GB" dirty="0" smtClean="0"/>
              <a:t>  </a:t>
            </a:r>
            <a:r>
              <a:rPr lang="en-GB" b="0" dirty="0" smtClean="0"/>
              <a:t> Indication of the themes </a:t>
            </a:r>
            <a:r>
              <a:rPr lang="en-GB" b="0" dirty="0"/>
              <a:t>for social innovation (</a:t>
            </a:r>
            <a:r>
              <a:rPr lang="en-GB" b="0" dirty="0" smtClean="0"/>
              <a:t>not compulsory)</a:t>
            </a:r>
            <a:endParaRPr lang="en-GB" b="0" dirty="0"/>
          </a:p>
          <a:p>
            <a:pPr lvl="1"/>
            <a:r>
              <a:rPr lang="en-GB" dirty="0"/>
              <a:t> </a:t>
            </a:r>
            <a:r>
              <a:rPr lang="en-GB" dirty="0" smtClean="0"/>
              <a:t>t</a:t>
            </a:r>
            <a:r>
              <a:rPr lang="en-GB" b="1" dirty="0" smtClean="0"/>
              <a:t>ransnational </a:t>
            </a:r>
            <a:r>
              <a:rPr lang="en-GB" b="1" dirty="0"/>
              <a:t>cooperation (if not covered by </a:t>
            </a:r>
            <a:r>
              <a:rPr lang="en-GB" b="1" dirty="0" smtClean="0"/>
              <a:t>dedicated PA). </a:t>
            </a:r>
          </a:p>
          <a:p>
            <a:pPr marL="457200" lvl="1" indent="0">
              <a:buNone/>
            </a:pPr>
            <a:r>
              <a:rPr lang="en-GB" dirty="0" smtClean="0"/>
              <a:t> </a:t>
            </a:r>
            <a:r>
              <a:rPr lang="en-GB" dirty="0"/>
              <a:t> </a:t>
            </a:r>
            <a:r>
              <a:rPr lang="en-GB" dirty="0" smtClean="0"/>
              <a:t>  </a:t>
            </a:r>
            <a:r>
              <a:rPr lang="en-GB" b="0" dirty="0" smtClean="0"/>
              <a:t>Non-exhaustive </a:t>
            </a:r>
            <a:r>
              <a:rPr lang="en-GB" b="0" dirty="0"/>
              <a:t>list of </a:t>
            </a:r>
            <a:r>
              <a:rPr lang="en-GB" b="0" dirty="0" smtClean="0"/>
              <a:t>themes and stakeholders involved</a:t>
            </a:r>
            <a:r>
              <a:rPr lang="en-GB" dirty="0" smtClean="0"/>
              <a:t> </a:t>
            </a:r>
            <a:endParaRPr lang="en-GB" dirty="0"/>
          </a:p>
        </p:txBody>
      </p:sp>
    </p:spTree>
    <p:extLst>
      <p:ext uri="{BB962C8B-B14F-4D97-AF65-F5344CB8AC3E}">
        <p14:creationId xmlns:p14="http://schemas.microsoft.com/office/powerpoint/2010/main" val="235327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1"/>
            <a:ext cx="8229600" cy="864096"/>
          </a:xfrm>
        </p:spPr>
        <p:txBody>
          <a:bodyPr/>
          <a:lstStyle/>
          <a:p>
            <a:r>
              <a:rPr lang="fr-BE" dirty="0" smtClean="0"/>
              <a:t>3.A.5. </a:t>
            </a:r>
            <a:r>
              <a:rPr lang="en-GB" dirty="0" smtClean="0"/>
              <a:t>Categories of intervention</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46</a:t>
            </a:fld>
            <a:endParaRPr lang="en-GB"/>
          </a:p>
        </p:txBody>
      </p:sp>
      <p:sp>
        <p:nvSpPr>
          <p:cNvPr id="4" name="Content Placeholder 3"/>
          <p:cNvSpPr>
            <a:spLocks noGrp="1"/>
          </p:cNvSpPr>
          <p:nvPr>
            <p:ph idx="1"/>
          </p:nvPr>
        </p:nvSpPr>
        <p:spPr>
          <a:xfrm>
            <a:off x="251520" y="2348880"/>
            <a:ext cx="8507288" cy="4320480"/>
          </a:xfrm>
        </p:spPr>
        <p:txBody>
          <a:bodyPr/>
          <a:lstStyle/>
          <a:p>
            <a:r>
              <a:rPr lang="en-US" dirty="0" smtClean="0"/>
              <a:t>By priority axis</a:t>
            </a:r>
          </a:p>
          <a:p>
            <a:r>
              <a:rPr lang="en-US" dirty="0" smtClean="0"/>
              <a:t>Based on a nomenclature to be adopted by IA </a:t>
            </a:r>
          </a:p>
          <a:p>
            <a:endParaRPr lang="en-US" dirty="0" smtClean="0"/>
          </a:p>
          <a:p>
            <a:endParaRPr lang="en-US" dirty="0" smtClean="0"/>
          </a:p>
          <a:p>
            <a:endParaRPr lang="en-US" dirty="0" smtClean="0"/>
          </a:p>
          <a:p>
            <a:endParaRPr lang="en-US" dirty="0" smtClean="0"/>
          </a:p>
          <a:p>
            <a:r>
              <a:rPr lang="en-US" dirty="0" smtClean="0"/>
              <a:t>€ amount = indicative breakdown of the EU support</a:t>
            </a:r>
          </a:p>
          <a:p>
            <a:r>
              <a:rPr lang="en-US" dirty="0" smtClean="0"/>
              <a:t>Dim. 1 corresponds to the investment priorities and the types of actions (Fund specific).</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83910393"/>
              </p:ext>
            </p:extLst>
          </p:nvPr>
        </p:nvGraphicFramePr>
        <p:xfrm>
          <a:off x="395536" y="3325048"/>
          <a:ext cx="7704856" cy="1616120"/>
        </p:xfrm>
        <a:graphic>
          <a:graphicData uri="http://schemas.openxmlformats.org/drawingml/2006/table">
            <a:tbl>
              <a:tblPr firstRow="1" firstCol="1" lastRow="1" lastCol="1" bandRow="1" bandCol="1">
                <a:tableStyleId>{5C22544A-7EE6-4342-B048-85BDC9FD1C3A}</a:tableStyleId>
              </a:tblPr>
              <a:tblGrid>
                <a:gridCol w="720080"/>
                <a:gridCol w="1036063"/>
                <a:gridCol w="742644"/>
                <a:gridCol w="1101613"/>
                <a:gridCol w="864096"/>
                <a:gridCol w="1080120"/>
                <a:gridCol w="864096"/>
                <a:gridCol w="1296144"/>
              </a:tblGrid>
              <a:tr h="1165175">
                <a:tc gridSpan="2">
                  <a:txBody>
                    <a:bodyPr/>
                    <a:lstStyle/>
                    <a:p>
                      <a:pPr algn="ctr">
                        <a:spcAft>
                          <a:spcPts val="0"/>
                        </a:spcAft>
                      </a:pPr>
                      <a:r>
                        <a:rPr lang="en-GB" sz="1400" b="0" dirty="0">
                          <a:solidFill>
                            <a:schemeClr val="tx1"/>
                          </a:solidFill>
                          <a:effectLst/>
                        </a:rPr>
                        <a:t>Table 7: Dimension 1</a:t>
                      </a:r>
                    </a:p>
                    <a:p>
                      <a:pPr algn="ctr">
                        <a:spcAft>
                          <a:spcPts val="0"/>
                        </a:spcAft>
                      </a:pPr>
                      <a:r>
                        <a:rPr lang="en-GB" sz="1400" b="0" dirty="0">
                          <a:solidFill>
                            <a:schemeClr val="tx1"/>
                          </a:solidFill>
                          <a:effectLst/>
                        </a:rPr>
                        <a:t>Intervention field</a:t>
                      </a:r>
                    </a:p>
                    <a:p>
                      <a:pPr algn="ctr">
                        <a:spcAft>
                          <a:spcPts val="0"/>
                        </a:spcAft>
                      </a:pPr>
                      <a:r>
                        <a:rPr lang="en-GB" sz="1400" b="0" dirty="0">
                          <a:solidFill>
                            <a:schemeClr val="tx1"/>
                          </a:solidFill>
                          <a:effectLst/>
                        </a:rPr>
                        <a:t> </a:t>
                      </a:r>
                      <a:endParaRPr lang="en-GB" sz="1400" b="0" dirty="0">
                        <a:solidFill>
                          <a:schemeClr val="tx1"/>
                        </a:solidFill>
                        <a:effectLst/>
                        <a:latin typeface="Times New Roman"/>
                        <a:ea typeface="Times New Roman"/>
                      </a:endParaRPr>
                    </a:p>
                  </a:txBody>
                  <a:tcPr marL="68580" marR="68580" marT="0" marB="0"/>
                </a:tc>
                <a:tc hMerge="1">
                  <a:txBody>
                    <a:bodyPr/>
                    <a:lstStyle/>
                    <a:p>
                      <a:endParaRPr lang="en-GB"/>
                    </a:p>
                  </a:txBody>
                  <a:tcPr/>
                </a:tc>
                <a:tc gridSpan="2">
                  <a:txBody>
                    <a:bodyPr/>
                    <a:lstStyle/>
                    <a:p>
                      <a:pPr algn="ctr">
                        <a:spcAft>
                          <a:spcPts val="0"/>
                        </a:spcAft>
                      </a:pPr>
                      <a:r>
                        <a:rPr lang="en-GB" sz="1400" b="0" dirty="0">
                          <a:solidFill>
                            <a:schemeClr val="tx1"/>
                          </a:solidFill>
                          <a:effectLst/>
                        </a:rPr>
                        <a:t>Table 8: Dimension 2</a:t>
                      </a:r>
                    </a:p>
                    <a:p>
                      <a:pPr algn="ctr">
                        <a:spcAft>
                          <a:spcPts val="0"/>
                        </a:spcAft>
                      </a:pPr>
                      <a:r>
                        <a:rPr lang="en-GB" sz="1400" b="0" dirty="0">
                          <a:solidFill>
                            <a:schemeClr val="tx1"/>
                          </a:solidFill>
                          <a:effectLst/>
                        </a:rPr>
                        <a:t>Form of finance</a:t>
                      </a:r>
                    </a:p>
                    <a:p>
                      <a:pPr algn="ctr">
                        <a:spcAft>
                          <a:spcPts val="0"/>
                        </a:spcAft>
                      </a:pPr>
                      <a:r>
                        <a:rPr lang="en-GB" sz="1400" b="0" dirty="0">
                          <a:solidFill>
                            <a:schemeClr val="tx1"/>
                          </a:solidFill>
                          <a:effectLst/>
                        </a:rPr>
                        <a:t> </a:t>
                      </a:r>
                      <a:endParaRPr lang="en-GB" sz="1400" b="0" dirty="0">
                        <a:solidFill>
                          <a:schemeClr val="tx1"/>
                        </a:solidFill>
                        <a:effectLst/>
                        <a:latin typeface="Times New Roman"/>
                        <a:ea typeface="Times New Roman"/>
                      </a:endParaRPr>
                    </a:p>
                  </a:txBody>
                  <a:tcPr marL="68580" marR="68580" marT="0" marB="0"/>
                </a:tc>
                <a:tc hMerge="1">
                  <a:txBody>
                    <a:bodyPr/>
                    <a:lstStyle/>
                    <a:p>
                      <a:endParaRPr lang="en-GB"/>
                    </a:p>
                  </a:txBody>
                  <a:tcPr/>
                </a:tc>
                <a:tc gridSpan="2">
                  <a:txBody>
                    <a:bodyPr/>
                    <a:lstStyle/>
                    <a:p>
                      <a:pPr algn="ctr">
                        <a:spcAft>
                          <a:spcPts val="0"/>
                        </a:spcAft>
                      </a:pPr>
                      <a:r>
                        <a:rPr lang="en-GB" sz="1400" b="0" dirty="0">
                          <a:solidFill>
                            <a:schemeClr val="tx1"/>
                          </a:solidFill>
                          <a:effectLst/>
                        </a:rPr>
                        <a:t>Table </a:t>
                      </a:r>
                      <a:r>
                        <a:rPr lang="en-GB" sz="1400" b="0" dirty="0" smtClean="0">
                          <a:solidFill>
                            <a:schemeClr val="tx1"/>
                          </a:solidFill>
                          <a:effectLst/>
                        </a:rPr>
                        <a:t>9:</a:t>
                      </a:r>
                    </a:p>
                    <a:p>
                      <a:pPr algn="ctr">
                        <a:spcAft>
                          <a:spcPts val="0"/>
                        </a:spcAft>
                      </a:pPr>
                      <a:r>
                        <a:rPr lang="en-GB" sz="1400" b="0" dirty="0" smtClean="0">
                          <a:solidFill>
                            <a:schemeClr val="tx1"/>
                          </a:solidFill>
                          <a:effectLst/>
                        </a:rPr>
                        <a:t>Dimension </a:t>
                      </a:r>
                      <a:r>
                        <a:rPr lang="en-GB" sz="1400" b="0" dirty="0">
                          <a:solidFill>
                            <a:schemeClr val="tx1"/>
                          </a:solidFill>
                          <a:effectLst/>
                        </a:rPr>
                        <a:t>3</a:t>
                      </a:r>
                    </a:p>
                    <a:p>
                      <a:pPr algn="ctr">
                        <a:spcAft>
                          <a:spcPts val="0"/>
                        </a:spcAft>
                      </a:pPr>
                      <a:r>
                        <a:rPr lang="en-GB" sz="1400" b="0" dirty="0">
                          <a:solidFill>
                            <a:schemeClr val="tx1"/>
                          </a:solidFill>
                          <a:effectLst/>
                        </a:rPr>
                        <a:t>Territory</a:t>
                      </a:r>
                    </a:p>
                    <a:p>
                      <a:pPr algn="ctr">
                        <a:spcAft>
                          <a:spcPts val="0"/>
                        </a:spcAft>
                      </a:pPr>
                      <a:r>
                        <a:rPr lang="en-GB" sz="1400" b="0" dirty="0">
                          <a:solidFill>
                            <a:schemeClr val="tx1"/>
                          </a:solidFill>
                          <a:effectLst/>
                        </a:rPr>
                        <a:t> </a:t>
                      </a:r>
                      <a:endParaRPr lang="en-GB" sz="1400" b="0" dirty="0">
                        <a:solidFill>
                          <a:schemeClr val="tx1"/>
                        </a:solidFill>
                        <a:effectLst/>
                        <a:latin typeface="Times New Roman"/>
                        <a:ea typeface="Times New Roman"/>
                      </a:endParaRPr>
                    </a:p>
                  </a:txBody>
                  <a:tcPr marL="68580" marR="68580" marT="0" marB="0"/>
                </a:tc>
                <a:tc hMerge="1">
                  <a:txBody>
                    <a:bodyPr/>
                    <a:lstStyle/>
                    <a:p>
                      <a:endParaRPr lang="en-GB"/>
                    </a:p>
                  </a:txBody>
                  <a:tcPr/>
                </a:tc>
                <a:tc gridSpan="2">
                  <a:txBody>
                    <a:bodyPr/>
                    <a:lstStyle/>
                    <a:p>
                      <a:pPr algn="ctr">
                        <a:spcAft>
                          <a:spcPts val="0"/>
                        </a:spcAft>
                      </a:pPr>
                      <a:r>
                        <a:rPr lang="en-GB" sz="1400" b="0" dirty="0">
                          <a:solidFill>
                            <a:schemeClr val="tx1"/>
                          </a:solidFill>
                          <a:effectLst/>
                        </a:rPr>
                        <a:t>Table 10: Dimension 6</a:t>
                      </a:r>
                    </a:p>
                    <a:p>
                      <a:pPr algn="ctr">
                        <a:spcAft>
                          <a:spcPts val="0"/>
                        </a:spcAft>
                      </a:pPr>
                      <a:r>
                        <a:rPr lang="en-GB" sz="1400" b="0" dirty="0">
                          <a:solidFill>
                            <a:schemeClr val="tx1"/>
                          </a:solidFill>
                          <a:effectLst/>
                        </a:rPr>
                        <a:t>ESF secondary theme</a:t>
                      </a:r>
                      <a:br>
                        <a:rPr lang="en-GB" sz="1400" b="0" dirty="0">
                          <a:solidFill>
                            <a:schemeClr val="tx1"/>
                          </a:solidFill>
                          <a:effectLst/>
                        </a:rPr>
                      </a:br>
                      <a:r>
                        <a:rPr lang="en-GB" sz="1400" b="0" dirty="0" smtClean="0">
                          <a:solidFill>
                            <a:schemeClr val="tx1"/>
                          </a:solidFill>
                          <a:effectLst/>
                        </a:rPr>
                        <a:t>(</a:t>
                      </a:r>
                      <a:r>
                        <a:rPr lang="en-GB" sz="1400" b="0" dirty="0">
                          <a:solidFill>
                            <a:schemeClr val="tx1"/>
                          </a:solidFill>
                          <a:effectLst/>
                        </a:rPr>
                        <a:t>ESF only)</a:t>
                      </a:r>
                      <a:endParaRPr lang="en-GB" sz="1400" b="0" dirty="0">
                        <a:solidFill>
                          <a:schemeClr val="tx1"/>
                        </a:solidFill>
                        <a:effectLst/>
                        <a:latin typeface="Times New Roman"/>
                        <a:ea typeface="Times New Roman"/>
                      </a:endParaRPr>
                    </a:p>
                  </a:txBody>
                  <a:tcPr marL="68580" marR="68580" marT="0" marB="0"/>
                </a:tc>
                <a:tc hMerge="1">
                  <a:txBody>
                    <a:bodyPr/>
                    <a:lstStyle/>
                    <a:p>
                      <a:endParaRPr lang="en-GB"/>
                    </a:p>
                  </a:txBody>
                  <a:tcPr/>
                </a:tc>
              </a:tr>
              <a:tr h="224072">
                <a:tc>
                  <a:txBody>
                    <a:bodyPr/>
                    <a:lstStyle/>
                    <a:p>
                      <a:pPr algn="just">
                        <a:spcAft>
                          <a:spcPts val="1200"/>
                        </a:spcAft>
                      </a:pPr>
                      <a:r>
                        <a:rPr lang="en-GB" sz="1400" b="0">
                          <a:solidFill>
                            <a:schemeClr val="tx1"/>
                          </a:solidFill>
                          <a:effectLst/>
                        </a:rPr>
                        <a:t>Code</a:t>
                      </a:r>
                      <a:endParaRPr lang="en-GB" sz="1400" b="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400" b="0">
                          <a:solidFill>
                            <a:schemeClr val="tx1"/>
                          </a:solidFill>
                          <a:effectLst/>
                        </a:rPr>
                        <a:t>€ amount </a:t>
                      </a:r>
                      <a:endParaRPr lang="en-GB" sz="1400" b="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400" b="0" dirty="0">
                          <a:solidFill>
                            <a:schemeClr val="tx1"/>
                          </a:solidFill>
                          <a:effectLst/>
                        </a:rPr>
                        <a:t>Code</a:t>
                      </a:r>
                      <a:endParaRPr lang="en-GB" sz="1400" b="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400" b="0" dirty="0">
                          <a:solidFill>
                            <a:schemeClr val="tx1"/>
                          </a:solidFill>
                          <a:effectLst/>
                        </a:rPr>
                        <a:t>€ amount </a:t>
                      </a:r>
                      <a:endParaRPr lang="en-GB" sz="1400" b="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400" b="0" dirty="0">
                          <a:solidFill>
                            <a:schemeClr val="tx1"/>
                          </a:solidFill>
                          <a:effectLst/>
                        </a:rPr>
                        <a:t>Code</a:t>
                      </a:r>
                      <a:endParaRPr lang="en-GB" sz="1400" b="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400" b="0" dirty="0">
                          <a:solidFill>
                            <a:schemeClr val="tx1"/>
                          </a:solidFill>
                          <a:effectLst/>
                        </a:rPr>
                        <a:t>€ amount </a:t>
                      </a:r>
                      <a:endParaRPr lang="en-GB" sz="1400" b="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400" b="0" dirty="0">
                          <a:solidFill>
                            <a:schemeClr val="tx1"/>
                          </a:solidFill>
                          <a:effectLst/>
                        </a:rPr>
                        <a:t>Code</a:t>
                      </a:r>
                      <a:endParaRPr lang="en-GB" sz="1400" b="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400" b="0" dirty="0">
                          <a:solidFill>
                            <a:schemeClr val="tx1"/>
                          </a:solidFill>
                          <a:effectLst/>
                        </a:rPr>
                        <a:t>€ amount </a:t>
                      </a:r>
                      <a:endParaRPr lang="en-GB" sz="1400" b="0" dirty="0">
                        <a:solidFill>
                          <a:schemeClr val="tx1"/>
                        </a:solidFill>
                        <a:effectLst/>
                        <a:latin typeface="Times New Roman"/>
                        <a:ea typeface="Times New Roman"/>
                      </a:endParaRPr>
                    </a:p>
                  </a:txBody>
                  <a:tcPr marL="68580" marR="68580" marT="0" marB="0"/>
                </a:tc>
              </a:tr>
              <a:tr h="226873">
                <a:tc>
                  <a:txBody>
                    <a:bodyPr/>
                    <a:lstStyle/>
                    <a:p>
                      <a:pPr algn="l">
                        <a:spcAft>
                          <a:spcPts val="0"/>
                        </a:spcAft>
                      </a:pPr>
                      <a:r>
                        <a:rPr lang="en-GB" sz="1000">
                          <a:effectLst/>
                        </a:rPr>
                        <a:t> </a:t>
                      </a:r>
                      <a:endParaRPr lang="en-GB" sz="1200">
                        <a:effectLst/>
                        <a:latin typeface="Times New Roman"/>
                        <a:ea typeface="Times New Roman"/>
                      </a:endParaRPr>
                    </a:p>
                  </a:txBody>
                  <a:tcPr marL="68580" marR="68580" marT="0" marB="0"/>
                </a:tc>
                <a:tc>
                  <a:txBody>
                    <a:bodyPr/>
                    <a:lstStyle/>
                    <a:p>
                      <a:pPr algn="l">
                        <a:spcAft>
                          <a:spcPts val="0"/>
                        </a:spcAft>
                      </a:pPr>
                      <a:r>
                        <a:rPr lang="en-GB" sz="1000">
                          <a:effectLst/>
                        </a:rPr>
                        <a:t> </a:t>
                      </a:r>
                      <a:endParaRPr lang="en-GB" sz="1200">
                        <a:effectLst/>
                        <a:latin typeface="Times New Roman"/>
                        <a:ea typeface="Times New Roman"/>
                      </a:endParaRPr>
                    </a:p>
                  </a:txBody>
                  <a:tcPr marL="68580" marR="68580" marT="0" marB="0"/>
                </a:tc>
                <a:tc>
                  <a:txBody>
                    <a:bodyPr/>
                    <a:lstStyle/>
                    <a:p>
                      <a:pPr algn="l">
                        <a:spcAft>
                          <a:spcPts val="0"/>
                        </a:spcAft>
                      </a:pPr>
                      <a:r>
                        <a:rPr lang="en-GB" sz="1000">
                          <a:effectLst/>
                        </a:rPr>
                        <a:t> </a:t>
                      </a:r>
                      <a:endParaRPr lang="en-GB" sz="1200">
                        <a:effectLst/>
                        <a:latin typeface="Times New Roman"/>
                        <a:ea typeface="Times New Roman"/>
                      </a:endParaRPr>
                    </a:p>
                  </a:txBody>
                  <a:tcPr marL="68580" marR="68580" marT="0" marB="0"/>
                </a:tc>
                <a:tc>
                  <a:txBody>
                    <a:bodyPr/>
                    <a:lstStyle/>
                    <a:p>
                      <a:pPr algn="l">
                        <a:spcAft>
                          <a:spcPts val="0"/>
                        </a:spcAft>
                      </a:pPr>
                      <a:r>
                        <a:rPr lang="en-GB" sz="1000">
                          <a:effectLst/>
                        </a:rPr>
                        <a:t> </a:t>
                      </a:r>
                      <a:endParaRPr lang="en-GB" sz="1200">
                        <a:effectLst/>
                        <a:latin typeface="Times New Roman"/>
                        <a:ea typeface="Times New Roman"/>
                      </a:endParaRPr>
                    </a:p>
                  </a:txBody>
                  <a:tcPr marL="68580" marR="68580" marT="0" marB="0"/>
                </a:tc>
                <a:tc>
                  <a:txBody>
                    <a:bodyPr/>
                    <a:lstStyle/>
                    <a:p>
                      <a:pPr algn="l">
                        <a:spcAft>
                          <a:spcPts val="0"/>
                        </a:spcAft>
                      </a:pPr>
                      <a:r>
                        <a:rPr lang="en-GB" sz="1000">
                          <a:effectLst/>
                        </a:rPr>
                        <a:t> </a:t>
                      </a:r>
                      <a:endParaRPr lang="en-GB" sz="1200">
                        <a:effectLst/>
                        <a:latin typeface="Times New Roman"/>
                        <a:ea typeface="Times New Roman"/>
                      </a:endParaRPr>
                    </a:p>
                  </a:txBody>
                  <a:tcPr marL="68580" marR="68580" marT="0" marB="0"/>
                </a:tc>
                <a:tc>
                  <a:txBody>
                    <a:bodyPr/>
                    <a:lstStyle/>
                    <a:p>
                      <a:pPr algn="l">
                        <a:spcAft>
                          <a:spcPts val="0"/>
                        </a:spcAft>
                      </a:pPr>
                      <a:r>
                        <a:rPr lang="en-GB" sz="1000">
                          <a:effectLst/>
                        </a:rPr>
                        <a:t> </a:t>
                      </a:r>
                      <a:endParaRPr lang="en-GB" sz="1200">
                        <a:effectLst/>
                        <a:latin typeface="Times New Roman"/>
                        <a:ea typeface="Times New Roman"/>
                      </a:endParaRPr>
                    </a:p>
                  </a:txBody>
                  <a:tcPr marL="68580" marR="68580" marT="0" marB="0"/>
                </a:tc>
                <a:tc>
                  <a:txBody>
                    <a:bodyPr/>
                    <a:lstStyle/>
                    <a:p>
                      <a:pPr algn="l">
                        <a:spcAft>
                          <a:spcPts val="0"/>
                        </a:spcAft>
                      </a:pPr>
                      <a:r>
                        <a:rPr lang="en-GB" sz="1000" dirty="0">
                          <a:effectLst/>
                        </a:rPr>
                        <a:t> </a:t>
                      </a:r>
                      <a:endParaRPr lang="en-GB" sz="1200" dirty="0">
                        <a:effectLst/>
                        <a:latin typeface="Times New Roman"/>
                        <a:ea typeface="Times New Roman"/>
                      </a:endParaRPr>
                    </a:p>
                  </a:txBody>
                  <a:tcPr marL="68580" marR="68580" marT="0" marB="0"/>
                </a:tc>
                <a:tc>
                  <a:txBody>
                    <a:bodyPr/>
                    <a:lstStyle/>
                    <a:p>
                      <a:pPr algn="l">
                        <a:spcAft>
                          <a:spcPts val="0"/>
                        </a:spcAft>
                      </a:pPr>
                      <a:r>
                        <a:rPr lang="en-GB" sz="1000" dirty="0">
                          <a:effectLst/>
                        </a:rPr>
                        <a:t> </a:t>
                      </a:r>
                      <a:endParaRPr lang="en-GB" sz="1200" dirty="0">
                        <a:effectLst/>
                        <a:latin typeface="Times New Roman"/>
                        <a:ea typeface="Times New Roman"/>
                      </a:endParaRPr>
                    </a:p>
                  </a:txBody>
                  <a:tcPr marL="68580" marR="68580" marT="0" marB="0"/>
                </a:tc>
              </a:tr>
            </a:tbl>
          </a:graphicData>
        </a:graphic>
      </p:graphicFrame>
      <p:sp>
        <p:nvSpPr>
          <p:cNvPr id="6" name="Rectangle 1"/>
          <p:cNvSpPr>
            <a:spLocks noChangeArrowheads="1"/>
          </p:cNvSpPr>
          <p:nvPr/>
        </p:nvSpPr>
        <p:spPr bwMode="auto">
          <a:xfrm>
            <a:off x="1938338" y="373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80636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3" y="1340769"/>
            <a:ext cx="9052560" cy="792087"/>
          </a:xfrm>
        </p:spPr>
        <p:txBody>
          <a:bodyPr/>
          <a:lstStyle/>
          <a:p>
            <a:r>
              <a:rPr lang="en-GB" sz="2800" u="sng" dirty="0" smtClean="0"/>
              <a:t>3.A.6. Planned use of TA by priority axis</a:t>
            </a:r>
            <a:r>
              <a:rPr lang="en-GB" sz="2800" dirty="0" smtClean="0"/>
              <a:t> </a:t>
            </a:r>
            <a:endParaRPr lang="en-GB" sz="2800" dirty="0">
              <a:solidFill>
                <a:srgbClr val="FF0000"/>
              </a:solidFill>
            </a:endParaRPr>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47</a:t>
            </a:fld>
            <a:endParaRPr lang="en-GB"/>
          </a:p>
        </p:txBody>
      </p:sp>
      <p:sp>
        <p:nvSpPr>
          <p:cNvPr id="4" name="Content Placeholder 3"/>
          <p:cNvSpPr>
            <a:spLocks noGrp="1"/>
          </p:cNvSpPr>
          <p:nvPr>
            <p:ph idx="1"/>
          </p:nvPr>
        </p:nvSpPr>
        <p:spPr>
          <a:xfrm>
            <a:off x="457200" y="2132856"/>
            <a:ext cx="8229600" cy="4320480"/>
          </a:xfrm>
        </p:spPr>
        <p:txBody>
          <a:bodyPr/>
          <a:lstStyle/>
          <a:p>
            <a:r>
              <a:rPr lang="en-GB" dirty="0" smtClean="0"/>
              <a:t>Where appropriate, by priority axis</a:t>
            </a:r>
          </a:p>
          <a:p>
            <a:r>
              <a:rPr lang="en-GB" dirty="0" smtClean="0"/>
              <a:t>Identify specific gaps in the administrative capacity of authorities / beneficiaries who implement this priority axis.</a:t>
            </a:r>
          </a:p>
          <a:p>
            <a:r>
              <a:rPr lang="en-GB" dirty="0" smtClean="0"/>
              <a:t>Set out specific actions to be supported to reinforce the administrative capacity of authorities and beneficiaries to ensure an effective implementation of the priority axis</a:t>
            </a:r>
          </a:p>
          <a:p>
            <a:r>
              <a:rPr lang="en-GB" dirty="0" smtClean="0"/>
              <a:t>Specific actions to be supported by TA, not by this axis</a:t>
            </a:r>
          </a:p>
          <a:p>
            <a:endParaRPr lang="fr-BE" dirty="0" smtClean="0"/>
          </a:p>
          <a:p>
            <a:endParaRPr lang="en-GB" dirty="0"/>
          </a:p>
        </p:txBody>
      </p:sp>
    </p:spTree>
    <p:extLst>
      <p:ext uri="{BB962C8B-B14F-4D97-AF65-F5344CB8AC3E}">
        <p14:creationId xmlns:p14="http://schemas.microsoft.com/office/powerpoint/2010/main" val="2818207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412777"/>
            <a:ext cx="8229600" cy="792088"/>
          </a:xfrm>
        </p:spPr>
        <p:txBody>
          <a:bodyPr/>
          <a:lstStyle/>
          <a:p>
            <a:r>
              <a:rPr lang="en-GB" u="sng" dirty="0" smtClean="0"/>
              <a:t>3.B. Priority </a:t>
            </a:r>
            <a:r>
              <a:rPr lang="en-GB" u="sng" dirty="0" err="1" smtClean="0"/>
              <a:t>axi</a:t>
            </a:r>
            <a:r>
              <a:rPr lang="en-GB" u="sng" dirty="0" smtClean="0"/>
              <a:t>(e)s for TA</a:t>
            </a:r>
            <a:endParaRPr lang="en-GB" u="sng"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48</a:t>
            </a:fld>
            <a:endParaRPr lang="en-GB"/>
          </a:p>
        </p:txBody>
      </p:sp>
      <p:sp>
        <p:nvSpPr>
          <p:cNvPr id="4" name="Content Placeholder 3"/>
          <p:cNvSpPr>
            <a:spLocks noGrp="1"/>
          </p:cNvSpPr>
          <p:nvPr>
            <p:ph idx="1"/>
          </p:nvPr>
        </p:nvSpPr>
        <p:spPr>
          <a:xfrm>
            <a:off x="467544" y="2204864"/>
            <a:ext cx="8229600" cy="4248472"/>
          </a:xfrm>
        </p:spPr>
        <p:txBody>
          <a:bodyPr/>
          <a:lstStyle/>
          <a:p>
            <a:pPr marL="0" indent="0">
              <a:buNone/>
            </a:pPr>
            <a:r>
              <a:rPr lang="en-GB" dirty="0" smtClean="0"/>
              <a:t>More or less the same as 'normal' priorities but simplified and adapted to TA:</a:t>
            </a:r>
          </a:p>
          <a:p>
            <a:r>
              <a:rPr lang="en-GB" dirty="0" smtClean="0"/>
              <a:t>No reference to IPs (no IPs for TA)</a:t>
            </a:r>
          </a:p>
          <a:p>
            <a:r>
              <a:rPr lang="en-GB" dirty="0" smtClean="0"/>
              <a:t>No reference to principles for selection of operations, identification of target groups, territories, major projects, financial instruments</a:t>
            </a:r>
          </a:p>
          <a:p>
            <a:r>
              <a:rPr lang="en-GB" dirty="0" smtClean="0"/>
              <a:t>No reference to performance framework</a:t>
            </a:r>
          </a:p>
          <a:p>
            <a:r>
              <a:rPr lang="en-GB" dirty="0" smtClean="0"/>
              <a:t>Proportionality: if TA does not exceed EUR 15 million/OP, no need to set out results.</a:t>
            </a:r>
          </a:p>
          <a:p>
            <a:endParaRPr lang="en-GB" sz="1400" dirty="0" smtClean="0"/>
          </a:p>
          <a:p>
            <a:pPr marL="0" indent="0">
              <a:buNone/>
            </a:pPr>
            <a:r>
              <a:rPr lang="en-GB" dirty="0" smtClean="0"/>
              <a:t>NB: Possible to have one or several TA priority axes </a:t>
            </a:r>
            <a:endParaRPr lang="en-GB" dirty="0"/>
          </a:p>
        </p:txBody>
      </p:sp>
    </p:spTree>
    <p:extLst>
      <p:ext uri="{BB962C8B-B14F-4D97-AF65-F5344CB8AC3E}">
        <p14:creationId xmlns:p14="http://schemas.microsoft.com/office/powerpoint/2010/main" val="2567161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641600"/>
            <a:ext cx="8496944" cy="2088232"/>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4</a:t>
            </a:r>
            <a:br>
              <a:rPr lang="nl-BE" sz="3600" u="sng" dirty="0" smtClean="0"/>
            </a:br>
            <a:r>
              <a:rPr lang="nl-BE" sz="3600" dirty="0" smtClean="0"/>
              <a:t/>
            </a:r>
            <a:br>
              <a:rPr lang="nl-BE" sz="3600" dirty="0" smtClean="0"/>
            </a:br>
            <a:r>
              <a:rPr lang="nl-BE" sz="3600" dirty="0" smtClean="0"/>
              <a:t>Financial plan</a:t>
            </a:r>
            <a:r>
              <a:rPr lang="en-GB" sz="3600" dirty="0"/>
              <a:t/>
            </a:r>
            <a:br>
              <a:rPr lang="en-GB" sz="3600" dirty="0"/>
            </a:br>
            <a:r>
              <a:rPr lang="en-GB" sz="3600" dirty="0" smtClean="0"/>
              <a:t/>
            </a:r>
            <a:br>
              <a:rPr lang="en-GB" sz="3600" dirty="0" smtClean="0"/>
            </a:br>
            <a:r>
              <a:rPr lang="nl-BE" sz="3600" dirty="0" smtClean="0"/>
              <a:t>(</a:t>
            </a:r>
            <a:r>
              <a:rPr lang="et-EE" sz="3600" dirty="0" smtClean="0"/>
              <a:t>A</a:t>
            </a:r>
            <a:r>
              <a:rPr lang="en-GB" sz="3600" dirty="0" smtClean="0"/>
              <a:t>rt. 87(2)(d) </a:t>
            </a:r>
            <a:r>
              <a:rPr lang="et-EE" sz="3600" dirty="0" smtClean="0"/>
              <a:t>CPR</a:t>
            </a:r>
            <a:r>
              <a:rPr lang="en-GB" sz="3600" dirty="0" smtClean="0"/>
              <a:t>)</a:t>
            </a:r>
            <a:r>
              <a:rPr lang="et-EE" sz="3600" b="0" dirty="0"/>
              <a:t/>
            </a:r>
            <a:br>
              <a:rPr lang="et-EE" sz="3600" b="0" dirty="0"/>
            </a:br>
            <a:endParaRPr lang="en-GB" sz="3600" b="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49</a:t>
            </a:fld>
            <a:endParaRPr lang="en-GB" dirty="0"/>
          </a:p>
        </p:txBody>
      </p:sp>
    </p:spTree>
    <p:extLst>
      <p:ext uri="{BB962C8B-B14F-4D97-AF65-F5344CB8AC3E}">
        <p14:creationId xmlns:p14="http://schemas.microsoft.com/office/powerpoint/2010/main" val="2486392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9"/>
            <a:ext cx="8229600" cy="792087"/>
          </a:xfrm>
        </p:spPr>
        <p:txBody>
          <a:bodyPr/>
          <a:lstStyle/>
          <a:p>
            <a:r>
              <a:rPr lang="en-GB" dirty="0" smtClean="0"/>
              <a:t>Structure</a:t>
            </a:r>
            <a:r>
              <a:rPr lang="nl-BE" dirty="0" smtClean="0"/>
              <a:t> of the draft PA template</a:t>
            </a:r>
            <a:endParaRPr lang="en-GB" dirty="0"/>
          </a:p>
        </p:txBody>
      </p:sp>
      <p:sp>
        <p:nvSpPr>
          <p:cNvPr id="3" name="Content Placeholder 2"/>
          <p:cNvSpPr>
            <a:spLocks noGrp="1"/>
          </p:cNvSpPr>
          <p:nvPr>
            <p:ph idx="1"/>
          </p:nvPr>
        </p:nvSpPr>
        <p:spPr>
          <a:xfrm>
            <a:off x="457200" y="1844824"/>
            <a:ext cx="8229600" cy="4680520"/>
          </a:xfrm>
        </p:spPr>
        <p:txBody>
          <a:bodyPr/>
          <a:lstStyle/>
          <a:p>
            <a:pPr>
              <a:buFont typeface="+mj-lt"/>
              <a:buAutoNum type="arabicPeriod"/>
            </a:pPr>
            <a:r>
              <a:rPr lang="en-GB" sz="2000" dirty="0" smtClean="0"/>
              <a:t>A. Arrangements </a:t>
            </a:r>
            <a:r>
              <a:rPr lang="en-GB" sz="2000" dirty="0"/>
              <a:t>to ensure </a:t>
            </a:r>
            <a:r>
              <a:rPr lang="en-GB" sz="2000" b="1" dirty="0"/>
              <a:t>alignment with </a:t>
            </a:r>
            <a:r>
              <a:rPr lang="en-GB" sz="2000" b="1" dirty="0" smtClean="0"/>
              <a:t>the Europe 2020 strategy</a:t>
            </a:r>
            <a:r>
              <a:rPr lang="en-GB" sz="2000" dirty="0" smtClean="0"/>
              <a:t> </a:t>
            </a:r>
            <a:r>
              <a:rPr lang="en-GB" sz="2000" dirty="0"/>
              <a:t>as well as the </a:t>
            </a:r>
            <a:r>
              <a:rPr lang="en-GB" sz="2000" b="1" dirty="0"/>
              <a:t>Fund specific missions</a:t>
            </a:r>
            <a:r>
              <a:rPr lang="en-GB" sz="2000" dirty="0"/>
              <a:t> pursuant to their Treaty-based objectives, including economic, social and territorial </a:t>
            </a:r>
            <a:r>
              <a:rPr lang="en-GB" sz="2000" dirty="0" smtClean="0"/>
              <a:t>cohesion</a:t>
            </a:r>
            <a:r>
              <a:rPr lang="fr-FR" sz="2000" dirty="0"/>
              <a:t> (</a:t>
            </a:r>
            <a:r>
              <a:rPr lang="fr-FR" sz="2000" dirty="0" smtClean="0"/>
              <a:t>Art. 14(1)(</a:t>
            </a:r>
            <a:r>
              <a:rPr lang="et-EE" sz="2000" dirty="0" smtClean="0"/>
              <a:t>a</a:t>
            </a:r>
            <a:r>
              <a:rPr lang="fr-FR" sz="2000" dirty="0" smtClean="0"/>
              <a:t>) CPR)</a:t>
            </a:r>
          </a:p>
          <a:p>
            <a:pPr marL="363538" indent="-363538">
              <a:buNone/>
            </a:pPr>
            <a:r>
              <a:rPr lang="en-GB" sz="2000" dirty="0"/>
              <a:t>	</a:t>
            </a:r>
            <a:r>
              <a:rPr lang="en-GB" sz="2000" dirty="0" smtClean="0"/>
              <a:t>B. The application of </a:t>
            </a:r>
            <a:r>
              <a:rPr lang="en-GB" sz="2000" b="1" dirty="0" smtClean="0"/>
              <a:t>horizontal principles and policy objectives</a:t>
            </a:r>
            <a:r>
              <a:rPr lang="en-GB" sz="2000" dirty="0" smtClean="0"/>
              <a:t> for the implementation of the ESI Funds + list of programmes</a:t>
            </a:r>
            <a:endParaRPr lang="et-EE" sz="2000" dirty="0" smtClean="0"/>
          </a:p>
          <a:p>
            <a:pPr>
              <a:buFont typeface="+mj-lt"/>
              <a:buAutoNum type="arabicPeriod" startAt="2"/>
            </a:pPr>
            <a:r>
              <a:rPr lang="en-GB" sz="2000" dirty="0" smtClean="0"/>
              <a:t>Arrangements to ensure </a:t>
            </a:r>
            <a:r>
              <a:rPr lang="en-GB" sz="2000" b="1" dirty="0" smtClean="0"/>
              <a:t>effective implementation</a:t>
            </a:r>
            <a:r>
              <a:rPr lang="en-GB" sz="2000" dirty="0" smtClean="0"/>
              <a:t> (Art. 14(1)(b) CPR)</a:t>
            </a:r>
          </a:p>
          <a:p>
            <a:pPr lvl="0">
              <a:buFont typeface="+mj-lt"/>
              <a:buAutoNum type="arabicPeriod" startAt="2"/>
            </a:pPr>
            <a:r>
              <a:rPr lang="en-GB" sz="2000" b="1" dirty="0" smtClean="0"/>
              <a:t>Integrated approach to territorial development</a:t>
            </a:r>
            <a:r>
              <a:rPr lang="en-GB" sz="2000" dirty="0" smtClean="0"/>
              <a:t> (Art. 14(2)(a) CPR)</a:t>
            </a:r>
            <a:endParaRPr lang="en-GB" sz="2000" b="1" dirty="0" smtClean="0"/>
          </a:p>
          <a:p>
            <a:pPr lvl="0">
              <a:buFont typeface="+mj-lt"/>
              <a:buAutoNum type="arabicPeriod" startAt="2"/>
            </a:pPr>
            <a:r>
              <a:rPr lang="en-GB" sz="2000" dirty="0" smtClean="0"/>
              <a:t>Arrangements to ensure </a:t>
            </a:r>
            <a:r>
              <a:rPr lang="en-GB" sz="2000" b="1" dirty="0" smtClean="0"/>
              <a:t>efficient implementation</a:t>
            </a:r>
            <a:r>
              <a:rPr lang="en-GB" sz="2000" dirty="0" smtClean="0"/>
              <a:t> (Art. 14(2)(b) CPR)</a:t>
            </a:r>
          </a:p>
          <a:p>
            <a:pPr marL="0" lvl="0" indent="0">
              <a:buNone/>
            </a:pPr>
            <a:endParaRPr lang="en-GB" sz="2000" dirty="0" smtClean="0"/>
          </a:p>
          <a:p>
            <a:pPr lvl="0"/>
            <a:endParaRPr lang="en-GB" sz="2000" b="1" cap="small" dirty="0"/>
          </a:p>
          <a:p>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5</a:t>
            </a:fld>
            <a:endParaRPr lang="en-GB"/>
          </a:p>
        </p:txBody>
      </p:sp>
    </p:spTree>
    <p:extLst>
      <p:ext uri="{BB962C8B-B14F-4D97-AF65-F5344CB8AC3E}">
        <p14:creationId xmlns:p14="http://schemas.microsoft.com/office/powerpoint/2010/main" val="35811220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936625"/>
          </a:xfrm>
        </p:spPr>
        <p:txBody>
          <a:bodyPr/>
          <a:lstStyle/>
          <a:p>
            <a:r>
              <a:rPr lang="fr-BE" sz="2800" u="sng" dirty="0" smtClean="0"/>
              <a:t>4. </a:t>
            </a:r>
            <a:r>
              <a:rPr lang="en-GB" sz="2800" u="sng" dirty="0" smtClean="0"/>
              <a:t>A financing plan with two tables (1)</a:t>
            </a:r>
            <a:endParaRPr lang="en-GB" sz="2800" u="sng"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50</a:t>
            </a:fld>
            <a:endParaRPr lang="en-GB"/>
          </a:p>
        </p:txBody>
      </p:sp>
      <p:sp>
        <p:nvSpPr>
          <p:cNvPr id="4" name="Content Placeholder 3"/>
          <p:cNvSpPr>
            <a:spLocks noGrp="1"/>
          </p:cNvSpPr>
          <p:nvPr>
            <p:ph idx="1"/>
          </p:nvPr>
        </p:nvSpPr>
        <p:spPr>
          <a:xfrm>
            <a:off x="457200" y="1844824"/>
            <a:ext cx="8229600" cy="3633788"/>
          </a:xfrm>
        </p:spPr>
        <p:txBody>
          <a:bodyPr/>
          <a:lstStyle/>
          <a:p>
            <a:r>
              <a:rPr lang="en-ZA" dirty="0" smtClean="0"/>
              <a:t>Total appropriation from each of the Funds/year</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588775236"/>
              </p:ext>
            </p:extLst>
          </p:nvPr>
        </p:nvGraphicFramePr>
        <p:xfrm>
          <a:off x="539552" y="2420888"/>
          <a:ext cx="7920880" cy="4130072"/>
        </p:xfrm>
        <a:graphic>
          <a:graphicData uri="http://schemas.openxmlformats.org/drawingml/2006/table">
            <a:tbl>
              <a:tblPr>
                <a:tableStyleId>{5C22544A-7EE6-4342-B048-85BDC9FD1C3A}</a:tableStyleId>
              </a:tblPr>
              <a:tblGrid>
                <a:gridCol w="2733453"/>
                <a:gridCol w="1266523"/>
                <a:gridCol w="1301969"/>
                <a:gridCol w="1301969"/>
                <a:gridCol w="1316966"/>
              </a:tblGrid>
              <a:tr h="257163">
                <a:tc>
                  <a:txBody>
                    <a:bodyPr/>
                    <a:lstStyle/>
                    <a:p>
                      <a:pPr algn="just">
                        <a:spcAft>
                          <a:spcPts val="1200"/>
                        </a:spcAft>
                      </a:pPr>
                      <a:r>
                        <a:rPr lang="en-GB" sz="1800" dirty="0">
                          <a:effectLst/>
                        </a:rPr>
                        <a:t> Category of region</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2014</a:t>
                      </a:r>
                      <a:endParaRPr lang="en-GB" sz="1800">
                        <a:effectLst/>
                        <a:latin typeface="Times New Roman"/>
                        <a:ea typeface="Times New Roman"/>
                      </a:endParaRPr>
                    </a:p>
                  </a:txBody>
                  <a:tcPr marL="51200" marR="51200" marT="0" marB="0"/>
                </a:tc>
                <a:tc>
                  <a:txBody>
                    <a:bodyPr/>
                    <a:lstStyle/>
                    <a:p>
                      <a:pPr algn="just">
                        <a:spcAft>
                          <a:spcPts val="1200"/>
                        </a:spcAft>
                      </a:pPr>
                      <a:r>
                        <a:rPr lang="en-GB" sz="1800" dirty="0" smtClean="0">
                          <a:effectLst/>
                        </a:rPr>
                        <a:t>…</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dirty="0">
                          <a:effectLst/>
                        </a:rPr>
                        <a:t>2020</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Total</a:t>
                      </a:r>
                      <a:endParaRPr lang="en-GB" sz="1800">
                        <a:effectLst/>
                        <a:latin typeface="Times New Roman"/>
                        <a:ea typeface="Times New Roman"/>
                      </a:endParaRPr>
                    </a:p>
                  </a:txBody>
                  <a:tcPr marL="51200" marR="51200" marT="0" marB="0"/>
                </a:tc>
              </a:tr>
              <a:tr h="488144">
                <a:tc>
                  <a:txBody>
                    <a:bodyPr/>
                    <a:lstStyle/>
                    <a:p>
                      <a:pPr algn="just">
                        <a:spcAft>
                          <a:spcPts val="1200"/>
                        </a:spcAft>
                      </a:pPr>
                      <a:endParaRPr lang="en-GB" sz="400" dirty="0" smtClean="0">
                        <a:effectLst/>
                      </a:endParaRPr>
                    </a:p>
                    <a:p>
                      <a:pPr algn="just">
                        <a:spcAft>
                          <a:spcPts val="1200"/>
                        </a:spcAft>
                      </a:pPr>
                      <a:r>
                        <a:rPr lang="en-GB" sz="1800" dirty="0" smtClean="0">
                          <a:effectLst/>
                        </a:rPr>
                        <a:t>ERDF less developed</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endParaRPr lang="en-GB" sz="1800" dirty="0">
                        <a:effectLst/>
                        <a:latin typeface="Times New Roman"/>
                        <a:ea typeface="Times New Roman"/>
                      </a:endParaRPr>
                    </a:p>
                  </a:txBody>
                  <a:tcPr marL="51200" marR="51200" marT="0" marB="0"/>
                </a:tc>
              </a:tr>
              <a:tr h="262805">
                <a:tc>
                  <a:txBody>
                    <a:bodyPr/>
                    <a:lstStyle/>
                    <a:p>
                      <a:pPr algn="just">
                        <a:spcAft>
                          <a:spcPts val="1200"/>
                        </a:spcAft>
                      </a:pPr>
                      <a:r>
                        <a:rPr lang="en-GB" sz="1800" dirty="0" smtClean="0">
                          <a:effectLst/>
                        </a:rPr>
                        <a:t>ERDF transition</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endParaRPr lang="en-GB" sz="1800" dirty="0">
                        <a:effectLst/>
                        <a:latin typeface="Times New Roman"/>
                        <a:ea typeface="Times New Roman"/>
                      </a:endParaRPr>
                    </a:p>
                  </a:txBody>
                  <a:tcPr marL="51200" marR="51200" marT="0" marB="0"/>
                </a:tc>
              </a:tr>
              <a:tr h="288032">
                <a:tc>
                  <a:txBody>
                    <a:bodyPr/>
                    <a:lstStyle/>
                    <a:p>
                      <a:pPr algn="just">
                        <a:spcAft>
                          <a:spcPts val="1200"/>
                        </a:spcAft>
                      </a:pPr>
                      <a:r>
                        <a:rPr lang="en-GB" sz="1800" dirty="0" smtClean="0">
                          <a:effectLst/>
                        </a:rPr>
                        <a:t>ERDF more developed</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endParaRPr lang="en-GB" sz="1800" dirty="0">
                        <a:effectLst/>
                        <a:latin typeface="Times New Roman"/>
                        <a:ea typeface="Times New Roman"/>
                      </a:endParaRPr>
                    </a:p>
                  </a:txBody>
                  <a:tcPr marL="51200" marR="51200" marT="0" marB="0"/>
                </a:tc>
              </a:tr>
              <a:tr h="257163">
                <a:tc>
                  <a:txBody>
                    <a:bodyPr/>
                    <a:lstStyle/>
                    <a:p>
                      <a:pPr algn="just">
                        <a:spcAft>
                          <a:spcPts val="1200"/>
                        </a:spcAft>
                      </a:pPr>
                      <a:r>
                        <a:rPr lang="en-GB" sz="1800">
                          <a:effectLst/>
                        </a:rPr>
                        <a:t>ERDF Total</a:t>
                      </a:r>
                      <a:endParaRPr lang="en-GB" sz="180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endParaRPr lang="en-GB" sz="1800" dirty="0">
                        <a:effectLst/>
                        <a:latin typeface="Times New Roman"/>
                        <a:ea typeface="Times New Roman"/>
                      </a:endParaRPr>
                    </a:p>
                  </a:txBody>
                  <a:tcPr marL="51200" marR="51200" marT="0" marB="0"/>
                </a:tc>
              </a:tr>
              <a:tr h="257163">
                <a:tc>
                  <a:txBody>
                    <a:bodyPr/>
                    <a:lstStyle/>
                    <a:p>
                      <a:pPr algn="just">
                        <a:spcAft>
                          <a:spcPts val="1200"/>
                        </a:spcAft>
                      </a:pPr>
                      <a:endParaRPr lang="en-GB" sz="400" dirty="0" smtClean="0">
                        <a:effectLst/>
                      </a:endParaRPr>
                    </a:p>
                    <a:p>
                      <a:pPr algn="just">
                        <a:spcAft>
                          <a:spcPts val="1200"/>
                        </a:spcAft>
                      </a:pPr>
                      <a:r>
                        <a:rPr lang="en-GB" sz="1800" dirty="0" smtClean="0">
                          <a:effectLst/>
                        </a:rPr>
                        <a:t>ESF less developed</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endParaRPr lang="en-GB" sz="1800" dirty="0">
                        <a:effectLst/>
                        <a:latin typeface="Times New Roman"/>
                        <a:ea typeface="Times New Roman"/>
                      </a:endParaRPr>
                    </a:p>
                  </a:txBody>
                  <a:tcPr marL="51200" marR="51200" marT="0" marB="0"/>
                </a:tc>
              </a:tr>
              <a:tr h="305896">
                <a:tc>
                  <a:txBody>
                    <a:bodyPr/>
                    <a:lstStyle/>
                    <a:p>
                      <a:pPr algn="just">
                        <a:spcAft>
                          <a:spcPts val="1200"/>
                        </a:spcAft>
                      </a:pPr>
                      <a:r>
                        <a:rPr lang="en-GB" sz="1800" dirty="0" smtClean="0">
                          <a:effectLst/>
                        </a:rPr>
                        <a:t>ESF transition</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endParaRPr lang="en-GB" sz="1800" dirty="0">
                        <a:effectLst/>
                        <a:latin typeface="Times New Roman"/>
                        <a:ea typeface="Times New Roman"/>
                      </a:endParaRPr>
                    </a:p>
                  </a:txBody>
                  <a:tcPr marL="51200" marR="51200" marT="0" marB="0"/>
                </a:tc>
              </a:tr>
              <a:tr h="271584">
                <a:tc>
                  <a:txBody>
                    <a:bodyPr/>
                    <a:lstStyle/>
                    <a:p>
                      <a:pPr algn="just">
                        <a:spcAft>
                          <a:spcPts val="1200"/>
                        </a:spcAft>
                      </a:pPr>
                      <a:r>
                        <a:rPr lang="en-GB" sz="1800" dirty="0" smtClean="0">
                          <a:effectLst/>
                        </a:rPr>
                        <a:t>ESF more developed</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endParaRPr lang="en-GB" sz="1800" dirty="0">
                        <a:effectLst/>
                        <a:latin typeface="Times New Roman"/>
                        <a:ea typeface="Times New Roman"/>
                      </a:endParaRPr>
                    </a:p>
                  </a:txBody>
                  <a:tcPr marL="51200" marR="51200" marT="0" marB="0"/>
                </a:tc>
              </a:tr>
              <a:tr h="257163">
                <a:tc>
                  <a:txBody>
                    <a:bodyPr/>
                    <a:lstStyle/>
                    <a:p>
                      <a:pPr algn="just">
                        <a:spcAft>
                          <a:spcPts val="1200"/>
                        </a:spcAft>
                      </a:pPr>
                      <a:r>
                        <a:rPr lang="en-GB" sz="1800" dirty="0">
                          <a:effectLst/>
                        </a:rPr>
                        <a:t>ESF Total </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endParaRPr lang="en-GB" sz="1800" dirty="0">
                        <a:effectLst/>
                        <a:latin typeface="Times New Roman"/>
                        <a:ea typeface="Times New Roman"/>
                      </a:endParaRPr>
                    </a:p>
                  </a:txBody>
                  <a:tcPr marL="51200" marR="51200" marT="0" marB="0"/>
                </a:tc>
              </a:tr>
              <a:tr h="257163">
                <a:tc>
                  <a:txBody>
                    <a:bodyPr/>
                    <a:lstStyle/>
                    <a:p>
                      <a:pPr algn="just">
                        <a:spcAft>
                          <a:spcPts val="1200"/>
                        </a:spcAft>
                      </a:pPr>
                      <a:endParaRPr lang="en-GB" sz="400" dirty="0" smtClean="0">
                        <a:effectLst/>
                      </a:endParaRPr>
                    </a:p>
                    <a:p>
                      <a:pPr algn="just">
                        <a:spcAft>
                          <a:spcPts val="1200"/>
                        </a:spcAft>
                      </a:pPr>
                      <a:r>
                        <a:rPr lang="en-GB" sz="1800" dirty="0" smtClean="0">
                          <a:effectLst/>
                        </a:rPr>
                        <a:t>Cohesion </a:t>
                      </a:r>
                      <a:r>
                        <a:rPr lang="en-GB" sz="1800" dirty="0">
                          <a:effectLst/>
                        </a:rPr>
                        <a:t>Fund</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endParaRPr lang="en-GB" sz="1800" dirty="0">
                        <a:effectLst/>
                        <a:latin typeface="Times New Roman"/>
                        <a:ea typeface="Times New Roman"/>
                      </a:endParaRPr>
                    </a:p>
                  </a:txBody>
                  <a:tcPr marL="51200" marR="51200" marT="0" marB="0"/>
                </a:tc>
              </a:tr>
              <a:tr h="377918">
                <a:tc>
                  <a:txBody>
                    <a:bodyPr/>
                    <a:lstStyle/>
                    <a:p>
                      <a:pPr algn="just">
                        <a:spcAft>
                          <a:spcPts val="1200"/>
                        </a:spcAft>
                      </a:pPr>
                      <a:r>
                        <a:rPr lang="en-GB" sz="1800" dirty="0">
                          <a:effectLst/>
                        </a:rPr>
                        <a:t>Total</a:t>
                      </a:r>
                    </a:p>
                    <a:p>
                      <a:pPr algn="just">
                        <a:spcAft>
                          <a:spcPts val="1200"/>
                        </a:spcAft>
                      </a:pPr>
                      <a:r>
                        <a:rPr lang="en-GB" sz="1800" dirty="0">
                          <a:effectLst/>
                        </a:rPr>
                        <a:t> </a:t>
                      </a:r>
                      <a:endParaRPr lang="en-GB" sz="1800" dirty="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r>
                        <a:rPr lang="en-GB" sz="1800">
                          <a:effectLst/>
                        </a:rPr>
                        <a:t> </a:t>
                      </a:r>
                      <a:endParaRPr lang="en-GB" sz="1800">
                        <a:effectLst/>
                        <a:latin typeface="Times New Roman"/>
                        <a:ea typeface="Times New Roman"/>
                      </a:endParaRPr>
                    </a:p>
                  </a:txBody>
                  <a:tcPr marL="51200" marR="51200" marT="0" marB="0"/>
                </a:tc>
                <a:tc>
                  <a:txBody>
                    <a:bodyPr/>
                    <a:lstStyle/>
                    <a:p>
                      <a:pPr algn="just">
                        <a:spcAft>
                          <a:spcPts val="1200"/>
                        </a:spcAft>
                      </a:pPr>
                      <a:endParaRPr lang="en-GB" sz="1800" dirty="0">
                        <a:effectLst/>
                        <a:latin typeface="Times New Roman"/>
                        <a:ea typeface="Times New Roman"/>
                      </a:endParaRPr>
                    </a:p>
                  </a:txBody>
                  <a:tcPr marL="51200" marR="51200" marT="0" marB="0"/>
                </a:tc>
              </a:tr>
            </a:tbl>
          </a:graphicData>
        </a:graphic>
      </p:graphicFrame>
    </p:spTree>
    <p:extLst>
      <p:ext uri="{BB962C8B-B14F-4D97-AF65-F5344CB8AC3E}">
        <p14:creationId xmlns:p14="http://schemas.microsoft.com/office/powerpoint/2010/main" val="3178540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936625"/>
          </a:xfrm>
        </p:spPr>
        <p:txBody>
          <a:bodyPr/>
          <a:lstStyle/>
          <a:p>
            <a:r>
              <a:rPr lang="fr-BE" sz="2800" u="sng" dirty="0" smtClean="0"/>
              <a:t>4. </a:t>
            </a:r>
            <a:r>
              <a:rPr lang="en-ZA" sz="2800" u="sng" dirty="0" smtClean="0"/>
              <a:t>A financing plan with two tables </a:t>
            </a:r>
            <a:r>
              <a:rPr lang="fr-BE" sz="2800" u="sng" dirty="0" smtClean="0"/>
              <a:t>(2)</a:t>
            </a:r>
            <a:endParaRPr lang="en-GB" sz="2800" u="sng"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51</a:t>
            </a:fld>
            <a:endParaRPr lang="en-GB"/>
          </a:p>
        </p:txBody>
      </p:sp>
      <p:sp>
        <p:nvSpPr>
          <p:cNvPr id="4" name="Content Placeholder 3"/>
          <p:cNvSpPr>
            <a:spLocks noGrp="1"/>
          </p:cNvSpPr>
          <p:nvPr>
            <p:ph idx="1"/>
          </p:nvPr>
        </p:nvSpPr>
        <p:spPr>
          <a:xfrm>
            <a:off x="395536" y="1916832"/>
            <a:ext cx="8229600" cy="4032448"/>
          </a:xfrm>
        </p:spPr>
        <p:txBody>
          <a:bodyPr/>
          <a:lstStyle/>
          <a:p>
            <a:r>
              <a:rPr lang="en-ZA" sz="2000" dirty="0" smtClean="0"/>
              <a:t>Appropriations of the Funds &amp; national co-financing for the period, by priority axis</a:t>
            </a:r>
          </a:p>
          <a:p>
            <a:endParaRPr lang="en-ZA" dirty="0" smtClean="0"/>
          </a:p>
          <a:p>
            <a:endParaRPr lang="en-ZA" dirty="0" smtClean="0"/>
          </a:p>
          <a:p>
            <a:endParaRPr lang="en-ZA" dirty="0" smtClean="0"/>
          </a:p>
          <a:p>
            <a:endParaRPr lang="en-ZA" dirty="0" smtClean="0"/>
          </a:p>
          <a:p>
            <a:endParaRPr lang="en-ZA" dirty="0" smtClean="0"/>
          </a:p>
          <a:p>
            <a:endParaRPr lang="fr-BE" sz="400" dirty="0" smtClean="0"/>
          </a:p>
          <a:p>
            <a:r>
              <a:rPr lang="en-ZA" sz="2000" dirty="0" smtClean="0"/>
              <a:t>Essential data= EU </a:t>
            </a:r>
            <a:r>
              <a:rPr lang="en-ZA" sz="2000" dirty="0" err="1" smtClean="0"/>
              <a:t>cofinancing</a:t>
            </a:r>
            <a:r>
              <a:rPr lang="en-ZA" sz="2000" dirty="0" smtClean="0"/>
              <a:t> rate, by Priority</a:t>
            </a:r>
          </a:p>
          <a:p>
            <a:r>
              <a:rPr lang="en-ZA" sz="2000" dirty="0" smtClean="0"/>
              <a:t>Caution: Possibility of multi Fund / multi category / multi TO priorities that make financial </a:t>
            </a:r>
            <a:r>
              <a:rPr lang="en-ZA" sz="2000" dirty="0" err="1" smtClean="0"/>
              <a:t>management,monitoring</a:t>
            </a:r>
            <a:r>
              <a:rPr lang="en-ZA" sz="2000" dirty="0" smtClean="0"/>
              <a:t>, reporting more complex (with gaps in the regulation …)</a:t>
            </a:r>
            <a:endParaRPr lang="en-ZA" sz="2000" dirty="0"/>
          </a:p>
        </p:txBody>
      </p:sp>
      <p:graphicFrame>
        <p:nvGraphicFramePr>
          <p:cNvPr id="5" name="Content Placeholder 7"/>
          <p:cNvGraphicFramePr>
            <a:graphicFrameLocks/>
          </p:cNvGraphicFramePr>
          <p:nvPr>
            <p:extLst>
              <p:ext uri="{D42A27DB-BD31-4B8C-83A1-F6EECF244321}">
                <p14:modId xmlns:p14="http://schemas.microsoft.com/office/powerpoint/2010/main" val="3611404341"/>
              </p:ext>
            </p:extLst>
          </p:nvPr>
        </p:nvGraphicFramePr>
        <p:xfrm>
          <a:off x="395536" y="2636912"/>
          <a:ext cx="8424937" cy="2225040"/>
        </p:xfrm>
        <a:graphic>
          <a:graphicData uri="http://schemas.openxmlformats.org/drawingml/2006/table">
            <a:tbl>
              <a:tblPr>
                <a:tableStyleId>{5C22544A-7EE6-4342-B048-85BDC9FD1C3A}</a:tableStyleId>
              </a:tblPr>
              <a:tblGrid>
                <a:gridCol w="775563"/>
                <a:gridCol w="592589"/>
                <a:gridCol w="720080"/>
                <a:gridCol w="1014020"/>
                <a:gridCol w="858188"/>
                <a:gridCol w="692938"/>
                <a:gridCol w="775563"/>
                <a:gridCol w="775563"/>
                <a:gridCol w="775563"/>
                <a:gridCol w="722435"/>
                <a:gridCol w="722435"/>
              </a:tblGrid>
              <a:tr h="1100830">
                <a:tc rowSpan="2">
                  <a:txBody>
                    <a:bodyPr/>
                    <a:lstStyle/>
                    <a:p>
                      <a:pPr algn="ctr">
                        <a:spcAft>
                          <a:spcPts val="1200"/>
                        </a:spcAft>
                      </a:pPr>
                      <a:r>
                        <a:rPr lang="en-GB" sz="600" dirty="0">
                          <a:effectLst/>
                        </a:rPr>
                        <a:t> </a:t>
                      </a:r>
                      <a:r>
                        <a:rPr lang="en-GB" sz="1400" dirty="0" smtClean="0">
                          <a:effectLst/>
                        </a:rPr>
                        <a:t>Priority axis</a:t>
                      </a:r>
                      <a:endParaRPr lang="en-GB" sz="1400" dirty="0">
                        <a:effectLst/>
                        <a:latin typeface="Times New Roman"/>
                        <a:ea typeface="Times New Roman"/>
                      </a:endParaRPr>
                    </a:p>
                  </a:txBody>
                  <a:tcPr marL="49665" marR="49665" marT="0" marB="0"/>
                </a:tc>
                <a:tc>
                  <a:txBody>
                    <a:bodyPr/>
                    <a:lstStyle/>
                    <a:p>
                      <a:pPr algn="just">
                        <a:spcAft>
                          <a:spcPts val="1200"/>
                        </a:spcAft>
                      </a:pPr>
                      <a:r>
                        <a:rPr lang="en-GB" sz="1400" dirty="0">
                          <a:effectLst/>
                        </a:rPr>
                        <a:t>Fund</a:t>
                      </a:r>
                      <a:endParaRPr lang="en-GB" sz="1400" dirty="0">
                        <a:effectLst/>
                        <a:latin typeface="Times New Roman"/>
                        <a:ea typeface="Times New Roman"/>
                      </a:endParaRPr>
                    </a:p>
                  </a:txBody>
                  <a:tcPr marL="49665" marR="49665" marT="0" marB="0"/>
                </a:tc>
                <a:tc>
                  <a:txBody>
                    <a:bodyPr/>
                    <a:lstStyle/>
                    <a:p>
                      <a:pPr algn="ctr">
                        <a:spcAft>
                          <a:spcPts val="1200"/>
                        </a:spcAft>
                      </a:pPr>
                      <a:r>
                        <a:rPr lang="en-GB" sz="1400" dirty="0" err="1" smtClean="0">
                          <a:effectLst/>
                        </a:rPr>
                        <a:t>Categ</a:t>
                      </a:r>
                      <a:r>
                        <a:rPr lang="en-GB" sz="1400" dirty="0" smtClean="0">
                          <a:effectLst/>
                        </a:rPr>
                        <a:t> </a:t>
                      </a:r>
                      <a:r>
                        <a:rPr lang="en-GB" sz="1400" dirty="0">
                          <a:effectLst/>
                        </a:rPr>
                        <a:t>of region </a:t>
                      </a:r>
                      <a:endParaRPr lang="en-GB" sz="1400" dirty="0">
                        <a:effectLst/>
                        <a:latin typeface="Times New Roman"/>
                        <a:ea typeface="Times New Roman"/>
                      </a:endParaRPr>
                    </a:p>
                  </a:txBody>
                  <a:tcPr marL="49665" marR="49665" marT="0" marB="0"/>
                </a:tc>
                <a:tc>
                  <a:txBody>
                    <a:bodyPr/>
                    <a:lstStyle/>
                    <a:p>
                      <a:pPr algn="ctr">
                        <a:spcAft>
                          <a:spcPts val="1200"/>
                        </a:spcAft>
                      </a:pPr>
                      <a:r>
                        <a:rPr lang="en-GB" sz="1400" dirty="0">
                          <a:effectLst/>
                        </a:rPr>
                        <a:t>Basis for </a:t>
                      </a:r>
                      <a:r>
                        <a:rPr lang="en-GB" sz="1400" dirty="0" smtClean="0">
                          <a:effectLst/>
                        </a:rPr>
                        <a:t>calc. of </a:t>
                      </a:r>
                      <a:r>
                        <a:rPr lang="en-GB" sz="1400" dirty="0">
                          <a:effectLst/>
                        </a:rPr>
                        <a:t>the </a:t>
                      </a:r>
                      <a:r>
                        <a:rPr lang="en-GB" sz="1400" dirty="0" smtClean="0">
                          <a:effectLst/>
                        </a:rPr>
                        <a:t>EU support</a:t>
                      </a:r>
                    </a:p>
                    <a:p>
                      <a:pPr algn="ctr">
                        <a:spcAft>
                          <a:spcPts val="1200"/>
                        </a:spcAft>
                      </a:pPr>
                      <a:endParaRPr lang="en-GB" sz="1400" dirty="0">
                        <a:effectLst/>
                      </a:endParaRPr>
                    </a:p>
                  </a:txBody>
                  <a:tcPr marL="49665" marR="49665" marT="0" marB="0"/>
                </a:tc>
                <a:tc>
                  <a:txBody>
                    <a:bodyPr/>
                    <a:lstStyle/>
                    <a:p>
                      <a:pPr algn="ctr">
                        <a:spcAft>
                          <a:spcPts val="1200"/>
                        </a:spcAft>
                      </a:pPr>
                      <a:r>
                        <a:rPr lang="en-GB" sz="1400" dirty="0" smtClean="0">
                          <a:effectLst/>
                        </a:rPr>
                        <a:t>EU support </a:t>
                      </a:r>
                    </a:p>
                  </a:txBody>
                  <a:tcPr marL="49665" marR="49665" marT="0" marB="0"/>
                </a:tc>
                <a:tc>
                  <a:txBody>
                    <a:bodyPr/>
                    <a:lstStyle/>
                    <a:p>
                      <a:pPr algn="just">
                        <a:spcAft>
                          <a:spcPts val="1200"/>
                        </a:spcAft>
                      </a:pPr>
                      <a:r>
                        <a:rPr lang="en-GB" sz="1400" dirty="0">
                          <a:effectLst/>
                        </a:rPr>
                        <a:t>National </a:t>
                      </a:r>
                      <a:r>
                        <a:rPr lang="en-GB" sz="1400" dirty="0" smtClean="0">
                          <a:effectLst/>
                        </a:rPr>
                        <a:t>counterpart</a:t>
                      </a:r>
                      <a:endParaRPr lang="en-GB" sz="1400" dirty="0">
                        <a:effectLst/>
                      </a:endParaRPr>
                    </a:p>
                  </a:txBody>
                  <a:tcPr marL="49665" marR="49665" marT="0" marB="0"/>
                </a:tc>
                <a:tc gridSpan="2">
                  <a:txBody>
                    <a:bodyPr/>
                    <a:lstStyle/>
                    <a:p>
                      <a:pPr algn="ctr">
                        <a:spcAft>
                          <a:spcPts val="1200"/>
                        </a:spcAft>
                      </a:pPr>
                      <a:r>
                        <a:rPr lang="en-GB" sz="1400" dirty="0">
                          <a:effectLst/>
                        </a:rPr>
                        <a:t>Indicative breakdown of the national </a:t>
                      </a:r>
                      <a:r>
                        <a:rPr lang="en-GB" sz="1400" dirty="0" smtClean="0">
                          <a:effectLst/>
                        </a:rPr>
                        <a:t>counterpart</a:t>
                      </a:r>
                    </a:p>
                    <a:p>
                      <a:pPr algn="ctr">
                        <a:spcAft>
                          <a:spcPts val="1200"/>
                        </a:spcAft>
                      </a:pPr>
                      <a:r>
                        <a:rPr lang="fr-BE" sz="1400" i="0" kern="1200" dirty="0" smtClean="0">
                          <a:solidFill>
                            <a:schemeClr val="dk1"/>
                          </a:solidFill>
                          <a:effectLst/>
                          <a:latin typeface="+mn-lt"/>
                          <a:ea typeface="+mn-ea"/>
                          <a:cs typeface="+mn-cs"/>
                        </a:rPr>
                        <a:t>Public    </a:t>
                      </a:r>
                      <a:r>
                        <a:rPr lang="fr-BE" sz="1400" i="0" kern="1200" dirty="0" err="1" smtClean="0">
                          <a:solidFill>
                            <a:schemeClr val="dk1"/>
                          </a:solidFill>
                          <a:effectLst/>
                          <a:latin typeface="+mn-lt"/>
                          <a:ea typeface="+mn-ea"/>
                          <a:cs typeface="+mn-cs"/>
                        </a:rPr>
                        <a:t>Private</a:t>
                      </a:r>
                      <a:endParaRPr lang="en-GB" sz="1400" i="0" kern="1200" dirty="0">
                        <a:solidFill>
                          <a:schemeClr val="dk1"/>
                        </a:solidFill>
                        <a:effectLst/>
                        <a:latin typeface="+mn-lt"/>
                        <a:ea typeface="+mn-ea"/>
                        <a:cs typeface="+mn-cs"/>
                      </a:endParaRPr>
                    </a:p>
                  </a:txBody>
                  <a:tcPr marL="49665" marR="49665" marT="0" marB="0"/>
                </a:tc>
                <a:tc hMerge="1">
                  <a:txBody>
                    <a:bodyPr/>
                    <a:lstStyle/>
                    <a:p>
                      <a:endParaRPr lang="en-GB"/>
                    </a:p>
                  </a:txBody>
                  <a:tcPr/>
                </a:tc>
                <a:tc>
                  <a:txBody>
                    <a:bodyPr/>
                    <a:lstStyle/>
                    <a:p>
                      <a:pPr algn="ctr">
                        <a:spcAft>
                          <a:spcPts val="1200"/>
                        </a:spcAft>
                      </a:pPr>
                      <a:r>
                        <a:rPr lang="en-GB" sz="1400" dirty="0">
                          <a:effectLst/>
                        </a:rPr>
                        <a:t>Total </a:t>
                      </a:r>
                      <a:r>
                        <a:rPr lang="en-GB" sz="1400" dirty="0" smtClean="0">
                          <a:effectLst/>
                        </a:rPr>
                        <a:t>funding</a:t>
                      </a:r>
                      <a:endParaRPr lang="en-GB" sz="1400" dirty="0">
                        <a:effectLst/>
                      </a:endParaRPr>
                    </a:p>
                  </a:txBody>
                  <a:tcPr marL="49665" marR="49665" marT="0" marB="0"/>
                </a:tc>
                <a:tc>
                  <a:txBody>
                    <a:bodyPr/>
                    <a:lstStyle/>
                    <a:p>
                      <a:pPr algn="ctr">
                        <a:spcAft>
                          <a:spcPts val="1200"/>
                        </a:spcAft>
                      </a:pPr>
                      <a:r>
                        <a:rPr lang="en-GB" sz="1400" dirty="0">
                          <a:effectLst/>
                        </a:rPr>
                        <a:t>Co-financing </a:t>
                      </a:r>
                      <a:r>
                        <a:rPr lang="en-GB" sz="1400" dirty="0" smtClean="0">
                          <a:effectLst/>
                        </a:rPr>
                        <a:t>rate</a:t>
                      </a:r>
                      <a:endParaRPr lang="en-GB" sz="1400" dirty="0">
                        <a:effectLst/>
                      </a:endParaRPr>
                    </a:p>
                  </a:txBody>
                  <a:tcPr marL="49665" marR="49665" marT="0" marB="0"/>
                </a:tc>
                <a:tc>
                  <a:txBody>
                    <a:bodyPr/>
                    <a:lstStyle/>
                    <a:p>
                      <a:pPr algn="just">
                        <a:spcAft>
                          <a:spcPts val="1200"/>
                        </a:spcAft>
                      </a:pPr>
                      <a:r>
                        <a:rPr lang="en-GB" sz="1400" dirty="0">
                          <a:effectLst/>
                        </a:rPr>
                        <a:t>For </a:t>
                      </a:r>
                    </a:p>
                    <a:p>
                      <a:pPr algn="just">
                        <a:spcAft>
                          <a:spcPts val="1200"/>
                        </a:spcAft>
                      </a:pPr>
                      <a:r>
                        <a:rPr lang="en-GB" sz="1400" dirty="0" smtClean="0">
                          <a:effectLst/>
                        </a:rPr>
                        <a:t>Information, EIB </a:t>
                      </a:r>
                      <a:r>
                        <a:rPr lang="en-GB" sz="1400" dirty="0" err="1" smtClean="0">
                          <a:effectLst/>
                        </a:rPr>
                        <a:t>contrib</a:t>
                      </a:r>
                      <a:endParaRPr lang="en-GB" sz="1400" dirty="0">
                        <a:effectLst/>
                        <a:latin typeface="Times New Roman"/>
                        <a:ea typeface="Times New Roman"/>
                      </a:endParaRPr>
                    </a:p>
                  </a:txBody>
                  <a:tcPr marL="49665" marR="49665" marT="0" marB="0"/>
                </a:tc>
              </a:tr>
              <a:tr h="908185">
                <a:tc vMerge="1">
                  <a:txBody>
                    <a:bodyPr/>
                    <a:lstStyle/>
                    <a:p>
                      <a:endParaRPr lang="en-GB"/>
                    </a:p>
                  </a:txBody>
                  <a:tcPr/>
                </a:tc>
                <a:tc>
                  <a:txBody>
                    <a:bodyPr/>
                    <a:lstStyle/>
                    <a:p>
                      <a:pPr algn="just">
                        <a:spcAft>
                          <a:spcPts val="1200"/>
                        </a:spcAft>
                      </a:pPr>
                      <a:endParaRPr lang="fr-BE" sz="1400" i="1" dirty="0" smtClean="0">
                        <a:effectLst/>
                        <a:latin typeface="Times New Roman"/>
                        <a:ea typeface="Times New Roman"/>
                      </a:endParaRPr>
                    </a:p>
                  </a:txBody>
                  <a:tcPr marL="49665" marR="49665" marT="0" marB="0"/>
                </a:tc>
                <a:tc>
                  <a:txBody>
                    <a:bodyPr/>
                    <a:lstStyle/>
                    <a:p>
                      <a:pPr algn="just">
                        <a:spcAft>
                          <a:spcPts val="1200"/>
                        </a:spcAft>
                      </a:pPr>
                      <a:endParaRPr lang="en-GB" sz="1400" i="1" dirty="0">
                        <a:effectLst/>
                        <a:latin typeface="Times New Roman"/>
                        <a:ea typeface="Times New Roman"/>
                      </a:endParaRPr>
                    </a:p>
                  </a:txBody>
                  <a:tcPr marL="49665" marR="49665" marT="0" marB="0"/>
                </a:tc>
                <a:tc>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r>
                        <a:rPr lang="en-GB" sz="1400" dirty="0" smtClean="0">
                          <a:effectLst/>
                        </a:rPr>
                        <a:t>Total </a:t>
                      </a:r>
                      <a:r>
                        <a:rPr lang="en-GB" sz="1400" dirty="0" err="1" smtClean="0">
                          <a:effectLst/>
                        </a:rPr>
                        <a:t>vs</a:t>
                      </a:r>
                      <a:r>
                        <a:rPr lang="en-GB" sz="1400" dirty="0" smtClean="0">
                          <a:effectLst/>
                        </a:rPr>
                        <a:t> public </a:t>
                      </a:r>
                      <a:endParaRPr lang="en-GB" sz="1400" dirty="0" smtClean="0">
                        <a:effectLst/>
                        <a:latin typeface="Times New Roman"/>
                        <a:ea typeface="Times New Roman"/>
                      </a:endParaRPr>
                    </a:p>
                    <a:p>
                      <a:pPr algn="just">
                        <a:spcAft>
                          <a:spcPts val="1200"/>
                        </a:spcAft>
                      </a:pPr>
                      <a:endParaRPr lang="en-GB" sz="1400" i="1" dirty="0">
                        <a:effectLst/>
                        <a:latin typeface="Times New Roman"/>
                        <a:ea typeface="Times New Roman"/>
                      </a:endParaRPr>
                    </a:p>
                  </a:txBody>
                  <a:tcPr marL="49665" marR="49665" marT="0" marB="0"/>
                </a:tc>
                <a:tc>
                  <a:txBody>
                    <a:bodyPr/>
                    <a:lstStyle/>
                    <a:p>
                      <a:pPr algn="ctr">
                        <a:spcAft>
                          <a:spcPts val="1200"/>
                        </a:spcAft>
                      </a:pPr>
                      <a:r>
                        <a:rPr lang="en-GB" sz="1400" dirty="0" smtClean="0">
                          <a:effectLst/>
                        </a:rPr>
                        <a:t>(a)</a:t>
                      </a:r>
                      <a:endParaRPr lang="en-GB" sz="1400" i="1" dirty="0">
                        <a:effectLst/>
                        <a:latin typeface="Times New Roman"/>
                        <a:ea typeface="Times New Roman"/>
                      </a:endParaRPr>
                    </a:p>
                  </a:txBody>
                  <a:tcPr marL="49665" marR="49665" marT="0" marB="0"/>
                </a:tc>
                <a:tc>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r>
                        <a:rPr lang="en-GB" sz="1400" dirty="0">
                          <a:effectLst/>
                        </a:rPr>
                        <a:t> </a:t>
                      </a:r>
                      <a:r>
                        <a:rPr lang="en-GB" sz="1400" dirty="0" smtClean="0">
                          <a:effectLst/>
                        </a:rPr>
                        <a:t>(b) = (c) + (d)</a:t>
                      </a:r>
                      <a:endParaRPr lang="en-GB" sz="1400" dirty="0" smtClean="0">
                        <a:effectLst/>
                        <a:latin typeface="Times New Roman"/>
                        <a:ea typeface="Times New Roman"/>
                      </a:endParaRPr>
                    </a:p>
                    <a:p>
                      <a:pPr algn="just">
                        <a:spcAft>
                          <a:spcPts val="1200"/>
                        </a:spcAft>
                      </a:pPr>
                      <a:endParaRPr lang="en-GB" sz="1400" dirty="0">
                        <a:effectLst/>
                        <a:latin typeface="Times New Roman"/>
                        <a:ea typeface="Times New Roman"/>
                      </a:endParaRPr>
                    </a:p>
                  </a:txBody>
                  <a:tcPr marL="49665" marR="49665" marT="0" marB="0"/>
                </a:tc>
                <a:tc>
                  <a:txBody>
                    <a:bodyPr/>
                    <a:lstStyle/>
                    <a:p>
                      <a:pPr algn="ctr">
                        <a:spcAft>
                          <a:spcPts val="1200"/>
                        </a:spcAft>
                      </a:pPr>
                      <a:r>
                        <a:rPr lang="en-GB" sz="1400" dirty="0" smtClean="0">
                          <a:effectLst/>
                        </a:rPr>
                        <a:t>(c</a:t>
                      </a:r>
                      <a:r>
                        <a:rPr lang="en-GB" sz="1400" dirty="0">
                          <a:effectLst/>
                        </a:rPr>
                        <a:t>)</a:t>
                      </a:r>
                      <a:endParaRPr lang="en-GB" sz="1400" dirty="0">
                        <a:effectLst/>
                        <a:latin typeface="Times New Roman"/>
                        <a:ea typeface="Times New Roman"/>
                      </a:endParaRPr>
                    </a:p>
                  </a:txBody>
                  <a:tcPr marL="49665" marR="49665" marT="0" marB="0"/>
                </a:tc>
                <a:tc>
                  <a:txBody>
                    <a:bodyPr/>
                    <a:lstStyle/>
                    <a:p>
                      <a:pPr algn="just">
                        <a:spcAft>
                          <a:spcPts val="1200"/>
                        </a:spcAft>
                      </a:pPr>
                      <a:r>
                        <a:rPr lang="en-GB" sz="1400" dirty="0">
                          <a:effectLst/>
                        </a:rPr>
                        <a:t> </a:t>
                      </a:r>
                      <a:r>
                        <a:rPr lang="en-GB" sz="1400" dirty="0" smtClean="0">
                          <a:effectLst/>
                        </a:rPr>
                        <a:t>(</a:t>
                      </a:r>
                      <a:r>
                        <a:rPr lang="en-GB" sz="1400" dirty="0">
                          <a:effectLst/>
                        </a:rPr>
                        <a:t>d</a:t>
                      </a:r>
                      <a:r>
                        <a:rPr lang="en-GB" sz="1400" dirty="0" smtClean="0">
                          <a:effectLst/>
                        </a:rPr>
                        <a:t>)</a:t>
                      </a:r>
                      <a:endParaRPr lang="en-GB" sz="1400" u="sng" dirty="0" smtClean="0">
                        <a:effectLst/>
                      </a:endParaRPr>
                    </a:p>
                  </a:txBody>
                  <a:tcPr marL="49665" marR="49665" marT="0" marB="0"/>
                </a:tc>
                <a:tc>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r>
                        <a:rPr lang="en-GB" sz="1400" dirty="0">
                          <a:effectLst/>
                        </a:rPr>
                        <a:t> </a:t>
                      </a:r>
                      <a:r>
                        <a:rPr lang="en-GB" sz="1400" dirty="0" smtClean="0">
                          <a:effectLst/>
                        </a:rPr>
                        <a:t>(e) = (a) + (b)</a:t>
                      </a:r>
                      <a:endParaRPr lang="en-GB" sz="1400" dirty="0">
                        <a:effectLst/>
                        <a:latin typeface="Times New Roman"/>
                        <a:ea typeface="Times New Roman"/>
                      </a:endParaRPr>
                    </a:p>
                  </a:txBody>
                  <a:tcPr marL="49665" marR="49665" marT="0" marB="0"/>
                </a:tc>
                <a:tc>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r>
                        <a:rPr lang="en-GB" sz="1400" dirty="0">
                          <a:effectLst/>
                        </a:rPr>
                        <a:t> </a:t>
                      </a:r>
                      <a:r>
                        <a:rPr lang="en-GB" sz="1400" dirty="0" smtClean="0">
                          <a:effectLst/>
                        </a:rPr>
                        <a:t>(f)  = (a)/(e)</a:t>
                      </a:r>
                      <a:endParaRPr lang="en-GB" sz="1400" dirty="0">
                        <a:effectLst/>
                        <a:latin typeface="Times New Roman"/>
                        <a:ea typeface="Times New Roman"/>
                      </a:endParaRPr>
                    </a:p>
                  </a:txBody>
                  <a:tcPr marL="49665" marR="49665" marT="0" marB="0"/>
                </a:tc>
                <a:tc>
                  <a:txBody>
                    <a:bodyPr/>
                    <a:lstStyle/>
                    <a:p>
                      <a:pPr algn="just">
                        <a:spcAft>
                          <a:spcPts val="1200"/>
                        </a:spcAft>
                      </a:pPr>
                      <a:r>
                        <a:rPr lang="en-GB" sz="1400" dirty="0">
                          <a:effectLst/>
                        </a:rPr>
                        <a:t> </a:t>
                      </a:r>
                      <a:endParaRPr lang="en-GB" sz="1400" dirty="0">
                        <a:effectLst/>
                        <a:latin typeface="Times New Roman"/>
                        <a:ea typeface="Times New Roman"/>
                      </a:endParaRPr>
                    </a:p>
                  </a:txBody>
                  <a:tcPr marL="49665" marR="49665" marT="0" marB="0"/>
                </a:tc>
              </a:tr>
            </a:tbl>
          </a:graphicData>
        </a:graphic>
      </p:graphicFrame>
    </p:spTree>
    <p:extLst>
      <p:ext uri="{BB962C8B-B14F-4D97-AF65-F5344CB8AC3E}">
        <p14:creationId xmlns:p14="http://schemas.microsoft.com/office/powerpoint/2010/main" val="2694126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598845"/>
            <a:ext cx="8229600" cy="851477"/>
          </a:xfrm>
        </p:spPr>
        <p:txBody>
          <a:bodyPr/>
          <a:lstStyle/>
          <a:p>
            <a:r>
              <a:rPr lang="fr-BE" sz="2800" u="sng" dirty="0" smtClean="0"/>
              <a:t>4. </a:t>
            </a:r>
            <a:r>
              <a:rPr lang="en-ZA" sz="2800" u="sng" dirty="0" smtClean="0"/>
              <a:t>A financing plan with two tables (3)</a:t>
            </a:r>
            <a:endParaRPr lang="en-ZA" sz="2800" u="sng"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52</a:t>
            </a:fld>
            <a:endParaRPr lang="en-GB"/>
          </a:p>
        </p:txBody>
      </p:sp>
      <p:sp>
        <p:nvSpPr>
          <p:cNvPr id="4" name="Tijdelijke aanduiding voor inhoud 3"/>
          <p:cNvSpPr>
            <a:spLocks noGrp="1"/>
          </p:cNvSpPr>
          <p:nvPr>
            <p:ph idx="1"/>
          </p:nvPr>
        </p:nvSpPr>
        <p:spPr>
          <a:xfrm>
            <a:off x="395536" y="2420888"/>
            <a:ext cx="8229600" cy="3633788"/>
          </a:xfrm>
        </p:spPr>
        <p:txBody>
          <a:bodyPr/>
          <a:lstStyle/>
          <a:p>
            <a:r>
              <a:rPr lang="en-ZA" dirty="0" smtClean="0"/>
              <a:t>Breakdown by PA, Fund and TO for PAs combining IPs from different </a:t>
            </a:r>
            <a:r>
              <a:rPr lang="en-ZA" dirty="0" err="1" smtClean="0"/>
              <a:t>Pos</a:t>
            </a:r>
            <a:endParaRPr lang="en-ZA" dirty="0" smtClean="0"/>
          </a:p>
          <a:p>
            <a:endParaRPr lang="fr-BE" dirty="0"/>
          </a:p>
          <a:p>
            <a:endParaRPr lang="fr-BE" dirty="0" smtClean="0"/>
          </a:p>
          <a:p>
            <a:endParaRPr lang="fr-BE" dirty="0"/>
          </a:p>
          <a:p>
            <a:endParaRPr lang="fr-BE" dirty="0" smtClean="0"/>
          </a:p>
          <a:p>
            <a:endParaRPr lang="fr-BE" dirty="0"/>
          </a:p>
          <a:p>
            <a:r>
              <a:rPr lang="en-ZA" dirty="0" smtClean="0"/>
              <a:t>Mainly useful to verify ERDF/CF concentration</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092646869"/>
              </p:ext>
            </p:extLst>
          </p:nvPr>
        </p:nvGraphicFramePr>
        <p:xfrm>
          <a:off x="251520" y="3429000"/>
          <a:ext cx="8229600" cy="1706880"/>
        </p:xfrm>
        <a:graphic>
          <a:graphicData uri="http://schemas.openxmlformats.org/drawingml/2006/table">
            <a:tbl>
              <a:tblPr firstRow="1" firstCol="1" bandRow="1">
                <a:tableStyleId>{5C22544A-7EE6-4342-B048-85BDC9FD1C3A}</a:tableStyleId>
              </a:tblPr>
              <a:tblGrid>
                <a:gridCol w="1944216"/>
                <a:gridCol w="1146822"/>
                <a:gridCol w="1545519"/>
                <a:gridCol w="764043"/>
                <a:gridCol w="1440160"/>
                <a:gridCol w="1388840"/>
              </a:tblGrid>
              <a:tr h="0">
                <a:tc>
                  <a:txBody>
                    <a:bodyPr/>
                    <a:lstStyle/>
                    <a:p>
                      <a:pPr algn="just">
                        <a:spcBef>
                          <a:spcPts val="300"/>
                        </a:spcBef>
                        <a:spcAft>
                          <a:spcPts val="300"/>
                        </a:spcAft>
                      </a:pPr>
                      <a:r>
                        <a:rPr lang="en-GB" sz="1600" dirty="0">
                          <a:solidFill>
                            <a:schemeClr val="tx1"/>
                          </a:solidFill>
                          <a:effectLst/>
                        </a:rPr>
                        <a:t>Priority axis</a:t>
                      </a:r>
                      <a:endParaRPr lang="en-GB" sz="1600" dirty="0">
                        <a:solidFill>
                          <a:schemeClr val="tx1"/>
                        </a:solidFill>
                        <a:effectLst/>
                        <a:latin typeface="Times New Roman"/>
                        <a:ea typeface="Times New Roman"/>
                      </a:endParaRPr>
                    </a:p>
                  </a:txBody>
                  <a:tcPr marL="68580" marR="68580" marT="0" marB="0"/>
                </a:tc>
                <a:tc>
                  <a:txBody>
                    <a:bodyPr/>
                    <a:lstStyle/>
                    <a:p>
                      <a:pPr algn="just">
                        <a:spcBef>
                          <a:spcPts val="300"/>
                        </a:spcBef>
                        <a:spcAft>
                          <a:spcPts val="300"/>
                        </a:spcAft>
                      </a:pPr>
                      <a:r>
                        <a:rPr lang="en-GB" sz="1600" dirty="0">
                          <a:solidFill>
                            <a:schemeClr val="tx1"/>
                          </a:solidFill>
                          <a:effectLst/>
                        </a:rPr>
                        <a:t>Fund</a:t>
                      </a:r>
                      <a:endParaRPr lang="en-GB" sz="1600" dirty="0">
                        <a:solidFill>
                          <a:schemeClr val="tx1"/>
                        </a:solidFill>
                        <a:effectLst/>
                        <a:latin typeface="Times New Roman"/>
                        <a:ea typeface="Times New Roman"/>
                      </a:endParaRPr>
                    </a:p>
                  </a:txBody>
                  <a:tcPr marL="68580" marR="68580" marT="0" marB="0"/>
                </a:tc>
                <a:tc>
                  <a:txBody>
                    <a:bodyPr/>
                    <a:lstStyle/>
                    <a:p>
                      <a:pPr algn="just">
                        <a:spcBef>
                          <a:spcPts val="300"/>
                        </a:spcBef>
                        <a:spcAft>
                          <a:spcPts val="300"/>
                        </a:spcAft>
                      </a:pPr>
                      <a:r>
                        <a:rPr lang="en-GB" sz="1600">
                          <a:solidFill>
                            <a:schemeClr val="tx1"/>
                          </a:solidFill>
                          <a:effectLst/>
                        </a:rPr>
                        <a:t>Thematic objective</a:t>
                      </a:r>
                      <a:endParaRPr lang="en-GB" sz="1600">
                        <a:solidFill>
                          <a:schemeClr val="tx1"/>
                        </a:solidFill>
                        <a:effectLst/>
                        <a:latin typeface="Times New Roman"/>
                        <a:ea typeface="Times New Roman"/>
                      </a:endParaRPr>
                    </a:p>
                  </a:txBody>
                  <a:tcPr marL="68580" marR="68580" marT="0" marB="0"/>
                </a:tc>
                <a:tc>
                  <a:txBody>
                    <a:bodyPr/>
                    <a:lstStyle/>
                    <a:p>
                      <a:pPr marL="306070" algn="l">
                        <a:spcBef>
                          <a:spcPts val="300"/>
                        </a:spcBef>
                        <a:spcAft>
                          <a:spcPts val="300"/>
                        </a:spcAft>
                      </a:pPr>
                      <a:r>
                        <a:rPr lang="en-GB" sz="1600" dirty="0" smtClean="0">
                          <a:solidFill>
                            <a:schemeClr val="tx1"/>
                          </a:solidFill>
                          <a:effectLst/>
                        </a:rPr>
                        <a:t>EU</a:t>
                      </a:r>
                      <a:endParaRPr lang="en-GB" sz="1600" dirty="0">
                        <a:solidFill>
                          <a:schemeClr val="tx1"/>
                        </a:solidFill>
                        <a:effectLst/>
                        <a:latin typeface="Times New Roman"/>
                        <a:ea typeface="Times New Roman"/>
                      </a:endParaRPr>
                    </a:p>
                  </a:txBody>
                  <a:tcPr marL="68580" marR="68580" marT="0" marB="0"/>
                </a:tc>
                <a:tc>
                  <a:txBody>
                    <a:bodyPr/>
                    <a:lstStyle/>
                    <a:p>
                      <a:pPr marL="306070" algn="ctr">
                        <a:spcBef>
                          <a:spcPts val="300"/>
                        </a:spcBef>
                        <a:spcAft>
                          <a:spcPts val="300"/>
                        </a:spcAft>
                      </a:pPr>
                      <a:r>
                        <a:rPr lang="en-GB" sz="1600" dirty="0">
                          <a:solidFill>
                            <a:schemeClr val="tx1"/>
                          </a:solidFill>
                          <a:effectLst/>
                        </a:rPr>
                        <a:t>National counterpart</a:t>
                      </a:r>
                      <a:endParaRPr lang="en-GB" sz="1600" dirty="0">
                        <a:solidFill>
                          <a:schemeClr val="tx1"/>
                        </a:solidFill>
                        <a:effectLst/>
                        <a:latin typeface="Times New Roman"/>
                        <a:ea typeface="Times New Roman"/>
                      </a:endParaRPr>
                    </a:p>
                  </a:txBody>
                  <a:tcPr marL="68580" marR="68580" marT="0" marB="0"/>
                </a:tc>
                <a:tc>
                  <a:txBody>
                    <a:bodyPr/>
                    <a:lstStyle/>
                    <a:p>
                      <a:pPr marL="306070" algn="ctr">
                        <a:spcBef>
                          <a:spcPts val="300"/>
                        </a:spcBef>
                        <a:spcAft>
                          <a:spcPts val="300"/>
                        </a:spcAft>
                      </a:pPr>
                      <a:r>
                        <a:rPr lang="en-GB" sz="1600" dirty="0">
                          <a:solidFill>
                            <a:schemeClr val="tx1"/>
                          </a:solidFill>
                          <a:effectLst/>
                        </a:rPr>
                        <a:t>Total funding</a:t>
                      </a:r>
                      <a:endParaRPr lang="en-GB" sz="1600" dirty="0">
                        <a:solidFill>
                          <a:schemeClr val="tx1"/>
                        </a:solidFill>
                        <a:effectLst/>
                        <a:latin typeface="Times New Roman"/>
                        <a:ea typeface="Times New Roman"/>
                      </a:endParaRPr>
                    </a:p>
                  </a:txBody>
                  <a:tcPr marL="68580" marR="68580" marT="0" marB="0"/>
                </a:tc>
              </a:tr>
              <a:tr h="0">
                <a:tc rowSpan="2">
                  <a:txBody>
                    <a:bodyPr/>
                    <a:lstStyle/>
                    <a:p>
                      <a:pPr algn="just">
                        <a:spcBef>
                          <a:spcPts val="300"/>
                        </a:spcBef>
                        <a:spcAft>
                          <a:spcPts val="300"/>
                        </a:spcAft>
                      </a:pPr>
                      <a:r>
                        <a:rPr lang="en-GB" sz="1600">
                          <a:solidFill>
                            <a:schemeClr val="tx1"/>
                          </a:solidFill>
                          <a:effectLst/>
                        </a:rPr>
                        <a:t>Priority axis 1</a:t>
                      </a:r>
                      <a:endParaRPr lang="en-GB" sz="1600">
                        <a:solidFill>
                          <a:schemeClr val="tx1"/>
                        </a:solidFill>
                        <a:effectLst/>
                        <a:latin typeface="Times New Roman"/>
                        <a:ea typeface="Times New Roman"/>
                      </a:endParaRPr>
                    </a:p>
                  </a:txBody>
                  <a:tcPr marL="68580" marR="68580" marT="0" marB="0"/>
                </a:tc>
                <a:tc rowSpan="2">
                  <a:txBody>
                    <a:bodyPr/>
                    <a:lstStyle/>
                    <a:p>
                      <a:pPr algn="just">
                        <a:spcBef>
                          <a:spcPts val="300"/>
                        </a:spcBef>
                        <a:spcAft>
                          <a:spcPts val="300"/>
                        </a:spcAft>
                      </a:pPr>
                      <a:r>
                        <a:rPr lang="en-GB" sz="1600" dirty="0">
                          <a:solidFill>
                            <a:schemeClr val="tx1"/>
                          </a:solidFill>
                          <a:effectLst/>
                        </a:rPr>
                        <a:t> </a:t>
                      </a:r>
                      <a:endParaRPr lang="en-GB" sz="1600" dirty="0">
                        <a:solidFill>
                          <a:schemeClr val="tx1"/>
                        </a:solidFill>
                        <a:effectLst/>
                        <a:latin typeface="Times New Roman"/>
                        <a:ea typeface="Times New Roman"/>
                      </a:endParaRPr>
                    </a:p>
                  </a:txBody>
                  <a:tcPr marL="68580" marR="68580" marT="0" marB="0"/>
                </a:tc>
                <a:tc>
                  <a:txBody>
                    <a:bodyPr/>
                    <a:lstStyle/>
                    <a:p>
                      <a:pPr marL="457200" algn="just">
                        <a:spcBef>
                          <a:spcPts val="300"/>
                        </a:spcBef>
                        <a:spcAft>
                          <a:spcPts val="300"/>
                        </a:spcAft>
                      </a:pPr>
                      <a:r>
                        <a:rPr lang="en-GB" sz="1600" dirty="0" smtClean="0">
                          <a:solidFill>
                            <a:schemeClr val="tx1"/>
                          </a:solidFill>
                          <a:effectLst/>
                        </a:rPr>
                        <a:t>TO 1</a:t>
                      </a:r>
                      <a:endParaRPr lang="en-GB" sz="1600" dirty="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r>
              <a:tr h="0">
                <a:tc vMerge="1">
                  <a:txBody>
                    <a:bodyPr/>
                    <a:lstStyle/>
                    <a:p>
                      <a:endParaRPr lang="en-GB"/>
                    </a:p>
                  </a:txBody>
                  <a:tcPr/>
                </a:tc>
                <a:tc vMerge="1">
                  <a:txBody>
                    <a:bodyPr/>
                    <a:lstStyle/>
                    <a:p>
                      <a:endParaRPr lang="en-GB"/>
                    </a:p>
                  </a:txBody>
                  <a:tcPr/>
                </a:tc>
                <a:tc>
                  <a:txBody>
                    <a:bodyPr/>
                    <a:lstStyle/>
                    <a:p>
                      <a:pPr marL="457200" algn="just">
                        <a:spcBef>
                          <a:spcPts val="300"/>
                        </a:spcBef>
                        <a:spcAft>
                          <a:spcPts val="300"/>
                        </a:spcAft>
                      </a:pPr>
                      <a:r>
                        <a:rPr lang="en-GB" sz="1600" dirty="0" smtClean="0">
                          <a:solidFill>
                            <a:schemeClr val="tx1"/>
                          </a:solidFill>
                          <a:effectLst/>
                        </a:rPr>
                        <a:t>TO 2</a:t>
                      </a:r>
                      <a:endParaRPr lang="en-GB" sz="1600" dirty="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r>
              <a:tr h="212725">
                <a:tc>
                  <a:txBody>
                    <a:bodyPr/>
                    <a:lstStyle/>
                    <a:p>
                      <a:pPr algn="just">
                        <a:spcBef>
                          <a:spcPts val="300"/>
                        </a:spcBef>
                        <a:spcAft>
                          <a:spcPts val="300"/>
                        </a:spcAft>
                      </a:pPr>
                      <a:r>
                        <a:rPr lang="en-GB" sz="1600">
                          <a:solidFill>
                            <a:schemeClr val="tx1"/>
                          </a:solidFill>
                          <a:effectLst/>
                        </a:rPr>
                        <a:t>Priority axis 2</a:t>
                      </a:r>
                      <a:endParaRPr lang="en-GB" sz="1600">
                        <a:solidFill>
                          <a:schemeClr val="tx1"/>
                        </a:solidFill>
                        <a:effectLst/>
                        <a:latin typeface="Times New Roman"/>
                        <a:ea typeface="Times New Roman"/>
                      </a:endParaRPr>
                    </a:p>
                  </a:txBody>
                  <a:tcPr marL="68580" marR="68580" marT="0" marB="0"/>
                </a:tc>
                <a:tc>
                  <a:txBody>
                    <a:bodyPr/>
                    <a:lstStyle/>
                    <a:p>
                      <a:pPr algn="just">
                        <a:spcBef>
                          <a:spcPts val="300"/>
                        </a:spcBef>
                        <a:spcAft>
                          <a:spcPts val="300"/>
                        </a:spcAft>
                      </a:pPr>
                      <a:r>
                        <a:rPr lang="en-GB" sz="1600">
                          <a:solidFill>
                            <a:schemeClr val="tx1"/>
                          </a:solidFill>
                          <a:effectLst/>
                        </a:rPr>
                        <a:t> </a:t>
                      </a:r>
                      <a:endParaRPr lang="en-GB" sz="1600">
                        <a:solidFill>
                          <a:schemeClr val="tx1"/>
                        </a:solidFill>
                        <a:effectLst/>
                        <a:latin typeface="Times New Roman"/>
                        <a:ea typeface="Times New Roman"/>
                      </a:endParaRPr>
                    </a:p>
                  </a:txBody>
                  <a:tcPr marL="68580" marR="68580" marT="0" marB="0"/>
                </a:tc>
                <a:tc>
                  <a:txBody>
                    <a:bodyPr/>
                    <a:lstStyle/>
                    <a:p>
                      <a:pPr marL="457200" algn="just">
                        <a:spcBef>
                          <a:spcPts val="300"/>
                        </a:spcBef>
                        <a:spcAft>
                          <a:spcPts val="300"/>
                        </a:spcAft>
                      </a:pPr>
                      <a:r>
                        <a:rPr lang="en-GB" sz="1600" dirty="0" smtClean="0">
                          <a:solidFill>
                            <a:schemeClr val="tx1"/>
                          </a:solidFill>
                          <a:effectLst/>
                        </a:rPr>
                        <a:t>TO 3</a:t>
                      </a:r>
                      <a:endParaRPr lang="en-GB" sz="1600" dirty="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dirty="0">
                          <a:solidFill>
                            <a:schemeClr val="tx1"/>
                          </a:solidFill>
                          <a:effectLst/>
                        </a:rPr>
                        <a:t> </a:t>
                      </a:r>
                      <a:endParaRPr lang="en-GB" sz="1600" dirty="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dirty="0">
                          <a:solidFill>
                            <a:schemeClr val="tx1"/>
                          </a:solidFill>
                          <a:effectLst/>
                        </a:rPr>
                        <a:t> </a:t>
                      </a:r>
                      <a:endParaRPr lang="en-GB" sz="1600" dirty="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r>
              <a:tr h="0">
                <a:tc>
                  <a:txBody>
                    <a:bodyPr/>
                    <a:lstStyle/>
                    <a:p>
                      <a:pPr marL="306070" algn="just">
                        <a:spcBef>
                          <a:spcPts val="300"/>
                        </a:spcBef>
                        <a:spcAft>
                          <a:spcPts val="300"/>
                        </a:spcAft>
                      </a:pPr>
                      <a:r>
                        <a:rPr lang="en-GB" sz="1600" cap="small">
                          <a:solidFill>
                            <a:schemeClr val="tx1"/>
                          </a:solidFill>
                          <a:effectLst/>
                        </a:rPr>
                        <a:t>TOTAL</a:t>
                      </a:r>
                      <a:endParaRPr lang="en-GB" sz="160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a:solidFill>
                            <a:schemeClr val="tx1"/>
                          </a:solidFill>
                          <a:effectLst/>
                        </a:rPr>
                        <a:t> </a:t>
                      </a:r>
                      <a:endParaRPr lang="en-GB" sz="1600">
                        <a:solidFill>
                          <a:schemeClr val="tx1"/>
                        </a:solidFill>
                        <a:effectLst/>
                        <a:latin typeface="Times New Roman"/>
                        <a:ea typeface="Times New Roman"/>
                      </a:endParaRPr>
                    </a:p>
                  </a:txBody>
                  <a:tcPr marL="68580" marR="68580" marT="0" marB="0"/>
                </a:tc>
                <a:tc>
                  <a:txBody>
                    <a:bodyPr/>
                    <a:lstStyle/>
                    <a:p>
                      <a:pPr marL="306070" algn="just">
                        <a:spcBef>
                          <a:spcPts val="300"/>
                        </a:spcBef>
                        <a:spcAft>
                          <a:spcPts val="300"/>
                        </a:spcAft>
                      </a:pPr>
                      <a:r>
                        <a:rPr lang="en-GB" sz="1600" cap="small" dirty="0">
                          <a:solidFill>
                            <a:schemeClr val="tx1"/>
                          </a:solidFill>
                          <a:effectLst/>
                        </a:rPr>
                        <a:t> </a:t>
                      </a:r>
                      <a:endParaRPr lang="en-GB" sz="1600" dirty="0">
                        <a:solidFill>
                          <a:schemeClr val="tx1"/>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8429414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u="sng" dirty="0" smtClean="0"/>
              <a:t>4. </a:t>
            </a:r>
            <a:r>
              <a:rPr lang="en-US" u="sng" dirty="0" smtClean="0"/>
              <a:t>Climate</a:t>
            </a:r>
            <a:r>
              <a:rPr lang="fr-BE" u="sng" dirty="0" smtClean="0"/>
              <a:t> change objectives</a:t>
            </a:r>
            <a:endParaRPr lang="en-GB" u="sng"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53</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237320"/>
              </p:ext>
            </p:extLst>
          </p:nvPr>
        </p:nvGraphicFramePr>
        <p:xfrm>
          <a:off x="323528" y="2780928"/>
          <a:ext cx="8229601" cy="1920240"/>
        </p:xfrm>
        <a:graphic>
          <a:graphicData uri="http://schemas.openxmlformats.org/drawingml/2006/table">
            <a:tbl>
              <a:tblPr firstRow="1" firstCol="1" bandRow="1">
                <a:tableStyleId>{5C22544A-7EE6-4342-B048-85BDC9FD1C3A}</a:tableStyleId>
              </a:tblPr>
              <a:tblGrid>
                <a:gridCol w="2742835"/>
                <a:gridCol w="2743383"/>
                <a:gridCol w="2743383"/>
              </a:tblGrid>
              <a:tr h="315722">
                <a:tc>
                  <a:txBody>
                    <a:bodyPr/>
                    <a:lstStyle/>
                    <a:p>
                      <a:pPr algn="ctr">
                        <a:spcBef>
                          <a:spcPts val="300"/>
                        </a:spcBef>
                        <a:spcAft>
                          <a:spcPts val="300"/>
                        </a:spcAft>
                      </a:pPr>
                      <a:r>
                        <a:rPr lang="en-GB" sz="1800" dirty="0">
                          <a:solidFill>
                            <a:schemeClr val="tx1"/>
                          </a:solidFill>
                          <a:effectLst/>
                        </a:rPr>
                        <a:t>Priority axis</a:t>
                      </a:r>
                      <a:endParaRPr lang="en-GB" sz="1800" dirty="0">
                        <a:solidFill>
                          <a:schemeClr val="tx1"/>
                        </a:solidFill>
                        <a:effectLst/>
                        <a:latin typeface="Times New Roman"/>
                        <a:ea typeface="Times New Roman"/>
                      </a:endParaRPr>
                    </a:p>
                  </a:txBody>
                  <a:tcPr marL="59198" marR="59198" marT="0" marB="0"/>
                </a:tc>
                <a:tc>
                  <a:txBody>
                    <a:bodyPr/>
                    <a:lstStyle/>
                    <a:p>
                      <a:pPr algn="ctr">
                        <a:spcBef>
                          <a:spcPts val="300"/>
                        </a:spcBef>
                        <a:spcAft>
                          <a:spcPts val="300"/>
                        </a:spcAft>
                      </a:pPr>
                      <a:r>
                        <a:rPr lang="en-GB" sz="1800">
                          <a:solidFill>
                            <a:schemeClr val="tx1"/>
                          </a:solidFill>
                          <a:effectLst/>
                        </a:rPr>
                        <a:t>The indicative amount of support to be used for climate change objectives (EUR)</a:t>
                      </a:r>
                      <a:endParaRPr lang="en-GB" sz="1800">
                        <a:solidFill>
                          <a:schemeClr val="tx1"/>
                        </a:solidFill>
                        <a:effectLst/>
                        <a:latin typeface="Times New Roman"/>
                        <a:ea typeface="Times New Roman"/>
                      </a:endParaRPr>
                    </a:p>
                  </a:txBody>
                  <a:tcPr marL="59198" marR="59198" marT="0" marB="0"/>
                </a:tc>
                <a:tc>
                  <a:txBody>
                    <a:bodyPr/>
                    <a:lstStyle/>
                    <a:p>
                      <a:pPr algn="ctr">
                        <a:spcBef>
                          <a:spcPts val="300"/>
                        </a:spcBef>
                        <a:spcAft>
                          <a:spcPts val="300"/>
                        </a:spcAft>
                      </a:pPr>
                      <a:r>
                        <a:rPr lang="en-GB" sz="1800">
                          <a:solidFill>
                            <a:schemeClr val="tx1"/>
                          </a:solidFill>
                          <a:effectLst/>
                        </a:rPr>
                        <a:t>Share of the total allocation to the operational programme (%)</a:t>
                      </a:r>
                      <a:endParaRPr lang="en-GB" sz="1800">
                        <a:solidFill>
                          <a:schemeClr val="tx1"/>
                        </a:solidFill>
                        <a:effectLst/>
                        <a:latin typeface="Times New Roman"/>
                        <a:ea typeface="Times New Roman"/>
                      </a:endParaRPr>
                    </a:p>
                  </a:txBody>
                  <a:tcPr marL="59198" marR="59198" marT="0" marB="0"/>
                </a:tc>
              </a:tr>
              <a:tr h="157861">
                <a:tc>
                  <a:txBody>
                    <a:bodyPr/>
                    <a:lstStyle/>
                    <a:p>
                      <a:pPr algn="l">
                        <a:spcBef>
                          <a:spcPts val="300"/>
                        </a:spcBef>
                        <a:spcAft>
                          <a:spcPts val="300"/>
                        </a:spcAft>
                      </a:pPr>
                      <a:r>
                        <a:rPr lang="en-GB" sz="1800">
                          <a:solidFill>
                            <a:schemeClr val="tx1"/>
                          </a:solidFill>
                          <a:effectLst/>
                        </a:rPr>
                        <a:t>1. </a:t>
                      </a:r>
                      <a:endParaRPr lang="en-GB" sz="1800">
                        <a:solidFill>
                          <a:schemeClr val="tx1"/>
                        </a:solidFill>
                        <a:effectLst/>
                        <a:latin typeface="Times New Roman"/>
                        <a:ea typeface="Times New Roman"/>
                      </a:endParaRPr>
                    </a:p>
                  </a:txBody>
                  <a:tcPr marL="59198" marR="59198" marT="0" marB="0"/>
                </a:tc>
                <a:tc>
                  <a:txBody>
                    <a:bodyPr/>
                    <a:lstStyle/>
                    <a:p>
                      <a:pPr algn="l">
                        <a:spcBef>
                          <a:spcPts val="300"/>
                        </a:spcBef>
                        <a:spcAft>
                          <a:spcPts val="300"/>
                        </a:spcAft>
                      </a:pPr>
                      <a:r>
                        <a:rPr lang="en-GB" sz="1800">
                          <a:solidFill>
                            <a:schemeClr val="tx1"/>
                          </a:solidFill>
                          <a:effectLst/>
                        </a:rPr>
                        <a:t> </a:t>
                      </a:r>
                      <a:endParaRPr lang="en-GB" sz="1800">
                        <a:solidFill>
                          <a:schemeClr val="tx1"/>
                        </a:solidFill>
                        <a:effectLst/>
                        <a:latin typeface="Times New Roman"/>
                        <a:ea typeface="Times New Roman"/>
                      </a:endParaRPr>
                    </a:p>
                  </a:txBody>
                  <a:tcPr marL="59198" marR="59198" marT="0" marB="0"/>
                </a:tc>
                <a:tc>
                  <a:txBody>
                    <a:bodyPr/>
                    <a:lstStyle/>
                    <a:p>
                      <a:pPr algn="l">
                        <a:spcBef>
                          <a:spcPts val="300"/>
                        </a:spcBef>
                        <a:spcAft>
                          <a:spcPts val="300"/>
                        </a:spcAft>
                      </a:pPr>
                      <a:r>
                        <a:rPr lang="en-GB" sz="1800">
                          <a:solidFill>
                            <a:schemeClr val="tx1"/>
                          </a:solidFill>
                          <a:effectLst/>
                        </a:rPr>
                        <a:t> </a:t>
                      </a:r>
                      <a:endParaRPr lang="en-GB" sz="1800">
                        <a:solidFill>
                          <a:schemeClr val="tx1"/>
                        </a:solidFill>
                        <a:effectLst/>
                        <a:latin typeface="Times New Roman"/>
                        <a:ea typeface="Times New Roman"/>
                      </a:endParaRPr>
                    </a:p>
                  </a:txBody>
                  <a:tcPr marL="59198" marR="59198" marT="0" marB="0"/>
                </a:tc>
              </a:tr>
              <a:tr h="157861">
                <a:tc>
                  <a:txBody>
                    <a:bodyPr/>
                    <a:lstStyle/>
                    <a:p>
                      <a:pPr marL="457200" algn="l">
                        <a:spcBef>
                          <a:spcPts val="300"/>
                        </a:spcBef>
                        <a:spcAft>
                          <a:spcPts val="300"/>
                        </a:spcAft>
                      </a:pPr>
                      <a:r>
                        <a:rPr lang="en-GB" sz="1800" dirty="0">
                          <a:solidFill>
                            <a:schemeClr val="tx1"/>
                          </a:solidFill>
                          <a:effectLst/>
                        </a:rPr>
                        <a:t>Total</a:t>
                      </a:r>
                      <a:endParaRPr lang="en-GB" sz="1800" dirty="0">
                        <a:solidFill>
                          <a:schemeClr val="tx1"/>
                        </a:solidFill>
                        <a:effectLst/>
                        <a:latin typeface="Times New Roman"/>
                        <a:ea typeface="Times New Roman"/>
                      </a:endParaRPr>
                    </a:p>
                  </a:txBody>
                  <a:tcPr marL="59198" marR="59198" marT="0" marB="0"/>
                </a:tc>
                <a:tc>
                  <a:txBody>
                    <a:bodyPr/>
                    <a:lstStyle/>
                    <a:p>
                      <a:pPr algn="l">
                        <a:spcBef>
                          <a:spcPts val="300"/>
                        </a:spcBef>
                        <a:spcAft>
                          <a:spcPts val="300"/>
                        </a:spcAft>
                      </a:pPr>
                      <a:r>
                        <a:rPr lang="en-GB" sz="1800" dirty="0">
                          <a:solidFill>
                            <a:schemeClr val="tx1"/>
                          </a:solidFill>
                          <a:effectLst/>
                        </a:rPr>
                        <a:t> </a:t>
                      </a:r>
                      <a:endParaRPr lang="en-GB" sz="1800" dirty="0">
                        <a:solidFill>
                          <a:schemeClr val="tx1"/>
                        </a:solidFill>
                        <a:effectLst/>
                        <a:latin typeface="Times New Roman"/>
                        <a:ea typeface="Times New Roman"/>
                      </a:endParaRPr>
                    </a:p>
                  </a:txBody>
                  <a:tcPr marL="59198" marR="59198" marT="0" marB="0"/>
                </a:tc>
                <a:tc>
                  <a:txBody>
                    <a:bodyPr/>
                    <a:lstStyle/>
                    <a:p>
                      <a:pPr algn="l">
                        <a:spcBef>
                          <a:spcPts val="300"/>
                        </a:spcBef>
                        <a:spcAft>
                          <a:spcPts val="300"/>
                        </a:spcAft>
                      </a:pPr>
                      <a:r>
                        <a:rPr lang="en-GB" sz="1800" dirty="0">
                          <a:solidFill>
                            <a:schemeClr val="tx1"/>
                          </a:solidFill>
                          <a:effectLst/>
                        </a:rPr>
                        <a:t> </a:t>
                      </a:r>
                      <a:endParaRPr lang="en-GB" sz="1800" dirty="0">
                        <a:solidFill>
                          <a:schemeClr val="tx1"/>
                        </a:solidFill>
                        <a:effectLst/>
                        <a:latin typeface="Times New Roman"/>
                        <a:ea typeface="Times New Roman"/>
                      </a:endParaRPr>
                    </a:p>
                  </a:txBody>
                  <a:tcPr marL="59198" marR="59198" marT="0" marB="0"/>
                </a:tc>
              </a:tr>
            </a:tbl>
          </a:graphicData>
        </a:graphic>
      </p:graphicFrame>
    </p:spTree>
    <p:extLst>
      <p:ext uri="{BB962C8B-B14F-4D97-AF65-F5344CB8AC3E}">
        <p14:creationId xmlns:p14="http://schemas.microsoft.com/office/powerpoint/2010/main" val="30863134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772816"/>
            <a:ext cx="8496944" cy="1957016"/>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8</a:t>
            </a:r>
            <a:br>
              <a:rPr lang="nl-BE" sz="3600" u="sng" dirty="0" smtClean="0"/>
            </a:br>
            <a:r>
              <a:rPr lang="nl-BE" sz="3600" dirty="0" smtClean="0"/>
              <a:t/>
            </a:r>
            <a:br>
              <a:rPr lang="nl-BE" sz="3600" dirty="0" smtClean="0"/>
            </a:br>
            <a:r>
              <a:rPr lang="en-GB" sz="3600" dirty="0"/>
              <a:t>Authorities and bodies responsible for MCA - role of partners</a:t>
            </a:r>
            <a:br>
              <a:rPr lang="en-GB" sz="3600" dirty="0"/>
            </a:br>
            <a:r>
              <a:rPr lang="en-GB" sz="3600" dirty="0" smtClean="0"/>
              <a:t/>
            </a:r>
            <a:br>
              <a:rPr lang="en-GB" sz="3600" dirty="0" smtClean="0"/>
            </a:br>
            <a:r>
              <a:rPr lang="nl-BE" sz="3600" dirty="0" smtClean="0"/>
              <a:t>(</a:t>
            </a:r>
            <a:r>
              <a:rPr lang="et-EE" sz="3600" dirty="0" smtClean="0"/>
              <a:t>A</a:t>
            </a:r>
            <a:r>
              <a:rPr lang="en-GB" sz="3600" dirty="0" smtClean="0"/>
              <a:t>rt. 87(5) </a:t>
            </a:r>
            <a:r>
              <a:rPr lang="et-EE" sz="3600" dirty="0" smtClean="0"/>
              <a:t>CPR</a:t>
            </a:r>
            <a:r>
              <a:rPr lang="en-GB" sz="3600" dirty="0" smtClean="0"/>
              <a:t>)</a:t>
            </a:r>
            <a:r>
              <a:rPr lang="et-EE" sz="3600" b="0" dirty="0"/>
              <a:t/>
            </a:r>
            <a:br>
              <a:rPr lang="et-EE" sz="3600" b="0" dirty="0"/>
            </a:br>
            <a:endParaRPr lang="en-GB" sz="3600" b="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54</a:t>
            </a:fld>
            <a:endParaRPr lang="en-GB" dirty="0"/>
          </a:p>
        </p:txBody>
      </p:sp>
    </p:spTree>
    <p:extLst>
      <p:ext uri="{BB962C8B-B14F-4D97-AF65-F5344CB8AC3E}">
        <p14:creationId xmlns:p14="http://schemas.microsoft.com/office/powerpoint/2010/main" val="408461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340768"/>
            <a:ext cx="8229600" cy="936625"/>
          </a:xfrm>
        </p:spPr>
        <p:txBody>
          <a:bodyPr/>
          <a:lstStyle/>
          <a:p>
            <a:r>
              <a:rPr lang="en-GB" u="sng" dirty="0" smtClean="0"/>
              <a:t>8.1. Identification </a:t>
            </a:r>
            <a:r>
              <a:rPr lang="en-GB" u="sng" dirty="0"/>
              <a:t>of the relevant authorities and bodies</a:t>
            </a:r>
            <a:r>
              <a:rPr lang="en-GB" dirty="0"/>
              <a:t> </a:t>
            </a:r>
            <a:endParaRPr lang="en-GB" dirty="0">
              <a:solidFill>
                <a:srgbClr val="FF0000"/>
              </a:solidFill>
            </a:endParaRPr>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55</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6280813"/>
              </p:ext>
            </p:extLst>
          </p:nvPr>
        </p:nvGraphicFramePr>
        <p:xfrm>
          <a:off x="251517" y="2420888"/>
          <a:ext cx="8424938" cy="4152487"/>
        </p:xfrm>
        <a:graphic>
          <a:graphicData uri="http://schemas.openxmlformats.org/drawingml/2006/table">
            <a:tbl>
              <a:tblPr firstRow="1" firstCol="1" lastRow="1" lastCol="1" bandRow="1" bandCol="1">
                <a:tableStyleId>{5C22544A-7EE6-4342-B048-85BDC9FD1C3A}</a:tableStyleId>
              </a:tblPr>
              <a:tblGrid>
                <a:gridCol w="1930342"/>
                <a:gridCol w="1481449"/>
                <a:gridCol w="1481449"/>
                <a:gridCol w="1217861"/>
                <a:gridCol w="1129668"/>
                <a:gridCol w="1184169"/>
              </a:tblGrid>
              <a:tr h="910239">
                <a:tc>
                  <a:txBody>
                    <a:bodyPr/>
                    <a:lstStyle/>
                    <a:p>
                      <a:pPr algn="ctr">
                        <a:spcAft>
                          <a:spcPts val="1200"/>
                        </a:spcAft>
                      </a:pPr>
                      <a:r>
                        <a:rPr lang="en-GB" sz="1800" dirty="0">
                          <a:solidFill>
                            <a:schemeClr val="tx1"/>
                          </a:solidFill>
                          <a:effectLst/>
                        </a:rPr>
                        <a:t>Authority/body</a:t>
                      </a:r>
                      <a:endParaRPr lang="en-GB" sz="1800" dirty="0">
                        <a:solidFill>
                          <a:schemeClr val="tx1"/>
                        </a:solidFill>
                        <a:effectLst/>
                        <a:latin typeface="Times New Roman"/>
                        <a:ea typeface="Times New Roman"/>
                      </a:endParaRPr>
                    </a:p>
                  </a:txBody>
                  <a:tcPr marL="68580" marR="68580" marT="0" marB="0"/>
                </a:tc>
                <a:tc>
                  <a:txBody>
                    <a:bodyPr/>
                    <a:lstStyle/>
                    <a:p>
                      <a:pPr algn="ctr">
                        <a:spcAft>
                          <a:spcPts val="1200"/>
                        </a:spcAft>
                      </a:pPr>
                      <a:r>
                        <a:rPr lang="en-GB" sz="1800">
                          <a:solidFill>
                            <a:schemeClr val="tx1"/>
                          </a:solidFill>
                          <a:effectLst/>
                        </a:rPr>
                        <a:t>Name of the authority/body</a:t>
                      </a:r>
                      <a:endParaRPr lang="en-GB" sz="1800">
                        <a:solidFill>
                          <a:schemeClr val="tx1"/>
                        </a:solidFill>
                        <a:effectLst/>
                        <a:latin typeface="Times New Roman"/>
                        <a:ea typeface="Times New Roman"/>
                      </a:endParaRPr>
                    </a:p>
                  </a:txBody>
                  <a:tcPr marL="68580" marR="68580" marT="0" marB="0"/>
                </a:tc>
                <a:tc>
                  <a:txBody>
                    <a:bodyPr/>
                    <a:lstStyle/>
                    <a:p>
                      <a:pPr algn="ctr">
                        <a:spcAft>
                          <a:spcPts val="1200"/>
                        </a:spcAft>
                      </a:pPr>
                      <a:r>
                        <a:rPr lang="en-GB" sz="1800">
                          <a:solidFill>
                            <a:schemeClr val="tx1"/>
                          </a:solidFill>
                          <a:effectLst/>
                        </a:rPr>
                        <a:t>Head of the authority/body</a:t>
                      </a:r>
                      <a:endParaRPr lang="en-GB" sz="1800">
                        <a:solidFill>
                          <a:schemeClr val="tx1"/>
                        </a:solidFill>
                        <a:effectLst/>
                        <a:latin typeface="Times New Roman"/>
                        <a:ea typeface="Times New Roman"/>
                      </a:endParaRPr>
                    </a:p>
                  </a:txBody>
                  <a:tcPr marL="68580" marR="68580" marT="0" marB="0"/>
                </a:tc>
                <a:tc>
                  <a:txBody>
                    <a:bodyPr/>
                    <a:lstStyle/>
                    <a:p>
                      <a:pPr algn="ctr">
                        <a:spcAft>
                          <a:spcPts val="1200"/>
                        </a:spcAft>
                      </a:pPr>
                      <a:r>
                        <a:rPr lang="en-GB" sz="1800">
                          <a:solidFill>
                            <a:schemeClr val="tx1"/>
                          </a:solidFill>
                          <a:effectLst/>
                        </a:rPr>
                        <a:t>Address</a:t>
                      </a:r>
                      <a:endParaRPr lang="en-GB" sz="1800">
                        <a:solidFill>
                          <a:schemeClr val="tx1"/>
                        </a:solidFill>
                        <a:effectLst/>
                        <a:latin typeface="Times New Roman"/>
                        <a:ea typeface="Times New Roman"/>
                      </a:endParaRPr>
                    </a:p>
                  </a:txBody>
                  <a:tcPr marL="68580" marR="68580" marT="0" marB="0"/>
                </a:tc>
                <a:tc>
                  <a:txBody>
                    <a:bodyPr/>
                    <a:lstStyle/>
                    <a:p>
                      <a:pPr algn="ctr">
                        <a:spcAft>
                          <a:spcPts val="1200"/>
                        </a:spcAft>
                      </a:pPr>
                      <a:r>
                        <a:rPr lang="en-GB" sz="1800">
                          <a:solidFill>
                            <a:schemeClr val="tx1"/>
                          </a:solidFill>
                          <a:effectLst/>
                        </a:rPr>
                        <a:t>Telephone</a:t>
                      </a:r>
                      <a:endParaRPr lang="en-GB" sz="1800">
                        <a:solidFill>
                          <a:schemeClr val="tx1"/>
                        </a:solidFill>
                        <a:effectLst/>
                        <a:latin typeface="Times New Roman"/>
                        <a:ea typeface="Times New Roman"/>
                      </a:endParaRPr>
                    </a:p>
                  </a:txBody>
                  <a:tcPr marL="68580" marR="68580" marT="0" marB="0"/>
                </a:tc>
                <a:tc>
                  <a:txBody>
                    <a:bodyPr/>
                    <a:lstStyle/>
                    <a:p>
                      <a:pPr algn="ctr">
                        <a:spcAft>
                          <a:spcPts val="1200"/>
                        </a:spcAft>
                      </a:pPr>
                      <a:r>
                        <a:rPr lang="en-GB" sz="1800">
                          <a:solidFill>
                            <a:schemeClr val="tx1"/>
                          </a:solidFill>
                          <a:effectLst/>
                        </a:rPr>
                        <a:t>e-mail address</a:t>
                      </a:r>
                      <a:endParaRPr lang="en-GB" sz="1800">
                        <a:solidFill>
                          <a:schemeClr val="tx1"/>
                        </a:solidFill>
                        <a:effectLst/>
                        <a:latin typeface="Times New Roman"/>
                        <a:ea typeface="Times New Roman"/>
                      </a:endParaRPr>
                    </a:p>
                  </a:txBody>
                  <a:tcPr marL="68580" marR="68580" marT="0" marB="0"/>
                </a:tc>
              </a:tr>
              <a:tr h="455120">
                <a:tc>
                  <a:txBody>
                    <a:bodyPr/>
                    <a:lstStyle/>
                    <a:p>
                      <a:pPr algn="just">
                        <a:spcAft>
                          <a:spcPts val="1200"/>
                        </a:spcAft>
                      </a:pPr>
                      <a:r>
                        <a:rPr lang="en-GB" sz="1800" dirty="0" smtClean="0">
                          <a:solidFill>
                            <a:schemeClr val="tx1"/>
                          </a:solidFill>
                          <a:effectLst/>
                        </a:rPr>
                        <a:t>MA</a:t>
                      </a:r>
                      <a:endParaRPr lang="en-GB" sz="180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dirty="0">
                          <a:solidFill>
                            <a:schemeClr val="tx1"/>
                          </a:solidFill>
                          <a:effectLst/>
                        </a:rPr>
                        <a:t> </a:t>
                      </a:r>
                      <a:endParaRPr lang="en-GB" sz="180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r>
              <a:tr h="679847">
                <a:tc>
                  <a:txBody>
                    <a:bodyPr/>
                    <a:lstStyle/>
                    <a:p>
                      <a:pPr algn="just">
                        <a:spcAft>
                          <a:spcPts val="1200"/>
                        </a:spcAft>
                      </a:pPr>
                      <a:r>
                        <a:rPr lang="en-GB" sz="1800" dirty="0" smtClean="0">
                          <a:solidFill>
                            <a:schemeClr val="tx1"/>
                          </a:solidFill>
                          <a:effectLst/>
                        </a:rPr>
                        <a:t>CA, </a:t>
                      </a:r>
                      <a:r>
                        <a:rPr lang="en-GB" sz="1800" dirty="0">
                          <a:solidFill>
                            <a:schemeClr val="tx1"/>
                          </a:solidFill>
                          <a:effectLst/>
                        </a:rPr>
                        <a:t>where applicable</a:t>
                      </a:r>
                      <a:endParaRPr lang="en-GB" sz="180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dirty="0">
                          <a:solidFill>
                            <a:schemeClr val="tx1"/>
                          </a:solidFill>
                          <a:effectLst/>
                        </a:rPr>
                        <a:t> </a:t>
                      </a:r>
                      <a:endParaRPr lang="en-GB" sz="180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dirty="0">
                          <a:solidFill>
                            <a:schemeClr val="tx1"/>
                          </a:solidFill>
                          <a:effectLst/>
                        </a:rPr>
                        <a:t> </a:t>
                      </a:r>
                      <a:endParaRPr lang="en-GB" sz="1800" dirty="0">
                        <a:solidFill>
                          <a:schemeClr val="tx1"/>
                        </a:solidFill>
                        <a:effectLst/>
                        <a:latin typeface="Times New Roman"/>
                        <a:ea typeface="Times New Roman"/>
                      </a:endParaRPr>
                    </a:p>
                  </a:txBody>
                  <a:tcPr marL="68580" marR="68580" marT="0" marB="0"/>
                </a:tc>
              </a:tr>
              <a:tr h="227560">
                <a:tc>
                  <a:txBody>
                    <a:bodyPr/>
                    <a:lstStyle/>
                    <a:p>
                      <a:pPr algn="just">
                        <a:spcAft>
                          <a:spcPts val="1200"/>
                        </a:spcAft>
                      </a:pPr>
                      <a:r>
                        <a:rPr lang="en-GB" sz="1800" dirty="0" smtClean="0">
                          <a:solidFill>
                            <a:schemeClr val="tx1"/>
                          </a:solidFill>
                          <a:effectLst/>
                        </a:rPr>
                        <a:t>AA</a:t>
                      </a:r>
                      <a:endParaRPr lang="en-GB" sz="180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dirty="0">
                          <a:solidFill>
                            <a:schemeClr val="tx1"/>
                          </a:solidFill>
                          <a:effectLst/>
                        </a:rPr>
                        <a:t> </a:t>
                      </a:r>
                      <a:endParaRPr lang="en-GB" sz="180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r>
              <a:tr h="910239">
                <a:tc>
                  <a:txBody>
                    <a:bodyPr/>
                    <a:lstStyle/>
                    <a:p>
                      <a:pPr algn="l">
                        <a:spcAft>
                          <a:spcPts val="1200"/>
                        </a:spcAft>
                      </a:pPr>
                      <a:r>
                        <a:rPr lang="en-GB" sz="1800" dirty="0">
                          <a:solidFill>
                            <a:schemeClr val="tx1"/>
                          </a:solidFill>
                          <a:effectLst/>
                        </a:rPr>
                        <a:t>Body to whom payments will be made </a:t>
                      </a:r>
                      <a:r>
                        <a:rPr lang="en-GB" sz="1800" dirty="0" smtClean="0">
                          <a:solidFill>
                            <a:schemeClr val="tx1"/>
                          </a:solidFill>
                          <a:effectLst/>
                        </a:rPr>
                        <a:t>by</a:t>
                      </a:r>
                      <a:r>
                        <a:rPr lang="en-GB" sz="1800" baseline="0" dirty="0" smtClean="0">
                          <a:solidFill>
                            <a:schemeClr val="tx1"/>
                          </a:solidFill>
                          <a:effectLst/>
                        </a:rPr>
                        <a:t> </a:t>
                      </a:r>
                      <a:r>
                        <a:rPr lang="en-GB" sz="1800" dirty="0" smtClean="0">
                          <a:solidFill>
                            <a:schemeClr val="tx1"/>
                          </a:solidFill>
                          <a:effectLst/>
                        </a:rPr>
                        <a:t>the </a:t>
                      </a:r>
                      <a:r>
                        <a:rPr lang="en-GB" sz="1800" dirty="0">
                          <a:solidFill>
                            <a:schemeClr val="tx1"/>
                          </a:solidFill>
                          <a:effectLst/>
                        </a:rPr>
                        <a:t>Commission</a:t>
                      </a:r>
                      <a:endParaRPr lang="en-GB" sz="180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a:solidFill>
                            <a:schemeClr val="tx1"/>
                          </a:solidFill>
                          <a:effectLst/>
                        </a:rPr>
                        <a:t> </a:t>
                      </a:r>
                      <a:endParaRPr lang="en-GB" sz="180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dirty="0">
                          <a:solidFill>
                            <a:schemeClr val="tx1"/>
                          </a:solidFill>
                          <a:effectLst/>
                        </a:rPr>
                        <a:t> </a:t>
                      </a:r>
                      <a:endParaRPr lang="en-GB" sz="180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dirty="0">
                          <a:solidFill>
                            <a:schemeClr val="tx1"/>
                          </a:solidFill>
                          <a:effectLst/>
                        </a:rPr>
                        <a:t> </a:t>
                      </a:r>
                      <a:endParaRPr lang="en-GB" sz="1800" dirty="0">
                        <a:solidFill>
                          <a:schemeClr val="tx1"/>
                        </a:solidFill>
                        <a:effectLst/>
                        <a:latin typeface="Times New Roman"/>
                        <a:ea typeface="Times New Roman"/>
                      </a:endParaRPr>
                    </a:p>
                  </a:txBody>
                  <a:tcPr marL="68580" marR="68580" marT="0" marB="0"/>
                </a:tc>
                <a:tc>
                  <a:txBody>
                    <a:bodyPr/>
                    <a:lstStyle/>
                    <a:p>
                      <a:pPr algn="just">
                        <a:spcAft>
                          <a:spcPts val="1200"/>
                        </a:spcAft>
                      </a:pPr>
                      <a:r>
                        <a:rPr lang="en-GB" sz="1800" dirty="0">
                          <a:solidFill>
                            <a:schemeClr val="tx1"/>
                          </a:solidFill>
                          <a:effectLst/>
                        </a:rPr>
                        <a:t> </a:t>
                      </a:r>
                      <a:endParaRPr lang="en-GB" sz="1800" dirty="0">
                        <a:solidFill>
                          <a:schemeClr val="tx1"/>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456443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1"/>
            <a:ext cx="8229600" cy="288031"/>
          </a:xfrm>
        </p:spPr>
        <p:txBody>
          <a:bodyPr/>
          <a:lstStyle/>
          <a:p>
            <a:r>
              <a:rPr lang="en-GB" sz="2400" dirty="0" smtClean="0"/>
              <a:t>8.2. Involvement of partners </a:t>
            </a:r>
            <a:endParaRPr lang="en-GB" sz="2400" dirty="0"/>
          </a:p>
        </p:txBody>
      </p:sp>
      <p:sp>
        <p:nvSpPr>
          <p:cNvPr id="3" name="Content Placeholder 2"/>
          <p:cNvSpPr>
            <a:spLocks noGrp="1"/>
          </p:cNvSpPr>
          <p:nvPr>
            <p:ph idx="1"/>
          </p:nvPr>
        </p:nvSpPr>
        <p:spPr>
          <a:xfrm>
            <a:off x="215008" y="1628800"/>
            <a:ext cx="8928992" cy="5112568"/>
          </a:xfrm>
        </p:spPr>
        <p:txBody>
          <a:bodyPr/>
          <a:lstStyle/>
          <a:p>
            <a:r>
              <a:rPr lang="en-GB" sz="2000" dirty="0" smtClean="0"/>
              <a:t>Description </a:t>
            </a:r>
            <a:r>
              <a:rPr lang="en-GB" sz="2000" dirty="0"/>
              <a:t>of </a:t>
            </a:r>
            <a:r>
              <a:rPr lang="en-GB" sz="2000" b="1" dirty="0"/>
              <a:t>how the partners </a:t>
            </a:r>
            <a:r>
              <a:rPr lang="en-GB" sz="2000" b="1" dirty="0" smtClean="0"/>
              <a:t>will </a:t>
            </a:r>
            <a:r>
              <a:rPr lang="en-GB" sz="2000" b="1" dirty="0"/>
              <a:t>be involved</a:t>
            </a:r>
            <a:r>
              <a:rPr lang="en-GB" sz="2000" dirty="0"/>
              <a:t> in the implementation, monitoring and evaluation of the </a:t>
            </a:r>
            <a:r>
              <a:rPr lang="en-GB" sz="2000" dirty="0" smtClean="0"/>
              <a:t>OP (reference to the code of conduct)</a:t>
            </a:r>
            <a:endParaRPr lang="en-GB" sz="2000" dirty="0"/>
          </a:p>
          <a:p>
            <a:endParaRPr lang="en-GB" sz="2000" dirty="0"/>
          </a:p>
          <a:p>
            <a:r>
              <a:rPr lang="en-GB" sz="2000" dirty="0" smtClean="0"/>
              <a:t>For </a:t>
            </a:r>
            <a:r>
              <a:rPr lang="en-GB" sz="2000" b="1" dirty="0"/>
              <a:t>ESF</a:t>
            </a:r>
            <a:r>
              <a:rPr lang="en-GB" sz="2000" dirty="0"/>
              <a:t>: </a:t>
            </a:r>
            <a:r>
              <a:rPr lang="en-GB" sz="2000" b="1" dirty="0"/>
              <a:t>Global grants</a:t>
            </a:r>
            <a:r>
              <a:rPr lang="en-GB" sz="2000" dirty="0"/>
              <a:t> (Article 6 (1) ESF)</a:t>
            </a:r>
          </a:p>
          <a:p>
            <a:pPr marL="0" indent="0">
              <a:buNone/>
            </a:pPr>
            <a:r>
              <a:rPr lang="en-GB" sz="2000" dirty="0" smtClean="0"/>
              <a:t>Identification </a:t>
            </a:r>
            <a:r>
              <a:rPr lang="en-GB" sz="2000" dirty="0"/>
              <a:t>of the part of the programme concerned by global </a:t>
            </a:r>
            <a:r>
              <a:rPr lang="en-GB" sz="2000" dirty="0" smtClean="0"/>
              <a:t>grants (including indicative financial allocation)</a:t>
            </a:r>
          </a:p>
          <a:p>
            <a:pPr marL="0" indent="0">
              <a:buNone/>
            </a:pPr>
            <a:endParaRPr lang="en-GB" sz="2000" dirty="0"/>
          </a:p>
          <a:p>
            <a:r>
              <a:rPr lang="en-GB" sz="2000" dirty="0" smtClean="0"/>
              <a:t>For </a:t>
            </a:r>
            <a:r>
              <a:rPr lang="en-GB" sz="2000" b="1" dirty="0" smtClean="0"/>
              <a:t>ESF</a:t>
            </a:r>
            <a:r>
              <a:rPr lang="en-GB" sz="2000" dirty="0" smtClean="0"/>
              <a:t> : </a:t>
            </a:r>
            <a:r>
              <a:rPr lang="en-GB" sz="2000" b="1" dirty="0" smtClean="0"/>
              <a:t>Earmarking of appropriate amount for capacity building social partners and NGOs </a:t>
            </a:r>
            <a:r>
              <a:rPr lang="en-GB" sz="2000" dirty="0"/>
              <a:t> (</a:t>
            </a:r>
            <a:r>
              <a:rPr lang="en-GB" sz="2000" dirty="0" smtClean="0"/>
              <a:t>Art. 6(2) and (3) </a:t>
            </a:r>
            <a:r>
              <a:rPr lang="en-GB" sz="2000" dirty="0"/>
              <a:t>ESF)</a:t>
            </a:r>
            <a:r>
              <a:rPr lang="en-GB" sz="2000" b="1" dirty="0" smtClean="0"/>
              <a:t> </a:t>
            </a:r>
            <a:r>
              <a:rPr lang="en-GB" sz="2000" b="0" dirty="0" smtClean="0"/>
              <a:t>: OP covering a less developed region, a transition region or a Member State that is eligible for the Cohesion Fund</a:t>
            </a:r>
          </a:p>
        </p:txBody>
      </p:sp>
    </p:spTree>
    <p:extLst>
      <p:ext uri="{BB962C8B-B14F-4D97-AF65-F5344CB8AC3E}">
        <p14:creationId xmlns:p14="http://schemas.microsoft.com/office/powerpoint/2010/main" val="34937474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772816"/>
            <a:ext cx="8496944" cy="1957016"/>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11</a:t>
            </a:r>
            <a:br>
              <a:rPr lang="nl-BE" sz="3600" u="sng" dirty="0" smtClean="0"/>
            </a:br>
            <a:r>
              <a:rPr lang="nl-BE" sz="3600" dirty="0" smtClean="0"/>
              <a:t/>
            </a:r>
            <a:br>
              <a:rPr lang="nl-BE" sz="3600" dirty="0" smtClean="0"/>
            </a:br>
            <a:r>
              <a:rPr lang="nl-BE" sz="3600" dirty="0" smtClean="0"/>
              <a:t>*</a:t>
            </a:r>
            <a:r>
              <a:rPr lang="en-GB" sz="3600" dirty="0" smtClean="0"/>
              <a:t>Reduction </a:t>
            </a:r>
            <a:r>
              <a:rPr lang="en-GB" sz="3600" dirty="0"/>
              <a:t>of the administrative burden for beneficiaries</a:t>
            </a:r>
            <a:br>
              <a:rPr lang="en-GB" sz="3600" dirty="0"/>
            </a:br>
            <a:r>
              <a:rPr lang="en-GB" sz="3600" dirty="0" smtClean="0"/>
              <a:t/>
            </a:r>
            <a:br>
              <a:rPr lang="en-GB" sz="3600" dirty="0" smtClean="0"/>
            </a:br>
            <a:r>
              <a:rPr lang="nl-BE" sz="3600" dirty="0" smtClean="0"/>
              <a:t>(</a:t>
            </a:r>
            <a:r>
              <a:rPr lang="et-EE" sz="3600" dirty="0" smtClean="0"/>
              <a:t>A</a:t>
            </a:r>
            <a:r>
              <a:rPr lang="en-GB" sz="3600" dirty="0" smtClean="0"/>
              <a:t>rt. 87(6)(c) </a:t>
            </a:r>
            <a:r>
              <a:rPr lang="et-EE" sz="3600" dirty="0" smtClean="0"/>
              <a:t>CPR</a:t>
            </a:r>
            <a:r>
              <a:rPr lang="en-GB" sz="3600" dirty="0" smtClean="0"/>
              <a:t>)</a:t>
            </a:r>
            <a:r>
              <a:rPr lang="et-EE" sz="3600" b="0" dirty="0"/>
              <a:t/>
            </a:r>
            <a:br>
              <a:rPr lang="et-EE" sz="3600" b="0" dirty="0"/>
            </a:br>
            <a:endParaRPr lang="en-GB" sz="3600" b="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57</a:t>
            </a:fld>
            <a:endParaRPr lang="en-GB" dirty="0"/>
          </a:p>
        </p:txBody>
      </p:sp>
    </p:spTree>
    <p:extLst>
      <p:ext uri="{BB962C8B-B14F-4D97-AF65-F5344CB8AC3E}">
        <p14:creationId xmlns:p14="http://schemas.microsoft.com/office/powerpoint/2010/main" val="21237640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16832"/>
            <a:ext cx="9144000" cy="4941168"/>
          </a:xfrm>
        </p:spPr>
        <p:txBody>
          <a:bodyPr/>
          <a:lstStyle/>
          <a:p>
            <a:endParaRPr lang="en-GB" sz="1800" dirty="0" smtClean="0"/>
          </a:p>
          <a:p>
            <a:r>
              <a:rPr lang="en-GB" sz="2200" dirty="0" smtClean="0"/>
              <a:t>A </a:t>
            </a:r>
            <a:r>
              <a:rPr lang="en-GB" sz="2200" dirty="0"/>
              <a:t>summary of </a:t>
            </a:r>
            <a:r>
              <a:rPr lang="en-GB" sz="2200" dirty="0" smtClean="0"/>
              <a:t>the </a:t>
            </a:r>
            <a:r>
              <a:rPr lang="en-GB" sz="2200" b="1" dirty="0"/>
              <a:t>assessment of the administrative burden for </a:t>
            </a:r>
            <a:r>
              <a:rPr lang="en-GB" sz="2200" b="1" dirty="0" smtClean="0"/>
              <a:t>beneficiaries</a:t>
            </a:r>
          </a:p>
          <a:p>
            <a:pPr lvl="1">
              <a:buFont typeface="Wingdings" pitchFamily="2" charset="2"/>
              <a:buChar char="§"/>
            </a:pPr>
            <a:r>
              <a:rPr lang="en-GB" sz="2200" b="0" dirty="0"/>
              <a:t>identification of </a:t>
            </a:r>
            <a:r>
              <a:rPr lang="en-GB" sz="2200" dirty="0"/>
              <a:t>main sources</a:t>
            </a:r>
            <a:r>
              <a:rPr lang="en-GB" sz="2200" b="0" dirty="0"/>
              <a:t> of administrative burden in the period </a:t>
            </a:r>
            <a:r>
              <a:rPr lang="en-GB" sz="2200" b="0" dirty="0" smtClean="0"/>
              <a:t>2007-2013</a:t>
            </a:r>
            <a:endParaRPr lang="en-GB" sz="2200" b="0" dirty="0"/>
          </a:p>
          <a:p>
            <a:pPr lvl="1">
              <a:buFont typeface="Wingdings" pitchFamily="2" charset="2"/>
              <a:buChar char="§"/>
            </a:pPr>
            <a:r>
              <a:rPr lang="en-GB" sz="2200" b="0" dirty="0"/>
              <a:t>the </a:t>
            </a:r>
            <a:r>
              <a:rPr lang="en-GB" sz="2200" dirty="0"/>
              <a:t>main actions already taken to reduce that burden</a:t>
            </a:r>
            <a:r>
              <a:rPr lang="en-GB" sz="2200" b="0" dirty="0"/>
              <a:t> for the period 2014-2020 and potential scope for further reduction, referring, where possible, </a:t>
            </a:r>
            <a:r>
              <a:rPr lang="en-GB" sz="2200" b="0" dirty="0" smtClean="0"/>
              <a:t>to statistical data, results </a:t>
            </a:r>
            <a:r>
              <a:rPr lang="en-GB" sz="2200" b="0" dirty="0"/>
              <a:t>of evaluations and studies.</a:t>
            </a:r>
          </a:p>
          <a:p>
            <a:endParaRPr lang="en-GB" sz="2200" b="1" dirty="0" smtClean="0"/>
          </a:p>
          <a:p>
            <a:r>
              <a:rPr lang="en-GB" sz="2200" dirty="0" smtClean="0"/>
              <a:t>Where </a:t>
            </a:r>
            <a:r>
              <a:rPr lang="en-GB" sz="2200" dirty="0"/>
              <a:t>necessary, the </a:t>
            </a:r>
            <a:r>
              <a:rPr lang="en-GB" sz="2200" b="1" dirty="0"/>
              <a:t>actions planned</a:t>
            </a:r>
            <a:r>
              <a:rPr lang="en-GB" sz="2200" dirty="0"/>
              <a:t> to reduce administrative burden accompanied by an </a:t>
            </a:r>
            <a:r>
              <a:rPr lang="en-GB" sz="2200" dirty="0" smtClean="0"/>
              <a:t>i</a:t>
            </a:r>
            <a:r>
              <a:rPr lang="en-GB" sz="2200" b="1" dirty="0" smtClean="0"/>
              <a:t>ndicative timeframe</a:t>
            </a:r>
            <a:endParaRPr lang="en-GB" sz="2200" dirty="0"/>
          </a:p>
        </p:txBody>
      </p:sp>
      <p:sp>
        <p:nvSpPr>
          <p:cNvPr id="2" name="Title 1"/>
          <p:cNvSpPr>
            <a:spLocks noGrp="1"/>
          </p:cNvSpPr>
          <p:nvPr>
            <p:ph type="title"/>
          </p:nvPr>
        </p:nvSpPr>
        <p:spPr>
          <a:xfrm>
            <a:off x="107504" y="1046190"/>
            <a:ext cx="8928992" cy="1309236"/>
          </a:xfrm>
        </p:spPr>
        <p:txBody>
          <a:bodyPr/>
          <a:lstStyle/>
          <a:p>
            <a:r>
              <a:rPr lang="en-GB" sz="2400" u="sng" dirty="0" smtClean="0"/>
              <a:t>11. Reduction </a:t>
            </a:r>
            <a:r>
              <a:rPr lang="en-GB" sz="2400" u="sng" dirty="0"/>
              <a:t>of the </a:t>
            </a:r>
            <a:r>
              <a:rPr lang="en-GB" sz="2400" u="sng" dirty="0" smtClean="0"/>
              <a:t>administrative </a:t>
            </a:r>
            <a:r>
              <a:rPr lang="en-GB" sz="2400" u="sng" dirty="0"/>
              <a:t>burden for </a:t>
            </a:r>
            <a:r>
              <a:rPr lang="en-GB" sz="2400" u="sng" dirty="0" smtClean="0"/>
              <a:t>beneficiaries </a:t>
            </a:r>
            <a:endParaRPr lang="en-GB" sz="2400" u="sng" dirty="0"/>
          </a:p>
        </p:txBody>
      </p:sp>
      <p:sp>
        <p:nvSpPr>
          <p:cNvPr id="4" name="AutoShape 2" descr="http://www.will2sustain.com/wp-content/uploads/2009/11/MKB-administratieve-druk2.jpg"/>
          <p:cNvSpPr>
            <a:spLocks noChangeAspect="1" noChangeArrowheads="1"/>
          </p:cNvSpPr>
          <p:nvPr/>
        </p:nvSpPr>
        <p:spPr bwMode="auto">
          <a:xfrm>
            <a:off x="155575" y="-2155825"/>
            <a:ext cx="6181725" cy="449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10594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772816"/>
            <a:ext cx="8496944" cy="1957016"/>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5400" u="sng" dirty="0" err="1" smtClean="0"/>
              <a:t>Key</a:t>
            </a:r>
            <a:r>
              <a:rPr lang="nl-BE" sz="5400" u="sng" dirty="0" smtClean="0"/>
              <a:t> </a:t>
            </a:r>
            <a:r>
              <a:rPr lang="nl-BE" sz="5400" u="sng" dirty="0" err="1" smtClean="0"/>
              <a:t>messages</a:t>
            </a:r>
            <a:r>
              <a:rPr lang="nl-BE" sz="5400" u="sng" dirty="0" smtClean="0"/>
              <a:t/>
            </a:r>
            <a:br>
              <a:rPr lang="nl-BE" sz="5400" u="sng" dirty="0" smtClean="0"/>
            </a:br>
            <a:endParaRPr lang="en-GB" sz="5400" b="0" u="sng"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59</a:t>
            </a:fld>
            <a:endParaRPr lang="en-GB" dirty="0"/>
          </a:p>
        </p:txBody>
      </p:sp>
    </p:spTree>
    <p:extLst>
      <p:ext uri="{BB962C8B-B14F-4D97-AF65-F5344CB8AC3E}">
        <p14:creationId xmlns:p14="http://schemas.microsoft.com/office/powerpoint/2010/main" val="858831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641600"/>
            <a:ext cx="8496944" cy="2088232"/>
          </a:xfrm>
        </p:spPr>
        <p:txBody>
          <a:bodyPr/>
          <a:lstStyle/>
          <a:p>
            <a:pPr algn="ctr"/>
            <a:r>
              <a:rPr lang="nl-BE" sz="3600" dirty="0" smtClean="0"/>
              <a:t/>
            </a:r>
            <a:br>
              <a:rPr lang="nl-BE" sz="3600" dirty="0" smtClean="0"/>
            </a:br>
            <a:r>
              <a:rPr lang="nl-BE" sz="3600" dirty="0"/>
              <a:t/>
            </a:r>
            <a:br>
              <a:rPr lang="nl-BE" sz="3600" dirty="0"/>
            </a:br>
            <a:r>
              <a:rPr lang="nl-BE" sz="3600" dirty="0" smtClean="0"/>
              <a:t/>
            </a:r>
            <a:br>
              <a:rPr lang="nl-BE" sz="3600" dirty="0" smtClean="0"/>
            </a:br>
            <a:r>
              <a:rPr lang="nl-BE" sz="3600" dirty="0"/>
              <a:t/>
            </a:r>
            <a:br>
              <a:rPr lang="nl-BE" sz="3600" dirty="0"/>
            </a:br>
            <a:r>
              <a:rPr lang="nl-BE" sz="3600" u="sng" dirty="0" err="1" smtClean="0"/>
              <a:t>Section</a:t>
            </a:r>
            <a:r>
              <a:rPr lang="nl-BE" sz="3600" u="sng" dirty="0" smtClean="0"/>
              <a:t> 1.A.</a:t>
            </a:r>
            <a:br>
              <a:rPr lang="nl-BE" sz="3600" u="sng" dirty="0" smtClean="0"/>
            </a:br>
            <a:r>
              <a:rPr lang="nl-BE" sz="3600" dirty="0" smtClean="0"/>
              <a:t> </a:t>
            </a:r>
            <a:br>
              <a:rPr lang="nl-BE" sz="3600" dirty="0" smtClean="0"/>
            </a:br>
            <a:r>
              <a:rPr lang="en-GB" sz="3600" dirty="0" smtClean="0"/>
              <a:t>Alignment </a:t>
            </a:r>
            <a:r>
              <a:rPr lang="en-GB" sz="3600" dirty="0"/>
              <a:t>with the Europe 2020 strategy as well as the Fund specific </a:t>
            </a:r>
            <a:r>
              <a:rPr lang="en-GB" sz="3600" dirty="0" smtClean="0"/>
              <a:t>missions</a:t>
            </a:r>
            <a:br>
              <a:rPr lang="en-GB" sz="3600" dirty="0" smtClean="0"/>
            </a:br>
            <a:r>
              <a:rPr lang="en-GB" sz="3600" dirty="0" smtClean="0"/>
              <a:t> 	</a:t>
            </a:r>
            <a:br>
              <a:rPr lang="en-GB" sz="3600" dirty="0" smtClean="0"/>
            </a:br>
            <a:r>
              <a:rPr lang="fr-FR" sz="3600" dirty="0" smtClean="0"/>
              <a:t>(</a:t>
            </a:r>
            <a:r>
              <a:rPr lang="fr-FR" sz="3600" dirty="0"/>
              <a:t>Art. 14(1)(</a:t>
            </a:r>
            <a:r>
              <a:rPr lang="et-EE" sz="3600" dirty="0"/>
              <a:t>a</a:t>
            </a:r>
            <a:r>
              <a:rPr lang="fr-FR" sz="3600" dirty="0"/>
              <a:t>) CPR)</a:t>
            </a:r>
            <a:r>
              <a:rPr lang="et-EE" sz="3600" dirty="0"/>
              <a:t/>
            </a:r>
            <a:br>
              <a:rPr lang="et-EE" sz="3600" dirty="0"/>
            </a:br>
            <a:endParaRPr lang="en-GB" sz="360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6</a:t>
            </a:fld>
            <a:endParaRPr lang="en-GB" dirty="0"/>
          </a:p>
        </p:txBody>
      </p:sp>
    </p:spTree>
    <p:extLst>
      <p:ext uri="{BB962C8B-B14F-4D97-AF65-F5344CB8AC3E}">
        <p14:creationId xmlns:p14="http://schemas.microsoft.com/office/powerpoint/2010/main" val="35135292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7"/>
            <a:ext cx="8229600" cy="360039"/>
          </a:xfrm>
        </p:spPr>
        <p:txBody>
          <a:bodyPr>
            <a:normAutofit fontScale="90000"/>
          </a:bodyPr>
          <a:lstStyle/>
          <a:p>
            <a:r>
              <a:rPr lang="et-EE" dirty="0" smtClean="0"/>
              <a:t/>
            </a:r>
            <a:br>
              <a:rPr lang="et-EE" dirty="0" smtClean="0"/>
            </a:br>
            <a:r>
              <a:rPr lang="nl-BE" u="sng" dirty="0" smtClean="0"/>
              <a:t>K</a:t>
            </a:r>
            <a:r>
              <a:rPr lang="en-GB" u="sng" dirty="0" err="1" smtClean="0"/>
              <a:t>ey</a:t>
            </a:r>
            <a:r>
              <a:rPr lang="en-GB" u="sng" dirty="0" smtClean="0"/>
              <a:t> messages (1)</a:t>
            </a:r>
            <a:r>
              <a:rPr lang="en-GB" dirty="0" smtClean="0"/>
              <a:t/>
            </a:r>
            <a:br>
              <a:rPr lang="en-GB" dirty="0" smtClean="0"/>
            </a:br>
            <a:endParaRPr lang="en-GB" dirty="0"/>
          </a:p>
        </p:txBody>
      </p:sp>
      <p:sp>
        <p:nvSpPr>
          <p:cNvPr id="3" name="Content Placeholder 2"/>
          <p:cNvSpPr>
            <a:spLocks noGrp="1"/>
          </p:cNvSpPr>
          <p:nvPr>
            <p:ph idx="1"/>
          </p:nvPr>
        </p:nvSpPr>
        <p:spPr>
          <a:xfrm>
            <a:off x="323528" y="1484784"/>
            <a:ext cx="8229600" cy="5040560"/>
          </a:xfrm>
        </p:spPr>
        <p:txBody>
          <a:bodyPr/>
          <a:lstStyle/>
          <a:p>
            <a:pPr marL="0" lvl="0" indent="0">
              <a:buNone/>
            </a:pPr>
            <a:r>
              <a:rPr lang="en-GB" sz="2000" dirty="0" smtClean="0"/>
              <a:t>The OP should enable confirming that:</a:t>
            </a:r>
          </a:p>
          <a:p>
            <a:pPr lvl="0"/>
            <a:r>
              <a:rPr lang="en-GB" sz="2000" dirty="0" smtClean="0"/>
              <a:t>the </a:t>
            </a:r>
            <a:r>
              <a:rPr lang="en-GB" sz="2000" b="1" dirty="0" smtClean="0"/>
              <a:t>identification of development needs</a:t>
            </a:r>
            <a:r>
              <a:rPr lang="en-GB" sz="2000" dirty="0" smtClean="0"/>
              <a:t> is based on analysis and evidence, and addresses the challenges identified by the relevant country-specific Council recommendation;</a:t>
            </a:r>
          </a:p>
          <a:p>
            <a:pPr lvl="0"/>
            <a:r>
              <a:rPr lang="en-GB" sz="2000" dirty="0" smtClean="0"/>
              <a:t>the </a:t>
            </a:r>
            <a:r>
              <a:rPr lang="en-GB" sz="2000" b="1" dirty="0" smtClean="0"/>
              <a:t>choice of thematic objectives and investment priorities, and the definition of specific objectives</a:t>
            </a:r>
            <a:r>
              <a:rPr lang="en-GB" sz="2000" dirty="0" smtClean="0"/>
              <a:t> is driven by the main development needs </a:t>
            </a:r>
          </a:p>
          <a:p>
            <a:pPr lvl="0"/>
            <a:r>
              <a:rPr lang="en-GB" sz="2000" dirty="0" smtClean="0"/>
              <a:t>the specific objectives are </a:t>
            </a:r>
            <a:r>
              <a:rPr lang="en-GB" sz="2000" b="1" dirty="0" smtClean="0"/>
              <a:t>consistent</a:t>
            </a:r>
            <a:r>
              <a:rPr lang="en-GB" sz="2000" dirty="0" smtClean="0"/>
              <a:t> with the selected investment priorities and thematic objectives</a:t>
            </a:r>
          </a:p>
          <a:p>
            <a:r>
              <a:rPr lang="en-GB" sz="2000" dirty="0"/>
              <a:t>the </a:t>
            </a:r>
            <a:r>
              <a:rPr lang="en-GB" sz="2000" b="1" dirty="0"/>
              <a:t>results</a:t>
            </a:r>
            <a:r>
              <a:rPr lang="en-GB" sz="2000" dirty="0"/>
              <a:t> sought </a:t>
            </a:r>
            <a:r>
              <a:rPr lang="en-GB" sz="2000" dirty="0" smtClean="0"/>
              <a:t>are reflected in </a:t>
            </a:r>
            <a:r>
              <a:rPr lang="en-GB" sz="2000" dirty="0"/>
              <a:t>the </a:t>
            </a:r>
            <a:r>
              <a:rPr lang="en-GB" sz="2000" b="1" dirty="0"/>
              <a:t>specific </a:t>
            </a:r>
            <a:r>
              <a:rPr lang="en-GB" sz="2000" b="1" dirty="0" smtClean="0"/>
              <a:t>objectives</a:t>
            </a:r>
            <a:endParaRPr lang="en-GB" sz="2000" dirty="0" smtClean="0"/>
          </a:p>
          <a:p>
            <a:pPr lvl="0"/>
            <a:r>
              <a:rPr lang="en-GB" sz="2000" dirty="0"/>
              <a:t>the </a:t>
            </a:r>
            <a:r>
              <a:rPr lang="en-GB" sz="2000" b="1" dirty="0"/>
              <a:t>types of actions</a:t>
            </a:r>
            <a:r>
              <a:rPr lang="en-GB" sz="2000" dirty="0"/>
              <a:t> should correspond to the </a:t>
            </a:r>
            <a:r>
              <a:rPr lang="en-GB" sz="2000" b="1" dirty="0"/>
              <a:t>results</a:t>
            </a:r>
            <a:r>
              <a:rPr lang="en-GB" sz="2000" dirty="0"/>
              <a:t> sought, i.e. these actions are likely to contribute (most effectively) to the attainment of specific objectives and results</a:t>
            </a:r>
          </a:p>
          <a:p>
            <a:pPr lvl="0"/>
            <a:r>
              <a:rPr lang="en-GB" sz="2000" dirty="0"/>
              <a:t>the </a:t>
            </a:r>
            <a:r>
              <a:rPr lang="en-GB" sz="2000" b="1" dirty="0"/>
              <a:t>financial allocation</a:t>
            </a:r>
            <a:r>
              <a:rPr lang="en-GB" sz="2000" dirty="0"/>
              <a:t> corresponds to the results </a:t>
            </a:r>
            <a:r>
              <a:rPr lang="en-GB" sz="2000" dirty="0" smtClean="0"/>
              <a:t>sought</a:t>
            </a:r>
            <a:endParaRPr lang="en-GB" sz="2000" dirty="0"/>
          </a:p>
          <a:p>
            <a:endParaRPr lang="en-GB" sz="1800" dirty="0"/>
          </a:p>
          <a:p>
            <a:pPr lvl="0"/>
            <a:endParaRPr lang="en-GB" sz="1800" dirty="0" smtClean="0"/>
          </a:p>
          <a:p>
            <a:endParaRPr lang="en-GB" dirty="0"/>
          </a:p>
        </p:txBody>
      </p:sp>
    </p:spTree>
    <p:extLst>
      <p:ext uri="{BB962C8B-B14F-4D97-AF65-F5344CB8AC3E}">
        <p14:creationId xmlns:p14="http://schemas.microsoft.com/office/powerpoint/2010/main" val="22818947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08721"/>
            <a:ext cx="8229600" cy="504055"/>
          </a:xfrm>
        </p:spPr>
        <p:txBody>
          <a:bodyPr/>
          <a:lstStyle/>
          <a:p>
            <a:r>
              <a:rPr lang="nl-BE" dirty="0" smtClean="0"/>
              <a:t> </a:t>
            </a:r>
            <a:r>
              <a:rPr lang="et-EE" dirty="0"/>
              <a:t/>
            </a:r>
            <a:br>
              <a:rPr lang="et-EE" dirty="0"/>
            </a:br>
            <a:r>
              <a:rPr lang="nl-BE" u="sng" dirty="0"/>
              <a:t>K</a:t>
            </a:r>
            <a:r>
              <a:rPr lang="en-GB" u="sng" dirty="0" err="1"/>
              <a:t>ey</a:t>
            </a:r>
            <a:r>
              <a:rPr lang="en-GB" u="sng" dirty="0"/>
              <a:t> messages </a:t>
            </a:r>
            <a:r>
              <a:rPr lang="en-GB" u="sng" dirty="0" smtClean="0"/>
              <a:t>(2)</a:t>
            </a:r>
            <a:r>
              <a:rPr lang="en-US" dirty="0" smtClean="0"/>
              <a:t> </a:t>
            </a:r>
            <a:endParaRPr lang="en-US" sz="4000"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61</a:t>
            </a:fld>
            <a:endParaRPr lang="en-GB"/>
          </a:p>
        </p:txBody>
      </p:sp>
      <p:sp>
        <p:nvSpPr>
          <p:cNvPr id="4" name="Tijdelijke aanduiding voor inhoud 3"/>
          <p:cNvSpPr>
            <a:spLocks noGrp="1"/>
          </p:cNvSpPr>
          <p:nvPr>
            <p:ph idx="1"/>
          </p:nvPr>
        </p:nvSpPr>
        <p:spPr>
          <a:xfrm>
            <a:off x="457200" y="1772816"/>
            <a:ext cx="8229600" cy="4896544"/>
          </a:xfrm>
        </p:spPr>
        <p:txBody>
          <a:bodyPr/>
          <a:lstStyle/>
          <a:p>
            <a:r>
              <a:rPr lang="en-GB" sz="2000" dirty="0" smtClean="0"/>
              <a:t>Financial management: in case of </a:t>
            </a:r>
            <a:r>
              <a:rPr lang="en-GB" sz="2000" b="1" dirty="0" smtClean="0"/>
              <a:t>multi-fund/multi-category of region priority axis</a:t>
            </a:r>
            <a:r>
              <a:rPr lang="en-GB" sz="2000" dirty="0" smtClean="0"/>
              <a:t>: need to break down the info by Fund/category of region</a:t>
            </a:r>
          </a:p>
          <a:p>
            <a:endParaRPr lang="en-GB" sz="2000" dirty="0" smtClean="0"/>
          </a:p>
          <a:p>
            <a:r>
              <a:rPr lang="en-GB" sz="2000" b="1" dirty="0" smtClean="0"/>
              <a:t>Priority axis</a:t>
            </a:r>
            <a:r>
              <a:rPr lang="en-GB" sz="2000" dirty="0" smtClean="0"/>
              <a:t>: IPs, specific objectives with indicators</a:t>
            </a:r>
          </a:p>
          <a:p>
            <a:endParaRPr lang="en-GB" sz="2000" dirty="0" smtClean="0"/>
          </a:p>
          <a:p>
            <a:r>
              <a:rPr lang="en-GB" sz="2000" dirty="0" smtClean="0"/>
              <a:t>Need to </a:t>
            </a:r>
            <a:r>
              <a:rPr lang="en-GB" sz="2000" b="1" dirty="0" smtClean="0"/>
              <a:t>respect horizontal principles at all stages</a:t>
            </a:r>
          </a:p>
          <a:p>
            <a:endParaRPr lang="en-GB" sz="2000" dirty="0" smtClean="0"/>
          </a:p>
          <a:p>
            <a:r>
              <a:rPr lang="en-GB" sz="2000" dirty="0" smtClean="0"/>
              <a:t>SFC 2014-2020: </a:t>
            </a:r>
            <a:r>
              <a:rPr lang="en-GB" sz="2000" b="1" dirty="0" smtClean="0"/>
              <a:t>structured data for PA and OP</a:t>
            </a:r>
          </a:p>
          <a:p>
            <a:endParaRPr lang="en-GB" sz="2000" dirty="0" smtClean="0"/>
          </a:p>
          <a:p>
            <a:r>
              <a:rPr lang="en-GB" sz="2000" b="1" dirty="0" smtClean="0"/>
              <a:t>Info </a:t>
            </a:r>
            <a:r>
              <a:rPr lang="en-GB" sz="2000" b="1" dirty="0"/>
              <a:t>in OP to complement PA</a:t>
            </a:r>
            <a:r>
              <a:rPr lang="en-GB" sz="2000" dirty="0"/>
              <a:t> + option of Art. 87(8) CPR in case of max 1 OP for each Fund (i.e. ESF, ERDF, CF) to include info in PA instead of OP</a:t>
            </a:r>
          </a:p>
          <a:p>
            <a:r>
              <a:rPr lang="en-GB" sz="2000" b="1" dirty="0"/>
              <a:t/>
            </a:r>
            <a:br>
              <a:rPr lang="en-GB" sz="2000" b="1" dirty="0"/>
            </a:br>
            <a:endParaRPr lang="en-GB" sz="2000" b="1" dirty="0"/>
          </a:p>
          <a:p>
            <a:endParaRPr lang="en-GB" sz="3200" b="1" dirty="0"/>
          </a:p>
        </p:txBody>
      </p:sp>
    </p:spTree>
    <p:extLst>
      <p:ext uri="{BB962C8B-B14F-4D97-AF65-F5344CB8AC3E}">
        <p14:creationId xmlns:p14="http://schemas.microsoft.com/office/powerpoint/2010/main" val="1578910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80729"/>
            <a:ext cx="8856984" cy="1008111"/>
          </a:xfrm>
        </p:spPr>
        <p:txBody>
          <a:bodyPr/>
          <a:lstStyle/>
          <a:p>
            <a:r>
              <a:rPr lang="nl-BE" sz="2400" dirty="0" smtClean="0"/>
              <a:t>1.1. </a:t>
            </a:r>
            <a:r>
              <a:rPr lang="en-GB" sz="2400" dirty="0" smtClean="0"/>
              <a:t>Analysis of disparities, development needs and growth potentials (1)</a:t>
            </a:r>
            <a:endParaRPr lang="en-GB" sz="2400"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7</a:t>
            </a:fld>
            <a:endParaRPr lang="en-GB"/>
          </a:p>
        </p:txBody>
      </p:sp>
      <p:sp>
        <p:nvSpPr>
          <p:cNvPr id="4" name="Tijdelijke aanduiding voor inhoud 3"/>
          <p:cNvSpPr>
            <a:spLocks noGrp="1"/>
          </p:cNvSpPr>
          <p:nvPr>
            <p:ph idx="1"/>
          </p:nvPr>
        </p:nvSpPr>
        <p:spPr>
          <a:xfrm>
            <a:off x="467544" y="1916832"/>
            <a:ext cx="8229600" cy="4752528"/>
          </a:xfrm>
        </p:spPr>
        <p:txBody>
          <a:bodyPr/>
          <a:lstStyle/>
          <a:p>
            <a:r>
              <a:rPr lang="en-GB" dirty="0" smtClean="0"/>
              <a:t>Analysis to be based on:</a:t>
            </a:r>
          </a:p>
          <a:p>
            <a:pPr lvl="1"/>
            <a:r>
              <a:rPr lang="en-GB" dirty="0" smtClean="0"/>
              <a:t>Relevant country-specific Council Recommendations (CSRs)</a:t>
            </a:r>
          </a:p>
          <a:p>
            <a:pPr lvl="1"/>
            <a:r>
              <a:rPr lang="en-GB" dirty="0" smtClean="0"/>
              <a:t>Distance to national Europe 2020 targets</a:t>
            </a:r>
          </a:p>
          <a:p>
            <a:pPr lvl="1"/>
            <a:r>
              <a:rPr lang="en-GB" dirty="0" smtClean="0"/>
              <a:t>National Reform Programme (NRP)</a:t>
            </a:r>
          </a:p>
          <a:p>
            <a:pPr lvl="1"/>
            <a:r>
              <a:rPr lang="en-GB" dirty="0" smtClean="0"/>
              <a:t>Common Strategic Framework</a:t>
            </a:r>
          </a:p>
          <a:p>
            <a:pPr lvl="1"/>
            <a:r>
              <a:rPr lang="en-GB" dirty="0" smtClean="0"/>
              <a:t>Experience 2007-2013</a:t>
            </a:r>
          </a:p>
          <a:p>
            <a:pPr lvl="1"/>
            <a:r>
              <a:rPr lang="en-GB" dirty="0" smtClean="0"/>
              <a:t>Other national, macro-regional strategies and sea-basin strategies which are relevant to the MS NRP and to TOs</a:t>
            </a:r>
          </a:p>
          <a:p>
            <a:r>
              <a:rPr lang="en-GB" dirty="0" smtClean="0"/>
              <a:t>Analysis to be consistent with position paper</a:t>
            </a:r>
          </a:p>
          <a:p>
            <a:r>
              <a:rPr lang="en-GB" dirty="0" smtClean="0"/>
              <a:t>Analysis to underpin the selection of TOs</a:t>
            </a:r>
          </a:p>
          <a:p>
            <a:endParaRPr lang="en-GB" dirty="0" smtClean="0"/>
          </a:p>
          <a:p>
            <a:pPr lvl="1"/>
            <a:endParaRPr lang="nl-BE" dirty="0" smtClean="0"/>
          </a:p>
          <a:p>
            <a:pPr lvl="1"/>
            <a:endParaRPr lang="en-GB" dirty="0"/>
          </a:p>
        </p:txBody>
      </p:sp>
    </p:spTree>
    <p:extLst>
      <p:ext uri="{BB962C8B-B14F-4D97-AF65-F5344CB8AC3E}">
        <p14:creationId xmlns:p14="http://schemas.microsoft.com/office/powerpoint/2010/main" val="3284143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80728"/>
            <a:ext cx="8928992" cy="1080120"/>
          </a:xfrm>
        </p:spPr>
        <p:txBody>
          <a:bodyPr/>
          <a:lstStyle/>
          <a:p>
            <a:r>
              <a:rPr lang="en-GB" sz="2400" dirty="0" smtClean="0"/>
              <a:t/>
            </a:r>
            <a:br>
              <a:rPr lang="en-GB" sz="2400" dirty="0" smtClean="0"/>
            </a:br>
            <a:r>
              <a:rPr lang="en-GB" sz="2400" u="sng" dirty="0" smtClean="0"/>
              <a:t>1.1. Analysis of </a:t>
            </a:r>
            <a:r>
              <a:rPr lang="en-GB" sz="2400" u="sng" dirty="0"/>
              <a:t>disparities, </a:t>
            </a:r>
            <a:r>
              <a:rPr lang="en-GB" sz="2400" u="sng" dirty="0" smtClean="0"/>
              <a:t>development needs</a:t>
            </a:r>
            <a:r>
              <a:rPr lang="en-GB" sz="2400" u="sng" dirty="0"/>
              <a:t>, and growth </a:t>
            </a:r>
            <a:r>
              <a:rPr lang="en-GB" sz="2400" u="sng" dirty="0" smtClean="0"/>
              <a:t>potentials (2)</a:t>
            </a:r>
            <a:endParaRPr lang="en-GB" sz="2400" u="sng" dirty="0"/>
          </a:p>
        </p:txBody>
      </p:sp>
      <p:sp>
        <p:nvSpPr>
          <p:cNvPr id="3" name="Content Placeholder 2"/>
          <p:cNvSpPr>
            <a:spLocks noGrp="1"/>
          </p:cNvSpPr>
          <p:nvPr>
            <p:ph idx="1"/>
          </p:nvPr>
        </p:nvSpPr>
        <p:spPr>
          <a:xfrm>
            <a:off x="251520" y="2276872"/>
            <a:ext cx="8712968" cy="4248472"/>
          </a:xfrm>
        </p:spPr>
        <p:txBody>
          <a:bodyPr/>
          <a:lstStyle/>
          <a:p>
            <a:pPr algn="just"/>
            <a:r>
              <a:rPr lang="en-GB" dirty="0" smtClean="0"/>
              <a:t>Analysis taking </a:t>
            </a:r>
            <a:r>
              <a:rPr lang="en-GB" dirty="0"/>
              <a:t>into account the specific institutional context of the </a:t>
            </a:r>
            <a:r>
              <a:rPr lang="en-GB" dirty="0" smtClean="0"/>
              <a:t>MS and its territorial challenges: </a:t>
            </a:r>
            <a:endParaRPr lang="en-GB" sz="2000" dirty="0" smtClean="0"/>
          </a:p>
          <a:p>
            <a:pPr lvl="1" algn="just"/>
            <a:r>
              <a:rPr lang="en-GB" dirty="0" smtClean="0"/>
              <a:t>territorial </a:t>
            </a:r>
            <a:r>
              <a:rPr lang="en-GB" dirty="0"/>
              <a:t>imbalances, development needs and bottlenecks </a:t>
            </a:r>
            <a:r>
              <a:rPr lang="en-GB" dirty="0" smtClean="0"/>
              <a:t>to be </a:t>
            </a:r>
            <a:r>
              <a:rPr lang="en-GB" dirty="0"/>
              <a:t>addressed </a:t>
            </a:r>
            <a:r>
              <a:rPr lang="en-GB" dirty="0" smtClean="0"/>
              <a:t>in relation to CSR and the national Europe 2020 targets;</a:t>
            </a:r>
            <a:endParaRPr lang="en-GB" dirty="0"/>
          </a:p>
          <a:p>
            <a:pPr lvl="1" algn="just"/>
            <a:r>
              <a:rPr lang="en-GB" dirty="0" smtClean="0"/>
              <a:t>challenges of regions in particular situations;</a:t>
            </a:r>
            <a:endParaRPr lang="en-GB" dirty="0"/>
          </a:p>
          <a:p>
            <a:pPr lvl="1" algn="just"/>
            <a:r>
              <a:rPr lang="en-GB" dirty="0" smtClean="0"/>
              <a:t>specific </a:t>
            </a:r>
            <a:r>
              <a:rPr lang="en-GB" dirty="0"/>
              <a:t>development needs and growth potentials of urban, rural and coastal </a:t>
            </a:r>
            <a:r>
              <a:rPr lang="en-GB" dirty="0" smtClean="0"/>
              <a:t>areas;</a:t>
            </a:r>
          </a:p>
          <a:p>
            <a:pPr lvl="1" algn="just"/>
            <a:r>
              <a:rPr lang="en-GB" dirty="0" smtClean="0"/>
              <a:t>cross-border </a:t>
            </a:r>
            <a:r>
              <a:rPr lang="en-GB" dirty="0"/>
              <a:t>coordination challenges, particularly in the context of macro-regional and sea-basin </a:t>
            </a:r>
            <a:r>
              <a:rPr lang="en-GB" dirty="0" smtClean="0"/>
              <a:t>strategies.</a:t>
            </a:r>
          </a:p>
          <a:p>
            <a:pPr marL="358775" lvl="1" indent="-358775">
              <a:spcBef>
                <a:spcPct val="0"/>
              </a:spcBef>
              <a:buNone/>
            </a:pPr>
            <a:r>
              <a:rPr lang="en-GB" sz="2400" u="sng" dirty="0">
                <a:latin typeface="+mj-lt"/>
                <a:ea typeface="+mj-ea"/>
                <a:cs typeface="+mj-cs"/>
              </a:rPr>
              <a:t>1.2. Summary of ex-ante evaluations of programmes or of the PA </a:t>
            </a:r>
            <a:endParaRPr lang="en-GB" sz="2400" u="sng" dirty="0" smtClean="0">
              <a:latin typeface="+mj-lt"/>
              <a:ea typeface="+mj-ea"/>
              <a:cs typeface="+mj-cs"/>
            </a:endParaRPr>
          </a:p>
          <a:p>
            <a:pPr marL="358775" lvl="1" indent="-358775">
              <a:spcBef>
                <a:spcPct val="0"/>
              </a:spcBef>
              <a:buNone/>
            </a:pPr>
            <a:endParaRPr lang="en-GB" sz="2400" dirty="0">
              <a:latin typeface="+mj-lt"/>
              <a:ea typeface="+mj-ea"/>
              <a:cs typeface="+mj-cs"/>
            </a:endParaRPr>
          </a:p>
        </p:txBody>
      </p:sp>
    </p:spTree>
    <p:extLst>
      <p:ext uri="{BB962C8B-B14F-4D97-AF65-F5344CB8AC3E}">
        <p14:creationId xmlns:p14="http://schemas.microsoft.com/office/powerpoint/2010/main" val="759788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2512" y="1340768"/>
            <a:ext cx="8784976" cy="936625"/>
          </a:xfrm>
        </p:spPr>
        <p:txBody>
          <a:bodyPr/>
          <a:lstStyle/>
          <a:p>
            <a:r>
              <a:rPr lang="en-GB" sz="2000" u="sng" dirty="0" smtClean="0">
                <a:solidFill>
                  <a:srgbClr val="FF0000"/>
                </a:solidFill>
              </a:rPr>
              <a:t> </a:t>
            </a:r>
            <a:r>
              <a:rPr lang="en-GB" sz="2300" u="sng" dirty="0" smtClean="0"/>
              <a:t>1.3. Thematic objectives and main expected results</a:t>
            </a:r>
            <a:endParaRPr lang="en-GB" sz="2300" u="sng" dirty="0"/>
          </a:p>
        </p:txBody>
      </p:sp>
      <p:sp>
        <p:nvSpPr>
          <p:cNvPr id="3" name="Tijdelijke aanduiding voor dianummer 2"/>
          <p:cNvSpPr>
            <a:spLocks noGrp="1"/>
          </p:cNvSpPr>
          <p:nvPr>
            <p:ph type="sldNum" sz="quarter" idx="12"/>
          </p:nvPr>
        </p:nvSpPr>
        <p:spPr/>
        <p:txBody>
          <a:bodyPr/>
          <a:lstStyle/>
          <a:p>
            <a:pPr>
              <a:defRPr/>
            </a:pPr>
            <a:fld id="{46861DAA-5BBC-4812-876F-0D7C7B9EA75C}" type="slidenum">
              <a:rPr lang="en-GB" smtClean="0"/>
              <a:pPr>
                <a:defRPr/>
              </a:pPr>
              <a:t>9</a:t>
            </a:fld>
            <a:endParaRPr lang="en-GB" dirty="0"/>
          </a:p>
        </p:txBody>
      </p:sp>
      <p:sp>
        <p:nvSpPr>
          <p:cNvPr id="4" name="Tijdelijke aanduiding voor inhoud 3"/>
          <p:cNvSpPr>
            <a:spLocks noGrp="1"/>
          </p:cNvSpPr>
          <p:nvPr>
            <p:ph idx="1"/>
          </p:nvPr>
        </p:nvSpPr>
        <p:spPr>
          <a:xfrm>
            <a:off x="251520" y="2204864"/>
            <a:ext cx="8892480" cy="4536504"/>
          </a:xfrm>
        </p:spPr>
        <p:txBody>
          <a:bodyPr/>
          <a:lstStyle/>
          <a:p>
            <a:pPr marL="0" indent="0">
              <a:buNone/>
            </a:pPr>
            <a:r>
              <a:rPr lang="en-GB" sz="2800" dirty="0" smtClean="0"/>
              <a:t>For each selected thematic objective and each Fund:</a:t>
            </a:r>
            <a:endParaRPr lang="en-GB" sz="2800" dirty="0"/>
          </a:p>
          <a:p>
            <a:r>
              <a:rPr lang="en-GB" b="0" dirty="0" smtClean="0"/>
              <a:t>Set out main development needs and funding priorities for each thematic objective</a:t>
            </a:r>
          </a:p>
          <a:p>
            <a:r>
              <a:rPr lang="en-GB" dirty="0"/>
              <a:t>If a development need (as e.g. expressed in the </a:t>
            </a:r>
            <a:r>
              <a:rPr lang="en-GB" dirty="0" smtClean="0"/>
              <a:t>CSR or ex ante) </a:t>
            </a:r>
            <a:r>
              <a:rPr lang="en-GB" dirty="0"/>
              <a:t>has not been addressed, how does MS intend to address it? </a:t>
            </a:r>
          </a:p>
          <a:p>
            <a:r>
              <a:rPr lang="en-GB" b="0" dirty="0" smtClean="0"/>
              <a:t>Outline the main results sought for each Fund. Possible to aggregate the respective targets  </a:t>
            </a:r>
          </a:p>
          <a:p>
            <a:r>
              <a:rPr lang="en-GB" b="0" dirty="0" smtClean="0"/>
              <a:t>Provide evidence supporting the allocation across thematic objectives</a:t>
            </a:r>
            <a:endParaRPr lang="en-GB" b="0" dirty="0"/>
          </a:p>
        </p:txBody>
      </p:sp>
    </p:spTree>
    <p:extLst>
      <p:ext uri="{BB962C8B-B14F-4D97-AF65-F5344CB8AC3E}">
        <p14:creationId xmlns:p14="http://schemas.microsoft.com/office/powerpoint/2010/main" val="1371032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936E633FEF4C147A417E602481C1B78" ma:contentTypeVersion="1" ma:contentTypeDescription="Crear nuevo documento." ma:contentTypeScope="" ma:versionID="84b00dbff2f23125bf3128c8d73aacb5">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32023EE-AF6F-4492-B37E-1FE3F406CDE1}"/>
</file>

<file path=customXml/itemProps2.xml><?xml version="1.0" encoding="utf-8"?>
<ds:datastoreItem xmlns:ds="http://schemas.openxmlformats.org/officeDocument/2006/customXml" ds:itemID="{3C4BA3BA-0661-45FD-B97E-EF06562E33E6}"/>
</file>

<file path=customXml/itemProps3.xml><?xml version="1.0" encoding="utf-8"?>
<ds:datastoreItem xmlns:ds="http://schemas.openxmlformats.org/officeDocument/2006/customXml" ds:itemID="{C7BC29B6-BBD2-42E6-B800-435DE0848A77}"/>
</file>

<file path=docProps/app.xml><?xml version="1.0" encoding="utf-8"?>
<Properties xmlns="http://schemas.openxmlformats.org/officeDocument/2006/extended-properties" xmlns:vt="http://schemas.openxmlformats.org/officeDocument/2006/docPropsVTypes">
  <TotalTime>0</TotalTime>
  <Words>5101</Words>
  <Application>Microsoft Office PowerPoint</Application>
  <PresentationFormat>On-screen Show (4:3)</PresentationFormat>
  <Paragraphs>748</Paragraphs>
  <Slides>61</Slides>
  <Notes>24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Design</vt:lpstr>
      <vt:lpstr> Draft template for the Partnership Agreement (PA) for the European Structural and Investments Funds (ESI Funds) </vt:lpstr>
      <vt:lpstr>I. Introduction </vt:lpstr>
      <vt:lpstr>Role of the Partnership Agreement (PA)</vt:lpstr>
      <vt:lpstr>Important steps towards PA adoption</vt:lpstr>
      <vt:lpstr>Structure of the draft PA template</vt:lpstr>
      <vt:lpstr>    Section 1.A.   Alignment with the Europe 2020 strategy as well as the Fund specific missions    (Art. 14(1)(a) CPR) </vt:lpstr>
      <vt:lpstr>1.1. Analysis of disparities, development needs and growth potentials (1)</vt:lpstr>
      <vt:lpstr> 1.1. Analysis of disparities, development needs, and growth potentials (2)</vt:lpstr>
      <vt:lpstr> 1.3. Thematic objectives and main expected results</vt:lpstr>
      <vt:lpstr>1.4.1. Indicative allocation of EU support by TO at national level by ESI Fund</vt:lpstr>
      <vt:lpstr> 1.4.2. Amount of support foreseen for climate change objectives</vt:lpstr>
      <vt:lpstr>    Section 1.B.   Application of horizontal principles and policy objectives for implementation of ESI Funds  List of programmes </vt:lpstr>
      <vt:lpstr>1.5.1. Arrangements for the partnership principle (Art. 5 CPR and Code of Conduct Partnership) (1)</vt:lpstr>
      <vt:lpstr>1.5.1. Arrangements for the partnership principle (Art. 5 CPR and Code of Conduct Partnership) (2)</vt:lpstr>
      <vt:lpstr>1.5.2. Promotion of equality between men and women, non-discrimination and accessibility </vt:lpstr>
      <vt:lpstr>1.5.3. Sustainable development</vt:lpstr>
      <vt:lpstr>1.6. List of programmes (except ETC) with indicative allocations/ESIF/yr</vt:lpstr>
      <vt:lpstr>    Section 2   Arrangements to ensure effective implementation    (Art. 14(1)(b) CPR) </vt:lpstr>
      <vt:lpstr>2.1. Arrangements ensuring coordination  </vt:lpstr>
      <vt:lpstr>    </vt:lpstr>
      <vt:lpstr>    Section 3    Integrated approach to territorial development supported by the ESI Funds   (Art. 14(2)(a) CPR) </vt:lpstr>
      <vt:lpstr> Introduction of section 3 – description of the integrated approach</vt:lpstr>
      <vt:lpstr>3.1.1. CLLD</vt:lpstr>
      <vt:lpstr>3.1.2.  Integrated territorial investments (ITI)  </vt:lpstr>
      <vt:lpstr>3.1.3. Sustainable urban development</vt:lpstr>
      <vt:lpstr>3.1.4. The main priority areas for cooperation, under the ESI Funds</vt:lpstr>
      <vt:lpstr>3.1.5. Integrated approach to address the specific needs of geographical areas most affected by poverty or of target groups at highest risk of discrimination or exclusion</vt:lpstr>
      <vt:lpstr>3.1.6. Integrated approach to address demographic challenges of regions or needs of specific geographical areas</vt:lpstr>
      <vt:lpstr>    Section 4  Arrangements to ensure efficient implementation  (Art. 14(2)(b) CPR) </vt:lpstr>
      <vt:lpstr> 4.1. Assessment of existing systems for data exchange and a summary of actions planned for E-Cohesion  </vt:lpstr>
      <vt:lpstr>    Draft template on the Operational programmes under cohesion policy  Art. 24 and 87 CPR</vt:lpstr>
      <vt:lpstr>Role of the operational programme (OP)</vt:lpstr>
      <vt:lpstr>Important steps towards OP adoption</vt:lpstr>
      <vt:lpstr>Structure of the draft OP template (1)</vt:lpstr>
      <vt:lpstr>Structure of the draft OP template (2)</vt:lpstr>
      <vt:lpstr>    Section 1  Preparation of the OP and involvement of partners  (Art. 23(2) and 87(5)(c) CPR) </vt:lpstr>
      <vt:lpstr>Section 1: preparation of the OP and involvement of partners </vt:lpstr>
      <vt:lpstr>    Section 2  OP strategy for contributing to the Europe 2020 Strategy  (Art. 24(1) and 87(2)(a) CPR) </vt:lpstr>
      <vt:lpstr>2.1. Strategy for the OP’s contribution to Europe 2020 </vt:lpstr>
      <vt:lpstr>    Section 3  Description of the priority axes: A. Other than TA B. TA  (Art. 87(2)(b) and (c) CPR) </vt:lpstr>
      <vt:lpstr>3.A. Description of priority axis (not TA)(1)</vt:lpstr>
      <vt:lpstr>3.A. Description of priority axis (not TA) (2)</vt:lpstr>
      <vt:lpstr>3.A.1. An Investment Priority sets out…</vt:lpstr>
      <vt:lpstr>3.A.2. Actions to be supported under the IP </vt:lpstr>
      <vt:lpstr>3.A.3. Specific provisions for the ESF, where applicable (by priority axis, broken down by category of region)</vt:lpstr>
      <vt:lpstr>3.A.5. Categories of intervention</vt:lpstr>
      <vt:lpstr>3.A.6. Planned use of TA by priority axis </vt:lpstr>
      <vt:lpstr>3.B. Priority axi(e)s for TA</vt:lpstr>
      <vt:lpstr>    Section 4  Financial plan  (Art. 87(2)(d) CPR) </vt:lpstr>
      <vt:lpstr>4. A financing plan with two tables (1)</vt:lpstr>
      <vt:lpstr>4. A financing plan with two tables (2)</vt:lpstr>
      <vt:lpstr>4. A financing plan with two tables (3)</vt:lpstr>
      <vt:lpstr>4. Climate change objectives</vt:lpstr>
      <vt:lpstr>    Section 8  Authorities and bodies responsible for MCA - role of partners  (Art. 87(5) CPR) </vt:lpstr>
      <vt:lpstr>8.1. Identification of the relevant authorities and bodies </vt:lpstr>
      <vt:lpstr>8.2. Involvement of partners </vt:lpstr>
      <vt:lpstr>    Section 11  *Reduction of the administrative burden for beneficiaries  (Art. 87(6)(c) CPR) </vt:lpstr>
      <vt:lpstr>11. Reduction of the administrative burden for beneficiaries </vt:lpstr>
      <vt:lpstr>    Key messages </vt:lpstr>
      <vt:lpstr> Key messages (1) </vt:lpstr>
      <vt:lpstr>  Key messages (2)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2013-01-21T00:54:43Z</dcterms:created>
  <dcterms:modified xsi:type="dcterms:W3CDTF">2013-02-25T10:10:58Z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0x010100B936E633FEF4C147A417E602481C1B78</vt:lpwstr>
  </property>
</Properties>
</file>