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6" r:id="rId5"/>
    <p:sldId id="261" r:id="rId6"/>
    <p:sldId id="257" r:id="rId7"/>
    <p:sldId id="264" r:id="rId8"/>
    <p:sldId id="259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FD07"/>
    <a:srgbClr val="99CC00"/>
    <a:srgbClr val="206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jiGvnk2pc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xtremaduraencifras.oficinaparalainnovacion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zljJ2VSslQ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272112" cy="1947333"/>
          </a:xfrm>
        </p:spPr>
        <p:txBody>
          <a:bodyPr>
            <a:normAutofit/>
          </a:bodyPr>
          <a:lstStyle/>
          <a:p>
            <a:r>
              <a:rPr lang="es-ES" b="1" dirty="0" smtClean="0"/>
              <a:t>FUNDECYT-PCTEX</a:t>
            </a:r>
          </a:p>
          <a:p>
            <a:r>
              <a:rPr lang="es-ES" b="1" dirty="0" smtClean="0"/>
              <a:t>Secretaría General de Ciencia, Tecnología, Innovación y Universidad</a:t>
            </a:r>
          </a:p>
          <a:p>
            <a:r>
              <a:rPr lang="es-ES" b="1" dirty="0" smtClean="0"/>
              <a:t>Consejería de Economía, Ciencia y Agenda Digital</a:t>
            </a:r>
          </a:p>
          <a:p>
            <a:r>
              <a:rPr lang="es-ES" b="1" dirty="0" smtClean="0"/>
              <a:t>JUNTA DE EXTREMADURA</a:t>
            </a:r>
            <a:endParaRPr lang="es-ES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4" name="Rectángulo 3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6" y="1057296"/>
            <a:ext cx="49339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77795" y="6205566"/>
            <a:ext cx="4423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Fondo Europeo de Desarrollo Regional.</a:t>
            </a:r>
          </a:p>
          <a:p>
            <a:r>
              <a:rPr lang="es-ES" sz="1000" dirty="0"/>
              <a:t>Una manera de hacer Europa                                                                                           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417" y="6064454"/>
            <a:ext cx="796500" cy="682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7795" y="2578443"/>
            <a:ext cx="108904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MUCHAS GRACIAS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b="1" dirty="0" smtClean="0"/>
              <a:t>Mercedes Lozano Ruiz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Jefa de Servicio de Recursos de la Investigación Científica Pública</a:t>
            </a:r>
          </a:p>
          <a:p>
            <a:pPr algn="ctr"/>
            <a:r>
              <a:rPr lang="es-ES" b="1" dirty="0" smtClean="0"/>
              <a:t>Secretaría General de Ciencia, Tecnología, Innovación y Universidad</a:t>
            </a:r>
          </a:p>
          <a:p>
            <a:pPr algn="ctr"/>
            <a:r>
              <a:rPr lang="es-ES" b="1" dirty="0" smtClean="0"/>
              <a:t>mercedes.lozano@juntaex.es</a:t>
            </a:r>
            <a:endParaRPr lang="es-E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4313" y="718751"/>
            <a:ext cx="8880389" cy="5237205"/>
          </a:xfrm>
        </p:spPr>
        <p:txBody>
          <a:bodyPr>
            <a:normAutofit/>
          </a:bodyPr>
          <a:lstStyle/>
          <a:p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La Secretaría General de Ciencia, Tecnología, Innovación y Universidad es el órgano gestor de la mayoría de las Actuaciones del OT1. Potenciar la investigación, el desarrollo tecnológico y la innovación del Programa Operativo 2014ES16RFOP014 </a:t>
            </a:r>
            <a:r>
              <a:rPr lang="es-ES" b="1" u="sng" dirty="0" smtClean="0">
                <a:solidFill>
                  <a:schemeClr val="tx1"/>
                </a:solidFill>
              </a:rPr>
              <a:t>FEDER </a:t>
            </a:r>
            <a:r>
              <a:rPr lang="es-ES" b="1" u="sng" dirty="0">
                <a:solidFill>
                  <a:schemeClr val="tx1"/>
                </a:solidFill>
              </a:rPr>
              <a:t>2014-2020 de Extremadura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Actuación </a:t>
            </a:r>
            <a:r>
              <a:rPr lang="es-ES" b="1" u="sng" dirty="0" smtClean="0">
                <a:solidFill>
                  <a:schemeClr val="tx1"/>
                </a:solidFill>
              </a:rPr>
              <a:t>01.02.02.11.01</a:t>
            </a:r>
            <a:r>
              <a:rPr lang="es-ES" b="1" dirty="0" smtClean="0">
                <a:solidFill>
                  <a:schemeClr val="tx1"/>
                </a:solidFill>
              </a:rPr>
              <a:t> incluida </a:t>
            </a:r>
            <a:r>
              <a:rPr lang="es-ES" b="1" dirty="0" smtClean="0">
                <a:solidFill>
                  <a:schemeClr val="tx1"/>
                </a:solidFill>
              </a:rPr>
              <a:t>en el Programa Operativo: La </a:t>
            </a:r>
            <a:r>
              <a:rPr lang="es-ES" b="1" dirty="0">
                <a:solidFill>
                  <a:schemeClr val="tx1"/>
                </a:solidFill>
              </a:rPr>
              <a:t>oficina para la innovación (O4I</a:t>
            </a:r>
            <a:r>
              <a:rPr lang="es-ES" b="1" dirty="0" smtClean="0">
                <a:solidFill>
                  <a:schemeClr val="tx1"/>
                </a:solidFill>
              </a:rPr>
              <a:t>), que </a:t>
            </a:r>
            <a:r>
              <a:rPr lang="es-ES" b="1" dirty="0">
                <a:solidFill>
                  <a:schemeClr val="tx1"/>
                </a:solidFill>
              </a:rPr>
              <a:t>se ubica </a:t>
            </a:r>
            <a:r>
              <a:rPr lang="es-ES" b="1" dirty="0" smtClean="0">
                <a:solidFill>
                  <a:schemeClr val="tx1"/>
                </a:solidFill>
              </a:rPr>
              <a:t>en </a:t>
            </a:r>
            <a:r>
              <a:rPr lang="es-ES" b="1" dirty="0">
                <a:solidFill>
                  <a:schemeClr val="tx1"/>
                </a:solidFill>
              </a:rPr>
              <a:t>las instalaciones de </a:t>
            </a:r>
            <a:r>
              <a:rPr lang="es-ES" b="1" dirty="0" smtClean="0">
                <a:solidFill>
                  <a:schemeClr val="tx1"/>
                </a:solidFill>
              </a:rPr>
              <a:t>FUNDECYT-PCTEX en Badajoz.</a:t>
            </a:r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Esta actuación se instrumenta mediante una Transferencia Específica </a:t>
            </a:r>
            <a:r>
              <a:rPr lang="es-ES" b="1" dirty="0">
                <a:solidFill>
                  <a:schemeClr val="tx1"/>
                </a:solidFill>
              </a:rPr>
              <a:t>a </a:t>
            </a:r>
            <a:r>
              <a:rPr lang="es-ES" b="1" dirty="0" smtClean="0">
                <a:solidFill>
                  <a:schemeClr val="tx1"/>
                </a:solidFill>
              </a:rPr>
              <a:t>FUNDECYT-PCTEX</a:t>
            </a:r>
            <a:endParaRPr lang="es-ES" b="1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5" name="Rectángulo 4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392" t="16817" r="19662" b="5465"/>
          <a:stretch/>
        </p:blipFill>
        <p:spPr>
          <a:xfrm>
            <a:off x="5115697" y="2107068"/>
            <a:ext cx="5296930" cy="379946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00916" y="2257168"/>
            <a:ext cx="4658262" cy="2702011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La Oficina para la Innovación 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facilita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la </a:t>
            </a:r>
            <a:r>
              <a:rPr lang="es-ES" sz="1400" b="1" dirty="0" smtClean="0">
                <a:solidFill>
                  <a:schemeClr val="accent4">
                    <a:lumMod val="75000"/>
                  </a:schemeClr>
                </a:solidFill>
              </a:rPr>
              <a:t>CONEXIÓN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 entre los agentes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del Sistema Extremeño de Ciencia, Tecnología e Innovación 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para desarrollar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productos y servicios innovadores, 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encontrar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soluciones que se adapten a 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sus necesidades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tecnológicas, 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o buscar socios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tecnológicos para </a:t>
            </a:r>
            <a:r>
              <a:rPr lang="es-ES" sz="1400" b="1" dirty="0" smtClean="0">
                <a:solidFill>
                  <a:schemeClr val="tx1">
                    <a:lumMod val="65000"/>
                  </a:schemeClr>
                </a:solidFill>
              </a:rPr>
              <a:t>sus </a:t>
            </a:r>
            <a:r>
              <a:rPr lang="es-ES" sz="1400" b="1" dirty="0">
                <a:solidFill>
                  <a:schemeClr val="tx1">
                    <a:lumMod val="65000"/>
                  </a:schemeClr>
                </a:solidFill>
              </a:rPr>
              <a:t>proyectos.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10" name="Rectángulo 9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0216" y="2513946"/>
            <a:ext cx="9893643" cy="35505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La </a:t>
            </a:r>
            <a:r>
              <a:rPr lang="es-ES" b="1" dirty="0" smtClean="0">
                <a:solidFill>
                  <a:schemeClr val="tx1"/>
                </a:solidFill>
              </a:rPr>
              <a:t>financiación </a:t>
            </a:r>
            <a:r>
              <a:rPr lang="es-ES" b="1" dirty="0" smtClean="0">
                <a:solidFill>
                  <a:schemeClr val="tx1"/>
                </a:solidFill>
              </a:rPr>
              <a:t>FEDER ha sido </a:t>
            </a:r>
            <a:r>
              <a:rPr lang="es-ES" b="1" dirty="0" smtClean="0">
                <a:solidFill>
                  <a:schemeClr val="tx1"/>
                </a:solidFill>
              </a:rPr>
              <a:t>ampliamente difundida </a:t>
            </a:r>
            <a:r>
              <a:rPr lang="es-ES" b="1" dirty="0" smtClean="0">
                <a:solidFill>
                  <a:schemeClr val="tx1"/>
                </a:solidFill>
              </a:rPr>
              <a:t>entre beneficiarios y público en general.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Difusión de su actividad a través de su página web, prensa y redes sociales.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Organización de actividades de difusión en el ámbito de la Ciencia y la </a:t>
            </a:r>
            <a:r>
              <a:rPr lang="es-ES" b="1" dirty="0" smtClean="0">
                <a:solidFill>
                  <a:schemeClr val="tx1"/>
                </a:solidFill>
              </a:rPr>
              <a:t>Tecnología.</a:t>
            </a:r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Incorpora elementos innovadores al difundir en jornadas y conferencias los resultados de iniciativas científicas y tecnológicas recientes.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Desarrollan actividades que fomentan la interconexión entre la sociedad, el sector productivo y los Centros de </a:t>
            </a:r>
            <a:r>
              <a:rPr lang="es-ES" b="1" dirty="0" err="1" smtClean="0">
                <a:solidFill>
                  <a:schemeClr val="tx1"/>
                </a:solidFill>
              </a:rPr>
              <a:t>I+D+i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b="1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5" name="Rectángulo 4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4399" y="1747135"/>
            <a:ext cx="605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BUENA PRÁCTICA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8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6" name="Rectángulo 5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-1081" t="10110" r="710" b="3933"/>
          <a:stretch/>
        </p:blipFill>
        <p:spPr>
          <a:xfrm>
            <a:off x="1357353" y="1447678"/>
            <a:ext cx="7905744" cy="377857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602591" y="2777059"/>
            <a:ext cx="3431107" cy="3113902"/>
            <a:chOff x="7457696" y="2842054"/>
            <a:chExt cx="3431107" cy="3113902"/>
          </a:xfrm>
        </p:grpSpPr>
        <p:grpSp>
          <p:nvGrpSpPr>
            <p:cNvPr id="14" name="Grupo 13"/>
            <p:cNvGrpSpPr/>
            <p:nvPr/>
          </p:nvGrpSpPr>
          <p:grpSpPr>
            <a:xfrm>
              <a:off x="7457696" y="3335471"/>
              <a:ext cx="3431107" cy="2620485"/>
              <a:chOff x="7136420" y="3236617"/>
              <a:chExt cx="3431107" cy="2620485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5"/>
              <a:srcRect l="41553" t="26186" r="36825" b="13153"/>
              <a:stretch/>
            </p:blipFill>
            <p:spPr>
              <a:xfrm>
                <a:off x="7136420" y="3236617"/>
                <a:ext cx="1660506" cy="2620485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6"/>
              <a:srcRect l="5493" t="2858" r="51203" b="27827"/>
              <a:stretch/>
            </p:blipFill>
            <p:spPr>
              <a:xfrm>
                <a:off x="8933935" y="3500654"/>
                <a:ext cx="1633592" cy="2092410"/>
              </a:xfrm>
              <a:prstGeom prst="rect">
                <a:avLst/>
              </a:prstGeom>
            </p:spPr>
          </p:pic>
        </p:grpSp>
        <p:sp>
          <p:nvSpPr>
            <p:cNvPr id="13" name="CuadroTexto 12"/>
            <p:cNvSpPr txBox="1"/>
            <p:nvPr/>
          </p:nvSpPr>
          <p:spPr>
            <a:xfrm>
              <a:off x="8444200" y="2842054"/>
              <a:ext cx="145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NOTICIAS</a:t>
              </a:r>
              <a:endPara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73257" y="3534513"/>
            <a:ext cx="6245238" cy="3284069"/>
            <a:chOff x="573257" y="3534513"/>
            <a:chExt cx="6245238" cy="3284069"/>
          </a:xfrm>
        </p:grpSpPr>
        <p:grpSp>
          <p:nvGrpSpPr>
            <p:cNvPr id="21" name="Grupo 20"/>
            <p:cNvGrpSpPr/>
            <p:nvPr/>
          </p:nvGrpSpPr>
          <p:grpSpPr>
            <a:xfrm>
              <a:off x="573257" y="3534513"/>
              <a:ext cx="5283452" cy="2300679"/>
              <a:chOff x="601362" y="3763774"/>
              <a:chExt cx="5283452" cy="2300679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601362" y="4133106"/>
                <a:ext cx="5283452" cy="1931347"/>
                <a:chOff x="601362" y="4133106"/>
                <a:chExt cx="5283452" cy="1931347"/>
              </a:xfrm>
            </p:grpSpPr>
            <p:pic>
              <p:nvPicPr>
                <p:cNvPr id="10" name="Imagen 9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59812" t="44969" r="20244" b="28939"/>
                <a:stretch/>
              </p:blipFill>
              <p:spPr>
                <a:xfrm>
                  <a:off x="3260163" y="4133106"/>
                  <a:ext cx="2624651" cy="1931347"/>
                </a:xfrm>
                <a:prstGeom prst="rect">
                  <a:avLst/>
                </a:prstGeom>
              </p:spPr>
            </p:pic>
            <p:pic>
              <p:nvPicPr>
                <p:cNvPr id="15" name="Imagen 14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7501" t="10571" r="16757" b="4324"/>
                <a:stretch/>
              </p:blipFill>
              <p:spPr>
                <a:xfrm>
                  <a:off x="601362" y="4133106"/>
                  <a:ext cx="2652365" cy="1931347"/>
                </a:xfrm>
                <a:prstGeom prst="rect">
                  <a:avLst/>
                </a:prstGeom>
              </p:spPr>
            </p:pic>
          </p:grpSp>
          <p:sp>
            <p:nvSpPr>
              <p:cNvPr id="17" name="CuadroTexto 16"/>
              <p:cNvSpPr txBox="1"/>
              <p:nvPr/>
            </p:nvSpPr>
            <p:spPr>
              <a:xfrm>
                <a:off x="2514039" y="3763774"/>
                <a:ext cx="1458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EVENTOS</a:t>
                </a:r>
                <a:endParaRPr lang="es-E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9"/>
            <a:srcRect l="20473" t="33274" r="21283" b="19279"/>
            <a:stretch/>
          </p:blipFill>
          <p:spPr>
            <a:xfrm>
              <a:off x="3205066" y="5162777"/>
              <a:ext cx="3613429" cy="1655805"/>
            </a:xfrm>
            <a:prstGeom prst="rect">
              <a:avLst/>
            </a:prstGeom>
          </p:spPr>
        </p:pic>
      </p:grpSp>
      <p:sp>
        <p:nvSpPr>
          <p:cNvPr id="22" name="CuadroTexto 21"/>
          <p:cNvSpPr txBox="1"/>
          <p:nvPr/>
        </p:nvSpPr>
        <p:spPr>
          <a:xfrm>
            <a:off x="4863216" y="1201002"/>
            <a:ext cx="368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https://www.oficinaparalainnovacion.es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5" name="Rectángulo 4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9610" r="-68" b="3662"/>
          <a:stretch/>
        </p:blipFill>
        <p:spPr>
          <a:xfrm>
            <a:off x="969643" y="1348201"/>
            <a:ext cx="9529470" cy="46456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69" y="162116"/>
            <a:ext cx="3202478" cy="11155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5" name="Rectángulo 4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69" y="162116"/>
            <a:ext cx="3202478" cy="1115529"/>
          </a:xfrm>
          <a:prstGeom prst="rect">
            <a:avLst/>
          </a:prstGeom>
        </p:spPr>
      </p:pic>
      <p:pic>
        <p:nvPicPr>
          <p:cNvPr id="3" name="pAjiGvnk2p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3912" y="1379003"/>
            <a:ext cx="8149496" cy="45840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169" y="4552056"/>
            <a:ext cx="880577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dirty="0" smtClean="0">
                <a:hlinkClick r:id="rId2"/>
              </a:rPr>
              <a:t/>
            </a:r>
            <a:br>
              <a:rPr lang="es-ES" sz="2000" dirty="0" smtClean="0">
                <a:hlinkClick r:id="rId2"/>
              </a:rPr>
            </a:br>
            <a:r>
              <a:rPr lang="es-ES" sz="2000" dirty="0">
                <a:hlinkClick r:id="rId2"/>
              </a:rPr>
              <a:t/>
            </a:r>
            <a:br>
              <a:rPr lang="es-ES" sz="2000" dirty="0">
                <a:hlinkClick r:id="rId2"/>
              </a:rPr>
            </a:br>
            <a:r>
              <a:rPr lang="es-ES" sz="2000" dirty="0" smtClean="0">
                <a:hlinkClick r:id="rId2"/>
              </a:rPr>
              <a:t/>
            </a:r>
            <a:br>
              <a:rPr lang="es-ES" sz="2000" dirty="0" smtClean="0">
                <a:hlinkClick r:id="rId2"/>
              </a:rPr>
            </a:br>
            <a:r>
              <a:rPr lang="es-ES" sz="2000" dirty="0" smtClean="0">
                <a:hlinkClick r:id="rId2"/>
              </a:rPr>
              <a:t>https://extremaduraencifras.oficinaparalainnovacion.es/</a:t>
            </a:r>
            <a:r>
              <a:rPr lang="es-ES" dirty="0"/>
              <a:t/>
            </a:r>
            <a:br>
              <a:rPr lang="es-ES" dirty="0"/>
            </a:b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8" name="Rectángulo 7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-202" t="10811" r="1080" b="4264"/>
          <a:stretch/>
        </p:blipFill>
        <p:spPr>
          <a:xfrm>
            <a:off x="1448890" y="1534760"/>
            <a:ext cx="7824337" cy="37708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77795" y="6064454"/>
            <a:ext cx="10993122" cy="682335"/>
            <a:chOff x="477795" y="6064454"/>
            <a:chExt cx="10993122" cy="682335"/>
          </a:xfrm>
        </p:grpSpPr>
        <p:sp>
          <p:nvSpPr>
            <p:cNvPr id="5" name="Rectángulo 4"/>
            <p:cNvSpPr/>
            <p:nvPr/>
          </p:nvSpPr>
          <p:spPr>
            <a:xfrm>
              <a:off x="477795" y="6205566"/>
              <a:ext cx="4423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dirty="0"/>
                <a:t>Fondo Europeo de Desarrollo Regional.</a:t>
              </a:r>
            </a:p>
            <a:p>
              <a:r>
                <a:rPr lang="es-ES" sz="1000" dirty="0"/>
                <a:t>Una manera de hacer Europa                                                                                             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4417" y="6064454"/>
              <a:ext cx="796500" cy="682335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32" y="499532"/>
            <a:ext cx="3202478" cy="1115529"/>
          </a:xfrm>
          <a:prstGeom prst="rect">
            <a:avLst/>
          </a:prstGeom>
        </p:spPr>
      </p:pic>
      <p:pic>
        <p:nvPicPr>
          <p:cNvPr id="2" name="czljJ2VSsl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08205" y="1547881"/>
            <a:ext cx="8029463" cy="45165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57784"/>
            <a:ext cx="3414326" cy="1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298B4C-9E88-4043-9361-2DBBE02D7CE7}"/>
</file>

<file path=customXml/itemProps2.xml><?xml version="1.0" encoding="utf-8"?>
<ds:datastoreItem xmlns:ds="http://schemas.openxmlformats.org/officeDocument/2006/customXml" ds:itemID="{DF3EE98A-33A7-4559-9046-CD36393A12EE}"/>
</file>

<file path=customXml/itemProps3.xml><?xml version="1.0" encoding="utf-8"?>
<ds:datastoreItem xmlns:ds="http://schemas.openxmlformats.org/officeDocument/2006/customXml" ds:itemID="{E12C013F-2C71-4C53-ACDC-403854E7C88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411</TotalTime>
  <Words>371</Words>
  <Application>Microsoft Office PowerPoint</Application>
  <PresentationFormat>Panorámica</PresentationFormat>
  <Paragraphs>47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https://extremaduraencifras.oficinaparalainnovacion.es/ </vt:lpstr>
      <vt:lpstr>Presentación de PowerPoint</vt:lpstr>
      <vt:lpstr>Presentación de PowerPoint</vt:lpstr>
    </vt:vector>
  </TitlesOfParts>
  <Company>Junta de Extremadura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para la innovación (04I) 2017-2020</dc:title>
  <dc:creator>M. Mercedes Lozano Ruiz</dc:creator>
  <cp:lastModifiedBy>M. Mercedes Lozano Ruiz</cp:lastModifiedBy>
  <cp:revision>27</cp:revision>
  <dcterms:created xsi:type="dcterms:W3CDTF">2021-12-13T13:39:14Z</dcterms:created>
  <dcterms:modified xsi:type="dcterms:W3CDTF">2021-12-15T10:20:11Z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