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71" r:id="rId5"/>
    <p:sldId id="257" r:id="rId6"/>
    <p:sldId id="263" r:id="rId7"/>
    <p:sldId id="262" r:id="rId8"/>
    <p:sldId id="268" r:id="rId9"/>
    <p:sldId id="261" r:id="rId10"/>
    <p:sldId id="260" r:id="rId11"/>
    <p:sldId id="259" r:id="rId12"/>
    <p:sldId id="258" r:id="rId13"/>
    <p:sldId id="264" r:id="rId14"/>
    <p:sldId id="265" r:id="rId15"/>
    <p:sldId id="270" r:id="rId1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CDF4-FB69-4854-AC52-2DF61F41A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816CE-4895-4B83-A9CA-C1B2423DC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46D88-4104-425C-962F-251D9EA2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D650E-E5D7-484B-8FF0-6C8D888E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32B00-A589-4017-8982-0EB11591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32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F6E92-3269-4FFB-898F-63CD2288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B835A-8DCF-4CA9-B729-CE0245EFD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7DA86-D84C-45EC-AE5E-97B4BF8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DA238-60DD-4B91-AC1F-9D8B2369E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C55A2-7A9E-4F55-95C2-5AE5FAA3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35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6AD4E5-ACC0-485E-9769-F28BE0746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3196B6-368A-40FD-A260-94FABCA7F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690E9-F0CD-4C83-8CA6-9AA3F10FD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74BFC-8D15-4E57-955C-8042E6F6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BFC0C-8E35-4509-B299-862217FA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485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1E65-8AAE-4E16-A398-305AB1BE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A659-5BB0-433C-ABA5-F5C5A79E9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C1F55-4AE1-4CD3-8BC1-AE18AC61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0E8C5-00A9-4751-955C-C286C3A6A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77AC-56F8-4593-9AB3-9E51F6C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7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BD95-F142-40CE-9671-3A31A303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0BED6-0C49-4B3E-825C-B8CDD22E3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37E1D-2A70-4325-9EC6-B06EC167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75A4D-6E54-4717-B4D6-6AEFFB0DF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8A03-D9CE-45A2-A583-6C4E6668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35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BA1B-F6D6-4B14-B2D5-A54782D6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A65A-3C52-419D-A8AA-9ACAD04B73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B8CA9-4283-4CA1-ACC6-73CCDCEC1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6AC538-EE3E-41CA-A797-E99D652A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7458F-AE75-49E6-8EF4-000B5215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8EF7-30F7-431B-9F0D-01C8C244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99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D4D1F-C609-4F64-8286-20E49AA6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521F-6CE7-4105-BB4D-A559050D0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1BE06B-9063-4AD4-8F2C-BC67718D8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39D9-22BA-4123-950A-4BEAD020A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AD67D8-53B8-4477-966D-DBC0E83BA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AFE41-865F-494F-8607-BF27791D7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706F61-B31B-4EEC-82F2-512E4EAD5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EBAB86-85C0-42CF-9398-56395571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56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55BAB-BC75-4F1D-AB2F-38D534D0C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7D187-F75B-4260-A31D-428DD7552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FCD6A-A838-4070-8F2E-9C9D1583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CD6F7-3D83-4CEB-BAC8-10EFFB94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16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04603-FD4B-4696-857C-67753DB8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043FC-46E9-4110-AFFC-1E11D118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E0EFE-7962-4906-9AA8-A9CF04E8F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03587-7D3C-4027-B40C-37272CA3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B9749-183B-433A-8B0A-AFDCA2C3B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CA943-86A7-45C1-9780-5EE272A66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5A146-7AF6-488D-BBA3-783465DDF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C0EAE-C14B-47F4-BA38-01ECDC266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ABE69-6AE4-43A4-8D54-393684B9F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790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01690-E272-47F1-8677-B30A6965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E56D63-5BA9-468E-AAE2-2B68AC3C7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12CF1-B499-4A6F-A54D-CC65A7B24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56CD37-2114-4972-B43E-DB9FB6D3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E8B7E-219F-437C-A821-AB8A0A0A2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869DB-121A-4E4D-9377-A4123B64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92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08000C-A21D-4258-AE4C-BB67BC4FE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D6CD2-4B3A-461D-8CBF-A5C379FDE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D5EEC-557A-401B-8ED9-3A48D34C3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E0648-BEB3-4708-9FB5-4029D3446E09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B832E-65C7-4715-9695-954BEBC7B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D608E-5532-43D0-AA42-3DFAF03EC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8FF4-398A-4EEF-995F-A269450FDF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3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9.png"/><Relationship Id="rId4" Type="http://schemas.openxmlformats.org/officeDocument/2006/relationships/image" Target="../media/image1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background network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72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8F2BC3-0A9B-4575-A315-E17C6B7D9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7039" y="2263087"/>
            <a:ext cx="6277790" cy="91618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Ceuta Ciudad Segura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0703D-B6F3-4110-AE84-B0BD2D984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72948" cy="839261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rgbClr val="0070C0"/>
                </a:solidFill>
              </a:rPr>
              <a:t>Presentación Buena Práctica – Ciudad Autónoma de Ceuta</a:t>
            </a:r>
            <a:br>
              <a:rPr lang="es-ES" b="1" dirty="0" smtClean="0">
                <a:solidFill>
                  <a:srgbClr val="0070C0"/>
                </a:solidFill>
              </a:rPr>
            </a:br>
            <a:r>
              <a:rPr lang="es-ES" b="1" dirty="0" smtClean="0">
                <a:solidFill>
                  <a:srgbClr val="0070C0"/>
                </a:solidFill>
              </a:rPr>
              <a:t>Acto Anual de Comunicación sobre </a:t>
            </a:r>
            <a:r>
              <a:rPr lang="es-ES" b="1" dirty="0">
                <a:solidFill>
                  <a:srgbClr val="0070C0"/>
                </a:solidFill>
              </a:rPr>
              <a:t>Política Regional y Fondos Europeos en </a:t>
            </a:r>
            <a:r>
              <a:rPr lang="es-ES" b="1" dirty="0" smtClean="0">
                <a:solidFill>
                  <a:srgbClr val="0070C0"/>
                </a:solidFill>
              </a:rPr>
              <a:t>España, año 2020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42" y="2965320"/>
            <a:ext cx="3980364" cy="3786852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188259" y="839261"/>
            <a:ext cx="6583141" cy="4412012"/>
            <a:chOff x="550847" y="726914"/>
            <a:chExt cx="6092204" cy="3998230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726914"/>
              <a:ext cx="2215067" cy="3030091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47" y="1837606"/>
              <a:ext cx="4453201" cy="2887538"/>
            </a:xfrm>
            <a:prstGeom prst="rect">
              <a:avLst/>
            </a:prstGeom>
          </p:spPr>
        </p:pic>
      </p:grpSp>
      <p:pic>
        <p:nvPicPr>
          <p:cNvPr id="9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62" y="5519285"/>
            <a:ext cx="2362493" cy="12001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" y="5590231"/>
            <a:ext cx="4812061" cy="10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0E651A-588B-44A0-9878-95ACDE95A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6" y="365125"/>
            <a:ext cx="9968753" cy="80028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Sistema de paneles de información al ciudadano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1B28E-453D-4916-82BA-C9D69E118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634" y="1619430"/>
            <a:ext cx="5794037" cy="4189699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Implementación de 7 paneles de información.</a:t>
            </a:r>
          </a:p>
          <a:p>
            <a:r>
              <a:rPr lang="es-ES" b="1" dirty="0"/>
              <a:t>Aplicación de gestión de mensajes.</a:t>
            </a:r>
          </a:p>
          <a:p>
            <a:r>
              <a:rPr lang="es-ES" b="1" dirty="0"/>
              <a:t>Largo 1.900 mm,  Alto 970 </a:t>
            </a:r>
            <a:r>
              <a:rPr lang="es-ES" b="1" dirty="0" err="1"/>
              <a:t>mm.</a:t>
            </a:r>
            <a:r>
              <a:rPr lang="es-ES" b="1" dirty="0"/>
              <a:t> y ancho 200 </a:t>
            </a:r>
            <a:r>
              <a:rPr lang="es-ES" b="1" dirty="0" err="1"/>
              <a:t>mm.</a:t>
            </a:r>
            <a:endParaRPr lang="es-ES" b="1" dirty="0"/>
          </a:p>
          <a:p>
            <a:r>
              <a:rPr lang="es-ES" b="1" dirty="0"/>
              <a:t>Capacidad de presentar caracteres árabes y cumplir el que los pictogramas estén formados por píxeles RGB y el texto alfanumérico por píxeles Y.</a:t>
            </a:r>
          </a:p>
          <a:p>
            <a:r>
              <a:rPr lang="es-ES" b="1" dirty="0"/>
              <a:t>Incluye controladoras RGBY en una matriz de vídeo continua.</a:t>
            </a:r>
          </a:p>
        </p:txBody>
      </p:sp>
      <p:pic>
        <p:nvPicPr>
          <p:cNvPr id="6" name="Picture 5" descr="VMx1 FIRST 1G80x32RGBp18,75.pdf - Adobe Acrobat Reader DC">
            <a:extLst>
              <a:ext uri="{FF2B5EF4-FFF2-40B4-BE49-F238E27FC236}">
                <a16:creationId xmlns:a16="http://schemas.microsoft.com/office/drawing/2014/main" id="{6466BEAE-7330-412E-82C8-D77590CA4D6E}"/>
              </a:ext>
            </a:extLst>
          </p:cNvPr>
          <p:cNvPicPr/>
          <p:nvPr/>
        </p:nvPicPr>
        <p:blipFill rotWithShape="1">
          <a:blip r:embed="rId3"/>
          <a:srcRect l="15496" t="10972" r="33098" b="22022"/>
          <a:stretch/>
        </p:blipFill>
        <p:spPr bwMode="auto">
          <a:xfrm>
            <a:off x="6095999" y="1577788"/>
            <a:ext cx="5800166" cy="4024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17" y="5602674"/>
            <a:ext cx="2337828" cy="11668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5" y="110678"/>
            <a:ext cx="1402248" cy="146711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63" y="5989489"/>
            <a:ext cx="3249598" cy="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C068D4-569F-44A5-9616-CBFDE192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827" y="472705"/>
            <a:ext cx="9520526" cy="782357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Sistema de elementos retráctiles (bolardos)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320E-1E60-4E54-8172-053E9463D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1951130"/>
            <a:ext cx="5621806" cy="4443607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15 nuevos se suman a 4 ya existentes.</a:t>
            </a:r>
          </a:p>
          <a:p>
            <a:r>
              <a:rPr lang="es-ES" b="1" dirty="0"/>
              <a:t>Resistencia al impacto de un vehículo de 7.000 Kg. a 80 km/h.</a:t>
            </a:r>
          </a:p>
          <a:p>
            <a:r>
              <a:rPr lang="es-ES" b="1" dirty="0"/>
              <a:t>Grupo electro-hidráulico para subida y bajada.</a:t>
            </a:r>
          </a:p>
          <a:p>
            <a:r>
              <a:rPr lang="es-ES" b="1" dirty="0"/>
              <a:t>Fresado y bandas reflectantes amarillas.</a:t>
            </a:r>
          </a:p>
          <a:p>
            <a:r>
              <a:rPr lang="es-ES" b="1" dirty="0"/>
              <a:t>Diámetro del Pivote: 275mm.</a:t>
            </a:r>
          </a:p>
          <a:p>
            <a:r>
              <a:rPr lang="es-ES" b="1" dirty="0"/>
              <a:t>Espesor del Pivote: 9,27mm.</a:t>
            </a:r>
          </a:p>
          <a:p>
            <a:r>
              <a:rPr lang="es-ES" b="1" dirty="0"/>
              <a:t>Altura de Emersión (Visible desde el suelo): 1.100mm.</a:t>
            </a:r>
          </a:p>
          <a:p>
            <a:r>
              <a:rPr lang="es-ES" b="1" dirty="0"/>
              <a:t>Cilindro hidráulico.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D290B-9B11-4E53-9DDD-D3D3DD0E94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1409488"/>
            <a:ext cx="6031342" cy="388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17" y="5602674"/>
            <a:ext cx="2337828" cy="11668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5" y="110677"/>
            <a:ext cx="1679236" cy="175691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801" y="1184731"/>
            <a:ext cx="2884730" cy="43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21E295-FDFF-4FA2-952C-7F5E6AFE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870" y="370463"/>
            <a:ext cx="7871515" cy="901792"/>
          </a:xfrm>
        </p:spPr>
        <p:txBody>
          <a:bodyPr>
            <a:normAutofit/>
          </a:bodyPr>
          <a:lstStyle/>
          <a:p>
            <a:r>
              <a:rPr lang="es-ES" sz="3700" b="1" dirty="0">
                <a:solidFill>
                  <a:srgbClr val="0070C0"/>
                </a:solidFill>
              </a:rPr>
              <a:t>Modernización de los Centros de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E995-122C-4910-8C9D-348C6166D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49" y="2651901"/>
            <a:ext cx="6934129" cy="3984030"/>
          </a:xfrm>
        </p:spPr>
        <p:txBody>
          <a:bodyPr>
            <a:normAutofit/>
          </a:bodyPr>
          <a:lstStyle/>
          <a:p>
            <a:pPr lvl="1"/>
            <a:r>
              <a:rPr lang="es-ES" b="1" dirty="0"/>
              <a:t>Sala de Recepción de Datos.	</a:t>
            </a:r>
          </a:p>
          <a:p>
            <a:pPr lvl="1"/>
            <a:r>
              <a:rPr lang="es-ES" b="1" dirty="0"/>
              <a:t>Sistema de Alimentación Ininterrumpida (SAI).</a:t>
            </a:r>
          </a:p>
          <a:p>
            <a:pPr lvl="1"/>
            <a:r>
              <a:rPr lang="es-ES" b="1" dirty="0"/>
              <a:t>Subsistema de Audio Operativo.	</a:t>
            </a:r>
          </a:p>
          <a:p>
            <a:pPr lvl="1"/>
            <a:r>
              <a:rPr lang="es-ES" b="1" dirty="0"/>
              <a:t>Subsistema de Proyección.	</a:t>
            </a:r>
          </a:p>
          <a:p>
            <a:pPr lvl="1"/>
            <a:r>
              <a:rPr lang="es-ES" b="1" dirty="0"/>
              <a:t>Subsistema de Comunicaciones.	</a:t>
            </a:r>
          </a:p>
          <a:p>
            <a:pPr lvl="1"/>
            <a:r>
              <a:rPr lang="es-ES" b="1" dirty="0"/>
              <a:t>Subsistema de Cableado Estructurado Inteligente.	</a:t>
            </a:r>
          </a:p>
          <a:p>
            <a:pPr lvl="1"/>
            <a:r>
              <a:rPr lang="es-ES" b="1" dirty="0"/>
              <a:t>Subsistema de Seguridad.	</a:t>
            </a:r>
          </a:p>
          <a:p>
            <a:pPr lvl="1"/>
            <a:r>
              <a:rPr lang="es-ES" b="1" dirty="0"/>
              <a:t>Puestos de Operador.</a:t>
            </a:r>
          </a:p>
          <a:p>
            <a:pPr lvl="1"/>
            <a:r>
              <a:rPr lang="es-ES" b="1" dirty="0"/>
              <a:t>Servidores.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B76D19-DC2B-46F7-B90D-0E9BA28994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58" y="2626669"/>
            <a:ext cx="4851054" cy="31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6 Rectángulo"/>
          <p:cNvSpPr/>
          <p:nvPr/>
        </p:nvSpPr>
        <p:spPr>
          <a:xfrm>
            <a:off x="207349" y="1483233"/>
            <a:ext cx="84166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Se incluye el equipamiento para centro de Control de</a:t>
            </a:r>
            <a:br>
              <a:rPr lang="es-ES" sz="2800" b="1" dirty="0"/>
            </a:br>
            <a:r>
              <a:rPr lang="es-ES" sz="2800" b="1" dirty="0">
                <a:solidFill>
                  <a:srgbClr val="0070C0"/>
                </a:solidFill>
              </a:rPr>
              <a:t>Policía Local </a:t>
            </a:r>
            <a:r>
              <a:rPr lang="es-ES" sz="2800" b="1" dirty="0"/>
              <a:t>y </a:t>
            </a:r>
            <a:r>
              <a:rPr lang="es-ES" sz="2800" b="1" dirty="0">
                <a:solidFill>
                  <a:srgbClr val="0070C0"/>
                </a:solidFill>
              </a:rPr>
              <a:t>Policía Nacional </a:t>
            </a:r>
            <a:r>
              <a:rPr lang="es-ES" sz="2800" b="1" dirty="0"/>
              <a:t>consistente en: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84" y="50767"/>
            <a:ext cx="2337828" cy="11668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1" y="50767"/>
            <a:ext cx="1473048" cy="154118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8" y="6038193"/>
            <a:ext cx="3249598" cy="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E2EB85-06DC-42EA-BAB5-748BC83B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10" y="266510"/>
            <a:ext cx="10515600" cy="700023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Capacidades del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33D7-CE41-42EA-A603-DDCC694F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59" y="1099014"/>
            <a:ext cx="9417958" cy="5006141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/>
              <a:t>Integración de la información de cámaras, paneles y detección de incendios. </a:t>
            </a:r>
          </a:p>
          <a:p>
            <a:r>
              <a:rPr lang="es-ES" b="1" dirty="0"/>
              <a:t>Software Ad-hoc (especialmente diseñado) para el proyecto Ceuta Ciudad Segura (</a:t>
            </a:r>
            <a:r>
              <a:rPr lang="es-ES" b="1" dirty="0" err="1"/>
              <a:t>SafeCity</a:t>
            </a:r>
            <a:r>
              <a:rPr lang="es-ES" b="1" dirty="0"/>
              <a:t>).</a:t>
            </a:r>
          </a:p>
          <a:p>
            <a:r>
              <a:rPr lang="es-ES" b="1" dirty="0"/>
              <a:t>Funciones de Visualización y Gestión de usuarios.</a:t>
            </a:r>
          </a:p>
          <a:p>
            <a:r>
              <a:rPr lang="es-ES" b="1" dirty="0"/>
              <a:t>Funcionalidades de Audio, Funcionalidad de Mapas 3D y Funciones de </a:t>
            </a:r>
            <a:r>
              <a:rPr lang="es-ES" b="1" dirty="0" err="1"/>
              <a:t>Videowall</a:t>
            </a:r>
            <a:r>
              <a:rPr lang="es-ES" b="1" dirty="0"/>
              <a:t> integradas.</a:t>
            </a:r>
          </a:p>
          <a:p>
            <a:r>
              <a:rPr lang="es-ES" b="1" dirty="0"/>
              <a:t>Funcionalidad de Automatización y Funcionalidad de archivo de largo plazo.		</a:t>
            </a:r>
          </a:p>
          <a:p>
            <a:r>
              <a:rPr lang="es-ES" b="1" dirty="0"/>
              <a:t>Funcionalidades de Diagnóstico y Detección de Fallas y Funcionalidades de Integración.</a:t>
            </a:r>
          </a:p>
          <a:p>
            <a:r>
              <a:rPr lang="es-ES" b="1" dirty="0"/>
              <a:t> I / O y control de dispositivo externo y Pan / Tilt / Control de Zoom.</a:t>
            </a:r>
          </a:p>
          <a:p>
            <a:r>
              <a:rPr lang="es-ES" b="1" dirty="0"/>
              <a:t>Registro / monitoreo de estado.</a:t>
            </a:r>
          </a:p>
          <a:p>
            <a:r>
              <a:rPr lang="es-ES" b="1" dirty="0"/>
              <a:t>Eventos SNMP.	</a:t>
            </a:r>
          </a:p>
          <a:p>
            <a:r>
              <a:rPr lang="es-ES" b="1" dirty="0"/>
              <a:t>Gestión del video y Análisis de Video.</a:t>
            </a:r>
          </a:p>
          <a:p>
            <a:r>
              <a:rPr lang="es-ES" b="1" dirty="0"/>
              <a:t>Filtros para análisis de video.</a:t>
            </a:r>
          </a:p>
          <a:p>
            <a:r>
              <a:rPr lang="es-ES" b="1" dirty="0"/>
              <a:t>Nacionalidades Lectura de Matriculas.</a:t>
            </a:r>
          </a:p>
          <a:p>
            <a:r>
              <a:rPr lang="en-GB" b="1" dirty="0" err="1"/>
              <a:t>Evaluación</a:t>
            </a:r>
            <a:r>
              <a:rPr lang="en-GB" b="1" dirty="0"/>
              <a:t> NIST (National Institute of Standards and Technology).</a:t>
            </a:r>
            <a:endParaRPr lang="es-ES" b="1" dirty="0"/>
          </a:p>
        </p:txBody>
      </p:sp>
      <p:pic>
        <p:nvPicPr>
          <p:cNvPr id="5" name="Рисунок 30">
            <a:extLst>
              <a:ext uri="{FF2B5EF4-FFF2-40B4-BE49-F238E27FC236}">
                <a16:creationId xmlns:a16="http://schemas.microsoft.com/office/drawing/2014/main" id="{67936045-782E-44FE-9609-503BF165488F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97" y="3408570"/>
            <a:ext cx="5162957" cy="33743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7" y="41429"/>
            <a:ext cx="1984328" cy="20761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0" y="5959365"/>
            <a:ext cx="3249598" cy="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1563E-F3DD-4A3A-813E-D71CC376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07" y="454776"/>
            <a:ext cx="8364327" cy="749572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0070C0"/>
                </a:solidFill>
              </a:rPr>
              <a:t>Posibles expansiones futuras del sistema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B2E02-D4B9-437E-B9C0-2C313C45D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73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Integración y gestión de los sistemas de regulación del Tráfico desde el mismo sistema.</a:t>
            </a:r>
          </a:p>
          <a:p>
            <a:r>
              <a:rPr lang="es-ES" dirty="0"/>
              <a:t>Sistema de gestión de eventos de la ciudad.</a:t>
            </a:r>
          </a:p>
          <a:p>
            <a:r>
              <a:rPr lang="es-ES" dirty="0"/>
              <a:t>Ampliación del número y tipo de sensores para integración con Smart City.</a:t>
            </a:r>
          </a:p>
          <a:p>
            <a:r>
              <a:rPr lang="es-ES" dirty="0"/>
              <a:t>Funcionalidades de </a:t>
            </a:r>
            <a:r>
              <a:rPr lang="es-ES" dirty="0" err="1"/>
              <a:t>Opendata</a:t>
            </a:r>
            <a:r>
              <a:rPr lang="es-ES" dirty="0"/>
              <a:t> (datos abiertos).</a:t>
            </a:r>
          </a:p>
          <a:p>
            <a:r>
              <a:rPr lang="es-ES" dirty="0"/>
              <a:t>Integración de sistemas meteorológicos. Predicción.</a:t>
            </a:r>
          </a:p>
          <a:p>
            <a:r>
              <a:rPr lang="es-ES" dirty="0"/>
              <a:t>Incorporación de información de Tráfico desde el sistema de cámaras. Matrices Origen/ Destino.</a:t>
            </a:r>
          </a:p>
          <a:p>
            <a:r>
              <a:rPr lang="es-ES" dirty="0"/>
              <a:t>Gestión automática de Bolardos.</a:t>
            </a:r>
          </a:p>
          <a:p>
            <a:r>
              <a:rPr lang="es-ES" dirty="0"/>
              <a:t>Ampliación del número de Paneles.</a:t>
            </a:r>
          </a:p>
          <a:p>
            <a:r>
              <a:rPr lang="es-ES" dirty="0"/>
              <a:t>Incorporación de información del sistema de Alumbrado.</a:t>
            </a:r>
          </a:p>
          <a:p>
            <a:r>
              <a:rPr lang="es-ES" dirty="0"/>
              <a:t>Aplicación móvil para que desde los terminales de Policía se puedan ver y controlar las cámaras.</a:t>
            </a:r>
          </a:p>
          <a:p>
            <a:r>
              <a:rPr lang="es-ES" dirty="0"/>
              <a:t>Control de megafonía de emergencia desde el mismo sistema.</a:t>
            </a:r>
          </a:p>
          <a:p>
            <a:endParaRPr lang="es-ES" dirty="0"/>
          </a:p>
        </p:txBody>
      </p:sp>
      <p:pic>
        <p:nvPicPr>
          <p:cNvPr id="5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084" y="50767"/>
            <a:ext cx="2337828" cy="1166800"/>
          </a:xfrm>
          <a:prstGeom prst="rect">
            <a:avLst/>
          </a:prstGeom>
        </p:spPr>
      </p:pic>
      <p:pic>
        <p:nvPicPr>
          <p:cNvPr id="6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" y="50767"/>
            <a:ext cx="1696389" cy="177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background network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08F2BC3-0A9B-4575-A315-E17C6B7D90F0}"/>
              </a:ext>
            </a:extLst>
          </p:cNvPr>
          <p:cNvSpPr txBox="1">
            <a:spLocks/>
          </p:cNvSpPr>
          <p:nvPr/>
        </p:nvSpPr>
        <p:spPr>
          <a:xfrm>
            <a:off x="7055224" y="920093"/>
            <a:ext cx="4966482" cy="794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600" b="1" dirty="0" smtClean="0">
                <a:solidFill>
                  <a:srgbClr val="00B050"/>
                </a:solidFill>
              </a:rPr>
              <a:t>Ceuta Ciudad Segura</a:t>
            </a:r>
            <a:endParaRPr lang="es-ES" sz="4600" b="1" dirty="0">
              <a:solidFill>
                <a:srgbClr val="00B050"/>
              </a:solidFill>
            </a:endParaRPr>
          </a:p>
        </p:txBody>
      </p:sp>
      <p:pic>
        <p:nvPicPr>
          <p:cNvPr id="6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342" y="2965320"/>
            <a:ext cx="3980364" cy="3786852"/>
          </a:xfrm>
          <a:prstGeom prst="rect">
            <a:avLst/>
          </a:prstGeom>
        </p:spPr>
      </p:pic>
      <p:grpSp>
        <p:nvGrpSpPr>
          <p:cNvPr id="7" name="5 Grupo"/>
          <p:cNvGrpSpPr/>
          <p:nvPr/>
        </p:nvGrpSpPr>
        <p:grpSpPr>
          <a:xfrm>
            <a:off x="188259" y="62402"/>
            <a:ext cx="6866965" cy="4518211"/>
            <a:chOff x="550847" y="726914"/>
            <a:chExt cx="6092204" cy="3998230"/>
          </a:xfrm>
        </p:grpSpPr>
        <p:pic>
          <p:nvPicPr>
            <p:cNvPr id="8" name="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984" y="726914"/>
              <a:ext cx="2215067" cy="3030091"/>
            </a:xfrm>
            <a:prstGeom prst="rect">
              <a:avLst/>
            </a:prstGeom>
          </p:spPr>
        </p:pic>
        <p:pic>
          <p:nvPicPr>
            <p:cNvPr id="9" name="7 Imagen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47" y="1837606"/>
              <a:ext cx="4453201" cy="2887538"/>
            </a:xfrm>
            <a:prstGeom prst="rect">
              <a:avLst/>
            </a:prstGeom>
          </p:spPr>
        </p:pic>
      </p:grpSp>
      <p:pic>
        <p:nvPicPr>
          <p:cNvPr id="10" name="8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462" y="5519285"/>
            <a:ext cx="2362493" cy="120016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8" y="5590232"/>
            <a:ext cx="4721069" cy="9997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8F2BC3-0A9B-4575-A315-E17C6B7D90F0}"/>
              </a:ext>
            </a:extLst>
          </p:cNvPr>
          <p:cNvSpPr txBox="1">
            <a:spLocks/>
          </p:cNvSpPr>
          <p:nvPr/>
        </p:nvSpPr>
        <p:spPr>
          <a:xfrm>
            <a:off x="5457040" y="2848058"/>
            <a:ext cx="2323244" cy="1894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0033CC"/>
                </a:solidFill>
              </a:rPr>
              <a:t>¡Gracias</a:t>
            </a:r>
          </a:p>
          <a:p>
            <a:r>
              <a:rPr lang="es-ES" b="1" dirty="0" smtClean="0">
                <a:solidFill>
                  <a:srgbClr val="0033CC"/>
                </a:solidFill>
              </a:rPr>
              <a:t>por su atención!</a:t>
            </a:r>
            <a:endParaRPr lang="es-ES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background network 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"/>
            <a:ext cx="121729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C110703D-B6F3-4110-AE84-B0BD2D984814}"/>
              </a:ext>
            </a:extLst>
          </p:cNvPr>
          <p:cNvSpPr txBox="1">
            <a:spLocks/>
          </p:cNvSpPr>
          <p:nvPr/>
        </p:nvSpPr>
        <p:spPr>
          <a:xfrm>
            <a:off x="0" y="4707325"/>
            <a:ext cx="6775269" cy="442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b="1" dirty="0" smtClean="0">
                <a:solidFill>
                  <a:srgbClr val="002060"/>
                </a:solidFill>
              </a:rPr>
              <a:t>       - Presentación: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110703D-B6F3-4110-AE84-B0BD2D984814}"/>
              </a:ext>
            </a:extLst>
          </p:cNvPr>
          <p:cNvSpPr txBox="1">
            <a:spLocks/>
          </p:cNvSpPr>
          <p:nvPr/>
        </p:nvSpPr>
        <p:spPr>
          <a:xfrm>
            <a:off x="236483" y="5149731"/>
            <a:ext cx="11516709" cy="1286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1" dirty="0" smtClean="0">
                <a:solidFill>
                  <a:srgbClr val="0070C0"/>
                </a:solidFill>
              </a:rPr>
              <a:t>        </a:t>
            </a:r>
            <a:r>
              <a:rPr lang="es-ES" sz="2600" b="1" dirty="0" smtClean="0">
                <a:solidFill>
                  <a:srgbClr val="0033CC"/>
                </a:solidFill>
              </a:rPr>
              <a:t>Gabriel M. </a:t>
            </a:r>
            <a:r>
              <a:rPr lang="es-ES" sz="2600" b="1" dirty="0" err="1" smtClean="0">
                <a:solidFill>
                  <a:srgbClr val="0033CC"/>
                </a:solidFill>
              </a:rPr>
              <a:t>Fortes</a:t>
            </a:r>
            <a:r>
              <a:rPr lang="es-ES" sz="2600" b="1" dirty="0" smtClean="0">
                <a:solidFill>
                  <a:srgbClr val="0033CC"/>
                </a:solidFill>
              </a:rPr>
              <a:t> Aguilar</a:t>
            </a:r>
            <a:br>
              <a:rPr lang="es-ES" sz="2600" b="1" dirty="0" smtClean="0">
                <a:solidFill>
                  <a:srgbClr val="0033CC"/>
                </a:solidFill>
              </a:rPr>
            </a:br>
            <a:r>
              <a:rPr lang="es-ES" sz="2600" b="1" dirty="0" smtClean="0">
                <a:solidFill>
                  <a:srgbClr val="0070C0"/>
                </a:solidFill>
              </a:rPr>
              <a:t/>
            </a:r>
            <a:br>
              <a:rPr lang="es-ES" sz="2600" b="1" dirty="0" smtClean="0">
                <a:solidFill>
                  <a:srgbClr val="0070C0"/>
                </a:solidFill>
              </a:rPr>
            </a:br>
            <a:r>
              <a:rPr lang="es-ES" sz="2600" b="1" dirty="0" smtClean="0">
                <a:solidFill>
                  <a:srgbClr val="0070C0"/>
                </a:solidFill>
              </a:rPr>
              <a:t>	Responsable de Tecnologías de la Información y la Comunicación de</a:t>
            </a:r>
            <a:br>
              <a:rPr lang="es-ES" sz="2600" b="1" dirty="0" smtClean="0">
                <a:solidFill>
                  <a:srgbClr val="0070C0"/>
                </a:solidFill>
              </a:rPr>
            </a:br>
            <a:r>
              <a:rPr lang="es-ES" sz="2600" b="1" dirty="0" smtClean="0">
                <a:solidFill>
                  <a:srgbClr val="0070C0"/>
                </a:solidFill>
              </a:rPr>
              <a:t>	PROCESA Sociedad de Desarrollo de Ceuta.</a:t>
            </a:r>
          </a:p>
          <a:p>
            <a:pPr algn="l"/>
            <a:r>
              <a:rPr lang="es-ES" sz="2600" b="1" dirty="0" smtClean="0">
                <a:solidFill>
                  <a:srgbClr val="0070C0"/>
                </a:solidFill>
              </a:rPr>
              <a:t>	Consejería de Hacienda, Economía y Función Pública de la Ciudad Autónoma de Ceuta.</a:t>
            </a:r>
            <a:endParaRPr lang="es-ES" sz="2600" b="1" dirty="0">
              <a:solidFill>
                <a:srgbClr val="0070C0"/>
              </a:solidFill>
            </a:endParaRPr>
          </a:p>
        </p:txBody>
      </p:sp>
      <p:pic>
        <p:nvPicPr>
          <p:cNvPr id="16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58" y="410127"/>
            <a:ext cx="4724358" cy="49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1643" y="3133284"/>
            <a:ext cx="110562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PROGRAMA OPERATIVO DEL FONDO EUROPEO DE DESARROLLO REGIONAL PARA CEUTA 2014-2020.</a:t>
            </a:r>
          </a:p>
          <a:p>
            <a:r>
              <a:rPr lang="es-ES" sz="2000" dirty="0"/>
              <a:t>Objetivo Específico 2.3.2 "Reforzar el e-gobierno, e-cultura y la confianza en el ámbito digital“.</a:t>
            </a:r>
          </a:p>
          <a:p>
            <a:endParaRPr lang="es-ES" sz="1600" b="1" u="sng" dirty="0"/>
          </a:p>
          <a:p>
            <a:r>
              <a:rPr lang="es-ES" b="1" u="sng" dirty="0"/>
              <a:t>Porcentaje de cofinanciación:</a:t>
            </a:r>
          </a:p>
          <a:p>
            <a:r>
              <a:rPr lang="es-ES" dirty="0"/>
              <a:t>80% con recursos procedentes del Fondo Europeo de Desarrollo Regional (FEDER).</a:t>
            </a:r>
          </a:p>
          <a:p>
            <a:r>
              <a:rPr lang="es-ES" dirty="0"/>
              <a:t>20% con aportaciones de la Ciudad Autónoma de Ceuta.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2047" y="161382"/>
            <a:ext cx="9592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SUMINISTRO E IMPLANTACIÓN DE DIVERSOS SISTEMAS TECNOLÓGICOS Y DE SEGURIDAD EN LA CIUDAD AUTÓNOMA DE CEUTA PARA EL IMPULSO DEL PROYECTO DE CIUDAD SEGURA (SAFE CITY).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10972" y="5045382"/>
            <a:ext cx="2905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Importe de adjudicación:</a:t>
            </a:r>
          </a:p>
          <a:p>
            <a:r>
              <a:rPr lang="es-ES" sz="2000" dirty="0"/>
              <a:t>1.999.599,30 euros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25" y="1007911"/>
            <a:ext cx="4201359" cy="2005355"/>
          </a:xfrm>
          <a:prstGeom prst="rect">
            <a:avLst/>
          </a:prstGeom>
          <a:ln>
            <a:solidFill>
              <a:srgbClr val="0033CC"/>
            </a:solidFill>
          </a:ln>
        </p:spPr>
      </p:pic>
      <p:sp>
        <p:nvSpPr>
          <p:cNvPr id="9" name="8 Rectángulo"/>
          <p:cNvSpPr/>
          <p:nvPr/>
        </p:nvSpPr>
        <p:spPr>
          <a:xfrm>
            <a:off x="242044" y="1217591"/>
            <a:ext cx="2348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Cofinanciación: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6565080" y="2068728"/>
            <a:ext cx="5626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- Unión Europea (Fondo Europeo de Desarrollo Regional).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565080" y="1735403"/>
            <a:ext cx="3758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- Ciudad Autónoma de Ceuta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153" y="71313"/>
            <a:ext cx="1943527" cy="2033426"/>
          </a:xfrm>
          <a:prstGeom prst="rect">
            <a:avLst/>
          </a:prstGeom>
        </p:spPr>
      </p:pic>
      <p:sp>
        <p:nvSpPr>
          <p:cNvPr id="16" name="15 Rectángulo"/>
          <p:cNvSpPr/>
          <p:nvPr/>
        </p:nvSpPr>
        <p:spPr>
          <a:xfrm>
            <a:off x="409408" y="5856180"/>
            <a:ext cx="5686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Entidad gestora del proyecto:</a:t>
            </a:r>
          </a:p>
          <a:p>
            <a:r>
              <a:rPr lang="es-ES" sz="2000" dirty="0"/>
              <a:t>PROCESA SOCIEDAD DE DESARROLLO DE CEUTA</a:t>
            </a:r>
          </a:p>
        </p:txBody>
      </p:sp>
    </p:spTree>
    <p:extLst>
      <p:ext uri="{BB962C8B-B14F-4D97-AF65-F5344CB8AC3E}">
        <p14:creationId xmlns:p14="http://schemas.microsoft.com/office/powerpoint/2010/main" val="12898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031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896069" y="4461631"/>
            <a:ext cx="51013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chemeClr val="accent1">
                    <a:lumMod val="75000"/>
                  </a:schemeClr>
                </a:solidFill>
              </a:rPr>
              <a:t>Ciudad Autónoma de Ceuta</a:t>
            </a:r>
          </a:p>
          <a:p>
            <a:r>
              <a:rPr lang="es-ES_tradnl" sz="1600" dirty="0"/>
              <a:t>- Consejería de Gobernación.</a:t>
            </a:r>
          </a:p>
          <a:p>
            <a:r>
              <a:rPr lang="es-ES_tradnl" sz="1600" dirty="0"/>
              <a:t>- </a:t>
            </a:r>
            <a:r>
              <a:rPr lang="es-ES_tradnl" sz="1600" dirty="0" smtClean="0"/>
              <a:t>Policía </a:t>
            </a:r>
            <a:r>
              <a:rPr lang="es-ES_tradnl" sz="1600" dirty="0"/>
              <a:t>Local.</a:t>
            </a:r>
          </a:p>
          <a:p>
            <a:r>
              <a:rPr lang="es-ES_tradnl" sz="1600" dirty="0"/>
              <a:t>- Servicio de Extinción de Incendios y Salvamento.</a:t>
            </a:r>
          </a:p>
          <a:p>
            <a:r>
              <a:rPr lang="es-ES_tradnl" sz="1600" dirty="0"/>
              <a:t>- 112.</a:t>
            </a:r>
          </a:p>
          <a:p>
            <a:r>
              <a:rPr lang="es-ES_tradnl" sz="1600" dirty="0"/>
              <a:t>- Consejería de Medio Ambiente y Sostenibilidad.</a:t>
            </a:r>
          </a:p>
          <a:p>
            <a:r>
              <a:rPr lang="es-ES_tradnl" sz="1600" dirty="0"/>
              <a:t>- Consejería de Economía, Hacienda, Administración</a:t>
            </a:r>
            <a:br>
              <a:rPr lang="es-ES_tradnl" sz="1600" dirty="0"/>
            </a:br>
            <a:r>
              <a:rPr lang="es-ES_tradnl" sz="1600" dirty="0"/>
              <a:t>  Pública y Empleo.</a:t>
            </a:r>
          </a:p>
          <a:p>
            <a:r>
              <a:rPr lang="es-ES_tradnl" sz="1600" dirty="0"/>
              <a:t>- PROCESA Sociedad de Desarrollo de Ceuta.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5" y="21031"/>
            <a:ext cx="1847804" cy="19332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106705" y="245153"/>
            <a:ext cx="9843247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50" dirty="0"/>
              <a:t>El proyecto "</a:t>
            </a:r>
            <a:r>
              <a:rPr lang="es-ES" sz="1750" b="1" dirty="0"/>
              <a:t>Ceuta ciudad segura</a:t>
            </a:r>
            <a:r>
              <a:rPr lang="es-ES" sz="1750" dirty="0"/>
              <a:t>" (</a:t>
            </a:r>
            <a:r>
              <a:rPr lang="es-ES" sz="1750" dirty="0" err="1"/>
              <a:t>Safe</a:t>
            </a:r>
            <a:r>
              <a:rPr lang="es-ES" sz="1750" dirty="0"/>
              <a:t> City</a:t>
            </a:r>
            <a:r>
              <a:rPr lang="es-ES" sz="1750" dirty="0" smtClean="0"/>
              <a:t>), </a:t>
            </a:r>
            <a:r>
              <a:rPr lang="es-ES" sz="1750" dirty="0"/>
              <a:t>engloba una solución integral para la </a:t>
            </a:r>
            <a:r>
              <a:rPr lang="es-ES" sz="1750" b="1" dirty="0"/>
              <a:t>mejora de la seguridad ciudadana y el tráfico </a:t>
            </a:r>
            <a:r>
              <a:rPr lang="es-ES" sz="1750" dirty="0"/>
              <a:t>que </a:t>
            </a:r>
            <a:r>
              <a:rPr lang="es-ES" sz="1750" dirty="0" smtClean="0"/>
              <a:t>permite </a:t>
            </a:r>
            <a:r>
              <a:rPr lang="es-ES" sz="1750" dirty="0"/>
              <a:t>mediante un </a:t>
            </a:r>
            <a:r>
              <a:rPr lang="es-ES" sz="1750" b="1" dirty="0"/>
              <a:t>sistema propio de comunicaciones</a:t>
            </a:r>
            <a:r>
              <a:rPr lang="es-ES" sz="1750" dirty="0"/>
              <a:t> y </a:t>
            </a:r>
            <a:r>
              <a:rPr lang="es-ES" sz="1750" b="1" dirty="0"/>
              <a:t>cámaras de tecnología avanzada, </a:t>
            </a:r>
            <a:r>
              <a:rPr lang="es-ES" sz="1750" dirty="0"/>
              <a:t>la </a:t>
            </a:r>
            <a:r>
              <a:rPr lang="es-ES" sz="1750" b="1" dirty="0"/>
              <a:t>lectura automática de matrículas</a:t>
            </a:r>
            <a:r>
              <a:rPr lang="es-ES" sz="1750" dirty="0"/>
              <a:t>, </a:t>
            </a:r>
            <a:r>
              <a:rPr lang="es-ES" sz="1750" b="1" dirty="0"/>
              <a:t>búsqueda por apariencia</a:t>
            </a:r>
            <a:r>
              <a:rPr lang="es-ES" sz="1750" dirty="0"/>
              <a:t>, </a:t>
            </a:r>
            <a:r>
              <a:rPr lang="es-ES" sz="1750" b="1" dirty="0"/>
              <a:t>reconocimiento facial y detección de incidentes (accidentes, conductas de merodeo, objetos abandonados) mediante inteligencia artificial</a:t>
            </a:r>
            <a:r>
              <a:rPr lang="es-ES" sz="1750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15147" y="1791826"/>
            <a:ext cx="11734805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50" dirty="0"/>
              <a:t>También se </a:t>
            </a:r>
            <a:r>
              <a:rPr lang="es-ES" sz="1750" smtClean="0"/>
              <a:t>ha implementado un </a:t>
            </a:r>
            <a:r>
              <a:rPr lang="es-ES" sz="1750" dirty="0"/>
              <a:t>sistema de detección temprana</a:t>
            </a:r>
            <a:r>
              <a:rPr lang="es-ES" sz="1750" b="1" dirty="0"/>
              <a:t> de incendios forestales </a:t>
            </a:r>
            <a:r>
              <a:rPr lang="es-ES" sz="1750" dirty="0"/>
              <a:t>mediante </a:t>
            </a:r>
            <a:r>
              <a:rPr lang="es-ES" sz="1750" b="1" dirty="0"/>
              <a:t>cámaras térmicas </a:t>
            </a:r>
            <a:r>
              <a:rPr lang="es-ES" sz="1750" dirty="0"/>
              <a:t>con un </a:t>
            </a:r>
            <a:r>
              <a:rPr lang="es-ES" sz="1750" b="1" dirty="0"/>
              <a:t>sistema de información meteorológico </a:t>
            </a:r>
            <a:r>
              <a:rPr lang="es-ES" sz="1750" dirty="0"/>
              <a:t>integrado. Completan el proyecto la </a:t>
            </a:r>
            <a:r>
              <a:rPr lang="es-ES" sz="1750" b="1" dirty="0"/>
              <a:t>instalación de bolardos de alta resistencia </a:t>
            </a:r>
            <a:r>
              <a:rPr lang="es-ES" sz="1750" dirty="0"/>
              <a:t>-para controlar la movilidad y asegurar las calles ante posibles atentados- y la colocación de </a:t>
            </a:r>
            <a:r>
              <a:rPr lang="es-ES" sz="1750" b="1" dirty="0"/>
              <a:t>paneles de información al ciudadano </a:t>
            </a:r>
            <a:r>
              <a:rPr lang="es-ES" sz="1750" dirty="0"/>
              <a:t>para emitir avisos relacionados con la movilidad y la seguridad, todo ello junto a la </a:t>
            </a:r>
            <a:r>
              <a:rPr lang="es-ES" sz="1750" b="1" dirty="0"/>
              <a:t>modernización</a:t>
            </a:r>
            <a:r>
              <a:rPr lang="es-ES" sz="1750" dirty="0"/>
              <a:t> de los </a:t>
            </a:r>
            <a:r>
              <a:rPr lang="es-ES" sz="1750" b="1" dirty="0"/>
              <a:t>dos centros de control </a:t>
            </a:r>
            <a:r>
              <a:rPr lang="es-ES" sz="1750" dirty="0"/>
              <a:t>en </a:t>
            </a:r>
            <a:r>
              <a:rPr lang="es-ES" sz="1750" b="1" dirty="0"/>
              <a:t>Policía Local y Policía Nacional</a:t>
            </a:r>
            <a:r>
              <a:rPr lang="es-ES" sz="1750" dirty="0"/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5148" y="3194535"/>
            <a:ext cx="1173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50" dirty="0" err="1"/>
              <a:t>Safecity</a:t>
            </a:r>
            <a:r>
              <a:rPr lang="es-ES" sz="1750" dirty="0"/>
              <a:t> (ciudad segura) es una solución que, dentro de la estrategia de Smart City (ciudad inteligente), aporta herramientas para una actuación coordinada de las áreas funcionales de Movilidad y Seguridad en un mismo sistema. Un proceso que ha implicado la </a:t>
            </a:r>
            <a:r>
              <a:rPr lang="es-ES" sz="1750" b="1" dirty="0"/>
              <a:t>coordinación entre numerosos organismos </a:t>
            </a:r>
            <a:r>
              <a:rPr lang="es-ES" sz="1750" dirty="0"/>
              <a:t>del </a:t>
            </a:r>
            <a:r>
              <a:rPr lang="es-ES" sz="1750" b="1" dirty="0"/>
              <a:t>Ministerio del Interior </a:t>
            </a:r>
            <a:r>
              <a:rPr lang="es-ES" sz="1750" dirty="0"/>
              <a:t>y la </a:t>
            </a:r>
            <a:r>
              <a:rPr lang="es-ES" sz="1750" b="1" dirty="0"/>
              <a:t>Ciudad Autónoma de Ceuta.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158729" y="4465331"/>
            <a:ext cx="547745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b="1" dirty="0">
                <a:solidFill>
                  <a:schemeClr val="accent1">
                    <a:lumMod val="75000"/>
                  </a:schemeClr>
                </a:solidFill>
              </a:rPr>
              <a:t>- Delegación del Gobierno en Ceuta</a:t>
            </a:r>
          </a:p>
          <a:p>
            <a:pPr algn="just"/>
            <a:endParaRPr lang="es-ES_tradnl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ES_tradnl" b="1" dirty="0">
                <a:solidFill>
                  <a:schemeClr val="accent1">
                    <a:lumMod val="75000"/>
                  </a:schemeClr>
                </a:solidFill>
              </a:rPr>
              <a:t>- Ministerio del Interior</a:t>
            </a:r>
          </a:p>
          <a:p>
            <a:pPr algn="just"/>
            <a:r>
              <a:rPr lang="es-ES_tradnl" sz="1600" dirty="0"/>
              <a:t>- </a:t>
            </a:r>
            <a:r>
              <a:rPr lang="es-ES" sz="1600" dirty="0"/>
              <a:t>Secretaría de Estado de Seguridad.</a:t>
            </a:r>
          </a:p>
          <a:p>
            <a:r>
              <a:rPr lang="es-ES" sz="1600" dirty="0"/>
              <a:t>- Subdirección General de Sistemas de Información y Comunica-  </a:t>
            </a:r>
            <a:br>
              <a:rPr lang="es-ES" sz="1600" dirty="0"/>
            </a:br>
            <a:r>
              <a:rPr lang="es-ES" sz="1600" dirty="0"/>
              <a:t>  </a:t>
            </a:r>
            <a:r>
              <a:rPr lang="es-ES" sz="1600" dirty="0" err="1"/>
              <a:t>ciones</a:t>
            </a:r>
            <a:r>
              <a:rPr lang="es-ES" sz="1600" dirty="0"/>
              <a:t> para la Seguridad.</a:t>
            </a:r>
          </a:p>
          <a:p>
            <a:pPr algn="just"/>
            <a:r>
              <a:rPr lang="es-ES_tradnl" sz="1600" dirty="0"/>
              <a:t>- Policía Nacional.</a:t>
            </a:r>
          </a:p>
          <a:p>
            <a:pPr algn="just"/>
            <a:r>
              <a:rPr lang="es-ES_tradnl" sz="1600" dirty="0"/>
              <a:t>- Ingeniería de Sistemas para la Defensa de España (ISDEFE).</a:t>
            </a:r>
            <a:endParaRPr lang="es-ES" sz="1600" dirty="0"/>
          </a:p>
        </p:txBody>
      </p:sp>
      <p:sp>
        <p:nvSpPr>
          <p:cNvPr id="7" name="6 Rectángulo"/>
          <p:cNvSpPr/>
          <p:nvPr/>
        </p:nvSpPr>
        <p:spPr>
          <a:xfrm>
            <a:off x="3775766" y="3996687"/>
            <a:ext cx="4256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700" b="1" u="sng" dirty="0">
                <a:solidFill>
                  <a:schemeClr val="accent1">
                    <a:lumMod val="75000"/>
                  </a:schemeClr>
                </a:solidFill>
              </a:rPr>
              <a:t>Instituciones involucradas:</a:t>
            </a:r>
          </a:p>
        </p:txBody>
      </p:sp>
      <p:cxnSp>
        <p:nvCxnSpPr>
          <p:cNvPr id="13" name="12 Conector recto"/>
          <p:cNvCxnSpPr/>
          <p:nvPr/>
        </p:nvCxnSpPr>
        <p:spPr>
          <a:xfrm>
            <a:off x="5638800" y="4580965"/>
            <a:ext cx="17929" cy="211567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3CA85F-DAC7-4318-9306-C17793A0C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647" y="185827"/>
            <a:ext cx="11309958" cy="759784"/>
          </a:xfrm>
        </p:spPr>
        <p:txBody>
          <a:bodyPr/>
          <a:lstStyle/>
          <a:p>
            <a:pPr algn="ctr"/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Componentes principales del proyecto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940D7-F6FD-47EA-AA71-2C683D2AD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306" y="1047923"/>
            <a:ext cx="5463599" cy="535179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" sz="2400" b="1" dirty="0"/>
              <a:t>Sistema de 65 implantaciones para Cámaras de vigilancia de tráfico, lectura de Matriculas, Reconocimiento Facial y detección de incidentes.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Sistema de Detección temprana de incendios forestales formado por 4 estaciones.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Sistema de 19 elementos retráctiles (bolardos) para impedir acceso a vehículos.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Sistema de 7 Paneles de información al ciudadano.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2 Centros de Control Policía Local y Nacional Coordinados.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Software de integración de todos los sistemas, principalmente de la gestión de vídeo.</a:t>
            </a:r>
          </a:p>
          <a:p>
            <a:pPr lvl="0"/>
            <a:endParaRPr lang="es-ES" sz="2400" b="1" dirty="0"/>
          </a:p>
          <a:p>
            <a:pPr lvl="0"/>
            <a:r>
              <a:rPr lang="es-ES" sz="2400" b="1" dirty="0"/>
              <a:t>Sistema Propio de Comunicaciones formado por Red de fibra Óptica que cubre prácticamente la ciudad, reutilizable para otros sensores en estrategia de</a:t>
            </a:r>
            <a:br>
              <a:rPr lang="es-ES" sz="2400" b="1" dirty="0"/>
            </a:br>
            <a:r>
              <a:rPr lang="es-ES" sz="2400" b="1" dirty="0"/>
              <a:t>Smart City (ciudad inteligente).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4" y="2187387"/>
            <a:ext cx="4885015" cy="431314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9" y="155499"/>
            <a:ext cx="1802756" cy="1886143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17" y="5602674"/>
            <a:ext cx="2337828" cy="11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3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8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C790FB-EA2F-4ECB-AE74-31660F14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46059" cy="1325563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Sistema de Cámaras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9ACC-8922-405A-A7D0-7AD9E670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1924240"/>
            <a:ext cx="8570259" cy="2377984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Cámaras de última tecnología con diferente resolución según su tipo de aplicación.</a:t>
            </a:r>
          </a:p>
          <a:p>
            <a:r>
              <a:rPr lang="es-ES" b="1" dirty="0"/>
              <a:t>Instalación en 65 puntos estratégicos.</a:t>
            </a:r>
          </a:p>
          <a:p>
            <a:r>
              <a:rPr lang="es-ES" b="1" dirty="0"/>
              <a:t>Capacidad de hasta 64 zonas de privacidad donde no se visualiza para cumplir con la </a:t>
            </a:r>
            <a:r>
              <a:rPr lang="es-ES" b="1" dirty="0" smtClean="0"/>
              <a:t>LOPDGDD </a:t>
            </a:r>
            <a:r>
              <a:rPr lang="es-ES" b="1" dirty="0"/>
              <a:t>y el Reglamento General de Protección de Datos (U.E.).</a:t>
            </a:r>
          </a:p>
          <a:p>
            <a:r>
              <a:rPr lang="es-ES" b="1" dirty="0"/>
              <a:t>Máximas normas de calidad.</a:t>
            </a:r>
          </a:p>
          <a:p>
            <a:endParaRPr lang="es-ES" dirty="0"/>
          </a:p>
        </p:txBody>
      </p:sp>
      <p:pic>
        <p:nvPicPr>
          <p:cNvPr id="7" name="Picture 6" descr="H4A-BO.pdf - Adobe Acrobat Reader DC">
            <a:extLst>
              <a:ext uri="{FF2B5EF4-FFF2-40B4-BE49-F238E27FC236}">
                <a16:creationId xmlns:a16="http://schemas.microsoft.com/office/drawing/2014/main" id="{2C2CA3EC-5958-4345-9B12-CC4E0D7E7F98}"/>
              </a:ext>
            </a:extLst>
          </p:cNvPr>
          <p:cNvPicPr/>
          <p:nvPr/>
        </p:nvPicPr>
        <p:blipFill rotWithShape="1">
          <a:blip r:embed="rId3"/>
          <a:srcRect l="40093" t="31515" r="52749" b="55929"/>
          <a:stretch/>
        </p:blipFill>
        <p:spPr bwMode="auto">
          <a:xfrm>
            <a:off x="259819" y="4374841"/>
            <a:ext cx="2409070" cy="2302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4A-BSSDdatasheetES3.pdf - Adobe Acrobat Reader DC">
            <a:extLst>
              <a:ext uri="{FF2B5EF4-FFF2-40B4-BE49-F238E27FC236}">
                <a16:creationId xmlns:a16="http://schemas.microsoft.com/office/drawing/2014/main" id="{4B1458DD-91D3-4B51-AD9C-DD97CF2D657D}"/>
              </a:ext>
            </a:extLst>
          </p:cNvPr>
          <p:cNvPicPr/>
          <p:nvPr/>
        </p:nvPicPr>
        <p:blipFill rotWithShape="1">
          <a:blip r:embed="rId4"/>
          <a:srcRect l="21329" t="46395" r="52545" b="34211"/>
          <a:stretch/>
        </p:blipFill>
        <p:spPr bwMode="auto">
          <a:xfrm>
            <a:off x="3650836" y="4545105"/>
            <a:ext cx="4746885" cy="2094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5" y="110678"/>
            <a:ext cx="1776261" cy="18584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8" y="6038193"/>
            <a:ext cx="3249598" cy="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9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D3700-9A06-4C15-9FE8-1737A247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418916"/>
            <a:ext cx="9067800" cy="773392"/>
          </a:xfrm>
        </p:spPr>
        <p:txBody>
          <a:bodyPr/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Funcionalidad de las cámaras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618A7-C1F1-4447-A95A-29B0A778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85" y="1807695"/>
            <a:ext cx="5325777" cy="4535704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/>
              <a:t>Reconocimiento Facial siguiendo evaluación americana NIST (</a:t>
            </a:r>
            <a:r>
              <a:rPr lang="es-ES" b="1" dirty="0" err="1"/>
              <a:t>National</a:t>
            </a:r>
            <a:r>
              <a:rPr lang="es-ES" b="1" dirty="0"/>
              <a:t> </a:t>
            </a:r>
            <a:r>
              <a:rPr lang="es-ES" b="1" dirty="0" err="1"/>
              <a:t>Institute</a:t>
            </a:r>
            <a:r>
              <a:rPr lang="es-ES" b="1" dirty="0"/>
              <a:t> of </a:t>
            </a:r>
            <a:r>
              <a:rPr lang="es-ES" b="1" dirty="0" err="1"/>
              <a:t>Standards</a:t>
            </a:r>
            <a:r>
              <a:rPr lang="es-ES" b="1" dirty="0"/>
              <a:t> and </a:t>
            </a:r>
            <a:r>
              <a:rPr lang="es-ES" b="1" dirty="0" err="1"/>
              <a:t>Technology</a:t>
            </a:r>
            <a:r>
              <a:rPr lang="es-ES" b="1" dirty="0"/>
              <a:t>) 2017.</a:t>
            </a:r>
          </a:p>
          <a:p>
            <a:endParaRPr lang="es-ES" b="1" dirty="0"/>
          </a:p>
          <a:p>
            <a:r>
              <a:rPr lang="es-ES" b="1" dirty="0"/>
              <a:t>Lectura de matrículas de más de 38 países incluyendo caracteres árabes y todos los Europeos. </a:t>
            </a:r>
          </a:p>
          <a:p>
            <a:endParaRPr lang="es-ES" b="1" dirty="0"/>
          </a:p>
          <a:p>
            <a:r>
              <a:rPr lang="es-ES" b="1" dirty="0"/>
              <a:t>Comparación de matrículas o caras con la base de datos de la Policía Nacional.</a:t>
            </a:r>
          </a:p>
          <a:p>
            <a:endParaRPr lang="es-ES" b="1" dirty="0"/>
          </a:p>
          <a:p>
            <a:r>
              <a:rPr lang="es-ES" b="1" dirty="0"/>
              <a:t>Detección de incidentes como accidentes, objetos abandonados, conductas de merodeo, mediante inteligencia artificial.</a:t>
            </a:r>
          </a:p>
          <a:p>
            <a:endParaRPr lang="es-ES" b="1" dirty="0"/>
          </a:p>
          <a:p>
            <a:r>
              <a:rPr lang="es-ES" b="1" dirty="0"/>
              <a:t>Posibilidad de detección de problemas de tráfico y calculo de matrices origen destino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17" y="5602674"/>
            <a:ext cx="2337828" cy="11668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1" y="52253"/>
            <a:ext cx="1689737" cy="176789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930" y="1905843"/>
            <a:ext cx="5645244" cy="357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159726" y="1718012"/>
            <a:ext cx="952095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/>
              <a:t>El objetivo de este sistema es </a:t>
            </a:r>
            <a:r>
              <a:rPr lang="es-ES" sz="2200" b="1" dirty="0"/>
              <a:t>la detección automática temprana</a:t>
            </a:r>
            <a:r>
              <a:rPr lang="es-ES" sz="2200" dirty="0"/>
              <a:t>, localización y seguimiento de posibles </a:t>
            </a:r>
            <a:r>
              <a:rPr lang="es-ES" sz="2200" b="1" dirty="0"/>
              <a:t>incendios forestales</a:t>
            </a:r>
            <a:r>
              <a:rPr lang="es-ES" sz="2200" dirty="0"/>
              <a:t> en los montes y zonas periurbanas de Ceuta.</a:t>
            </a:r>
          </a:p>
          <a:p>
            <a:endParaRPr lang="es-ES" sz="1400" dirty="0"/>
          </a:p>
          <a:p>
            <a:r>
              <a:rPr lang="es-ES" sz="2200" dirty="0"/>
              <a:t>Se acometerá la instalación de un sistema de detección térmica de incendios forestales de </a:t>
            </a:r>
            <a:r>
              <a:rPr lang="es-ES" sz="2200" b="1" dirty="0"/>
              <a:t>funcionamiento continuo </a:t>
            </a:r>
            <a:r>
              <a:rPr lang="es-ES" sz="2200" dirty="0"/>
              <a:t>que por </a:t>
            </a:r>
            <a:r>
              <a:rPr lang="es-ES" sz="2200" b="1" dirty="0"/>
              <a:t>análisis térmico </a:t>
            </a:r>
            <a:r>
              <a:rPr lang="es-ES" sz="2200" dirty="0"/>
              <a:t>permitirá su detección automática temprana y el </a:t>
            </a:r>
            <a:r>
              <a:rPr lang="es-ES" sz="2200" b="1" dirty="0"/>
              <a:t>envío de información instantánea </a:t>
            </a:r>
            <a:r>
              <a:rPr lang="es-ES" sz="2200" dirty="0"/>
              <a:t>gracias al sistema de comunicaciones propio. Dicho sistema mostrará su localización y realizará el seguimiento a través del sistema meteorológico integrado, incluso con </a:t>
            </a:r>
            <a:r>
              <a:rPr lang="es-ES" sz="2200" b="1" dirty="0"/>
              <a:t>detección nocturna </a:t>
            </a:r>
            <a:r>
              <a:rPr lang="es-ES" sz="2200" dirty="0"/>
              <a:t>y </a:t>
            </a:r>
            <a:r>
              <a:rPr lang="es-ES" sz="2200" b="1" dirty="0"/>
              <a:t>condiciones meteorológicas adversas como niebla</a:t>
            </a:r>
            <a:r>
              <a:rPr lang="es-ES" sz="2200" dirty="0"/>
              <a:t>.</a:t>
            </a:r>
          </a:p>
          <a:p>
            <a:endParaRPr lang="es-ES" sz="1400" dirty="0"/>
          </a:p>
          <a:p>
            <a:r>
              <a:rPr lang="es-ES" sz="2200" dirty="0"/>
              <a:t>Con un </a:t>
            </a:r>
            <a:r>
              <a:rPr lang="es-ES" sz="2200" b="1" dirty="0"/>
              <a:t>alcance de detección de hasta 15 kilómetros </a:t>
            </a:r>
            <a:r>
              <a:rPr lang="es-ES" sz="2200" dirty="0"/>
              <a:t>y una localización precisa por georreferenciación realizando un seguimiento en tiempo real del frente del fuego y de los trabajos de extinción.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DD08DF-F76B-48CB-AB43-D98833D0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500" y="365126"/>
            <a:ext cx="7641260" cy="97958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1">
                    <a:lumMod val="75000"/>
                  </a:schemeClr>
                </a:solidFill>
              </a:rPr>
              <a:t>Detección de incendios forestales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4" y="110678"/>
            <a:ext cx="1510157" cy="1580010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9" y="1828798"/>
            <a:ext cx="1507507" cy="488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95" y="95310"/>
            <a:ext cx="2322635" cy="15953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8" y="6038193"/>
            <a:ext cx="3249598" cy="6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D08DF-F76B-48CB-AB43-D98833D0B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108" y="365126"/>
            <a:ext cx="6956613" cy="979580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Detección de incendios forestales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6A95B-CD44-49A1-8B56-B51BCA83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1" y="1825625"/>
            <a:ext cx="7844117" cy="4627802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/>
              <a:t>Detección de incendios mediante sistema de cámaras térmicas.</a:t>
            </a:r>
          </a:p>
          <a:p>
            <a:r>
              <a:rPr lang="es-ES" b="1" dirty="0"/>
              <a:t>Se cubre toda la zona de montes y zonas periurbanas de Ceuta.</a:t>
            </a:r>
          </a:p>
          <a:p>
            <a:r>
              <a:rPr lang="es-ES" b="1" dirty="0"/>
              <a:t>Sistema de comunicaciones propio para el envío de alarmas al centro de control.</a:t>
            </a:r>
          </a:p>
          <a:p>
            <a:r>
              <a:rPr lang="es-ES" b="1" dirty="0"/>
              <a:t>Sistema de información meteorológico integrado para realizar las predicciones de evolución de los incendios.</a:t>
            </a:r>
          </a:p>
          <a:p>
            <a:r>
              <a:rPr lang="es-ES" b="1" dirty="0"/>
              <a:t>Sistema de ayuda para la información durante la extinción de incendios por la doble cámara visual.</a:t>
            </a:r>
          </a:p>
          <a:p>
            <a:r>
              <a:rPr lang="es-ES" b="1" dirty="0"/>
              <a:t>Sistema de alimentación remota mediante paneles solares y baterías.</a:t>
            </a:r>
          </a:p>
          <a:p>
            <a:r>
              <a:rPr lang="es-ES" b="1" dirty="0"/>
              <a:t>Torres de 20 metros de altura.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17" y="5602674"/>
            <a:ext cx="2337828" cy="11668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35" y="110678"/>
            <a:ext cx="1402248" cy="146711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580000">
            <a:off x="10039919" y="-291082"/>
            <a:ext cx="634570" cy="155771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50" y="844233"/>
            <a:ext cx="3033052" cy="475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0AEAAC3-9B1C-421F-A646-A17770CA0869}"/>
</file>

<file path=customXml/itemProps2.xml><?xml version="1.0" encoding="utf-8"?>
<ds:datastoreItem xmlns:ds="http://schemas.openxmlformats.org/officeDocument/2006/customXml" ds:itemID="{4ACF5005-2026-4668-A222-C826D9B24071}"/>
</file>

<file path=customXml/itemProps3.xml><?xml version="1.0" encoding="utf-8"?>
<ds:datastoreItem xmlns:ds="http://schemas.openxmlformats.org/officeDocument/2006/customXml" ds:itemID="{4A99BD13-F6BE-484E-B538-D9FBE689D746}"/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1455</Words>
  <Application>Microsoft Office PowerPoint</Application>
  <PresentationFormat>Panorámica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Ceuta Ciudad Segura</vt:lpstr>
      <vt:lpstr>Presentación de PowerPoint</vt:lpstr>
      <vt:lpstr>Presentación de PowerPoint</vt:lpstr>
      <vt:lpstr>Presentación de PowerPoint</vt:lpstr>
      <vt:lpstr>Componentes principales del proyecto</vt:lpstr>
      <vt:lpstr>Sistema de Cámaras</vt:lpstr>
      <vt:lpstr>Funcionalidad de las cámaras</vt:lpstr>
      <vt:lpstr>Detección de incendios forestales</vt:lpstr>
      <vt:lpstr>Detección de incendios forestales</vt:lpstr>
      <vt:lpstr>Sistema de paneles de información al ciudadano</vt:lpstr>
      <vt:lpstr>Sistema de elementos retráctiles (bolardos)</vt:lpstr>
      <vt:lpstr>Modernización de los Centros de Control</vt:lpstr>
      <vt:lpstr>Capacidades del Software</vt:lpstr>
      <vt:lpstr>Posibles expansiones futuras del sistema</vt:lpstr>
      <vt:lpstr>Presentación de PowerPoint</vt:lpstr>
    </vt:vector>
  </TitlesOfParts>
  <Manager>Gabriel Fortes - PROCESA</Manager>
  <Company>PROCESA SOCIEDAD DE DESARROLLO DE CEUTA</Company>
  <LinksUpToDate>false</LinksUpToDate>
  <SharedDoc>false</SharedDoc>
  <HyperlinkBase>www.procesa.es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Ceuta Ciudad Segura (PROCESA)</dc:title>
  <dc:subject>Presentación proyecto Ceuta Ciudad Segura</dc:subject>
  <dc:creator>Gabriel Fortes;PROCESA</dc:creator>
  <cp:keywords>ceuta seguridad</cp:keywords>
  <dc:description>Presentación proyecto Ceuta Ciudad Segura - PROCESA SOCIEDAD DE DESARROLLO DE CEUTA</dc:description>
  <cp:lastModifiedBy>Usuario de Windows</cp:lastModifiedBy>
  <cp:revision>221</cp:revision>
  <cp:lastPrinted>2018-11-16T08:30:10Z</cp:lastPrinted>
  <dcterms:created xsi:type="dcterms:W3CDTF">2018-07-02T14:51:43Z</dcterms:created>
  <dcterms:modified xsi:type="dcterms:W3CDTF">2021-12-13T17:34:33Z</dcterms:modified>
  <cp:category>Seguridad - Fondos Europeos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0x01010033D5075AA0BB8044B284A1A341E8F68E</vt:lpwstr>
  </property>
</Properties>
</file>