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347" r:id="rId5"/>
    <p:sldId id="366" r:id="rId6"/>
    <p:sldId id="348" r:id="rId7"/>
    <p:sldId id="341" r:id="rId8"/>
    <p:sldId id="367" r:id="rId9"/>
    <p:sldId id="349" r:id="rId10"/>
    <p:sldId id="357" r:id="rId11"/>
    <p:sldId id="369" r:id="rId12"/>
    <p:sldId id="350" r:id="rId13"/>
    <p:sldId id="360" r:id="rId14"/>
    <p:sldId id="368" r:id="rId15"/>
    <p:sldId id="351" r:id="rId16"/>
    <p:sldId id="361" r:id="rId17"/>
    <p:sldId id="352" r:id="rId18"/>
    <p:sldId id="362" r:id="rId19"/>
    <p:sldId id="353" r:id="rId20"/>
    <p:sldId id="363" r:id="rId21"/>
    <p:sldId id="354" r:id="rId22"/>
    <p:sldId id="355" r:id="rId23"/>
    <p:sldId id="356" r:id="rId24"/>
    <p:sldId id="364" r:id="rId25"/>
    <p:sldId id="289" r:id="rId26"/>
  </p:sldIdLst>
  <p:sldSz cx="9906000" cy="6858000" type="A4"/>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16">
          <p15:clr>
            <a:srgbClr val="A4A3A4"/>
          </p15:clr>
        </p15:guide>
        <p15:guide id="2" pos="256">
          <p15:clr>
            <a:srgbClr val="A4A3A4"/>
          </p15:clr>
        </p15:guide>
        <p15:guide id="3" pos="2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D21F23"/>
    <a:srgbClr val="AD1A20"/>
    <a:srgbClr val="FFFFFF"/>
    <a:srgbClr val="FF9933"/>
    <a:srgbClr val="1A3E09"/>
    <a:srgbClr val="235312"/>
    <a:srgbClr val="A3181F"/>
    <a:srgbClr val="D6D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441" autoAdjust="0"/>
    <p:restoredTop sz="95326" autoAdjust="0"/>
  </p:normalViewPr>
  <p:slideViewPr>
    <p:cSldViewPr snapToGrid="0" snapToObjects="1">
      <p:cViewPr>
        <p:scale>
          <a:sx n="66" d="100"/>
          <a:sy n="66" d="100"/>
        </p:scale>
        <p:origin x="3456" y="1164"/>
      </p:cViewPr>
      <p:guideLst>
        <p:guide orient="horz" pos="4216"/>
        <p:guide pos="256"/>
        <p:guide pos="2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46"/>
    </p:cViewPr>
  </p:sorterViewPr>
  <p:notesViewPr>
    <p:cSldViewPr snapToGrid="0" snapToObjects="1">
      <p:cViewPr varScale="1">
        <p:scale>
          <a:sx n="52" d="100"/>
          <a:sy n="52" d="100"/>
        </p:scale>
        <p:origin x="18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DF1D34-2C6B-4419-84CB-5A2BB5FC8E82}" type="datetimeFigureOut">
              <a:rPr lang="es-ES" smtClean="0"/>
              <a:t>30/11/2021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173306" y="8013529"/>
            <a:ext cx="2971800" cy="458787"/>
          </a:xfrm>
          <a:prstGeom prst="rect">
            <a:avLst/>
          </a:prstGeom>
        </p:spPr>
        <p:txBody>
          <a:bodyPr vert="horz" lIns="91440" tIns="45720" rIns="91440" bIns="45720" rtlCol="0" anchor="b"/>
          <a:lstStyle>
            <a:lvl1pPr algn="r">
              <a:defRPr sz="1200"/>
            </a:lvl1pPr>
          </a:lstStyle>
          <a:p>
            <a:endParaRPr lang="es-ES" dirty="0"/>
          </a:p>
        </p:txBody>
      </p:sp>
      <p:grpSp>
        <p:nvGrpSpPr>
          <p:cNvPr id="6" name="2 Grupo"/>
          <p:cNvGrpSpPr/>
          <p:nvPr/>
        </p:nvGrpSpPr>
        <p:grpSpPr>
          <a:xfrm>
            <a:off x="3472958" y="8557687"/>
            <a:ext cx="3196980" cy="586313"/>
            <a:chOff x="5024438" y="6166957"/>
            <a:chExt cx="3196980" cy="586313"/>
          </a:xfrm>
        </p:grpSpPr>
        <p:pic>
          <p:nvPicPr>
            <p:cNvPr id="7"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8"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402851" y="6166957"/>
              <a:ext cx="818567" cy="547656"/>
            </a:xfrm>
            <a:prstGeom prst="rect">
              <a:avLst/>
            </a:prstGeom>
            <a:noFill/>
          </p:spPr>
        </p:pic>
      </p:grpSp>
    </p:spTree>
    <p:extLst>
      <p:ext uri="{BB962C8B-B14F-4D97-AF65-F5344CB8AC3E}">
        <p14:creationId xmlns:p14="http://schemas.microsoft.com/office/powerpoint/2010/main" val="1079293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84BD7-E471-4760-A599-CE2C657E8911}" type="datetimeFigureOut">
              <a:rPr lang="es-ES" smtClean="0"/>
              <a:pPr/>
              <a:t>30/11/2021</a:t>
            </a:fld>
            <a:endParaRPr lang="es-ES"/>
          </a:p>
        </p:txBody>
      </p:sp>
      <p:sp>
        <p:nvSpPr>
          <p:cNvPr id="4" name="3 Marcador de imagen de diapositiva"/>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587CD-EB5E-4CA3-B8DB-3652A0C57F33}" type="slidenum">
              <a:rPr lang="es-ES" smtClean="0"/>
              <a:pPr/>
              <a:t>‹Nº›</a:t>
            </a:fld>
            <a:endParaRPr lang="es-E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64F09045-6284-4601-9FB2-5341E9EBD77B}" type="slidenum">
              <a:rPr lang="es-ES" smtClean="0"/>
              <a:pPr>
                <a:defRPr/>
              </a:pPr>
              <a:t>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64F09045-6284-4601-9FB2-5341E9EBD77B}" type="slidenum">
              <a:rPr lang="es-ES" smtClean="0"/>
              <a:pPr>
                <a:defRPr/>
              </a:pPr>
              <a:t>5</a:t>
            </a:fld>
            <a:endParaRPr lang="es-ES"/>
          </a:p>
        </p:txBody>
      </p:sp>
    </p:spTree>
    <p:extLst>
      <p:ext uri="{BB962C8B-B14F-4D97-AF65-F5344CB8AC3E}">
        <p14:creationId xmlns:p14="http://schemas.microsoft.com/office/powerpoint/2010/main" val="228080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p:spPr>
        <p:txBody>
          <a:bodyPr/>
          <a:lstStyle/>
          <a:p>
            <a:r>
              <a:rPr lang="es-ES_tradnl"/>
              <a:t>Clic para editar título</a:t>
            </a: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0726D8CE-0F75-4451-8959-EC4E4ED2B6FF}" type="datetime1">
              <a:rPr lang="es-ES_tradnl" smtClean="0"/>
              <a:t>30/11/2021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5DF16B9-200F-40D4-A062-CE3E16E9397B}" type="datetime1">
              <a:rPr lang="es-ES_tradnl" smtClean="0"/>
              <a:t>30/11/2021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9"/>
            <a:ext cx="222885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95300" y="274639"/>
            <a:ext cx="652145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0710BD2-7C5F-459A-A913-3A8804981A6F}" type="datetime1">
              <a:rPr lang="es-ES_tradnl" smtClean="0"/>
              <a:t>30/11/2021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0B3DE62-6B63-4807-890E-73A845B27767}" type="datetime1">
              <a:rPr lang="es-ES_tradnl" smtClean="0"/>
              <a:t>30/11/2021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1"/>
            <a:ext cx="84201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4DDE65A-A2E2-4E4B-B6CF-FA451CA6C59F}" type="datetime1">
              <a:rPr lang="es-ES_tradnl" smtClean="0"/>
              <a:t>30/11/2021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F264BE36-5495-429B-878B-17960D368EA5}" type="datetime1">
              <a:rPr lang="es-ES_tradnl" smtClean="0"/>
              <a:t>30/11/2021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0A6CDB4E-941E-413A-8294-12C8C8C47B2B}" type="datetime1">
              <a:rPr lang="es-ES_tradnl" smtClean="0"/>
              <a:t>30/11/2021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042E6E7B-D6FE-4EF5-801C-36687F05A8A2}" type="datetime1">
              <a:rPr lang="es-ES_tradnl" smtClean="0"/>
              <a:t>30/11/2021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035E6A-2F6D-4C39-B818-5C0D2012151B}" type="datetime1">
              <a:rPr lang="es-ES_tradnl" smtClean="0"/>
              <a:t>30/11/2021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4EABE96-B8B0-4407-A295-26BFBA36F91C}" type="datetime1">
              <a:rPr lang="es-ES_tradnl" smtClean="0"/>
              <a:t>30/11/2021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30A183F-DC3E-4FE1-9BEA-3E1D5E3233D3}" type="datetime1">
              <a:rPr lang="es-ES_tradnl" smtClean="0"/>
              <a:t>30/11/2021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D759C94-E240-6840-B067-A5CACB8FE616}"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3B1CA-F62C-4F45-91CB-BDF1008FA533}" type="datetime1">
              <a:rPr lang="es-ES_tradnl" smtClean="0"/>
              <a:t>30/11/2021</a:t>
            </a:fld>
            <a:endParaRPr lang="es-ES_tradnl"/>
          </a:p>
        </p:txBody>
      </p:sp>
      <p:sp>
        <p:nvSpPr>
          <p:cNvPr id="5" name="Marcador de pie de página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9C94-E240-6840-B067-A5CACB8FE616}"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s://www.facebook.com/FondosEstructuralesJCCM/" TargetMode="External"/><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hyperlink" Target="https://www.lanzadigital.com/provincia/ciudad-real/la-junta-prosigue-con-el-proceso-de-renovacion-de-las-viviendas-de-discapacitados-del-centro-guadiana-i-de-ciudad-rea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acebook.com/262101234685549/videos/795327667501153/" TargetMode="External"/><Relationship Id="rId4" Type="http://schemas.openxmlformats.org/officeDocument/2006/relationships/image" Target="../media/image13.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1673" y="5106944"/>
            <a:ext cx="9596470" cy="1138773"/>
          </a:xfrm>
          <a:prstGeom prst="rect">
            <a:avLst/>
          </a:prstGeom>
          <a:noFill/>
          <a:ln w="9525">
            <a:noFill/>
            <a:miter lim="800000"/>
            <a:headEnd/>
            <a:tailEnd/>
          </a:ln>
        </p:spPr>
        <p:txBody>
          <a:bodyPr wrap="square">
            <a:spAutoFit/>
          </a:bodyPr>
          <a:lstStyle/>
          <a:p>
            <a:pPr algn="ctr"/>
            <a:r>
              <a:rPr lang="es-ES" sz="2200" b="1" i="1" dirty="0" smtClean="0">
                <a:solidFill>
                  <a:srgbClr val="0070C0"/>
                </a:solidFill>
              </a:rPr>
              <a:t>BUENA PRÁCTICA DE LA CONSEJERÍA DE BIENESTAR SOCIAL DE LA JUNTA DE COMUNIDADES DE CASTILLA-LA MANCHA</a:t>
            </a:r>
          </a:p>
          <a:p>
            <a:pPr algn="ctr"/>
            <a:endParaRPr lang="es-ES" sz="2400" dirty="0">
              <a:solidFill>
                <a:srgbClr val="FFFF00"/>
              </a:solidFill>
            </a:endParaRPr>
          </a:p>
        </p:txBody>
      </p:sp>
      <p:pic>
        <p:nvPicPr>
          <p:cNvPr id="9" name="Picture 4" descr="http://infotendencias.com/wp-content/uploads/2017/05/mineco-feder.png"/>
          <p:cNvPicPr>
            <a:picLocks noChangeAspect="1" noChangeArrowheads="1"/>
          </p:cNvPicPr>
          <p:nvPr/>
        </p:nvPicPr>
        <p:blipFill>
          <a:blip r:embed="rId2" cstate="screen"/>
          <a:srcRect/>
          <a:stretch>
            <a:fillRect/>
          </a:stretch>
        </p:blipFill>
        <p:spPr bwMode="auto">
          <a:xfrm>
            <a:off x="2976740" y="6043309"/>
            <a:ext cx="3157029" cy="785818"/>
          </a:xfrm>
          <a:prstGeom prst="rect">
            <a:avLst/>
          </a:prstGeom>
          <a:noFill/>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24" y="186116"/>
            <a:ext cx="7017449" cy="4834451"/>
          </a:xfrm>
          <a:prstGeom prst="rect">
            <a:avLst/>
          </a:prstGeom>
        </p:spPr>
      </p:pic>
      <p:pic>
        <p:nvPicPr>
          <p:cNvPr id="7" name="Picture 3" descr="\\hnp\ficheros\pfondosfeder\00_RIS 3_180403\FEDER_PUBLICIDAD_LOGOS\LOGOS_JCCM_191118\LOGO_JCCM_AZUL-01.png"/>
          <p:cNvPicPr>
            <a:picLocks noChangeAspect="1" noChangeArrowheads="1"/>
          </p:cNvPicPr>
          <p:nvPr/>
        </p:nvPicPr>
        <p:blipFill>
          <a:blip r:embed="rId4" cstate="screen"/>
          <a:srcRect/>
          <a:stretch>
            <a:fillRect/>
          </a:stretch>
        </p:blipFill>
        <p:spPr bwMode="auto">
          <a:xfrm>
            <a:off x="6345239" y="6032561"/>
            <a:ext cx="1103199" cy="738087"/>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74962" y="17174"/>
            <a:ext cx="4793672"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
        <p:nvSpPr>
          <p:cNvPr id="19" name="18 CuadroTexto"/>
          <p:cNvSpPr txBox="1"/>
          <p:nvPr/>
        </p:nvSpPr>
        <p:spPr>
          <a:xfrm>
            <a:off x="1385745" y="851614"/>
            <a:ext cx="3304815" cy="369332"/>
          </a:xfrm>
          <a:prstGeom prst="rect">
            <a:avLst/>
          </a:prstGeom>
          <a:noFill/>
        </p:spPr>
        <p:txBody>
          <a:bodyPr wrap="none" rtlCol="0">
            <a:spAutoFit/>
          </a:bodyPr>
          <a:lstStyle/>
          <a:p>
            <a:r>
              <a:rPr lang="es-ES" b="1" dirty="0" smtClean="0">
                <a:solidFill>
                  <a:srgbClr val="AD1A20"/>
                </a:solidFill>
              </a:rPr>
              <a:t>Nueva economía de los cuidados</a:t>
            </a:r>
            <a:endParaRPr lang="es-ES" b="1" dirty="0">
              <a:solidFill>
                <a:srgbClr val="AD1A20"/>
              </a:solidFill>
            </a:endParaRPr>
          </a:p>
        </p:txBody>
      </p:sp>
      <p:grpSp>
        <p:nvGrpSpPr>
          <p:cNvPr id="20" name="2 Grupo"/>
          <p:cNvGrpSpPr/>
          <p:nvPr/>
        </p:nvGrpSpPr>
        <p:grpSpPr>
          <a:xfrm>
            <a:off x="6648991" y="6202538"/>
            <a:ext cx="3000396" cy="550732"/>
            <a:chOff x="5024438" y="6231798"/>
            <a:chExt cx="3000396" cy="550732"/>
          </a:xfrm>
        </p:grpSpPr>
        <p:pic>
          <p:nvPicPr>
            <p:cNvPr id="21"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22"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
        <p:nvSpPr>
          <p:cNvPr id="6" name="Marcador de texto 5"/>
          <p:cNvSpPr>
            <a:spLocks noGrp="1"/>
          </p:cNvSpPr>
          <p:nvPr>
            <p:ph type="body" sz="half" idx="2"/>
          </p:nvPr>
        </p:nvSpPr>
        <p:spPr>
          <a:xfrm>
            <a:off x="495299" y="1527852"/>
            <a:ext cx="8778009" cy="4282208"/>
          </a:xfrm>
        </p:spPr>
        <p:txBody>
          <a:bodyPr>
            <a:normAutofit/>
          </a:bodyPr>
          <a:lstStyle/>
          <a:p>
            <a:pPr marL="285750" indent="-285750" algn="just">
              <a:buFont typeface="Arial" panose="020B0604020202020204" pitchFamily="34" charset="0"/>
              <a:buChar char="•"/>
            </a:pPr>
            <a:r>
              <a:rPr lang="es-ES" sz="2000" dirty="0" smtClean="0"/>
              <a:t>En el centro se aplica la metodología de trabajo “Planificación centrada en la persona” que ofrece la posibilidad de atender las necesidades apoyo singularizadas de cada persona con discapacidad intelectual que en él reside, para lo cual se realizan “Planes Individuales de apoyo”.</a:t>
            </a:r>
          </a:p>
          <a:p>
            <a:pPr marL="285750" indent="-285750" algn="just">
              <a:buFont typeface="Arial" panose="020B0604020202020204" pitchFamily="34" charset="0"/>
              <a:buChar char="•"/>
            </a:pPr>
            <a:endParaRPr lang="es-ES" sz="1800" dirty="0" smtClean="0"/>
          </a:p>
          <a:p>
            <a:pPr marL="285750" indent="-285750" algn="just">
              <a:buFont typeface="Arial" panose="020B0604020202020204" pitchFamily="34" charset="0"/>
              <a:buChar char="•"/>
            </a:pPr>
            <a:endParaRPr lang="es-ES" sz="1800" dirty="0" smtClean="0"/>
          </a:p>
          <a:p>
            <a:pPr marL="285750" indent="-285750" algn="just">
              <a:buFont typeface="Arial" panose="020B0604020202020204" pitchFamily="34" charset="0"/>
              <a:buChar char="•"/>
            </a:pPr>
            <a:r>
              <a:rPr lang="es-ES" sz="2000" dirty="0" smtClean="0"/>
              <a:t>El centro es más que una mera residencia donde se atienden las necesidades básicas de las personas; en el mismo se desarrollan sus capacidades para potenciar su integración en la comunidad.</a:t>
            </a:r>
          </a:p>
          <a:p>
            <a:pPr marL="285750" indent="-285750" algn="just">
              <a:buFont typeface="Arial" panose="020B0604020202020204" pitchFamily="34" charset="0"/>
              <a:buChar char="•"/>
            </a:pPr>
            <a:endParaRPr lang="es-E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74962" y="17174"/>
            <a:ext cx="4793672"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grpSp>
        <p:nvGrpSpPr>
          <p:cNvPr id="20" name="2 Grupo"/>
          <p:cNvGrpSpPr/>
          <p:nvPr/>
        </p:nvGrpSpPr>
        <p:grpSpPr>
          <a:xfrm>
            <a:off x="6648991" y="6202538"/>
            <a:ext cx="3000396" cy="550732"/>
            <a:chOff x="5024438" y="6231798"/>
            <a:chExt cx="3000396" cy="550732"/>
          </a:xfrm>
        </p:grpSpPr>
        <p:pic>
          <p:nvPicPr>
            <p:cNvPr id="21"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22"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10" y="618343"/>
            <a:ext cx="3084946" cy="249495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9243" y="618344"/>
            <a:ext cx="2997412" cy="2494954"/>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309" y="618342"/>
            <a:ext cx="2670901" cy="2494955"/>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83" y="3362038"/>
            <a:ext cx="3558826" cy="2521526"/>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6108" y="3362038"/>
            <a:ext cx="3824711" cy="2521526"/>
          </a:xfrm>
          <a:prstGeom prst="rect">
            <a:avLst/>
          </a:prstGeom>
        </p:spPr>
      </p:pic>
    </p:spTree>
    <p:extLst>
      <p:ext uri="{BB962C8B-B14F-4D97-AF65-F5344CB8AC3E}">
        <p14:creationId xmlns:p14="http://schemas.microsoft.com/office/powerpoint/2010/main" val="720331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017917"/>
            <a:ext cx="8807570" cy="3200876"/>
          </a:xfrm>
          <a:prstGeom prst="rect">
            <a:avLst/>
          </a:prstGeom>
          <a:noFill/>
        </p:spPr>
        <p:txBody>
          <a:bodyPr wrap="square" rtlCol="0">
            <a:spAutoFit/>
          </a:bodyPr>
          <a:lstStyle/>
          <a:p>
            <a:pPr algn="ctr"/>
            <a:endParaRPr lang="es-ES" dirty="0" smtClean="0"/>
          </a:p>
          <a:p>
            <a:pPr algn="ctr"/>
            <a:r>
              <a:rPr lang="es-ES" sz="2800" dirty="0"/>
              <a:t>BUENA PRÁCTICA DE LA CONSEJERÍA DE BIENESTAR SOCIAL DE LA JUNTA DE COMUNIDADES DE CASTILLA-LA MANCHA</a:t>
            </a:r>
          </a:p>
          <a:p>
            <a:pPr algn="ctr"/>
            <a:endParaRPr lang="es-ES" sz="2800" dirty="0" smtClean="0"/>
          </a:p>
          <a:p>
            <a:pPr algn="ctr"/>
            <a:endParaRPr lang="es-ES" dirty="0" smtClean="0"/>
          </a:p>
          <a:p>
            <a:pPr algn="ctr"/>
            <a:endParaRPr lang="es-ES" dirty="0" smtClean="0"/>
          </a:p>
          <a:p>
            <a:pPr algn="ctr"/>
            <a:r>
              <a:rPr lang="es-ES" sz="3200" b="1" dirty="0" smtClean="0"/>
              <a:t>3º. Adecuación de los resultados obtenidos a los objetivos establecidos </a:t>
            </a:r>
            <a:endParaRPr lang="es-ES" sz="3200" b="1" dirty="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0"/>
            <a:ext cx="8807570"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
        <p:nvSpPr>
          <p:cNvPr id="3" name="2 CuadroTexto"/>
          <p:cNvSpPr txBox="1"/>
          <p:nvPr/>
        </p:nvSpPr>
        <p:spPr>
          <a:xfrm>
            <a:off x="1056737" y="1026207"/>
            <a:ext cx="2623923" cy="369332"/>
          </a:xfrm>
          <a:prstGeom prst="rect">
            <a:avLst/>
          </a:prstGeom>
          <a:noFill/>
        </p:spPr>
        <p:txBody>
          <a:bodyPr wrap="none" rtlCol="0">
            <a:spAutoFit/>
          </a:bodyPr>
          <a:lstStyle/>
          <a:p>
            <a:r>
              <a:rPr lang="es-ES" sz="1200" b="1" dirty="0" smtClean="0">
                <a:solidFill>
                  <a:srgbClr val="AD1A20"/>
                </a:solidFill>
              </a:rPr>
              <a:t> </a:t>
            </a:r>
            <a:r>
              <a:rPr lang="es-ES" b="1" dirty="0" smtClean="0">
                <a:solidFill>
                  <a:srgbClr val="AD1A20"/>
                </a:solidFill>
              </a:rPr>
              <a:t>Objetivos de la actuación</a:t>
            </a:r>
            <a:endParaRPr lang="es-ES" b="1" dirty="0">
              <a:solidFill>
                <a:srgbClr val="AD1A20"/>
              </a:solidFill>
            </a:endParaRPr>
          </a:p>
        </p:txBody>
      </p:sp>
      <p:grpSp>
        <p:nvGrpSpPr>
          <p:cNvPr id="13" name="2 Grupo"/>
          <p:cNvGrpSpPr/>
          <p:nvPr/>
        </p:nvGrpSpPr>
        <p:grpSpPr>
          <a:xfrm>
            <a:off x="6648991" y="6202538"/>
            <a:ext cx="3000396" cy="550732"/>
            <a:chOff x="5024438" y="6231798"/>
            <a:chExt cx="3000396" cy="550732"/>
          </a:xfrm>
        </p:grpSpPr>
        <p:pic>
          <p:nvPicPr>
            <p:cNvPr id="14"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15"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
        <p:nvSpPr>
          <p:cNvPr id="16" name="CuadroTexto 15"/>
          <p:cNvSpPr txBox="1"/>
          <p:nvPr/>
        </p:nvSpPr>
        <p:spPr>
          <a:xfrm>
            <a:off x="332510" y="1607129"/>
            <a:ext cx="5605282" cy="4247317"/>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Promover la capacidad de autonomía personal en la realización de las habilidades de la vida diaria, de comunicación y de interacción social.</a:t>
            </a:r>
          </a:p>
          <a:p>
            <a:pPr marL="285750" indent="-285750" algn="just">
              <a:buFont typeface="Arial" panose="020B0604020202020204" pitchFamily="34" charset="0"/>
              <a:buChar char="•"/>
            </a:pPr>
            <a:endParaRPr lang="es-ES" dirty="0" smtClean="0"/>
          </a:p>
          <a:p>
            <a:pPr algn="just"/>
            <a:endParaRPr lang="es-ES" dirty="0" smtClean="0"/>
          </a:p>
          <a:p>
            <a:pPr marL="285750" indent="-285750" algn="just">
              <a:buFont typeface="Arial" panose="020B0604020202020204" pitchFamily="34" charset="0"/>
              <a:buChar char="•"/>
            </a:pPr>
            <a:r>
              <a:rPr lang="es-ES" dirty="0" smtClean="0"/>
              <a:t>Facilitar y potenciar las relaciones sociales de la persona con discapacidad intelectual, así como mejorar su participación e inclusión en la comunidad.</a:t>
            </a:r>
          </a:p>
          <a:p>
            <a:pPr algn="just"/>
            <a:endParaRPr lang="es-ES" dirty="0" smtClean="0"/>
          </a:p>
          <a:p>
            <a:pPr algn="just"/>
            <a:endParaRPr lang="es-ES" dirty="0" smtClean="0"/>
          </a:p>
          <a:p>
            <a:pPr marL="285750" indent="-285750" algn="just">
              <a:buFont typeface="Arial" panose="020B0604020202020204" pitchFamily="34" charset="0"/>
              <a:buChar char="•"/>
            </a:pPr>
            <a:r>
              <a:rPr lang="es-ES" dirty="0" smtClean="0"/>
              <a:t>Facilitar unas instalaciones adecuadas a las limitaciones de movilidad y de interpretación del entorno de las personas usuarias del centro, para facilitar su desplazamiento autónomo dentro del mismo y su accesibilidad a las diferentes áreas.</a:t>
            </a:r>
            <a:endParaRPr lang="es-ES" dirty="0"/>
          </a:p>
        </p:txBody>
      </p:sp>
      <p:pic>
        <p:nvPicPr>
          <p:cNvPr id="17" name="Imagen 16" descr="En una segunda fase se acometerá la reforma integral de otras cuatro viviendas"/>
          <p:cNvPicPr/>
          <p:nvPr/>
        </p:nvPicPr>
        <p:blipFill rotWithShape="1">
          <a:blip r:embed="rId4" cstate="print">
            <a:extLst>
              <a:ext uri="{28A0092B-C50C-407E-A947-70E740481C1C}">
                <a14:useLocalDpi xmlns:a14="http://schemas.microsoft.com/office/drawing/2010/main" val="0"/>
              </a:ext>
            </a:extLst>
          </a:blip>
          <a:srcRect t="413" b="-413"/>
          <a:stretch/>
        </p:blipFill>
        <p:spPr bwMode="auto">
          <a:xfrm>
            <a:off x="6144847" y="3382192"/>
            <a:ext cx="3237230" cy="2598196"/>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848" y="608295"/>
            <a:ext cx="3237230" cy="268882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017917"/>
            <a:ext cx="8807570" cy="3200876"/>
          </a:xfrm>
          <a:prstGeom prst="rect">
            <a:avLst/>
          </a:prstGeom>
          <a:noFill/>
        </p:spPr>
        <p:txBody>
          <a:bodyPr wrap="square" rtlCol="0">
            <a:spAutoFit/>
          </a:bodyPr>
          <a:lstStyle/>
          <a:p>
            <a:pPr algn="ctr"/>
            <a:endParaRPr lang="es-ES" dirty="0" smtClean="0"/>
          </a:p>
          <a:p>
            <a:pPr algn="ctr"/>
            <a:r>
              <a:rPr lang="es-ES" sz="2800" dirty="0"/>
              <a:t>BUENA PRÁCTICA DE LA CONSEJERÍA DE BIENESTAR SOCIAL DE LA JUNTA DE COMUNIDADES DE CASTILLA-LA MANCHA</a:t>
            </a:r>
          </a:p>
          <a:p>
            <a:pPr algn="ctr"/>
            <a:endParaRPr lang="es-ES" sz="2800" dirty="0" smtClean="0"/>
          </a:p>
          <a:p>
            <a:pPr algn="ctr"/>
            <a:endParaRPr lang="es-ES" dirty="0" smtClean="0"/>
          </a:p>
          <a:p>
            <a:pPr algn="ctr"/>
            <a:endParaRPr lang="es-ES" dirty="0" smtClean="0"/>
          </a:p>
          <a:p>
            <a:pPr algn="ctr"/>
            <a:r>
              <a:rPr lang="es-ES" sz="3200" b="1" dirty="0" smtClean="0"/>
              <a:t>4º. Contribución a la resolución de un problema o debilidad detectada en el ámbito de ejecución</a:t>
            </a:r>
            <a:endParaRPr lang="es-ES" sz="3200" b="1" dirty="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0"/>
            <a:ext cx="8807570"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
        <p:nvSpPr>
          <p:cNvPr id="3" name="2 CuadroTexto"/>
          <p:cNvSpPr txBox="1"/>
          <p:nvPr/>
        </p:nvSpPr>
        <p:spPr>
          <a:xfrm>
            <a:off x="375805" y="752627"/>
            <a:ext cx="9100704" cy="369332"/>
          </a:xfrm>
          <a:prstGeom prst="rect">
            <a:avLst/>
          </a:prstGeom>
          <a:noFill/>
        </p:spPr>
        <p:txBody>
          <a:bodyPr wrap="square" rtlCol="0">
            <a:spAutoFit/>
          </a:bodyPr>
          <a:lstStyle/>
          <a:p>
            <a:r>
              <a:rPr lang="es-ES" b="1" dirty="0" smtClean="0">
                <a:solidFill>
                  <a:srgbClr val="AD1A20"/>
                </a:solidFill>
              </a:rPr>
              <a:t>En Castilla-La Mancha hay valoradas en torno a 6.000 personas con discapacidad intelectual</a:t>
            </a:r>
            <a:endParaRPr lang="es-ES" b="1" dirty="0">
              <a:solidFill>
                <a:srgbClr val="AD1A20"/>
              </a:solidFill>
            </a:endParaRPr>
          </a:p>
        </p:txBody>
      </p:sp>
      <p:grpSp>
        <p:nvGrpSpPr>
          <p:cNvPr id="11" name="2 Grupo"/>
          <p:cNvGrpSpPr/>
          <p:nvPr/>
        </p:nvGrpSpPr>
        <p:grpSpPr>
          <a:xfrm>
            <a:off x="6648991" y="6202538"/>
            <a:ext cx="3000396" cy="550732"/>
            <a:chOff x="5024438" y="6231798"/>
            <a:chExt cx="3000396" cy="550732"/>
          </a:xfrm>
        </p:grpSpPr>
        <p:pic>
          <p:nvPicPr>
            <p:cNvPr id="12"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13"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pic>
        <p:nvPicPr>
          <p:cNvPr id="14" name="Imagen 13" descr="C:\Users\mmhg01\AppData\Local\Microsoft\Windows\INetCache\Content.Outlook\58TF8A5F\Fiesta primavera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32" y="1603753"/>
            <a:ext cx="3831359" cy="3891107"/>
          </a:xfrm>
          <a:prstGeom prst="rect">
            <a:avLst/>
          </a:prstGeom>
          <a:noFill/>
          <a:ln>
            <a:noFill/>
          </a:ln>
        </p:spPr>
      </p:pic>
      <p:sp>
        <p:nvSpPr>
          <p:cNvPr id="6" name="CuadroTexto 5"/>
          <p:cNvSpPr txBox="1"/>
          <p:nvPr/>
        </p:nvSpPr>
        <p:spPr>
          <a:xfrm>
            <a:off x="4729019" y="1847273"/>
            <a:ext cx="4578884" cy="3416320"/>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Se trata de un recurso social residencial donde viven de forma permanente personas con discapacidad intelectual, satisfaciendo sus necesidades de alojamiento, convivencia, atención especializada, ocio y tiempo libre, también con sus familias para que continúen manteniendo contacto con su entorno. </a:t>
            </a:r>
          </a:p>
          <a:p>
            <a:pPr algn="just"/>
            <a:endParaRPr lang="es-ES" dirty="0" smtClean="0"/>
          </a:p>
          <a:p>
            <a:pPr marL="285750" indent="-285750" algn="just">
              <a:buFont typeface="Arial" panose="020B0604020202020204" pitchFamily="34" charset="0"/>
              <a:buChar char="•"/>
            </a:pPr>
            <a:r>
              <a:rPr lang="es-ES" dirty="0" smtClean="0"/>
              <a:t>Existe una gran demanda de este servicio dado el apoyo extenso y generalizado que estas personas necesitan.</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017917"/>
            <a:ext cx="8807570" cy="3200876"/>
          </a:xfrm>
          <a:prstGeom prst="rect">
            <a:avLst/>
          </a:prstGeom>
          <a:noFill/>
        </p:spPr>
        <p:txBody>
          <a:bodyPr wrap="square" rtlCol="0">
            <a:spAutoFit/>
          </a:bodyPr>
          <a:lstStyle/>
          <a:p>
            <a:pPr algn="ctr"/>
            <a:endParaRPr lang="es-ES" dirty="0" smtClean="0"/>
          </a:p>
          <a:p>
            <a:pPr algn="ctr"/>
            <a:r>
              <a:rPr lang="es-ES" sz="2800" dirty="0"/>
              <a:t>BUENA PRÁCTICA DE LA CONSEJERÍA DE BIENESTAR SOCIAL DE LA JUNTA DE COMUNIDADES DE CASTILLA-LA MANCHA</a:t>
            </a:r>
          </a:p>
          <a:p>
            <a:pPr algn="ctr"/>
            <a:endParaRPr lang="es-ES" sz="2800" dirty="0" smtClean="0"/>
          </a:p>
          <a:p>
            <a:pPr algn="ctr"/>
            <a:endParaRPr lang="es-ES" dirty="0" smtClean="0"/>
          </a:p>
          <a:p>
            <a:pPr algn="ctr"/>
            <a:endParaRPr lang="es-ES" dirty="0" smtClean="0"/>
          </a:p>
          <a:p>
            <a:pPr algn="ctr"/>
            <a:r>
              <a:rPr lang="es-ES" sz="3200" b="1" dirty="0" smtClean="0"/>
              <a:t>5º. Alto grado de cobertura sobre la población a la que va dirigida </a:t>
            </a:r>
            <a:endParaRPr lang="es-ES" sz="3200" b="1" dirty="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0"/>
            <a:ext cx="8807570"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grpSp>
        <p:nvGrpSpPr>
          <p:cNvPr id="11" name="2 Grupo"/>
          <p:cNvGrpSpPr/>
          <p:nvPr/>
        </p:nvGrpSpPr>
        <p:grpSpPr>
          <a:xfrm>
            <a:off x="6648991" y="6202538"/>
            <a:ext cx="3000396" cy="550732"/>
            <a:chOff x="5024438" y="6231798"/>
            <a:chExt cx="3000396" cy="550732"/>
          </a:xfrm>
        </p:grpSpPr>
        <p:pic>
          <p:nvPicPr>
            <p:cNvPr id="12"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13"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pic>
        <p:nvPicPr>
          <p:cNvPr id="14" name="Imagen 13" descr="C:\Users\mmhg01\AppData\Local\Microsoft\Windows\INetCache\Content.Outlook\58TF8A5F\F.PRIMAVERA (002).jpg"/>
          <p:cNvPicPr/>
          <p:nvPr/>
        </p:nvPicPr>
        <p:blipFill rotWithShape="1">
          <a:blip r:embed="rId4" cstate="print">
            <a:extLst>
              <a:ext uri="{28A0092B-C50C-407E-A947-70E740481C1C}">
                <a14:useLocalDpi xmlns:a14="http://schemas.microsoft.com/office/drawing/2010/main" val="0"/>
              </a:ext>
            </a:extLst>
          </a:blip>
          <a:srcRect l="-338" t="455" r="338"/>
          <a:stretch/>
        </p:blipFill>
        <p:spPr bwMode="auto">
          <a:xfrm>
            <a:off x="5760344" y="1611050"/>
            <a:ext cx="3642274" cy="3500582"/>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840509" y="1450109"/>
            <a:ext cx="4525818" cy="3693319"/>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Las personas que se van a beneficiar directamente de las obras que se han realizado en el centro serán las usuarias del mismo, tanto actuales como futuras.</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También las familias participan en la toma de decisiones sobre los aspectos relevantes de la vida de cada residente. La Asociación de Madres y Padres utiliza los espacios del centro para mantener reuniones de la escuela de padres, organizar exposiciones de los talleres ocupacionales, actuaciones musicales, fiestas …</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017917"/>
            <a:ext cx="8807570" cy="3693319"/>
          </a:xfrm>
          <a:prstGeom prst="rect">
            <a:avLst/>
          </a:prstGeom>
          <a:noFill/>
        </p:spPr>
        <p:txBody>
          <a:bodyPr wrap="square" rtlCol="0">
            <a:spAutoFit/>
          </a:bodyPr>
          <a:lstStyle/>
          <a:p>
            <a:pPr algn="ctr"/>
            <a:endParaRPr lang="es-ES" dirty="0" smtClean="0"/>
          </a:p>
          <a:p>
            <a:pPr algn="ctr"/>
            <a:r>
              <a:rPr lang="es-ES" sz="2800" dirty="0"/>
              <a:t>BUENA PRÁCTICA DE LA CONSEJERÍA DE BIENESTAR SOCIAL DE LA JUNTA DE COMUNIDADES DE CASTILLA-LA MANCHA</a:t>
            </a:r>
          </a:p>
          <a:p>
            <a:pPr algn="ctr"/>
            <a:endParaRPr lang="es-ES" sz="2800" dirty="0" smtClean="0"/>
          </a:p>
          <a:p>
            <a:pPr algn="ctr"/>
            <a:endParaRPr lang="es-ES" dirty="0" smtClean="0"/>
          </a:p>
          <a:p>
            <a:pPr algn="ctr"/>
            <a:endParaRPr lang="es-ES" dirty="0" smtClean="0"/>
          </a:p>
          <a:p>
            <a:pPr algn="ctr"/>
            <a:r>
              <a:rPr lang="es-ES" sz="3200" b="1" dirty="0" smtClean="0"/>
              <a:t>6º. Igualdad de oportunidades y  no discriminación, responsabilidad social y sostenibilidad ambiental </a:t>
            </a:r>
            <a:endParaRPr lang="es-ES" sz="3200" b="1" dirty="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0"/>
            <a:ext cx="8807570"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
        <p:nvSpPr>
          <p:cNvPr id="6" name="5 CuadroTexto"/>
          <p:cNvSpPr txBox="1"/>
          <p:nvPr/>
        </p:nvSpPr>
        <p:spPr>
          <a:xfrm>
            <a:off x="500332" y="661916"/>
            <a:ext cx="5687070" cy="276999"/>
          </a:xfrm>
          <a:prstGeom prst="rect">
            <a:avLst/>
          </a:prstGeom>
          <a:noFill/>
        </p:spPr>
        <p:txBody>
          <a:bodyPr wrap="none" rtlCol="0">
            <a:spAutoFit/>
          </a:bodyPr>
          <a:lstStyle/>
          <a:p>
            <a:r>
              <a:rPr lang="es-ES" sz="1200" b="1" dirty="0" smtClean="0">
                <a:solidFill>
                  <a:srgbClr val="AD1A20"/>
                </a:solidFill>
              </a:rPr>
              <a:t>Igualdad, No Discriminación y Responsabilidad Social y Sostenibilidad Medioambiental</a:t>
            </a:r>
            <a:endParaRPr lang="es-ES" sz="1200" b="1" dirty="0">
              <a:solidFill>
                <a:srgbClr val="AD1A20"/>
              </a:solidFill>
            </a:endParaRPr>
          </a:p>
        </p:txBody>
      </p:sp>
      <p:grpSp>
        <p:nvGrpSpPr>
          <p:cNvPr id="12" name="2 Grupo"/>
          <p:cNvGrpSpPr/>
          <p:nvPr/>
        </p:nvGrpSpPr>
        <p:grpSpPr>
          <a:xfrm>
            <a:off x="6648991" y="6202538"/>
            <a:ext cx="3000396" cy="550732"/>
            <a:chOff x="5024438" y="6231798"/>
            <a:chExt cx="3000396" cy="550732"/>
          </a:xfrm>
        </p:grpSpPr>
        <p:pic>
          <p:nvPicPr>
            <p:cNvPr id="13"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14"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
        <p:nvSpPr>
          <p:cNvPr id="11" name="Rectángulo redondeado 10"/>
          <p:cNvSpPr/>
          <p:nvPr/>
        </p:nvSpPr>
        <p:spPr>
          <a:xfrm>
            <a:off x="988291" y="1012576"/>
            <a:ext cx="7509164" cy="1489329"/>
          </a:xfrm>
          <a:prstGeom prst="roundRect">
            <a:avLst/>
          </a:prstGeom>
          <a:gradFill>
            <a:gsLst>
              <a:gs pos="0">
                <a:schemeClr val="accent6">
                  <a:lumMod val="20000"/>
                  <a:lumOff val="80000"/>
                </a:schemeClr>
              </a:gs>
              <a:gs pos="100000">
                <a:schemeClr val="accent6">
                  <a:lumMod val="20000"/>
                  <a:lumOff val="8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marL="285750" indent="-285750" algn="just">
              <a:buFont typeface="Arial" panose="020B0604020202020204" pitchFamily="34" charset="0"/>
              <a:buChar char="•"/>
            </a:pPr>
            <a:r>
              <a:rPr lang="es-ES" sz="1600" dirty="0">
                <a:solidFill>
                  <a:schemeClr val="tx1"/>
                </a:solidFill>
              </a:rPr>
              <a:t>Se trata de un tipo de centro abierto a la comunidad, concebido como espacio de vida en el que se propicia un ambiente familiar, </a:t>
            </a:r>
            <a:r>
              <a:rPr lang="es-ES" sz="1600" b="1" dirty="0">
                <a:solidFill>
                  <a:schemeClr val="tx1"/>
                </a:solidFill>
              </a:rPr>
              <a:t>capaz de generar a sus </a:t>
            </a:r>
            <a:r>
              <a:rPr lang="es-ES" sz="1600" b="1" dirty="0" smtClean="0">
                <a:solidFill>
                  <a:schemeClr val="tx1"/>
                </a:solidFill>
              </a:rPr>
              <a:t>personas usuarias </a:t>
            </a:r>
            <a:r>
              <a:rPr lang="es-ES" sz="1600" b="1" dirty="0">
                <a:solidFill>
                  <a:schemeClr val="tx1"/>
                </a:solidFill>
              </a:rPr>
              <a:t>oportunidades de crecimiento personal y de satisfacción con el entorno en el que viven</a:t>
            </a:r>
            <a:r>
              <a:rPr lang="es-ES" sz="1600" dirty="0">
                <a:solidFill>
                  <a:schemeClr val="tx1"/>
                </a:solidFill>
              </a:rPr>
              <a:t>, así como alcanzar, en la medida de lo posible, los retos personales de cada </a:t>
            </a:r>
            <a:r>
              <a:rPr lang="es-ES" sz="1600" dirty="0" smtClean="0">
                <a:solidFill>
                  <a:schemeClr val="tx1"/>
                </a:solidFill>
              </a:rPr>
              <a:t>una.</a:t>
            </a:r>
            <a:endParaRPr lang="es-ES" sz="1600" dirty="0">
              <a:solidFill>
                <a:schemeClr val="tx1"/>
              </a:solidFill>
            </a:endParaRPr>
          </a:p>
        </p:txBody>
      </p:sp>
      <p:sp>
        <p:nvSpPr>
          <p:cNvPr id="15" name="Rectángulo redondeado 14"/>
          <p:cNvSpPr/>
          <p:nvPr/>
        </p:nvSpPr>
        <p:spPr>
          <a:xfrm>
            <a:off x="988291" y="2678100"/>
            <a:ext cx="7490691" cy="1320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marL="285750" indent="-285750" algn="ctr">
              <a:buFont typeface="Arial" panose="020B0604020202020204" pitchFamily="34" charset="0"/>
              <a:buChar char="•"/>
            </a:pPr>
            <a:r>
              <a:rPr lang="es-ES" sz="1600" dirty="0" smtClean="0">
                <a:solidFill>
                  <a:schemeClr val="tx1"/>
                </a:solidFill>
              </a:rPr>
              <a:t>Es de destacar que la existencia de este servicio </a:t>
            </a:r>
            <a:r>
              <a:rPr lang="es-ES" sz="1600" b="1" dirty="0" smtClean="0">
                <a:solidFill>
                  <a:schemeClr val="tx1"/>
                </a:solidFill>
              </a:rPr>
              <a:t>contribuye a mejorar la posición de la mujer, al facilitar la liberación de su tradicional papel de cuidadora</a:t>
            </a:r>
            <a:r>
              <a:rPr lang="es-ES" sz="1600" dirty="0" smtClean="0">
                <a:solidFill>
                  <a:schemeClr val="tx1"/>
                </a:solidFill>
              </a:rPr>
              <a:t>. </a:t>
            </a:r>
            <a:endParaRPr lang="es-ES" sz="1600" dirty="0">
              <a:solidFill>
                <a:schemeClr val="tx1"/>
              </a:solidFill>
            </a:endParaRPr>
          </a:p>
          <a:p>
            <a:pPr marL="285750" indent="-285750" algn="ctr">
              <a:buFont typeface="Arial" panose="020B0604020202020204" pitchFamily="34" charset="0"/>
              <a:buChar char="•"/>
            </a:pPr>
            <a:r>
              <a:rPr lang="es-ES" sz="1600" dirty="0" smtClean="0">
                <a:solidFill>
                  <a:schemeClr val="tx1"/>
                </a:solidFill>
              </a:rPr>
              <a:t>Por otra parte, el desarrollo del servicio incide en el empleo femenino al ser mayoritario el número de mujeres que trabaja en el mismo.</a:t>
            </a:r>
            <a:endParaRPr lang="es-ES" sz="1600" dirty="0">
              <a:solidFill>
                <a:schemeClr val="tx1"/>
              </a:solidFill>
            </a:endParaRPr>
          </a:p>
        </p:txBody>
      </p:sp>
      <p:sp>
        <p:nvSpPr>
          <p:cNvPr id="18" name="Rectángulo redondeado 17"/>
          <p:cNvSpPr/>
          <p:nvPr/>
        </p:nvSpPr>
        <p:spPr>
          <a:xfrm>
            <a:off x="988291" y="4171233"/>
            <a:ext cx="7509164" cy="18416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285750" indent="-285750" algn="just">
              <a:buFont typeface="Arial" panose="020B0604020202020204" pitchFamily="34" charset="0"/>
              <a:buChar char="•"/>
            </a:pPr>
            <a:r>
              <a:rPr lang="es-ES" sz="1600" dirty="0" smtClean="0">
                <a:solidFill>
                  <a:schemeClr val="tx1"/>
                </a:solidFill>
              </a:rPr>
              <a:t>Desde el punto de vista medioambiental, la ejecución del proyecto se ha efectuado disponiendo de los medios para que no se deteriore el medioambiente en su entorno inmediato, con una adecuada gestión de los residuos que genera el uso previsto del proyecto.</a:t>
            </a:r>
          </a:p>
          <a:p>
            <a:pPr marL="285750" indent="-285750" algn="just">
              <a:buFont typeface="Arial" panose="020B0604020202020204" pitchFamily="34" charset="0"/>
              <a:buChar char="•"/>
            </a:pPr>
            <a:r>
              <a:rPr lang="es-ES" sz="1600" dirty="0" smtClean="0">
                <a:solidFill>
                  <a:schemeClr val="tx1"/>
                </a:solidFill>
              </a:rPr>
              <a:t>En la rehabilitación se han realizado actuaciones de aislamiento térmico y mejora de la impermeabilización que </a:t>
            </a:r>
            <a:r>
              <a:rPr lang="es-ES" sz="1600" b="1" dirty="0" smtClean="0">
                <a:solidFill>
                  <a:schemeClr val="tx1"/>
                </a:solidFill>
              </a:rPr>
              <a:t>contribuyen a la mejora de la eficiencia energética del centro</a:t>
            </a:r>
            <a:r>
              <a:rPr lang="es-ES" b="1" dirty="0" smtClean="0">
                <a:solidFill>
                  <a:schemeClr val="tx1"/>
                </a:solidFill>
              </a:rPr>
              <a:t>.</a:t>
            </a:r>
            <a:endParaRPr lang="es-ES"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2407" y="693338"/>
            <a:ext cx="8858312" cy="5109091"/>
          </a:xfrm>
          <a:prstGeom prst="rect">
            <a:avLst/>
          </a:prstGeom>
          <a:noFill/>
        </p:spPr>
        <p:txBody>
          <a:bodyPr wrap="square" rtlCol="0">
            <a:spAutoFit/>
          </a:bodyPr>
          <a:lstStyle/>
          <a:p>
            <a:pPr algn="ctr"/>
            <a:r>
              <a:rPr lang="es-ES" sz="2400" b="1" dirty="0" smtClean="0"/>
              <a:t>PROGRAMA OPERATIVO FEDER CASTILLA-LA MANCHA 2014-2020</a:t>
            </a:r>
          </a:p>
          <a:p>
            <a:endParaRPr lang="es-ES" dirty="0" smtClean="0"/>
          </a:p>
          <a:p>
            <a:endParaRPr lang="es-ES" dirty="0" smtClean="0"/>
          </a:p>
          <a:p>
            <a:pPr algn="just"/>
            <a:r>
              <a:rPr lang="es-ES" sz="2000" b="1" u="sng" dirty="0" smtClean="0">
                <a:effectLst>
                  <a:outerShdw blurRad="38100" dist="38100" dir="2700000" algn="tl">
                    <a:srgbClr val="000000">
                      <a:alpha val="43137"/>
                    </a:srgbClr>
                  </a:outerShdw>
                </a:effectLst>
              </a:rPr>
              <a:t>Eje Prioritario 9 (EP9).- </a:t>
            </a:r>
            <a:r>
              <a:rPr lang="es-ES" sz="2000" b="1" dirty="0" smtClean="0">
                <a:effectLst>
                  <a:outerShdw blurRad="38100" dist="38100" dir="2700000" algn="tl">
                    <a:srgbClr val="000000">
                      <a:alpha val="43137"/>
                    </a:srgbClr>
                  </a:outerShdw>
                </a:effectLst>
              </a:rPr>
              <a:t>Promover </a:t>
            </a:r>
            <a:r>
              <a:rPr lang="es-ES" sz="2000" b="1" dirty="0">
                <a:effectLst>
                  <a:outerShdw blurRad="38100" dist="38100" dir="2700000" algn="tl">
                    <a:srgbClr val="000000">
                      <a:alpha val="43137"/>
                    </a:srgbClr>
                  </a:outerShdw>
                </a:effectLst>
              </a:rPr>
              <a:t>la inclusión social y la lucha contra la pobreza y cualquier otra forma de </a:t>
            </a:r>
            <a:r>
              <a:rPr lang="es-ES" sz="2000" b="1" dirty="0" smtClean="0">
                <a:effectLst>
                  <a:outerShdw blurRad="38100" dist="38100" dir="2700000" algn="tl">
                    <a:srgbClr val="000000">
                      <a:alpha val="43137"/>
                    </a:srgbClr>
                  </a:outerShdw>
                </a:effectLst>
              </a:rPr>
              <a:t>discriminación.</a:t>
            </a:r>
          </a:p>
          <a:p>
            <a:pPr algn="just"/>
            <a:endParaRPr lang="es-ES" dirty="0"/>
          </a:p>
          <a:p>
            <a:pPr algn="just"/>
            <a:r>
              <a:rPr lang="es-ES" u="sng" dirty="0" smtClean="0"/>
              <a:t>Prioridad de inversión (9.a).-</a:t>
            </a:r>
            <a:r>
              <a:rPr lang="es-ES" dirty="0" smtClean="0"/>
              <a:t> </a:t>
            </a:r>
            <a:r>
              <a:rPr lang="es-ES" dirty="0"/>
              <a:t>Inversión en infraestructura sanitaria y social que contribuya al desarrollo nacional, regional y local y a la reducción de las desigualdades sanitarias, el fomento de la inclusión social mediante un acceso mejorado a los servicios sociales, culturales y recreativos y la transición de los servicios institucionales a los servicios </a:t>
            </a:r>
            <a:r>
              <a:rPr lang="es-ES" dirty="0" smtClean="0"/>
              <a:t>locales.</a:t>
            </a:r>
            <a:endParaRPr lang="es-ES" u="sng" dirty="0" smtClean="0"/>
          </a:p>
          <a:p>
            <a:pPr algn="just"/>
            <a:endParaRPr lang="es-ES" u="sng" dirty="0" smtClean="0"/>
          </a:p>
          <a:p>
            <a:pPr algn="just"/>
            <a:r>
              <a:rPr lang="es-ES" u="sng" dirty="0" smtClean="0"/>
              <a:t>Objetivo específico (OE 9.7.1).- </a:t>
            </a:r>
            <a:r>
              <a:rPr lang="es-ES" dirty="0"/>
              <a:t>Inversión en infraestructura social y sanitaria que contribuya al desarrollo nacional, regional y local, y reduzca las desigualdades sanitarias y transición de los servicios institucionales a los servicios </a:t>
            </a:r>
            <a:r>
              <a:rPr lang="es-ES" dirty="0" smtClean="0"/>
              <a:t>locales.</a:t>
            </a:r>
            <a:endParaRPr lang="es-ES" dirty="0"/>
          </a:p>
          <a:p>
            <a:pPr algn="just"/>
            <a:r>
              <a:rPr lang="es-ES" sz="2800" b="1" dirty="0" smtClean="0">
                <a:solidFill>
                  <a:srgbClr val="C00000"/>
                </a:solidFill>
              </a:rPr>
              <a:t>  </a:t>
            </a:r>
          </a:p>
          <a:p>
            <a:endParaRPr lang="es-ES" dirty="0" smtClean="0"/>
          </a:p>
          <a:p>
            <a:endParaRPr lang="es-ES" dirty="0" smtClean="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
        <p:nvSpPr>
          <p:cNvPr id="7" name="3 CuadroTexto"/>
          <p:cNvSpPr txBox="1"/>
          <p:nvPr/>
        </p:nvSpPr>
        <p:spPr>
          <a:xfrm>
            <a:off x="2674962" y="17174"/>
            <a:ext cx="4793672"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017917"/>
            <a:ext cx="8807570" cy="3200876"/>
          </a:xfrm>
          <a:prstGeom prst="rect">
            <a:avLst/>
          </a:prstGeom>
          <a:noFill/>
        </p:spPr>
        <p:txBody>
          <a:bodyPr wrap="square" rtlCol="0">
            <a:spAutoFit/>
          </a:bodyPr>
          <a:lstStyle/>
          <a:p>
            <a:pPr algn="ctr"/>
            <a:endParaRPr lang="es-ES" dirty="0" smtClean="0"/>
          </a:p>
          <a:p>
            <a:pPr algn="ctr"/>
            <a:r>
              <a:rPr lang="es-ES" sz="2800" dirty="0"/>
              <a:t>BUENA PRÁCTICA DE LA CONSEJERÍA DE BIENESTAR SOCIAL DE LA JUNTA DE COMUNIDADES DE CASTILLA-LA MANCHA</a:t>
            </a:r>
          </a:p>
          <a:p>
            <a:pPr algn="ctr"/>
            <a:endParaRPr lang="es-ES" sz="2800" dirty="0" smtClean="0"/>
          </a:p>
          <a:p>
            <a:pPr algn="ctr"/>
            <a:endParaRPr lang="es-ES" dirty="0" smtClean="0"/>
          </a:p>
          <a:p>
            <a:pPr algn="ctr"/>
            <a:endParaRPr lang="es-ES" dirty="0" smtClean="0"/>
          </a:p>
          <a:p>
            <a:pPr algn="ctr"/>
            <a:r>
              <a:rPr lang="es-ES" sz="3200" b="1" dirty="0" smtClean="0"/>
              <a:t>7º. Sinergias con otras políticas o instrumentos de intervención pública</a:t>
            </a:r>
            <a:endParaRPr lang="es-ES" sz="3200" b="1" dirty="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
        <p:nvSpPr>
          <p:cNvPr id="7" name="3 CuadroTexto"/>
          <p:cNvSpPr txBox="1"/>
          <p:nvPr/>
        </p:nvSpPr>
        <p:spPr>
          <a:xfrm>
            <a:off x="2674962" y="17174"/>
            <a:ext cx="4793672"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0"/>
            <a:ext cx="8807570"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
        <p:nvSpPr>
          <p:cNvPr id="3" name="2 CuadroTexto"/>
          <p:cNvSpPr txBox="1"/>
          <p:nvPr/>
        </p:nvSpPr>
        <p:spPr>
          <a:xfrm>
            <a:off x="500332" y="926480"/>
            <a:ext cx="4285660" cy="338554"/>
          </a:xfrm>
          <a:prstGeom prst="rect">
            <a:avLst/>
          </a:prstGeom>
          <a:noFill/>
        </p:spPr>
        <p:txBody>
          <a:bodyPr wrap="none" rtlCol="0">
            <a:spAutoFit/>
          </a:bodyPr>
          <a:lstStyle/>
          <a:p>
            <a:r>
              <a:rPr lang="en-US" sz="1600" b="1" dirty="0" smtClean="0">
                <a:solidFill>
                  <a:srgbClr val="AD1A20"/>
                </a:solidFill>
              </a:rPr>
              <a:t>Plan de </a:t>
            </a:r>
            <a:r>
              <a:rPr lang="en-US" sz="1600" b="1" dirty="0" err="1" smtClean="0">
                <a:solidFill>
                  <a:srgbClr val="AD1A20"/>
                </a:solidFill>
              </a:rPr>
              <a:t>Infraestructuras</a:t>
            </a:r>
            <a:r>
              <a:rPr lang="en-US" sz="1600" b="1" dirty="0" smtClean="0">
                <a:solidFill>
                  <a:srgbClr val="AD1A20"/>
                </a:solidFill>
              </a:rPr>
              <a:t> </a:t>
            </a:r>
            <a:r>
              <a:rPr lang="en-US" sz="1600" b="1" dirty="0" err="1" smtClean="0">
                <a:solidFill>
                  <a:srgbClr val="AD1A20"/>
                </a:solidFill>
              </a:rPr>
              <a:t>Sociales</a:t>
            </a:r>
            <a:r>
              <a:rPr lang="en-US" sz="1600" b="1" dirty="0" smtClean="0">
                <a:solidFill>
                  <a:srgbClr val="AD1A20"/>
                </a:solidFill>
              </a:rPr>
              <a:t> Horizonte 2020</a:t>
            </a:r>
            <a:endParaRPr lang="es-ES" sz="1600" b="1" dirty="0">
              <a:solidFill>
                <a:srgbClr val="AD1A20"/>
              </a:solidFill>
            </a:endParaRPr>
          </a:p>
        </p:txBody>
      </p:sp>
      <p:grpSp>
        <p:nvGrpSpPr>
          <p:cNvPr id="35" name="2 Grupo"/>
          <p:cNvGrpSpPr/>
          <p:nvPr/>
        </p:nvGrpSpPr>
        <p:grpSpPr>
          <a:xfrm>
            <a:off x="6648991" y="6202538"/>
            <a:ext cx="3000396" cy="550732"/>
            <a:chOff x="5024438" y="6231798"/>
            <a:chExt cx="3000396" cy="550732"/>
          </a:xfrm>
        </p:grpSpPr>
        <p:pic>
          <p:nvPicPr>
            <p:cNvPr id="36"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37"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pic>
        <p:nvPicPr>
          <p:cNvPr id="6" name="Imagen 5"/>
          <p:cNvPicPr>
            <a:picLocks noChangeAspect="1"/>
          </p:cNvPicPr>
          <p:nvPr/>
        </p:nvPicPr>
        <p:blipFill>
          <a:blip r:embed="rId4"/>
          <a:stretch>
            <a:fillRect/>
          </a:stretch>
        </p:blipFill>
        <p:spPr>
          <a:xfrm>
            <a:off x="500332" y="1476148"/>
            <a:ext cx="6777923" cy="3499576"/>
          </a:xfrm>
          <a:prstGeom prst="rect">
            <a:avLst/>
          </a:prstGeom>
        </p:spPr>
      </p:pic>
      <p:sp>
        <p:nvSpPr>
          <p:cNvPr id="9" name="CuadroTexto 8"/>
          <p:cNvSpPr txBox="1"/>
          <p:nvPr/>
        </p:nvSpPr>
        <p:spPr>
          <a:xfrm>
            <a:off x="500332" y="5106891"/>
            <a:ext cx="7869382" cy="830997"/>
          </a:xfrm>
          <a:prstGeom prst="rect">
            <a:avLst/>
          </a:prstGeom>
          <a:noFill/>
        </p:spPr>
        <p:txBody>
          <a:bodyPr wrap="square" rtlCol="0">
            <a:spAutoFit/>
          </a:bodyPr>
          <a:lstStyle/>
          <a:p>
            <a:pPr algn="just"/>
            <a:r>
              <a:rPr lang="es-ES" sz="1600" dirty="0" smtClean="0"/>
              <a:t>Con la rehabilitación del CADIG “Guadiana I” de Ciudad Real se pretenden conseguir los objetivos, tanto del “Programa Operativo FEDER Castilla-La Mancha 2014-2020” como del “Plan de Infraestructuras Sociales Horizonte 2020” de Castilla-La Mancha</a:t>
            </a:r>
            <a:endParaRPr lang="es-E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6648991" y="6202538"/>
            <a:ext cx="3000396" cy="550732"/>
            <a:chOff x="5024438" y="6231798"/>
            <a:chExt cx="3000396" cy="550732"/>
          </a:xfrm>
        </p:grpSpPr>
        <p:pic>
          <p:nvPicPr>
            <p:cNvPr id="7"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8"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
        <p:nvSpPr>
          <p:cNvPr id="12" name="11 Rectángulo"/>
          <p:cNvSpPr/>
          <p:nvPr/>
        </p:nvSpPr>
        <p:spPr>
          <a:xfrm>
            <a:off x="1709678" y="4738977"/>
            <a:ext cx="7939709" cy="338554"/>
          </a:xfrm>
          <a:prstGeom prst="rect">
            <a:avLst/>
          </a:prstGeom>
        </p:spPr>
        <p:txBody>
          <a:bodyPr wrap="square">
            <a:spAutoFit/>
          </a:bodyPr>
          <a:lstStyle/>
          <a:p>
            <a:r>
              <a:rPr lang="es-ES" sz="1600" dirty="0"/>
              <a:t>https://www.castillalamancha.es/gobierno/bienestarsocial</a:t>
            </a:r>
          </a:p>
        </p:txBody>
      </p:sp>
      <p:sp>
        <p:nvSpPr>
          <p:cNvPr id="10" name="Text Box 1026"/>
          <p:cNvSpPr txBox="1">
            <a:spLocks noChangeArrowheads="1"/>
          </p:cNvSpPr>
          <p:nvPr/>
        </p:nvSpPr>
        <p:spPr bwMode="auto">
          <a:xfrm>
            <a:off x="2242103" y="528638"/>
            <a:ext cx="5802769" cy="3354765"/>
          </a:xfrm>
          <a:prstGeom prst="rect">
            <a:avLst/>
          </a:prstGeom>
          <a:noFill/>
          <a:ln w="9525">
            <a:noFill/>
            <a:miter lim="800000"/>
            <a:headEnd/>
            <a:tailEnd/>
          </a:ln>
        </p:spPr>
        <p:txBody>
          <a:bodyPr wrap="square">
            <a:spAutoFit/>
          </a:bodyPr>
          <a:lstStyle/>
          <a:p>
            <a:pPr>
              <a:defRPr/>
            </a:pPr>
            <a:endParaRPr lang="es-ES" sz="2800" b="1" dirty="0" smtClean="0">
              <a:solidFill>
                <a:schemeClr val="accent2">
                  <a:lumMod val="75000"/>
                </a:schemeClr>
              </a:solidFill>
            </a:endParaRPr>
          </a:p>
          <a:p>
            <a:pPr>
              <a:defRPr/>
            </a:pPr>
            <a:endParaRPr lang="es-ES" sz="2800" b="1" dirty="0">
              <a:solidFill>
                <a:schemeClr val="accent2">
                  <a:lumMod val="75000"/>
                </a:schemeClr>
              </a:solidFill>
            </a:endParaRPr>
          </a:p>
          <a:p>
            <a:pPr>
              <a:defRPr/>
            </a:pPr>
            <a:endParaRPr lang="es-ES" sz="2800" b="1" dirty="0" smtClean="0">
              <a:solidFill>
                <a:schemeClr val="accent2">
                  <a:lumMod val="75000"/>
                </a:schemeClr>
              </a:solidFill>
            </a:endParaRPr>
          </a:p>
          <a:p>
            <a:pPr>
              <a:defRPr/>
            </a:pPr>
            <a:endParaRPr lang="es-ES" sz="2800" b="1" dirty="0">
              <a:solidFill>
                <a:schemeClr val="accent2">
                  <a:lumMod val="75000"/>
                </a:schemeClr>
              </a:solidFill>
            </a:endParaRPr>
          </a:p>
          <a:p>
            <a:pPr>
              <a:defRPr/>
            </a:pPr>
            <a:endParaRPr lang="es-ES" sz="2800" b="1" dirty="0" smtClean="0">
              <a:solidFill>
                <a:schemeClr val="accent2">
                  <a:lumMod val="75000"/>
                </a:schemeClr>
              </a:solidFill>
            </a:endParaRPr>
          </a:p>
          <a:p>
            <a:pPr algn="ctr">
              <a:defRPr/>
            </a:pPr>
            <a:r>
              <a:rPr lang="es-ES" sz="7200" b="1" dirty="0" smtClean="0">
                <a:solidFill>
                  <a:schemeClr val="accent2">
                    <a:lumMod val="75000"/>
                  </a:schemeClr>
                </a:solidFill>
              </a:rPr>
              <a:t>GRACIAS</a:t>
            </a:r>
            <a:endParaRPr lang="es-ES" sz="7200" b="1" dirty="0">
              <a:solidFill>
                <a:schemeClr val="accent2">
                  <a:lumMod val="75000"/>
                </a:schemeClr>
              </a:solidFill>
            </a:endParaRPr>
          </a:p>
        </p:txBody>
      </p:sp>
      <p:sp>
        <p:nvSpPr>
          <p:cNvPr id="9" name="3 CuadroTexto"/>
          <p:cNvSpPr txBox="1"/>
          <p:nvPr/>
        </p:nvSpPr>
        <p:spPr>
          <a:xfrm>
            <a:off x="2674962" y="17174"/>
            <a:ext cx="4793672"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514350"/>
            <a:ext cx="8807570" cy="4124206"/>
          </a:xfrm>
          <a:prstGeom prst="rect">
            <a:avLst/>
          </a:prstGeom>
          <a:noFill/>
        </p:spPr>
        <p:txBody>
          <a:bodyPr wrap="square" rtlCol="0">
            <a:spAutoFit/>
          </a:bodyPr>
          <a:lstStyle/>
          <a:p>
            <a:pPr algn="ctr"/>
            <a:endParaRPr lang="es-ES" dirty="0" smtClean="0"/>
          </a:p>
          <a:p>
            <a:pPr algn="ctr"/>
            <a:r>
              <a:rPr lang="es-ES" sz="2800" dirty="0" smtClean="0"/>
              <a:t>BUENA PRÁCTICA DE LA CONSEJERÍA DE BIENESTAR SOCIAL DE LA JUNTA DE COMUNIDADES DE CASTILLA-LA MANCHA</a:t>
            </a:r>
          </a:p>
          <a:p>
            <a:pPr algn="ctr"/>
            <a:endParaRPr lang="es-ES" sz="2800" dirty="0"/>
          </a:p>
          <a:p>
            <a:pPr algn="ctr"/>
            <a:endParaRPr lang="es-ES" sz="2800" dirty="0" smtClean="0"/>
          </a:p>
          <a:p>
            <a:pPr algn="ctr"/>
            <a:endParaRPr lang="es-ES" dirty="0" smtClean="0"/>
          </a:p>
          <a:p>
            <a:pPr algn="ctr"/>
            <a:endParaRPr lang="es-ES" dirty="0" smtClean="0"/>
          </a:p>
          <a:p>
            <a:pPr algn="ctr"/>
            <a:r>
              <a:rPr lang="es-ES" sz="3200" b="1" dirty="0" smtClean="0">
                <a:solidFill>
                  <a:srgbClr val="AD1A20"/>
                </a:solidFill>
              </a:rPr>
              <a:t>REHABILITACIÓN DEL CENTRO DE ATENCIÓN A PERSONAS CON DISCAPACIDAD INTELECTUAL GRAVE (CADIG) “GUADIANA I” DE CIUDAD REAL</a:t>
            </a:r>
            <a:endParaRPr lang="es-ES" sz="3200" b="1" dirty="0">
              <a:solidFill>
                <a:srgbClr val="AD1A20"/>
              </a:solidFill>
            </a:endParaRPr>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1916" y="895754"/>
            <a:ext cx="8522229" cy="2462689"/>
          </a:xfrm>
        </p:spPr>
        <p:txBody>
          <a:bodyPr/>
          <a:lstStyle/>
          <a:p>
            <a:pPr algn="just"/>
            <a:r>
              <a:rPr lang="es-ES" dirty="0" smtClean="0"/>
              <a:t>El centro CADIG “Guadiana I” de Ciudad Real</a:t>
            </a:r>
          </a:p>
          <a:p>
            <a:pPr lvl="1" algn="just">
              <a:buFont typeface="Wingdings" panose="05000000000000000000" pitchFamily="2" charset="2"/>
              <a:buChar char="§"/>
            </a:pPr>
            <a:r>
              <a:rPr lang="es-ES" sz="1800" dirty="0" smtClean="0"/>
              <a:t>El CADIG “Guadiana I” de Ciudad Real, se ubica desde 1.996 en el antiguo convento de las Adoratrices de la capital manchega.</a:t>
            </a:r>
          </a:p>
          <a:p>
            <a:pPr lvl="1" algn="just">
              <a:buFont typeface="Wingdings" panose="05000000000000000000" pitchFamily="2" charset="2"/>
              <a:buChar char="§"/>
            </a:pPr>
            <a:r>
              <a:rPr lang="es-ES" sz="1800" dirty="0" smtClean="0"/>
              <a:t>Consta de dos módulos, uno de viviendas en las conviven varias personas residentes y otro anexo, en el que se ubican las aulas, los talleres, el gimnasio y el servicio de fisioterapia.</a:t>
            </a:r>
          </a:p>
          <a:p>
            <a:pPr lvl="1" algn="just">
              <a:buFont typeface="Wingdings" panose="05000000000000000000" pitchFamily="2" charset="2"/>
              <a:buChar char="§"/>
            </a:pPr>
            <a:r>
              <a:rPr lang="es-ES" sz="1800" dirty="0" smtClean="0"/>
              <a:t>El número de personas usuarias del centro es de 121.</a:t>
            </a:r>
          </a:p>
          <a:p>
            <a:pPr lvl="1" algn="just">
              <a:buFont typeface="Wingdings" panose="05000000000000000000" pitchFamily="2" charset="2"/>
              <a:buChar char="§"/>
            </a:pPr>
            <a:endParaRPr lang="es-ES" sz="1800" dirty="0"/>
          </a:p>
        </p:txBody>
      </p:sp>
      <p:sp>
        <p:nvSpPr>
          <p:cNvPr id="4" name="Marcador de texto 3"/>
          <p:cNvSpPr>
            <a:spLocks noGrp="1"/>
          </p:cNvSpPr>
          <p:nvPr>
            <p:ph type="body" sz="half" idx="2"/>
          </p:nvPr>
        </p:nvSpPr>
        <p:spPr>
          <a:xfrm>
            <a:off x="861917" y="3358443"/>
            <a:ext cx="8522228" cy="2645193"/>
          </a:xfrm>
        </p:spPr>
        <p:txBody>
          <a:bodyPr/>
          <a:lstStyle/>
          <a:p>
            <a:pPr marL="285750" indent="-285750" algn="just">
              <a:buFont typeface="Arial" panose="020B0604020202020204" pitchFamily="34" charset="0"/>
              <a:buChar char="•"/>
            </a:pPr>
            <a:r>
              <a:rPr lang="es-ES" sz="3200" dirty="0" smtClean="0"/>
              <a:t>Actuaciones realizadas:</a:t>
            </a:r>
            <a:endParaRPr lang="es-ES" sz="3200" dirty="0"/>
          </a:p>
          <a:p>
            <a:pPr lvl="1" algn="just">
              <a:buFont typeface="Wingdings" panose="05000000000000000000" pitchFamily="2" charset="2"/>
              <a:buChar char="§"/>
            </a:pPr>
            <a:r>
              <a:rPr lang="es-ES" sz="1800" dirty="0" smtClean="0"/>
              <a:t>La actuación se ha centrado en la rehabilitación de dos de las viviendas; ambas disponen de salón comedor, cocina, cuatro dormitorios dobles, un baño geriátrico y otros adaptados con duchas.</a:t>
            </a:r>
            <a:endParaRPr lang="es-ES" sz="1800" dirty="0"/>
          </a:p>
          <a:p>
            <a:pPr lvl="1" algn="just">
              <a:buFont typeface="Wingdings" panose="05000000000000000000" pitchFamily="2" charset="2"/>
              <a:buChar char="§"/>
            </a:pPr>
            <a:endParaRPr lang="es-ES" sz="1800" b="1" dirty="0"/>
          </a:p>
          <a:p>
            <a:pPr lvl="1" algn="just">
              <a:buFont typeface="Wingdings" panose="05000000000000000000" pitchFamily="2" charset="2"/>
              <a:buChar char="§"/>
            </a:pPr>
            <a:endParaRPr lang="es-ES" sz="1800" dirty="0"/>
          </a:p>
          <a:p>
            <a:pPr lvl="1" algn="just">
              <a:buFont typeface="Wingdings" panose="05000000000000000000" pitchFamily="2" charset="2"/>
              <a:buChar char="§"/>
            </a:pPr>
            <a:endParaRPr lang="es-ES" sz="1800" dirty="0"/>
          </a:p>
        </p:txBody>
      </p:sp>
      <p:grpSp>
        <p:nvGrpSpPr>
          <p:cNvPr id="11" name="2 Grupo"/>
          <p:cNvGrpSpPr/>
          <p:nvPr/>
        </p:nvGrpSpPr>
        <p:grpSpPr>
          <a:xfrm>
            <a:off x="6648991" y="6202538"/>
            <a:ext cx="3000396" cy="550732"/>
            <a:chOff x="5024438" y="6231798"/>
            <a:chExt cx="3000396" cy="550732"/>
          </a:xfrm>
        </p:grpSpPr>
        <p:pic>
          <p:nvPicPr>
            <p:cNvPr id="12" name="Picture 4" descr="http://infotendencias.com/wp-content/uploads/2017/05/mineco-feder.png"/>
            <p:cNvPicPr>
              <a:picLocks noChangeAspect="1" noChangeArrowheads="1"/>
            </p:cNvPicPr>
            <p:nvPr/>
          </p:nvPicPr>
          <p:blipFill>
            <a:blip r:embed="rId3" cstate="screen"/>
            <a:srcRect/>
            <a:stretch>
              <a:fillRect/>
            </a:stretch>
          </p:blipFill>
          <p:spPr bwMode="auto">
            <a:xfrm>
              <a:off x="5024438" y="6231798"/>
              <a:ext cx="2095017" cy="521472"/>
            </a:xfrm>
            <a:prstGeom prst="rect">
              <a:avLst/>
            </a:prstGeom>
            <a:noFill/>
          </p:spPr>
        </p:pic>
        <p:pic>
          <p:nvPicPr>
            <p:cNvPr id="14" name="Picture 3" descr="\\hnp\ficheros\pfondosfeder\00_RIS 3_180403\FEDER_PUBLICIDAD_LOGOS\LOGOS_JCCM_191118\LOGO_JCCM_AZUL-01.png"/>
            <p:cNvPicPr>
              <a:picLocks noChangeAspect="1" noChangeArrowheads="1"/>
            </p:cNvPicPr>
            <p:nvPr/>
          </p:nvPicPr>
          <p:blipFill>
            <a:blip r:embed="rId4" cstate="screen"/>
            <a:srcRect/>
            <a:stretch>
              <a:fillRect/>
            </a:stretch>
          </p:blipFill>
          <p:spPr bwMode="auto">
            <a:xfrm>
              <a:off x="7206267" y="6234874"/>
              <a:ext cx="818567" cy="547656"/>
            </a:xfrm>
            <a:prstGeom prst="rect">
              <a:avLst/>
            </a:prstGeom>
            <a:noFill/>
          </p:spPr>
        </p:pic>
      </p:grpSp>
      <p:sp>
        <p:nvSpPr>
          <p:cNvPr id="6" name="Rectángulo redondeado 5"/>
          <p:cNvSpPr/>
          <p:nvPr/>
        </p:nvSpPr>
        <p:spPr>
          <a:xfrm>
            <a:off x="1311564" y="4928778"/>
            <a:ext cx="8072581" cy="5911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1" algn="ctr"/>
            <a:r>
              <a:rPr lang="es-ES" b="1" dirty="0"/>
              <a:t>El coste subvencionable ha sido de 190.109,40 €, siendo la aportación del FEDER de 152.087,52 € (80%).</a:t>
            </a:r>
          </a:p>
        </p:txBody>
      </p:sp>
      <p:sp>
        <p:nvSpPr>
          <p:cNvPr id="15" name="3 CuadroTexto"/>
          <p:cNvSpPr txBox="1"/>
          <p:nvPr/>
        </p:nvSpPr>
        <p:spPr>
          <a:xfrm>
            <a:off x="2726194" y="-74035"/>
            <a:ext cx="4793672"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2 Grupo"/>
          <p:cNvGrpSpPr/>
          <p:nvPr/>
        </p:nvGrpSpPr>
        <p:grpSpPr>
          <a:xfrm>
            <a:off x="6648991" y="6202538"/>
            <a:ext cx="3000396" cy="550732"/>
            <a:chOff x="5024438" y="6231798"/>
            <a:chExt cx="3000396" cy="550732"/>
          </a:xfrm>
        </p:grpSpPr>
        <p:pic>
          <p:nvPicPr>
            <p:cNvPr id="12" name="Picture 4" descr="http://infotendencias.com/wp-content/uploads/2017/05/mineco-feder.png"/>
            <p:cNvPicPr>
              <a:picLocks noChangeAspect="1" noChangeArrowheads="1"/>
            </p:cNvPicPr>
            <p:nvPr/>
          </p:nvPicPr>
          <p:blipFill>
            <a:blip r:embed="rId3" cstate="screen"/>
            <a:srcRect/>
            <a:stretch>
              <a:fillRect/>
            </a:stretch>
          </p:blipFill>
          <p:spPr bwMode="auto">
            <a:xfrm>
              <a:off x="5024438" y="6231798"/>
              <a:ext cx="2095017" cy="521472"/>
            </a:xfrm>
            <a:prstGeom prst="rect">
              <a:avLst/>
            </a:prstGeom>
            <a:noFill/>
          </p:spPr>
        </p:pic>
        <p:pic>
          <p:nvPicPr>
            <p:cNvPr id="14" name="Picture 3" descr="\\hnp\ficheros\pfondosfeder\00_RIS 3_180403\FEDER_PUBLICIDAD_LOGOS\LOGOS_JCCM_191118\LOGO_JCCM_AZUL-01.png"/>
            <p:cNvPicPr>
              <a:picLocks noChangeAspect="1" noChangeArrowheads="1"/>
            </p:cNvPicPr>
            <p:nvPr/>
          </p:nvPicPr>
          <p:blipFill>
            <a:blip r:embed="rId4" cstate="screen"/>
            <a:srcRect/>
            <a:stretch>
              <a:fillRect/>
            </a:stretch>
          </p:blipFill>
          <p:spPr bwMode="auto">
            <a:xfrm>
              <a:off x="7206267" y="6234874"/>
              <a:ext cx="818567" cy="547656"/>
            </a:xfrm>
            <a:prstGeom prst="rect">
              <a:avLst/>
            </a:prstGeom>
            <a:noFill/>
          </p:spPr>
        </p:pic>
      </p:grpSp>
      <p:sp>
        <p:nvSpPr>
          <p:cNvPr id="15" name="3 CuadroTexto"/>
          <p:cNvSpPr txBox="1"/>
          <p:nvPr/>
        </p:nvSpPr>
        <p:spPr>
          <a:xfrm>
            <a:off x="2726194" y="-74035"/>
            <a:ext cx="4793672"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
        <p:nvSpPr>
          <p:cNvPr id="7" name="Rectángulo 6"/>
          <p:cNvSpPr/>
          <p:nvPr/>
        </p:nvSpPr>
        <p:spPr>
          <a:xfrm>
            <a:off x="3925743" y="507572"/>
            <a:ext cx="2114553" cy="338554"/>
          </a:xfrm>
          <a:prstGeom prst="rect">
            <a:avLst/>
          </a:prstGeom>
        </p:spPr>
        <p:txBody>
          <a:bodyPr wrap="none">
            <a:spAutoFit/>
          </a:bodyPr>
          <a:lstStyle/>
          <a:p>
            <a:r>
              <a:rPr lang="es-ES" sz="1600" b="1" dirty="0" smtClean="0">
                <a:solidFill>
                  <a:srgbClr val="AD1A20"/>
                </a:solidFill>
              </a:rPr>
              <a:t>Actuaciones realizadas</a:t>
            </a:r>
            <a:endParaRPr lang="es-ES" sz="1600" b="1" dirty="0">
              <a:solidFill>
                <a:srgbClr val="AD1A20"/>
              </a:solidFill>
            </a:endParaRP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55" y="3642434"/>
            <a:ext cx="4316599" cy="2401455"/>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113602" y="2651862"/>
            <a:ext cx="2401456" cy="4382601"/>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3127" y="852665"/>
            <a:ext cx="4382601" cy="2495474"/>
          </a:xfrm>
          <a:prstGeom prst="rect">
            <a:avLst/>
          </a:prstGeom>
        </p:spPr>
      </p:pic>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369990" y="-84782"/>
            <a:ext cx="2484586" cy="4381255"/>
          </a:xfrm>
          <a:prstGeom prst="rect">
            <a:avLst/>
          </a:prstGeom>
        </p:spPr>
      </p:pic>
    </p:spTree>
    <p:extLst>
      <p:ext uri="{BB962C8B-B14F-4D97-AF65-F5344CB8AC3E}">
        <p14:creationId xmlns:p14="http://schemas.microsoft.com/office/powerpoint/2010/main" val="19193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017917"/>
            <a:ext cx="8807570" cy="3200876"/>
          </a:xfrm>
          <a:prstGeom prst="rect">
            <a:avLst/>
          </a:prstGeom>
          <a:noFill/>
        </p:spPr>
        <p:txBody>
          <a:bodyPr wrap="square" rtlCol="0">
            <a:spAutoFit/>
          </a:bodyPr>
          <a:lstStyle/>
          <a:p>
            <a:pPr algn="ctr"/>
            <a:endParaRPr lang="es-ES" dirty="0" smtClean="0"/>
          </a:p>
          <a:p>
            <a:pPr algn="ctr"/>
            <a:r>
              <a:rPr lang="es-ES" sz="2800" dirty="0"/>
              <a:t>BUENA PRÁCTICA DE LA CONSEJERÍA DE BIENESTAR SOCIAL DE LA JUNTA DE COMUNIDADES DE CASTILLA-LA MANCHA</a:t>
            </a:r>
          </a:p>
          <a:p>
            <a:pPr algn="ctr"/>
            <a:endParaRPr lang="es-ES" sz="2800" dirty="0" smtClean="0"/>
          </a:p>
          <a:p>
            <a:pPr algn="ctr"/>
            <a:endParaRPr lang="es-ES" dirty="0" smtClean="0"/>
          </a:p>
          <a:p>
            <a:pPr algn="ctr"/>
            <a:endParaRPr lang="es-ES" dirty="0" smtClean="0"/>
          </a:p>
          <a:p>
            <a:pPr algn="ctr"/>
            <a:r>
              <a:rPr lang="es-ES" sz="3200" b="1" dirty="0" smtClean="0"/>
              <a:t>1º. Difusión de la actuación: desde las personas beneficiarias a la población en general</a:t>
            </a:r>
            <a:endParaRPr lang="es-ES" sz="3200" b="1" dirty="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51805"/>
            <a:ext cx="8807570" cy="523220"/>
          </a:xfrm>
          <a:prstGeom prst="rect">
            <a:avLst/>
          </a:prstGeom>
          <a:noFill/>
        </p:spPr>
        <p:txBody>
          <a:bodyPr wrap="square" rtlCol="0">
            <a:spAutoFit/>
          </a:bodyPr>
          <a:lstStyle/>
          <a:p>
            <a:pPr algn="ctr"/>
            <a:endParaRPr lang="es-ES" sz="1400" b="1" dirty="0" smtClean="0"/>
          </a:p>
          <a:p>
            <a:pPr algn="ctr"/>
            <a:r>
              <a:rPr lang="es-ES" sz="1400" b="1" dirty="0" smtClean="0"/>
              <a:t>BUENA PRÁCTICA DE LA CONSEJERÍA DE BIENESTAR SOCIAL</a:t>
            </a:r>
          </a:p>
        </p:txBody>
      </p:sp>
      <p:sp>
        <p:nvSpPr>
          <p:cNvPr id="6" name="5 CuadroTexto"/>
          <p:cNvSpPr txBox="1"/>
          <p:nvPr/>
        </p:nvSpPr>
        <p:spPr>
          <a:xfrm>
            <a:off x="271646" y="1058049"/>
            <a:ext cx="4620880" cy="369332"/>
          </a:xfrm>
          <a:prstGeom prst="rect">
            <a:avLst/>
          </a:prstGeom>
          <a:noFill/>
        </p:spPr>
        <p:txBody>
          <a:bodyPr wrap="none" rtlCol="0">
            <a:spAutoFit/>
          </a:bodyPr>
          <a:lstStyle/>
          <a:p>
            <a:r>
              <a:rPr lang="es-ES" b="1" dirty="0" smtClean="0">
                <a:solidFill>
                  <a:srgbClr val="AD1A20"/>
                </a:solidFill>
              </a:rPr>
              <a:t>Difusión de la actividad a la entrada del centro</a:t>
            </a:r>
            <a:endParaRPr lang="es-ES" b="1" dirty="0">
              <a:solidFill>
                <a:srgbClr val="AD1A20"/>
              </a:solidFill>
            </a:endParaRPr>
          </a:p>
        </p:txBody>
      </p:sp>
      <p:pic>
        <p:nvPicPr>
          <p:cNvPr id="2" name="Picture 2" descr="f7a7cbb1-f513-4802-a8da-649bca90d89c@EURP1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3113" y="1926714"/>
            <a:ext cx="4485375" cy="390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 CuadroTexto"/>
          <p:cNvSpPr txBox="1"/>
          <p:nvPr/>
        </p:nvSpPr>
        <p:spPr>
          <a:xfrm>
            <a:off x="4904117" y="1058049"/>
            <a:ext cx="4623830" cy="369332"/>
          </a:xfrm>
          <a:prstGeom prst="rect">
            <a:avLst/>
          </a:prstGeom>
          <a:noFill/>
        </p:spPr>
        <p:txBody>
          <a:bodyPr wrap="none" rtlCol="0">
            <a:spAutoFit/>
          </a:bodyPr>
          <a:lstStyle/>
          <a:p>
            <a:r>
              <a:rPr lang="es-ES" b="1" dirty="0" smtClean="0">
                <a:solidFill>
                  <a:srgbClr val="AD1A20"/>
                </a:solidFill>
              </a:rPr>
              <a:t>Difusión de la actividad en la web institucional</a:t>
            </a:r>
            <a:endParaRPr lang="es-ES" b="1" dirty="0">
              <a:solidFill>
                <a:srgbClr val="AD1A20"/>
              </a:solidFill>
            </a:endParaRPr>
          </a:p>
        </p:txBody>
      </p:sp>
      <p:pic>
        <p:nvPicPr>
          <p:cNvPr id="9" name="Imagen 8"/>
          <p:cNvPicPr/>
          <p:nvPr/>
        </p:nvPicPr>
        <p:blipFill rotWithShape="1">
          <a:blip r:embed="rId3"/>
          <a:srcRect l="32506" t="24033" r="11805" b="33126"/>
          <a:stretch/>
        </p:blipFill>
        <p:spPr bwMode="auto">
          <a:xfrm>
            <a:off x="5179017" y="1636295"/>
            <a:ext cx="3587166" cy="2261937"/>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4"/>
          <a:srcRect l="32631" t="31222" r="11102" b="46483"/>
          <a:stretch/>
        </p:blipFill>
        <p:spPr bwMode="auto">
          <a:xfrm>
            <a:off x="5179017" y="3898232"/>
            <a:ext cx="3587166" cy="2223439"/>
          </a:xfrm>
          <a:prstGeom prst="rect">
            <a:avLst/>
          </a:prstGeom>
          <a:ln>
            <a:noFill/>
          </a:ln>
          <a:extLst>
            <a:ext uri="{53640926-AAD7-44D8-BBD7-CCE9431645EC}">
              <a14:shadowObscured xmlns:a14="http://schemas.microsoft.com/office/drawing/2010/main"/>
            </a:ext>
          </a:extLst>
        </p:spPr>
      </p:pic>
      <p:grpSp>
        <p:nvGrpSpPr>
          <p:cNvPr id="11" name="2 Grupo"/>
          <p:cNvGrpSpPr/>
          <p:nvPr/>
        </p:nvGrpSpPr>
        <p:grpSpPr>
          <a:xfrm>
            <a:off x="6464264" y="6281084"/>
            <a:ext cx="3000396" cy="547656"/>
            <a:chOff x="5024438" y="6205614"/>
            <a:chExt cx="3000396" cy="547656"/>
          </a:xfrm>
        </p:grpSpPr>
        <p:pic>
          <p:nvPicPr>
            <p:cNvPr id="12" name="Picture 4" descr="http://infotendencias.com/wp-content/uploads/2017/05/mineco-feder.png"/>
            <p:cNvPicPr>
              <a:picLocks noChangeAspect="1" noChangeArrowheads="1"/>
            </p:cNvPicPr>
            <p:nvPr/>
          </p:nvPicPr>
          <p:blipFill>
            <a:blip r:embed="rId5" cstate="screen"/>
            <a:srcRect/>
            <a:stretch>
              <a:fillRect/>
            </a:stretch>
          </p:blipFill>
          <p:spPr bwMode="auto">
            <a:xfrm>
              <a:off x="5024438" y="6231798"/>
              <a:ext cx="2095017" cy="521472"/>
            </a:xfrm>
            <a:prstGeom prst="rect">
              <a:avLst/>
            </a:prstGeom>
            <a:noFill/>
          </p:spPr>
        </p:pic>
        <p:pic>
          <p:nvPicPr>
            <p:cNvPr id="13" name="Picture 3" descr="\\hnp\ficheros\pfondosfeder\00_RIS 3_180403\FEDER_PUBLICIDAD_LOGOS\LOGOS_JCCM_191118\LOGO_JCCM_AZUL-01.png"/>
            <p:cNvPicPr>
              <a:picLocks noChangeAspect="1" noChangeArrowheads="1"/>
            </p:cNvPicPr>
            <p:nvPr/>
          </p:nvPicPr>
          <p:blipFill>
            <a:blip r:embed="rId6" cstate="screen"/>
            <a:srcRect/>
            <a:stretch>
              <a:fillRect/>
            </a:stretch>
          </p:blipFill>
          <p:spPr bwMode="auto">
            <a:xfrm>
              <a:off x="7206267" y="6205614"/>
              <a:ext cx="818567" cy="547656"/>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27435"/>
            <a:ext cx="8807570" cy="523220"/>
          </a:xfrm>
          <a:prstGeom prst="rect">
            <a:avLst/>
          </a:prstGeom>
          <a:noFill/>
        </p:spPr>
        <p:txBody>
          <a:bodyPr wrap="square" rtlCol="0">
            <a:spAutoFit/>
          </a:bodyPr>
          <a:lstStyle/>
          <a:p>
            <a:pPr algn="ctr"/>
            <a:endParaRPr lang="es-ES" sz="1400" b="1" dirty="0" smtClean="0"/>
          </a:p>
          <a:p>
            <a:pPr algn="ctr"/>
            <a:r>
              <a:rPr lang="es-ES" sz="1400" b="1" dirty="0"/>
              <a:t>BUENA PRÁCTICA DE LA CONSEJERÍA DE BIENESTAR SOCIAL</a:t>
            </a:r>
          </a:p>
        </p:txBody>
      </p:sp>
      <p:sp>
        <p:nvSpPr>
          <p:cNvPr id="12" name="11 CuadroTexto"/>
          <p:cNvSpPr txBox="1"/>
          <p:nvPr/>
        </p:nvSpPr>
        <p:spPr>
          <a:xfrm>
            <a:off x="663525" y="645404"/>
            <a:ext cx="4136710" cy="369332"/>
          </a:xfrm>
          <a:prstGeom prst="rect">
            <a:avLst/>
          </a:prstGeom>
          <a:noFill/>
        </p:spPr>
        <p:txBody>
          <a:bodyPr wrap="none" rtlCol="0">
            <a:spAutoFit/>
          </a:bodyPr>
          <a:lstStyle/>
          <a:p>
            <a:pPr algn="ctr"/>
            <a:r>
              <a:rPr lang="es-ES" b="1" dirty="0" smtClean="0">
                <a:solidFill>
                  <a:srgbClr val="AD1A20"/>
                </a:solidFill>
              </a:rPr>
              <a:t> Difusión de la actividad en redes sociales</a:t>
            </a:r>
            <a:endParaRPr lang="es-ES" b="1" dirty="0">
              <a:solidFill>
                <a:srgbClr val="AD1A20"/>
              </a:solidFill>
            </a:endParaRPr>
          </a:p>
        </p:txBody>
      </p:sp>
      <p:sp>
        <p:nvSpPr>
          <p:cNvPr id="23" name="Rectángulo 22"/>
          <p:cNvSpPr/>
          <p:nvPr/>
        </p:nvSpPr>
        <p:spPr>
          <a:xfrm>
            <a:off x="5482593" y="1026748"/>
            <a:ext cx="3825309" cy="577081"/>
          </a:xfrm>
          <a:prstGeom prst="rect">
            <a:avLst/>
          </a:prstGeom>
        </p:spPr>
        <p:txBody>
          <a:bodyPr wrap="square">
            <a:spAutoFit/>
          </a:bodyPr>
          <a:lstStyle/>
          <a:p>
            <a:pPr>
              <a:spcAft>
                <a:spcPts val="0"/>
              </a:spcAft>
            </a:pPr>
            <a:r>
              <a:rPr lang="es-ES" sz="1050" u="sng" dirty="0">
                <a:solidFill>
                  <a:srgbClr val="000000"/>
                </a:solidFill>
                <a:latin typeface="CPMVAX+Delta-Book"/>
                <a:ea typeface="Times New Roman" panose="02020603050405020304" pitchFamily="18" charset="0"/>
                <a:cs typeface="Times" panose="02020603050405020304" pitchFamily="18" charset="0"/>
                <a:hlinkClick r:id="rId2"/>
              </a:rPr>
              <a:t>https://www.lanzadigital.com/provincia/ciudad-real/la-junta-prosigue-con-el-proceso-de-renovacion-de-las-viviendas-de-discapacitados-del-centro-guadiana-i-de-ciudad-real/</a:t>
            </a:r>
            <a:endParaRPr lang="es-ES" sz="1050" dirty="0">
              <a:solidFill>
                <a:srgbClr val="000000"/>
              </a:solidFill>
              <a:latin typeface="CPMVAX+Delta-Book"/>
              <a:ea typeface="Times New Roman" panose="02020603050405020304" pitchFamily="18" charset="0"/>
              <a:cs typeface="Times" panose="02020603050405020304" pitchFamily="18" charset="0"/>
            </a:endParaRPr>
          </a:p>
        </p:txBody>
      </p:sp>
      <p:pic>
        <p:nvPicPr>
          <p:cNvPr id="31" name="Imagen 30"/>
          <p:cNvPicPr/>
          <p:nvPr/>
        </p:nvPicPr>
        <p:blipFill rotWithShape="1">
          <a:blip r:embed="rId3"/>
          <a:srcRect l="25388" t="21768" r="43026" b="32784"/>
          <a:stretch/>
        </p:blipFill>
        <p:spPr bwMode="auto">
          <a:xfrm>
            <a:off x="5642409" y="1705004"/>
            <a:ext cx="3295015" cy="4180252"/>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6388735" y="2051285"/>
            <a:ext cx="2355273" cy="14778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11 CuadroTexto"/>
          <p:cNvSpPr txBox="1"/>
          <p:nvPr/>
        </p:nvSpPr>
        <p:spPr>
          <a:xfrm>
            <a:off x="5482593" y="678841"/>
            <a:ext cx="3684663" cy="369332"/>
          </a:xfrm>
          <a:prstGeom prst="rect">
            <a:avLst/>
          </a:prstGeom>
          <a:noFill/>
        </p:spPr>
        <p:txBody>
          <a:bodyPr wrap="none" rtlCol="0">
            <a:spAutoFit/>
          </a:bodyPr>
          <a:lstStyle/>
          <a:p>
            <a:pPr algn="ctr"/>
            <a:r>
              <a:rPr lang="es-ES" b="1" dirty="0" smtClean="0">
                <a:solidFill>
                  <a:srgbClr val="AD1A20"/>
                </a:solidFill>
              </a:rPr>
              <a:t> Difusión de la actividad en la prensa</a:t>
            </a:r>
            <a:endParaRPr lang="es-ES" b="1" dirty="0">
              <a:solidFill>
                <a:srgbClr val="AD1A20"/>
              </a:solidFill>
            </a:endParaRPr>
          </a:p>
        </p:txBody>
      </p:sp>
      <p:pic>
        <p:nvPicPr>
          <p:cNvPr id="11" name="Imagen 10"/>
          <p:cNvPicPr/>
          <p:nvPr/>
        </p:nvPicPr>
        <p:blipFill rotWithShape="1">
          <a:blip r:embed="rId4"/>
          <a:srcRect l="17213" t="18078" r="44463" b="41193"/>
          <a:stretch/>
        </p:blipFill>
        <p:spPr bwMode="auto">
          <a:xfrm>
            <a:off x="1237259" y="1817389"/>
            <a:ext cx="2744470" cy="1977741"/>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616046" y="1013398"/>
            <a:ext cx="4231667" cy="415498"/>
          </a:xfrm>
          <a:prstGeom prst="rect">
            <a:avLst/>
          </a:prstGeom>
        </p:spPr>
        <p:txBody>
          <a:bodyPr wrap="square">
            <a:spAutoFit/>
          </a:bodyPr>
          <a:lstStyle/>
          <a:p>
            <a:pPr marL="90170">
              <a:spcAft>
                <a:spcPts val="0"/>
              </a:spcAft>
            </a:pPr>
            <a:r>
              <a:rPr lang="es-ES" sz="1050" u="sng" dirty="0">
                <a:solidFill>
                  <a:srgbClr val="000000"/>
                </a:solidFill>
                <a:latin typeface="CPMVAX+Delta-Book"/>
                <a:ea typeface="Times New Roman" panose="02020603050405020304" pitchFamily="18" charset="0"/>
                <a:cs typeface="Times" panose="02020603050405020304" pitchFamily="18" charset="0"/>
                <a:hlinkClick r:id="rId5"/>
              </a:rPr>
              <a:t>https://www.facebook.com/262101234685549/videos/795327667501153/</a:t>
            </a:r>
            <a:endParaRPr lang="es-ES" sz="1050" dirty="0">
              <a:solidFill>
                <a:srgbClr val="000000"/>
              </a:solidFill>
              <a:latin typeface="CPMVAX+Delta-Book"/>
              <a:ea typeface="Times New Roman" panose="02020603050405020304" pitchFamily="18" charset="0"/>
              <a:cs typeface="Times" panose="02020603050405020304" pitchFamily="18" charset="0"/>
            </a:endParaRPr>
          </a:p>
        </p:txBody>
      </p:sp>
      <p:grpSp>
        <p:nvGrpSpPr>
          <p:cNvPr id="14" name="2 Grupo"/>
          <p:cNvGrpSpPr/>
          <p:nvPr/>
        </p:nvGrpSpPr>
        <p:grpSpPr>
          <a:xfrm>
            <a:off x="6648991" y="6202538"/>
            <a:ext cx="3000396" cy="550732"/>
            <a:chOff x="5024438" y="6231798"/>
            <a:chExt cx="3000396" cy="550732"/>
          </a:xfrm>
        </p:grpSpPr>
        <p:pic>
          <p:nvPicPr>
            <p:cNvPr id="15" name="Picture 4" descr="http://infotendencias.com/wp-content/uploads/2017/05/mineco-feder.png"/>
            <p:cNvPicPr>
              <a:picLocks noChangeAspect="1" noChangeArrowheads="1"/>
            </p:cNvPicPr>
            <p:nvPr/>
          </p:nvPicPr>
          <p:blipFill>
            <a:blip r:embed="rId6" cstate="screen"/>
            <a:srcRect/>
            <a:stretch>
              <a:fillRect/>
            </a:stretch>
          </p:blipFill>
          <p:spPr bwMode="auto">
            <a:xfrm>
              <a:off x="5024438" y="6231798"/>
              <a:ext cx="2095017" cy="521472"/>
            </a:xfrm>
            <a:prstGeom prst="rect">
              <a:avLst/>
            </a:prstGeom>
            <a:noFill/>
          </p:spPr>
        </p:pic>
        <p:pic>
          <p:nvPicPr>
            <p:cNvPr id="16" name="Picture 3" descr="\\hnp\ficheros\pfondosfeder\00_RIS 3_180403\FEDER_PUBLICIDAD_LOGOS\LOGOS_JCCM_191118\LOGO_JCCM_AZUL-01.png"/>
            <p:cNvPicPr>
              <a:picLocks noChangeAspect="1" noChangeArrowheads="1"/>
            </p:cNvPicPr>
            <p:nvPr/>
          </p:nvPicPr>
          <p:blipFill>
            <a:blip r:embed="rId7" cstate="screen"/>
            <a:srcRect/>
            <a:stretch>
              <a:fillRect/>
            </a:stretch>
          </p:blipFill>
          <p:spPr bwMode="auto">
            <a:xfrm>
              <a:off x="7206267" y="6234874"/>
              <a:ext cx="818567" cy="547656"/>
            </a:xfrm>
            <a:prstGeom prst="rect">
              <a:avLst/>
            </a:prstGeom>
            <a:noFill/>
          </p:spPr>
        </p:pic>
      </p:grpSp>
      <p:sp>
        <p:nvSpPr>
          <p:cNvPr id="7" name="CuadroTexto 6"/>
          <p:cNvSpPr txBox="1"/>
          <p:nvPr/>
        </p:nvSpPr>
        <p:spPr>
          <a:xfrm>
            <a:off x="722083" y="1388386"/>
            <a:ext cx="4572000" cy="430887"/>
          </a:xfrm>
          <a:prstGeom prst="rect">
            <a:avLst/>
          </a:prstGeom>
          <a:noFill/>
        </p:spPr>
        <p:txBody>
          <a:bodyPr wrap="square" rtlCol="0">
            <a:spAutoFit/>
          </a:bodyPr>
          <a:lstStyle/>
          <a:p>
            <a:r>
              <a:rPr lang="es-ES" sz="1050" dirty="0">
                <a:latin typeface="CPMVAX+Delta-Book"/>
                <a:ea typeface="Times New Roman" panose="02020603050405020304" pitchFamily="18" charset="0"/>
                <a:cs typeface="Times" panose="02020603050405020304" pitchFamily="18" charset="0"/>
              </a:rPr>
              <a:t>Facebook de la Asociación de Madres y Padres del CADIG Guadiana Ciudad Real</a:t>
            </a:r>
          </a:p>
        </p:txBody>
      </p:sp>
      <p:sp>
        <p:nvSpPr>
          <p:cNvPr id="8" name="CuadroTexto 7"/>
          <p:cNvSpPr txBox="1"/>
          <p:nvPr/>
        </p:nvSpPr>
        <p:spPr>
          <a:xfrm>
            <a:off x="864695" y="3863901"/>
            <a:ext cx="4429388" cy="253916"/>
          </a:xfrm>
          <a:prstGeom prst="rect">
            <a:avLst/>
          </a:prstGeom>
          <a:noFill/>
        </p:spPr>
        <p:txBody>
          <a:bodyPr wrap="square" rtlCol="0">
            <a:spAutoFit/>
          </a:bodyPr>
          <a:lstStyle/>
          <a:p>
            <a:r>
              <a:rPr lang="es-ES" sz="1050" dirty="0" smtClean="0">
                <a:hlinkClick r:id="rId8"/>
              </a:rPr>
              <a:t>https://www.facebook.com/FondosEstructuralesJCCM/</a:t>
            </a:r>
            <a:r>
              <a:rPr lang="es-ES" sz="1050" dirty="0" smtClean="0"/>
              <a:t> </a:t>
            </a:r>
            <a:endParaRPr lang="es-ES" sz="1050" dirty="0"/>
          </a:p>
        </p:txBody>
      </p:sp>
      <p:pic>
        <p:nvPicPr>
          <p:cNvPr id="2" name="Imagen 1"/>
          <p:cNvPicPr>
            <a:picLocks noChangeAspect="1"/>
          </p:cNvPicPr>
          <p:nvPr/>
        </p:nvPicPr>
        <p:blipFill>
          <a:blip r:embed="rId9"/>
          <a:stretch>
            <a:fillRect/>
          </a:stretch>
        </p:blipFill>
        <p:spPr>
          <a:xfrm>
            <a:off x="1662984" y="4179240"/>
            <a:ext cx="1893019" cy="2574030"/>
          </a:xfrm>
          <a:prstGeom prst="rect">
            <a:avLst/>
          </a:prstGeom>
        </p:spPr>
      </p:pic>
    </p:spTree>
    <p:extLst>
      <p:ext uri="{BB962C8B-B14F-4D97-AF65-F5344CB8AC3E}">
        <p14:creationId xmlns:p14="http://schemas.microsoft.com/office/powerpoint/2010/main" val="2182829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332" y="1017917"/>
            <a:ext cx="8807570" cy="2708434"/>
          </a:xfrm>
          <a:prstGeom prst="rect">
            <a:avLst/>
          </a:prstGeom>
          <a:noFill/>
        </p:spPr>
        <p:txBody>
          <a:bodyPr wrap="square" rtlCol="0">
            <a:spAutoFit/>
          </a:bodyPr>
          <a:lstStyle/>
          <a:p>
            <a:pPr algn="ctr"/>
            <a:endParaRPr lang="es-ES" dirty="0" smtClean="0"/>
          </a:p>
          <a:p>
            <a:pPr algn="ctr"/>
            <a:r>
              <a:rPr lang="es-ES" sz="2800" dirty="0"/>
              <a:t>BUENA PRÁCTICA DE LA CONSEJERÍA DE BIENESTAR SOCIAL DE LA JUNTA DE COMUNIDADES DE CASTILLA-LA MANCHA</a:t>
            </a:r>
          </a:p>
          <a:p>
            <a:pPr algn="ctr"/>
            <a:endParaRPr lang="es-ES" sz="2800" dirty="0" smtClean="0"/>
          </a:p>
          <a:p>
            <a:pPr algn="ctr"/>
            <a:endParaRPr lang="es-ES" dirty="0" smtClean="0"/>
          </a:p>
          <a:p>
            <a:pPr algn="ctr"/>
            <a:endParaRPr lang="es-ES" dirty="0" smtClean="0"/>
          </a:p>
          <a:p>
            <a:pPr algn="ctr"/>
            <a:r>
              <a:rPr lang="es-ES" sz="3200" b="1" dirty="0" smtClean="0"/>
              <a:t>2º. Elementos innovadores en la actuación</a:t>
            </a:r>
            <a:endParaRPr lang="es-ES" sz="3200" b="1" dirty="0"/>
          </a:p>
        </p:txBody>
      </p:sp>
      <p:grpSp>
        <p:nvGrpSpPr>
          <p:cNvPr id="3" name="2 Grupo"/>
          <p:cNvGrpSpPr/>
          <p:nvPr/>
        </p:nvGrpSpPr>
        <p:grpSpPr>
          <a:xfrm>
            <a:off x="6648991" y="6202538"/>
            <a:ext cx="3000396" cy="550732"/>
            <a:chOff x="5024438" y="6231798"/>
            <a:chExt cx="3000396" cy="550732"/>
          </a:xfrm>
        </p:grpSpPr>
        <p:pic>
          <p:nvPicPr>
            <p:cNvPr id="5" name="Picture 4" descr="http://infotendencias.com/wp-content/uploads/2017/05/mineco-feder.png"/>
            <p:cNvPicPr>
              <a:picLocks noChangeAspect="1" noChangeArrowheads="1"/>
            </p:cNvPicPr>
            <p:nvPr/>
          </p:nvPicPr>
          <p:blipFill>
            <a:blip r:embed="rId2" cstate="screen"/>
            <a:srcRect/>
            <a:stretch>
              <a:fillRect/>
            </a:stretch>
          </p:blipFill>
          <p:spPr bwMode="auto">
            <a:xfrm>
              <a:off x="5024438" y="6231798"/>
              <a:ext cx="2095017" cy="521472"/>
            </a:xfrm>
            <a:prstGeom prst="rect">
              <a:avLst/>
            </a:prstGeom>
            <a:noFill/>
          </p:spPr>
        </p:pic>
        <p:pic>
          <p:nvPicPr>
            <p:cNvPr id="6" name="Picture 3" descr="\\hnp\ficheros\pfondosfeder\00_RIS 3_180403\FEDER_PUBLICIDAD_LOGOS\LOGOS_JCCM_191118\LOGO_JCCM_AZUL-01.png"/>
            <p:cNvPicPr>
              <a:picLocks noChangeAspect="1" noChangeArrowheads="1"/>
            </p:cNvPicPr>
            <p:nvPr/>
          </p:nvPicPr>
          <p:blipFill>
            <a:blip r:embed="rId3" cstate="screen"/>
            <a:srcRect/>
            <a:stretch>
              <a:fillRect/>
            </a:stretch>
          </p:blipFill>
          <p:spPr bwMode="auto">
            <a:xfrm>
              <a:off x="7206267" y="6234874"/>
              <a:ext cx="818567" cy="547656"/>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3D5075AA0BB8044B284A1A341E8F68E" ma:contentTypeVersion="1" ma:contentTypeDescription="Crear nuevo documento." ma:contentTypeScope="" ma:versionID="43098b9cf114482b442745624762592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4DF85B-D977-42F2-948C-4FB479488F26}"/>
</file>

<file path=customXml/itemProps2.xml><?xml version="1.0" encoding="utf-8"?>
<ds:datastoreItem xmlns:ds="http://schemas.openxmlformats.org/officeDocument/2006/customXml" ds:itemID="{2FC0A727-D0D2-46D9-8C98-DAC4DFD39362}"/>
</file>

<file path=customXml/itemProps3.xml><?xml version="1.0" encoding="utf-8"?>
<ds:datastoreItem xmlns:ds="http://schemas.openxmlformats.org/officeDocument/2006/customXml" ds:itemID="{B60424C3-7870-4AF1-94D1-B4757107D7BD}"/>
</file>

<file path=docProps/app.xml><?xml version="1.0" encoding="utf-8"?>
<Properties xmlns="http://schemas.openxmlformats.org/officeDocument/2006/extended-properties" xmlns:vt="http://schemas.openxmlformats.org/officeDocument/2006/docPropsVTypes">
  <TotalTime>5233</TotalTime>
  <Words>1287</Words>
  <Application>Microsoft Office PowerPoint</Application>
  <PresentationFormat>A4 (210 x 297 mm)</PresentationFormat>
  <Paragraphs>141</Paragraphs>
  <Slides>22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CPMVAX+Delta-Book</vt:lpstr>
      <vt:lpstr>Times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HNP, SESCAM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Angel Arevalo</dc:creator>
  <cp:lastModifiedBy>Manuel Jesus Denia Martos</cp:lastModifiedBy>
  <cp:revision>455</cp:revision>
  <dcterms:created xsi:type="dcterms:W3CDTF">2014-01-20T14:30:21Z</dcterms:created>
  <dcterms:modified xsi:type="dcterms:W3CDTF">2021-11-30T13:32:18Z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0x01010033D5075AA0BB8044B284A1A341E8F68E</vt:lpwstr>
  </property>
</Properties>
</file>