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3" r:id="rId6"/>
    <p:sldId id="265" r:id="rId7"/>
    <p:sldId id="264" r:id="rId8"/>
    <p:sldId id="259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9C059F3B-9B64-4758-81EA-7A060217B7B7}">
          <p14:sldIdLst>
            <p14:sldId id="256"/>
            <p14:sldId id="257"/>
            <p14:sldId id="260"/>
            <p14:sldId id="258"/>
            <p14:sldId id="263"/>
            <p14:sldId id="265"/>
            <p14:sldId id="264"/>
            <p14:sldId id="259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D5D8-CC71-4398-B51E-A5915E4C7208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8E97-A72B-4377-A526-FA563D2057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04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D5D8-CC71-4398-B51E-A5915E4C7208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8E97-A72B-4377-A526-FA563D2057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96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D5D8-CC71-4398-B51E-A5915E4C7208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8E97-A72B-4377-A526-FA563D2057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422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D5D8-CC71-4398-B51E-A5915E4C7208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8E97-A72B-4377-A526-FA563D2057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59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D5D8-CC71-4398-B51E-A5915E4C7208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8E97-A72B-4377-A526-FA563D2057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29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D5D8-CC71-4398-B51E-A5915E4C7208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8E97-A72B-4377-A526-FA563D2057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54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D5D8-CC71-4398-B51E-A5915E4C7208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8E97-A72B-4377-A526-FA563D2057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35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D5D8-CC71-4398-B51E-A5915E4C7208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8E97-A72B-4377-A526-FA563D2057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43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D5D8-CC71-4398-B51E-A5915E4C7208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8E97-A72B-4377-A526-FA563D2057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60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D5D8-CC71-4398-B51E-A5915E4C7208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8E97-A72B-4377-A526-FA563D2057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57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D5D8-CC71-4398-B51E-A5915E4C7208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8E97-A72B-4377-A526-FA563D2057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62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3D5D8-CC71-4398-B51E-A5915E4C7208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A8E97-A72B-4377-A526-FA563D2057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54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2980" y="2087726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sz="4400" b="1" dirty="0">
              <a:solidFill>
                <a:srgbClr val="1D08B8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000165" y="2963380"/>
            <a:ext cx="4975448" cy="7499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1D08B8"/>
                </a:solidFill>
                <a:latin typeface="+mn-lt"/>
              </a:rPr>
              <a:t>Proyecto: “SINAEX”</a:t>
            </a:r>
          </a:p>
        </p:txBody>
      </p:sp>
      <p:pic>
        <p:nvPicPr>
          <p:cNvPr id="8" name="Picture 3" descr="I:\1.DATOS ACCION EUROPEA\Periodo 2014_2020\REACT UE\COMUNICACIÓN\LOGOS REACT\1. Embl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0900" y="4608308"/>
            <a:ext cx="1440160" cy="13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 Rectángulo"/>
          <p:cNvSpPr/>
          <p:nvPr/>
        </p:nvSpPr>
        <p:spPr>
          <a:xfrm>
            <a:off x="0" y="6105784"/>
            <a:ext cx="9144000" cy="752215"/>
          </a:xfrm>
          <a:prstGeom prst="rect">
            <a:avLst/>
          </a:prstGeom>
          <a:solidFill>
            <a:srgbClr val="1D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  <a:p>
            <a:pPr algn="ctr"/>
            <a:endParaRPr lang="es-ES" dirty="0"/>
          </a:p>
        </p:txBody>
      </p:sp>
      <p:sp>
        <p:nvSpPr>
          <p:cNvPr id="10" name="6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43608" y="59517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ea typeface="+mj-ea"/>
                <a:cs typeface="+mj-cs"/>
              </a:rPr>
              <a:t>Comunidad Foral de Navarra</a:t>
            </a:r>
          </a:p>
          <a:p>
            <a:pPr algn="ctr"/>
            <a:r>
              <a:rPr lang="es-ES" sz="3200" b="1" dirty="0">
                <a:ea typeface="+mj-ea"/>
                <a:cs typeface="+mj-cs"/>
              </a:rPr>
              <a:t>PO 2014-2020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211525" y="1869172"/>
            <a:ext cx="6552728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ea typeface="+mj-ea"/>
                <a:cs typeface="+mj-cs"/>
              </a:rPr>
              <a:t>Presentación actuación cofinanciada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ea typeface="+mj-ea"/>
                <a:cs typeface="+mj-cs"/>
              </a:rPr>
              <a:t>FEDER</a:t>
            </a:r>
          </a:p>
        </p:txBody>
      </p:sp>
      <p:sp>
        <p:nvSpPr>
          <p:cNvPr id="13" name="Rectangle 15"/>
          <p:cNvSpPr txBox="1">
            <a:spLocks noChangeArrowheads="1"/>
          </p:cNvSpPr>
          <p:nvPr/>
        </p:nvSpPr>
        <p:spPr bwMode="auto">
          <a:xfrm>
            <a:off x="1195536" y="3886631"/>
            <a:ext cx="6400800" cy="42918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ES" altLang="es-ES" sz="2000" dirty="0"/>
              <a:t>Acto Anual de Comunicación 2020</a:t>
            </a:r>
          </a:p>
          <a:p>
            <a:pPr>
              <a:lnSpc>
                <a:spcPct val="80000"/>
              </a:lnSpc>
            </a:pPr>
            <a:endParaRPr lang="es-ES" altLang="es-ES" sz="10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30" y="5045701"/>
            <a:ext cx="2760510" cy="6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 txBox="1">
            <a:spLocks/>
          </p:cNvSpPr>
          <p:nvPr/>
        </p:nvSpPr>
        <p:spPr>
          <a:xfrm>
            <a:off x="341811" y="1002361"/>
            <a:ext cx="8401595" cy="355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/>
              <a:t>PO FEDER de Navarra 2014-2020</a:t>
            </a:r>
          </a:p>
          <a:p>
            <a:endParaRPr lang="es-ES" b="1" dirty="0"/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b="1" dirty="0"/>
              <a:t>Eje 3. </a:t>
            </a:r>
            <a:r>
              <a:rPr lang="es-ES" dirty="0"/>
              <a:t>Mejorar la competitividad de la PYME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b="1" dirty="0"/>
              <a:t>OE 3.4.1.</a:t>
            </a:r>
            <a:r>
              <a:rPr lang="es-ES_tradnl" dirty="0"/>
              <a:t> </a:t>
            </a:r>
            <a:r>
              <a:rPr lang="es-ES" dirty="0"/>
              <a:t>Apoyo a la capacidad de las PYMES navarras para crecer en los mercados regionales, nacionales e internacionales, y para implicarse en procesos de innovación.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dirty="0"/>
              <a:t>“Línea de ayudas para la internacionalización agrupada de empresas de 2016”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380423"/>
            <a:ext cx="2184446" cy="516848"/>
          </a:xfrm>
          <a:prstGeom prst="rect">
            <a:avLst/>
          </a:prstGeom>
        </p:spPr>
      </p:pic>
      <p:pic>
        <p:nvPicPr>
          <p:cNvPr id="20" name="Picture 3" descr="I:\1.DATOS ACCION EUROPEA\Periodo 2014_2020\REACT UE\COMUNICACIÓN\LOGOS REACT\1. Emblema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8317" y="5085806"/>
            <a:ext cx="1296144" cy="101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1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95536" y="761175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Exportar</a:t>
            </a:r>
            <a:r>
              <a:rPr lang="es-ES" dirty="0"/>
              <a:t> resulta </a:t>
            </a:r>
            <a:r>
              <a:rPr lang="es-ES" b="1" dirty="0"/>
              <a:t>complicado y muy costoso </a:t>
            </a:r>
            <a:r>
              <a:rPr lang="es-ES" dirty="0"/>
              <a:t>y una pequeña empresa no dispone de medios suficientes para hacerlo sola.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Las empresas navarras tienen un gran potencial para exportar, pero solo un 4,2% de ellas lo están haciendo de forma habitual.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Las empresas que forman parte de esta agrupación, cuentan con </a:t>
            </a:r>
            <a:r>
              <a:rPr lang="es-ES" b="1" dirty="0"/>
              <a:t>recursos limitados </a:t>
            </a:r>
            <a:r>
              <a:rPr lang="es-ES" dirty="0"/>
              <a:t>dedicados a la internacionalización y tienen muy </a:t>
            </a:r>
            <a:r>
              <a:rPr lang="es-ES" b="1" dirty="0"/>
              <a:t>escasa experiencia </a:t>
            </a:r>
            <a:r>
              <a:rPr lang="es-ES" dirty="0"/>
              <a:t>en ventas fuera de España.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El Gobierno de Navarra, mediante esta línea de ayudas, pretende que las empresas navarras se agrupen y trabajen de forma colaborativa para así salvar las barreras antes descritas. </a:t>
            </a:r>
          </a:p>
          <a:p>
            <a:pPr algn="just"/>
            <a:endParaRPr lang="es-ES" dirty="0"/>
          </a:p>
          <a:p>
            <a:pPr algn="ctr"/>
            <a:r>
              <a:rPr lang="es-ES" b="1" dirty="0"/>
              <a:t>Uniendo esfuerzos se reducen los costes y se obtienen sinergias positivas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378388"/>
            <a:ext cx="2182557" cy="5182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253" y="4977445"/>
            <a:ext cx="1152244" cy="1091279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95536" y="227254"/>
            <a:ext cx="7277956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000" b="1" dirty="0">
                <a:solidFill>
                  <a:srgbClr val="1D08B8"/>
                </a:solidFill>
                <a:latin typeface="+mn-lt"/>
              </a:rPr>
              <a:t>Debilidad detectada</a:t>
            </a:r>
            <a:endParaRPr lang="es-ES" sz="2000" b="1" dirty="0">
              <a:solidFill>
                <a:srgbClr val="1D08B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287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 txBox="1">
            <a:spLocks/>
          </p:cNvSpPr>
          <p:nvPr/>
        </p:nvSpPr>
        <p:spPr>
          <a:xfrm>
            <a:off x="454391" y="465826"/>
            <a:ext cx="8408710" cy="46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b="1" dirty="0">
                <a:solidFill>
                  <a:srgbClr val="1D08B8"/>
                </a:solidFill>
              </a:rPr>
              <a:t>Qué es “SINAEX”</a:t>
            </a:r>
          </a:p>
          <a:p>
            <a:pPr algn="l"/>
            <a:endParaRPr lang="es-ES_tradnl" b="1" dirty="0">
              <a:solidFill>
                <a:srgbClr val="1D08B8"/>
              </a:solidFill>
            </a:endParaRPr>
          </a:p>
          <a:p>
            <a:pPr algn="l"/>
            <a:endParaRPr lang="es-ES_tradnl" b="1" dirty="0">
              <a:solidFill>
                <a:srgbClr val="1D08B8"/>
              </a:solidFill>
            </a:endParaRPr>
          </a:p>
          <a:p>
            <a:pPr algn="l"/>
            <a:endParaRPr lang="es-ES_tradnl" b="1" dirty="0">
              <a:solidFill>
                <a:srgbClr val="1D08B8"/>
              </a:solidFill>
            </a:endParaRPr>
          </a:p>
          <a:p>
            <a:pPr algn="l"/>
            <a:endParaRPr lang="es-ES_tradnl" b="1" dirty="0">
              <a:solidFill>
                <a:srgbClr val="1D08B8"/>
              </a:solidFill>
            </a:endParaRPr>
          </a:p>
          <a:p>
            <a:pPr algn="l"/>
            <a:endParaRPr lang="es-ES" b="1" dirty="0"/>
          </a:p>
          <a:p>
            <a:pPr algn="l"/>
            <a:endParaRPr lang="es-ES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95" y="5304098"/>
            <a:ext cx="2184446" cy="516848"/>
          </a:xfrm>
          <a:prstGeom prst="rect">
            <a:avLst/>
          </a:prstGeom>
        </p:spPr>
      </p:pic>
      <p:pic>
        <p:nvPicPr>
          <p:cNvPr id="20" name="Picture 3" descr="I:\1.DATOS ACCION EUROPEA\Periodo 2014_2020\REACT UE\COMUNICACIÓN\LOGOS REACT\1. Emblem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957" y="4867189"/>
            <a:ext cx="1296144" cy="12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86095" y="1990810"/>
            <a:ext cx="8307331" cy="3350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SINAEX, son las siglas de ( subcontratación Industrial Navarra Exporta ), se constituyó como agrupación para la  internacionalización de sus miembros a mediados de 2014.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Actualmente lo conforman 4 PYMES navarras subcontratistas del sector del metal especializadas en la mecanización de piezas para diferentes sectores industriales. Industrias Iname, Mecanizados Inaher, Talleres Atondoa, y Talleres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Enpa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Todas ellas son empresas familiares y la actual gerencia está en manos de la segunda generación.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Decidieron aprovechar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complementariedad de sus productos y la posibilidad de sinergias productivas entre los 4 integrantes de la agrupación con el objetivo de ofrecer un servicio más integral a los clientes internacionales.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5458BA-C4FA-4398-BD4C-3725F49D3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107" y="60617"/>
            <a:ext cx="44291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1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 txBox="1">
            <a:spLocks/>
          </p:cNvSpPr>
          <p:nvPr/>
        </p:nvSpPr>
        <p:spPr>
          <a:xfrm>
            <a:off x="914400" y="907417"/>
            <a:ext cx="8229600" cy="400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14" y="5304098"/>
            <a:ext cx="2184446" cy="516848"/>
          </a:xfrm>
          <a:prstGeom prst="rect">
            <a:avLst/>
          </a:prstGeom>
        </p:spPr>
      </p:pic>
      <p:pic>
        <p:nvPicPr>
          <p:cNvPr id="20" name="Picture 3" descr="I:\1.DATOS ACCION EUROPEA\Periodo 2014_2020\REACT UE\COMUNICACIÓN\LOGOS REACT\1. Emblem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4881" y="4867189"/>
            <a:ext cx="1296144" cy="12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78403" y="145418"/>
            <a:ext cx="7316478" cy="486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000" b="1" dirty="0">
                <a:solidFill>
                  <a:srgbClr val="1D08B8"/>
                </a:solidFill>
                <a:latin typeface="+mn-lt"/>
              </a:rPr>
              <a:t>Gerencia  del proyecto SINAEX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68300" y="663121"/>
            <a:ext cx="8136904" cy="5043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efinición del plan estratégico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_trad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Labores comerciales.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_tradnl" dirty="0">
                <a:latin typeface="Calibri" panose="020F0502020204030204" pitchFamily="34" charset="0"/>
                <a:cs typeface="Arial" panose="020B0604020202020204" pitchFamily="34" charset="0"/>
              </a:rPr>
              <a:t>Preparación asistencia y seguimiento comercial de ferias.</a:t>
            </a:r>
          </a:p>
          <a:p>
            <a:pPr marL="34290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arabicPeriod"/>
              <a:tabLst>
                <a:tab pos="2700020" algn="ctr"/>
                <a:tab pos="5400040" algn="r"/>
                <a:tab pos="450215" algn="l"/>
              </a:tabLst>
            </a:pPr>
            <a:r>
              <a:rPr lang="es-ES_tradnl" dirty="0">
                <a:latin typeface="Calibri" panose="020F0502020204030204" pitchFamily="34" charset="0"/>
                <a:cs typeface="Arial" panose="020B0604020202020204" pitchFamily="34" charset="0"/>
              </a:rPr>
              <a:t>Asesoramos en todo lo relativo al comercio internacional.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_tradnl" dirty="0">
                <a:latin typeface="Calibri" panose="020F0502020204030204" pitchFamily="34" charset="0"/>
                <a:cs typeface="Arial" panose="020B0604020202020204" pitchFamily="34" charset="0"/>
              </a:rPr>
              <a:t>Solicitud, gestión y justificación de subvenciones etc.</a:t>
            </a:r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/>
          </a:p>
          <a:p>
            <a:pPr algn="just"/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/>
          </a:p>
          <a:p>
            <a:pPr algn="just"/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8F18CF-658C-48CF-9639-60516DAFFE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409" y="119390"/>
            <a:ext cx="2968694" cy="13253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4F56FB0-D20F-41DD-807F-155DA76CB6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89298"/>
            <a:ext cx="3248958" cy="24367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E3E7793-F3E4-443B-A144-76329DA8B4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52" y="2789298"/>
            <a:ext cx="3439265" cy="24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 txBox="1">
            <a:spLocks/>
          </p:cNvSpPr>
          <p:nvPr/>
        </p:nvSpPr>
        <p:spPr>
          <a:xfrm>
            <a:off x="914400" y="907417"/>
            <a:ext cx="8229600" cy="400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14" y="5304098"/>
            <a:ext cx="2184446" cy="516848"/>
          </a:xfrm>
          <a:prstGeom prst="rect">
            <a:avLst/>
          </a:prstGeom>
        </p:spPr>
      </p:pic>
      <p:pic>
        <p:nvPicPr>
          <p:cNvPr id="20" name="Picture 3" descr="I:\1.DATOS ACCION EUROPEA\Periodo 2014_2020\REACT UE\COMUNICACIÓN\LOGOS REACT\1. Emblem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4881" y="4867189"/>
            <a:ext cx="1296144" cy="12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78403" y="145418"/>
            <a:ext cx="7316478" cy="486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000" b="1" dirty="0">
                <a:solidFill>
                  <a:srgbClr val="1D08B8"/>
                </a:solidFill>
                <a:latin typeface="+mn-lt"/>
              </a:rPr>
              <a:t>Resultados y logros obtenidos con el proyecto SINAEX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57014" y="872270"/>
            <a:ext cx="81369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La agrupación empresarial ha sido la vía para poder compensar el reducido tamaño de las empresas, logrando </a:t>
            </a:r>
            <a:r>
              <a:rPr lang="es-ES" b="1" dirty="0"/>
              <a:t>mejores resultados </a:t>
            </a:r>
            <a:r>
              <a:rPr lang="es-ES" dirty="0"/>
              <a:t>de los que hubieran obtenido actuando de manera individual</a:t>
            </a:r>
            <a:r>
              <a:rPr lang="es-ES" b="1" dirty="0"/>
              <a:t>.</a:t>
            </a:r>
          </a:p>
          <a:p>
            <a:pPr algn="just"/>
            <a:endParaRPr lang="es-E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Ha logrado aprovechar las oportunidades internacionales para consolidarse y      crecer ampliando su cartera de clientes fuera de España.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Todas las empresas tienen clientes en Francia. Además, hemos sido homologados como proveedores de importantes empresas europeas. Incluso algunas de las empresas ya están exportando a terceros países como Senegal y México.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comienza a reconocer a SINAEX como marca, gracias a las labores de promoción realizadas, participación en </a:t>
            </a:r>
            <a:r>
              <a:rPr lang="es-E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ferias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internacionales, publicación de artículos en revistas, todas ellas apoyadas por los fondos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el </a:t>
            </a:r>
            <a:r>
              <a:rPr lang="es-E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E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nternacional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Gobierno de Navarra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/>
          </a:p>
          <a:p>
            <a:pPr algn="just"/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/>
          </a:p>
          <a:p>
            <a:pPr algn="just"/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40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 txBox="1">
            <a:spLocks/>
          </p:cNvSpPr>
          <p:nvPr/>
        </p:nvSpPr>
        <p:spPr>
          <a:xfrm>
            <a:off x="914400" y="907417"/>
            <a:ext cx="8229600" cy="400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14" y="5304098"/>
            <a:ext cx="2184446" cy="516848"/>
          </a:xfrm>
          <a:prstGeom prst="rect">
            <a:avLst/>
          </a:prstGeom>
        </p:spPr>
      </p:pic>
      <p:pic>
        <p:nvPicPr>
          <p:cNvPr id="20" name="Picture 3" descr="I:\1.DATOS ACCION EUROPEA\Periodo 2014_2020\REACT UE\COMUNICACIÓN\LOGOS REACT\1. Emblem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4881" y="4867189"/>
            <a:ext cx="1296144" cy="12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78403" y="145418"/>
            <a:ext cx="7316478" cy="486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000" b="1" dirty="0">
                <a:solidFill>
                  <a:srgbClr val="1D08B8"/>
                </a:solidFill>
                <a:latin typeface="+mn-lt"/>
              </a:rPr>
              <a:t>Resultados y logros obtenidos con el proyecto SINAEX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7200" y="761175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18F635-19B2-4653-AAA6-99E2088095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003" y="1159719"/>
            <a:ext cx="6010278" cy="400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0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 txBox="1">
            <a:spLocks/>
          </p:cNvSpPr>
          <p:nvPr/>
        </p:nvSpPr>
        <p:spPr>
          <a:xfrm>
            <a:off x="914400" y="907417"/>
            <a:ext cx="8229600" cy="400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14" y="5304098"/>
            <a:ext cx="2184446" cy="516848"/>
          </a:xfrm>
          <a:prstGeom prst="rect">
            <a:avLst/>
          </a:prstGeom>
        </p:spPr>
      </p:pic>
      <p:pic>
        <p:nvPicPr>
          <p:cNvPr id="20" name="Picture 3" descr="I:\1.DATOS ACCION EUROPEA\Periodo 2014_2020\REACT UE\COMUNICACIÓN\LOGOS REACT\1. Emblem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4881" y="4867189"/>
            <a:ext cx="1296144" cy="12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78403" y="145418"/>
            <a:ext cx="7316478" cy="486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000" b="1" dirty="0">
                <a:solidFill>
                  <a:srgbClr val="1D08B8"/>
                </a:solidFill>
                <a:latin typeface="+mn-lt"/>
              </a:rPr>
              <a:t>Resultados y logros obtenidos con el proyecto SINAEX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7200" y="761175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SINAEX no solo ha conseguido </a:t>
            </a:r>
            <a:r>
              <a:rPr lang="es-ES" b="1" dirty="0"/>
              <a:t>abrirse hueco en el mercado francés</a:t>
            </a:r>
            <a:r>
              <a:rPr lang="es-ES" dirty="0"/>
              <a:t>, sino que además, en 2016 se alzó con uno de los premios de la Feria </a:t>
            </a:r>
            <a:r>
              <a:rPr lang="es-ES" dirty="0" err="1"/>
              <a:t>Midest</a:t>
            </a:r>
            <a:r>
              <a:rPr lang="es-ES" dirty="0"/>
              <a:t> de París, </a:t>
            </a:r>
            <a:r>
              <a:rPr lang="es-ES" b="1" dirty="0"/>
              <a:t>obteniendo el galardón al “Partenariado y alianzas” </a:t>
            </a:r>
            <a:r>
              <a:rPr lang="es-ES" dirty="0"/>
              <a:t>como reconocimiento y ejemplo de trabajo conjunto para la internacionalización de Pymes. Esta feria es la más importante para el sector de la subcontratación industrial en Europa.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4F388CC-0782-4B7B-A9A6-5ED35B2DF8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905" y="2315024"/>
            <a:ext cx="4923976" cy="32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 txBox="1">
            <a:spLocks/>
          </p:cNvSpPr>
          <p:nvPr/>
        </p:nvSpPr>
        <p:spPr>
          <a:xfrm>
            <a:off x="914400" y="907417"/>
            <a:ext cx="8229600" cy="400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14" y="5304098"/>
            <a:ext cx="2184446" cy="516848"/>
          </a:xfrm>
          <a:prstGeom prst="rect">
            <a:avLst/>
          </a:prstGeom>
        </p:spPr>
      </p:pic>
      <p:pic>
        <p:nvPicPr>
          <p:cNvPr id="20" name="Picture 3" descr="I:\1.DATOS ACCION EUROPEA\Periodo 2014_2020\REACT UE\COMUNICACIÓN\LOGOS REACT\1. Emblem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4881" y="4867189"/>
            <a:ext cx="1296144" cy="12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78403" y="145418"/>
            <a:ext cx="7316478" cy="486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000" b="1" dirty="0">
                <a:solidFill>
                  <a:srgbClr val="1D08B8"/>
                </a:solidFill>
                <a:latin typeface="+mn-lt"/>
              </a:rPr>
              <a:t>Resultados y logros obtenidos con el proyecto SINAEX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7200" y="761175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esto ha sido posible contando siempre con el apoyo del Gobierno de Navarra y </a:t>
            </a: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los fondos </a:t>
            </a:r>
            <a:r>
              <a:rPr lang="es-E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FEDER </a:t>
            </a: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quienes a través del Plan Internacional de Navarra y la Subvención para la internacionalización agrupada de empresas navarras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ayuda a las PYMES  en su salida al exterior. De otra manera, lo hubieran tenido mucho más complicado.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DE4730-4279-4B44-9F9D-5EF188BF6078}"/>
              </a:ext>
            </a:extLst>
          </p:cNvPr>
          <p:cNvSpPr txBox="1"/>
          <p:nvPr/>
        </p:nvSpPr>
        <p:spPr>
          <a:xfrm>
            <a:off x="457200" y="3247647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="1" dirty="0">
                <a:solidFill>
                  <a:srgbClr val="1D08B8"/>
                </a:solidFill>
                <a:latin typeface="+mn-lt"/>
              </a:rPr>
              <a:t>MUCHAS GRACIAS POR SU ATENCIÓN</a:t>
            </a:r>
            <a:endParaRPr lang="es-ES_tradnl" sz="4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804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D5075AA0BB8044B284A1A341E8F68E" ma:contentTypeVersion="1" ma:contentTypeDescription="Crear nuevo documento." ma:contentTypeScope="" ma:versionID="43098b9cf114482b44274562476259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5780952-9D72-44F8-9491-AF79EA619FD7}"/>
</file>

<file path=customXml/itemProps2.xml><?xml version="1.0" encoding="utf-8"?>
<ds:datastoreItem xmlns:ds="http://schemas.openxmlformats.org/officeDocument/2006/customXml" ds:itemID="{632875EC-C110-47D0-86CB-0B0E5076D785}"/>
</file>

<file path=customXml/itemProps3.xml><?xml version="1.0" encoding="utf-8"?>
<ds:datastoreItem xmlns:ds="http://schemas.openxmlformats.org/officeDocument/2006/customXml" ds:itemID="{41863318-0C43-4A26-9B98-D83DE776963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840</Words>
  <Application>Microsoft Office PowerPoint</Application>
  <PresentationFormat>Presentación en pantalla (4:3)</PresentationFormat>
  <Paragraphs>89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Tema de Office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Gobierno de Navarra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Comunidad Foral de Navarra PO 2014-2020 Presentación actuación cofinanciada</dc:title>
  <dc:creator>X067604</dc:creator>
  <cp:lastModifiedBy>x081692</cp:lastModifiedBy>
  <cp:revision>33</cp:revision>
  <dcterms:created xsi:type="dcterms:W3CDTF">2021-12-10T12:59:43Z</dcterms:created>
  <dcterms:modified xsi:type="dcterms:W3CDTF">2021-12-14T13:31:38Z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0x01010033D5075AA0BB8044B284A1A341E8F68E</vt:lpwstr>
  </property>
</Properties>
</file>