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400" r:id="rId5"/>
    <p:sldId id="785" r:id="rId6"/>
    <p:sldId id="796" r:id="rId7"/>
    <p:sldId id="763" r:id="rId8"/>
    <p:sldId id="747" r:id="rId9"/>
    <p:sldId id="798" r:id="rId10"/>
    <p:sldId id="799" r:id="rId11"/>
    <p:sldId id="800" r:id="rId12"/>
    <p:sldId id="801" r:id="rId13"/>
    <p:sldId id="802" r:id="rId14"/>
    <p:sldId id="803" r:id="rId15"/>
    <p:sldId id="804" r:id="rId16"/>
    <p:sldId id="805" r:id="rId17"/>
    <p:sldId id="806" r:id="rId18"/>
    <p:sldId id="807" r:id="rId19"/>
    <p:sldId id="808" r:id="rId20"/>
    <p:sldId id="809" r:id="rId21"/>
    <p:sldId id="810" r:id="rId22"/>
    <p:sldId id="811" r:id="rId23"/>
    <p:sldId id="812" r:id="rId24"/>
    <p:sldId id="718" r:id="rId25"/>
  </p:sldIdLst>
  <p:sldSz cx="12801600" cy="9601200" type="A3"/>
  <p:notesSz cx="6797675" cy="9926638"/>
  <p:defaultText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S" initials="IREC" lastIdx="5" clrIdx="0"/>
  <p:cmAuthor id="1" name="Enric Ortega Font" initials="EOF" lastIdx="1" clrIdx="2">
    <p:extLst>
      <p:ext uri="{19B8F6BF-5375-455C-9EA6-DF929625EA0E}">
        <p15:presenceInfo xmlns:p15="http://schemas.microsoft.com/office/powerpoint/2012/main" userId="S::enric.ortega@comsa.com::574ce3b3-a532-41e1-99bb-2af7eb9acd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000F9C"/>
    <a:srgbClr val="0066FF"/>
    <a:srgbClr val="339966"/>
    <a:srgbClr val="F79646"/>
    <a:srgbClr val="A6A6A6"/>
    <a:srgbClr val="F94151"/>
    <a:srgbClr val="FBA622"/>
    <a:srgbClr val="136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9" autoAdjust="0"/>
    <p:restoredTop sz="99822" autoAdjust="0"/>
  </p:normalViewPr>
  <p:slideViewPr>
    <p:cSldViewPr>
      <p:cViewPr varScale="1">
        <p:scale>
          <a:sx n="84" d="100"/>
          <a:sy n="84" d="100"/>
        </p:scale>
        <p:origin x="1572" y="40"/>
      </p:cViewPr>
      <p:guideLst>
        <p:guide orient="horz" pos="3024"/>
        <p:guide pos="4032"/>
      </p:guideLst>
    </p:cSldViewPr>
  </p:slideViewPr>
  <p:outlineViewPr>
    <p:cViewPr>
      <p:scale>
        <a:sx n="33" d="100"/>
        <a:sy n="33" d="100"/>
      </p:scale>
      <p:origin x="0" y="297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82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10T11:09:51.262"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2F3D38D-C1FC-46AE-8029-9C601D906EB2}" type="datetimeFigureOut">
              <a:rPr lang="es-ES" smtClean="0"/>
              <a:t>13/12/2021</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534A5AA-21BA-471D-88EC-5E53A5964AA9}" type="slidenum">
              <a:rPr lang="es-ES" smtClean="0"/>
              <a:t>‹Nº›</a:t>
            </a:fld>
            <a:endParaRPr lang="es-ES"/>
          </a:p>
        </p:txBody>
      </p:sp>
    </p:spTree>
    <p:extLst>
      <p:ext uri="{BB962C8B-B14F-4D97-AF65-F5344CB8AC3E}">
        <p14:creationId xmlns:p14="http://schemas.microsoft.com/office/powerpoint/2010/main" val="30904129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B3C4A6A-7271-40D0-BA29-96E6CCF91CC6}" type="datetimeFigureOut">
              <a:rPr lang="es-ES" smtClean="0"/>
              <a:pPr/>
              <a:t>13/12/2021</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0769A5-96DF-46F7-8E5E-EFEC778346A1}" type="slidenum">
              <a:rPr lang="es-ES" smtClean="0"/>
              <a:pPr/>
              <a:t>‹Nº›</a:t>
            </a:fld>
            <a:endParaRPr lang="es-ES" dirty="0"/>
          </a:p>
        </p:txBody>
      </p:sp>
    </p:spTree>
    <p:extLst>
      <p:ext uri="{BB962C8B-B14F-4D97-AF65-F5344CB8AC3E}">
        <p14:creationId xmlns:p14="http://schemas.microsoft.com/office/powerpoint/2010/main" val="2733374796"/>
      </p:ext>
    </p:extLst>
  </p:cSld>
  <p:clrMap bg1="lt1" tx1="dk1" bg2="lt2" tx2="dk2" accent1="accent1" accent2="accent2" accent3="accent3" accent4="accent4" accent5="accent5" accent6="accent6" hlink="hlink" folHlink="folHlink"/>
  <p:hf sldNum="0" hdr="0" ftr="0" dt="0"/>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130769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Estudiar la viabilidad técnica y económica para reutilizar la batería de un vehículo eléctrico cuando se agota su utilidad para automoción, en un nuevo uso </a:t>
            </a:r>
            <a:r>
              <a:rPr lang="es-ES" sz="1200" dirty="0" err="1"/>
              <a:t>estacio-nario</a:t>
            </a:r>
            <a:r>
              <a:rPr lang="es-ES" sz="1200" dirty="0"/>
              <a:t> en edificios.</a:t>
            </a:r>
          </a:p>
          <a:p>
            <a:endParaRPr lang="es-ES" dirty="0"/>
          </a:p>
        </p:txBody>
      </p:sp>
      <p:sp>
        <p:nvSpPr>
          <p:cNvPr id="4" name="Marcador de número de diapositiva 3"/>
          <p:cNvSpPr>
            <a:spLocks noGrp="1"/>
          </p:cNvSpPr>
          <p:nvPr>
            <p:ph type="sldNum" sz="quarter" idx="5"/>
          </p:nvPr>
        </p:nvSpPr>
        <p:spPr/>
        <p:txBody>
          <a:bodyPr/>
          <a:lstStyle/>
          <a:p>
            <a:fld id="{E4BD263C-063C-4A47-AB28-02F1F52B4819}" type="slidenum">
              <a:rPr lang="ca-ES" smtClean="0"/>
              <a:t>10</a:t>
            </a:fld>
            <a:endParaRPr lang="ca-ES"/>
          </a:p>
        </p:txBody>
      </p:sp>
    </p:spTree>
    <p:extLst>
      <p:ext uri="{BB962C8B-B14F-4D97-AF65-F5344CB8AC3E}">
        <p14:creationId xmlns:p14="http://schemas.microsoft.com/office/powerpoint/2010/main" val="46978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Comentar que no había contadores en la placa solar. No sabíamos la generación</a:t>
            </a:r>
          </a:p>
          <a:p>
            <a:r>
              <a:rPr lang="es-ES" dirty="0"/>
              <a:t>No había sitio para la batería  </a:t>
            </a:r>
            <a:r>
              <a:rPr lang="es-ES" dirty="0">
                <a:sym typeface="Wingdings" panose="05000000000000000000" pitchFamily="2" charset="2"/>
              </a:rPr>
              <a:t> </a:t>
            </a:r>
            <a:r>
              <a:rPr lang="es-ES" dirty="0"/>
              <a:t>Cuarto de contadores  </a:t>
            </a:r>
            <a:r>
              <a:rPr lang="es-ES" dirty="0">
                <a:sym typeface="Wingdings" panose="05000000000000000000" pitchFamily="2" charset="2"/>
              </a:rPr>
              <a:t> prohibido -&gt; reja de separación</a:t>
            </a:r>
          </a:p>
          <a:p>
            <a:r>
              <a:rPr lang="es-ES" dirty="0">
                <a:sym typeface="Wingdings" panose="05000000000000000000" pitchFamily="2" charset="2"/>
              </a:rPr>
              <a:t> Normativa para incendios (llamar a los bomberos)</a:t>
            </a:r>
          </a:p>
          <a:p>
            <a:r>
              <a:rPr lang="es-ES" dirty="0">
                <a:sym typeface="Wingdings" panose="05000000000000000000" pitchFamily="2" charset="2"/>
              </a:rPr>
              <a:t>Condiciones de operación de la batería. Intensidades de carga/descarga, límites, temperaturas ambientes, “ciclado de la batería”</a:t>
            </a:r>
          </a:p>
          <a:p>
            <a:endParaRPr lang="es-ES" dirty="0"/>
          </a:p>
        </p:txBody>
      </p:sp>
      <p:sp>
        <p:nvSpPr>
          <p:cNvPr id="4" name="Marcador de número de diapositiva 3"/>
          <p:cNvSpPr>
            <a:spLocks noGrp="1"/>
          </p:cNvSpPr>
          <p:nvPr>
            <p:ph type="sldNum" sz="quarter" idx="5"/>
          </p:nvPr>
        </p:nvSpPr>
        <p:spPr/>
        <p:txBody>
          <a:bodyPr/>
          <a:lstStyle/>
          <a:p>
            <a:fld id="{E4BD263C-063C-4A47-AB28-02F1F52B4819}" type="slidenum">
              <a:rPr lang="ca-ES" smtClean="0"/>
              <a:t>12</a:t>
            </a:fld>
            <a:endParaRPr lang="ca-ES"/>
          </a:p>
        </p:txBody>
      </p:sp>
    </p:spTree>
    <p:extLst>
      <p:ext uri="{BB962C8B-B14F-4D97-AF65-F5344CB8AC3E}">
        <p14:creationId xmlns:p14="http://schemas.microsoft.com/office/powerpoint/2010/main" val="313447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4BD263C-063C-4A47-AB28-02F1F52B4819}" type="slidenum">
              <a:rPr lang="ca-ES" smtClean="0"/>
              <a:t>14</a:t>
            </a:fld>
            <a:endParaRPr lang="ca-ES"/>
          </a:p>
        </p:txBody>
      </p:sp>
    </p:spTree>
    <p:extLst>
      <p:ext uri="{BB962C8B-B14F-4D97-AF65-F5344CB8AC3E}">
        <p14:creationId xmlns:p14="http://schemas.microsoft.com/office/powerpoint/2010/main" val="368585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ENERVALIS había hecho la instalación de clima</a:t>
            </a:r>
          </a:p>
          <a:p>
            <a:r>
              <a:rPr lang="es-ES" dirty="0"/>
              <a:t>Sistema Fotovoltaico aislado</a:t>
            </a:r>
          </a:p>
          <a:p>
            <a:r>
              <a:rPr lang="es-ES" dirty="0" err="1"/>
              <a:t>Bateria</a:t>
            </a:r>
            <a:r>
              <a:rPr lang="es-ES" dirty="0"/>
              <a:t> de </a:t>
            </a:r>
            <a:r>
              <a:rPr lang="es-ES" dirty="0" err="1"/>
              <a:t>Renauld</a:t>
            </a:r>
            <a:r>
              <a:rPr lang="es-ES" dirty="0"/>
              <a:t> por IREC</a:t>
            </a:r>
          </a:p>
          <a:p>
            <a:r>
              <a:rPr lang="es-ES" dirty="0"/>
              <a:t>Sala de máquinas</a:t>
            </a:r>
          </a:p>
          <a:p>
            <a:r>
              <a:rPr lang="es-ES" dirty="0" err="1"/>
              <a:t>Antiislanding</a:t>
            </a:r>
            <a:endParaRPr lang="es-ES" dirty="0"/>
          </a:p>
          <a:p>
            <a:endParaRPr lang="es-ES" dirty="0"/>
          </a:p>
        </p:txBody>
      </p:sp>
      <p:sp>
        <p:nvSpPr>
          <p:cNvPr id="4" name="Marcador de número de diapositiva 3"/>
          <p:cNvSpPr>
            <a:spLocks noGrp="1"/>
          </p:cNvSpPr>
          <p:nvPr>
            <p:ph type="sldNum" sz="quarter" idx="5"/>
          </p:nvPr>
        </p:nvSpPr>
        <p:spPr/>
        <p:txBody>
          <a:bodyPr/>
          <a:lstStyle/>
          <a:p>
            <a:fld id="{E4BD263C-063C-4A47-AB28-02F1F52B4819}" type="slidenum">
              <a:rPr lang="ca-ES" smtClean="0"/>
              <a:t>15</a:t>
            </a:fld>
            <a:endParaRPr lang="ca-ES"/>
          </a:p>
        </p:txBody>
      </p:sp>
    </p:spTree>
    <p:extLst>
      <p:ext uri="{BB962C8B-B14F-4D97-AF65-F5344CB8AC3E}">
        <p14:creationId xmlns:p14="http://schemas.microsoft.com/office/powerpoint/2010/main" val="280887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533400" indent="-261938" algn="just">
              <a:spcBef>
                <a:spcPts val="400"/>
              </a:spcBef>
              <a:spcAft>
                <a:spcPts val="300"/>
              </a:spcAft>
              <a:buFont typeface="Wingdings" panose="05000000000000000000" pitchFamily="2" charset="2"/>
              <a:buChar char="§"/>
            </a:pPr>
            <a:r>
              <a:rPr lang="es-ES" sz="1200" dirty="0"/>
              <a:t>La generación de energía eléctrica de la planta FV, y su predicción a 24h</a:t>
            </a:r>
          </a:p>
          <a:p>
            <a:pPr marL="533400" indent="-261938" algn="just">
              <a:spcBef>
                <a:spcPts val="400"/>
              </a:spcBef>
              <a:spcAft>
                <a:spcPts val="300"/>
              </a:spcAft>
              <a:buFont typeface="Wingdings" panose="05000000000000000000" pitchFamily="2" charset="2"/>
              <a:buChar char="§"/>
            </a:pPr>
            <a:r>
              <a:rPr lang="es-ES" sz="1200" dirty="0"/>
              <a:t>El perfil de consumo del edificio para cada uno de los tipos de día</a:t>
            </a:r>
          </a:p>
          <a:p>
            <a:pPr marL="533400" indent="-261938" algn="just">
              <a:spcBef>
                <a:spcPts val="400"/>
              </a:spcBef>
              <a:spcAft>
                <a:spcPts val="300"/>
              </a:spcAft>
              <a:buFont typeface="Wingdings" panose="05000000000000000000" pitchFamily="2" charset="2"/>
              <a:buChar char="§"/>
            </a:pPr>
            <a:r>
              <a:rPr lang="es-ES" sz="1200" dirty="0"/>
              <a:t>Los precios previstos de la energía eléctrica por franjas horarias</a:t>
            </a:r>
          </a:p>
          <a:p>
            <a:pPr marL="533400" indent="-261938" algn="just">
              <a:spcBef>
                <a:spcPts val="400"/>
              </a:spcBef>
              <a:spcAft>
                <a:spcPts val="300"/>
              </a:spcAft>
              <a:buFont typeface="Wingdings" panose="05000000000000000000" pitchFamily="2" charset="2"/>
              <a:buChar char="§"/>
            </a:pPr>
            <a:r>
              <a:rPr lang="es-ES" sz="1200" dirty="0"/>
              <a:t>Climatología: Temperaturas previstas en 24h y reales actuales e históricas</a:t>
            </a:r>
          </a:p>
          <a:p>
            <a:endParaRPr lang="es-ES" dirty="0"/>
          </a:p>
        </p:txBody>
      </p:sp>
      <p:sp>
        <p:nvSpPr>
          <p:cNvPr id="4" name="Marcador de número de diapositiva 3"/>
          <p:cNvSpPr>
            <a:spLocks noGrp="1"/>
          </p:cNvSpPr>
          <p:nvPr>
            <p:ph type="sldNum" sz="quarter" idx="5"/>
          </p:nvPr>
        </p:nvSpPr>
        <p:spPr/>
        <p:txBody>
          <a:bodyPr/>
          <a:lstStyle/>
          <a:p>
            <a:fld id="{E4BD263C-063C-4A47-AB28-02F1F52B4819}" type="slidenum">
              <a:rPr lang="ca-ES" smtClean="0"/>
              <a:t>19</a:t>
            </a:fld>
            <a:endParaRPr lang="ca-ES"/>
          </a:p>
        </p:txBody>
      </p:sp>
    </p:spTree>
    <p:extLst>
      <p:ext uri="{BB962C8B-B14F-4D97-AF65-F5344CB8AC3E}">
        <p14:creationId xmlns:p14="http://schemas.microsoft.com/office/powerpoint/2010/main" val="15256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4BD263C-063C-4A47-AB28-02F1F52B4819}" type="slidenum">
              <a:rPr lang="ca-ES" smtClean="0"/>
              <a:t>20</a:t>
            </a:fld>
            <a:endParaRPr lang="ca-ES"/>
          </a:p>
        </p:txBody>
      </p:sp>
    </p:spTree>
    <p:extLst>
      <p:ext uri="{BB962C8B-B14F-4D97-AF65-F5344CB8AC3E}">
        <p14:creationId xmlns:p14="http://schemas.microsoft.com/office/powerpoint/2010/main" val="32540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17EBD62D-52BD-437C-9E90-6265BA9E9FB5}" type="slidenum">
              <a:rPr lang="es-ES_tradnl" altLang="ca-ES" sz="1200" smtClean="0"/>
              <a:pPr/>
              <a:t>21</a:t>
            </a:fld>
            <a:endParaRPr lang="es-ES_tradnl" altLang="ca-ES" sz="1200" smtClean="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 altLang="ca-ES" dirty="0" smtClean="0">
              <a:ea typeface="ヒラギノ角ゴ Pro W3" charset="-128"/>
            </a:endParaRPr>
          </a:p>
        </p:txBody>
      </p:sp>
    </p:spTree>
    <p:extLst>
      <p:ext uri="{BB962C8B-B14F-4D97-AF65-F5344CB8AC3E}">
        <p14:creationId xmlns:p14="http://schemas.microsoft.com/office/powerpoint/2010/main" val="1814692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0" name="Rectángulo 17"/>
          <p:cNvSpPr/>
          <p:nvPr/>
        </p:nvSpPr>
        <p:spPr>
          <a:xfrm>
            <a:off x="-7912" y="9034050"/>
            <a:ext cx="10837622" cy="591086"/>
          </a:xfrm>
          <a:prstGeom prst="rect">
            <a:avLst/>
          </a:prstGeom>
          <a:solidFill>
            <a:srgbClr val="33996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 name="1 Título"/>
          <p:cNvSpPr>
            <a:spLocks noGrp="1"/>
          </p:cNvSpPr>
          <p:nvPr>
            <p:ph type="ctrTitle"/>
          </p:nvPr>
        </p:nvSpPr>
        <p:spPr>
          <a:xfrm>
            <a:off x="960120" y="2982596"/>
            <a:ext cx="10881360" cy="2058035"/>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16" name="Rectángulo 14"/>
          <p:cNvSpPr/>
          <p:nvPr userDrawn="1"/>
        </p:nvSpPr>
        <p:spPr>
          <a:xfrm>
            <a:off x="1000200" y="0"/>
            <a:ext cx="11801400" cy="67220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17" name="Picture 4" descr="http://accio.gencat.cat/cat/binaris/Banner-home-1005x166_2013_alternatiu_tcm176-13806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109" r="78185" b="27133"/>
          <a:stretch/>
        </p:blipFill>
        <p:spPr bwMode="auto">
          <a:xfrm>
            <a:off x="10829710" y="9047563"/>
            <a:ext cx="1058492" cy="5333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LVAL\Desktop\RIS3CAT\ENERGÍA\LOGO ENERGIA RIS3CAT\LOGO ENERGIA RIS3CAT\COLOR\LOGO ENERGIA RIS3CA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6104" y="48072"/>
            <a:ext cx="770144" cy="624136"/>
          </a:xfrm>
          <a:prstGeom prst="rect">
            <a:avLst/>
          </a:prstGeom>
          <a:noFill/>
          <a:extLst>
            <a:ext uri="{909E8E84-426E-40DD-AFC4-6F175D3DCCD1}">
              <a14:hiddenFill xmlns:a14="http://schemas.microsoft.com/office/drawing/2010/main">
                <a:solidFill>
                  <a:srgbClr val="FFFFFF"/>
                </a:solidFill>
              </a14:hiddenFill>
            </a:ext>
          </a:extLst>
        </p:spPr>
      </p:pic>
      <p:sp>
        <p:nvSpPr>
          <p:cNvPr id="21" name="5 CuadroTexto"/>
          <p:cNvSpPr txBox="1"/>
          <p:nvPr/>
        </p:nvSpPr>
        <p:spPr>
          <a:xfrm>
            <a:off x="102835" y="9148022"/>
            <a:ext cx="5029804" cy="375487"/>
          </a:xfrm>
          <a:prstGeom prst="rect">
            <a:avLst/>
          </a:prstGeom>
          <a:solidFill>
            <a:srgbClr val="339966"/>
          </a:solidFill>
          <a:ln>
            <a:noFill/>
          </a:ln>
        </p:spPr>
        <p:txBody>
          <a:bodyPr wrap="square" lIns="128016" tIns="64008" rIns="128016" bIns="64008" rtlCol="0" anchor="ctr">
            <a:spAutoFit/>
          </a:bodyPr>
          <a:lstStyle/>
          <a:p>
            <a:r>
              <a:rPr lang="es-ES" sz="1600" b="1" dirty="0" smtClean="0">
                <a:latin typeface="Arial" pitchFamily="34" charset="0"/>
                <a:cs typeface="Arial" pitchFamily="34" charset="0"/>
              </a:rPr>
              <a:t>RIS3CAT - ENERGIA</a:t>
            </a:r>
          </a:p>
        </p:txBody>
      </p:sp>
      <p:sp>
        <p:nvSpPr>
          <p:cNvPr id="22" name="QuadreDeText 11"/>
          <p:cNvSpPr txBox="1"/>
          <p:nvPr/>
        </p:nvSpPr>
        <p:spPr>
          <a:xfrm>
            <a:off x="9202101" y="48074"/>
            <a:ext cx="3535403" cy="539635"/>
          </a:xfrm>
          <a:prstGeom prst="rect">
            <a:avLst/>
          </a:prstGeom>
          <a:noFill/>
        </p:spPr>
        <p:txBody>
          <a:bodyPr wrap="square" lIns="128016" tIns="64008" rIns="128016" bIns="64008" rtlCol="0" anchor="ctr">
            <a:spAutoFit/>
          </a:bodyPr>
          <a:lstStyle/>
          <a:p>
            <a:pPr marL="480060" indent="-480060" algn="ctr">
              <a:lnSpc>
                <a:spcPts val="3220"/>
              </a:lnSpc>
            </a:pPr>
            <a:r>
              <a:rPr lang="es-ES" sz="1400" b="1" dirty="0" smtClean="0">
                <a:solidFill>
                  <a:schemeClr val="bg1"/>
                </a:solidFill>
                <a:latin typeface="Arial" pitchFamily="34" charset="0"/>
                <a:cs typeface="Arial" pitchFamily="34" charset="0"/>
              </a:rPr>
              <a:t>Barcelona, 4 </a:t>
            </a:r>
            <a:r>
              <a:rPr lang="es-ES" sz="1400" b="1" dirty="0" err="1" smtClean="0">
                <a:solidFill>
                  <a:schemeClr val="bg1"/>
                </a:solidFill>
                <a:latin typeface="Arial" pitchFamily="34" charset="0"/>
                <a:cs typeface="Arial" pitchFamily="34" charset="0"/>
              </a:rPr>
              <a:t>d’Abril</a:t>
            </a:r>
            <a:r>
              <a:rPr lang="es-ES" sz="1400" b="1" dirty="0" smtClean="0">
                <a:solidFill>
                  <a:schemeClr val="bg1"/>
                </a:solidFill>
                <a:latin typeface="Arial" pitchFamily="34" charset="0"/>
                <a:cs typeface="Arial" pitchFamily="34" charset="0"/>
              </a:rPr>
              <a:t> de 2018</a:t>
            </a:r>
          </a:p>
        </p:txBody>
      </p:sp>
      <p:pic>
        <p:nvPicPr>
          <p:cNvPr id="1026"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1801400" y="8977064"/>
            <a:ext cx="999548" cy="61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40080" y="912167"/>
            <a:ext cx="11521440" cy="1072525"/>
          </a:xfrm>
        </p:spPr>
        <p:txBody>
          <a:bodyPr>
            <a:noAutofit/>
          </a:bodyPr>
          <a:lstStyle>
            <a:lvl1pPr>
              <a:defRPr sz="4800" baseline="0"/>
            </a:lvl1pPr>
          </a:lstStyle>
          <a:p>
            <a:r>
              <a:rPr lang="es-ES" dirty="0" smtClean="0"/>
              <a:t>Modificar el estilo de título del patrón</a:t>
            </a:r>
            <a:endParaRPr lang="es-ES" dirty="0"/>
          </a:p>
        </p:txBody>
      </p:sp>
      <p:sp>
        <p:nvSpPr>
          <p:cNvPr id="3" name="2 Marcador de contenido"/>
          <p:cNvSpPr>
            <a:spLocks noGrp="1"/>
          </p:cNvSpPr>
          <p:nvPr>
            <p:ph idx="1"/>
          </p:nvPr>
        </p:nvSpPr>
        <p:spPr/>
        <p:txBody>
          <a:bodyPr/>
          <a:lstStyle>
            <a:lvl1pPr>
              <a:defRPr sz="4500" baseline="0"/>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4" name="Rectángulo 14"/>
          <p:cNvSpPr/>
          <p:nvPr userDrawn="1"/>
        </p:nvSpPr>
        <p:spPr>
          <a:xfrm>
            <a:off x="1000200" y="0"/>
            <a:ext cx="11801400" cy="672208"/>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20" name="Picture 3" descr="C:\Users\LVAL\Desktop\RIS3CAT\ENERGÍA\LOGO ENERGIA RIS3CAT\LOGO ENERGIA RIS3CAT\COLOR\LOGO ENERGIA RIS3CA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6104" y="48072"/>
            <a:ext cx="770144" cy="62413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22 Grupo"/>
          <p:cNvGrpSpPr/>
          <p:nvPr userDrawn="1"/>
        </p:nvGrpSpPr>
        <p:grpSpPr>
          <a:xfrm>
            <a:off x="-7912" y="9034050"/>
            <a:ext cx="10837622" cy="591086"/>
            <a:chOff x="-19051" y="9029163"/>
            <a:chExt cx="11172379" cy="591086"/>
          </a:xfrm>
          <a:solidFill>
            <a:srgbClr val="339966"/>
          </a:solidFill>
        </p:grpSpPr>
        <p:sp>
          <p:nvSpPr>
            <p:cNvPr id="24" name="Rectángulo 17"/>
            <p:cNvSpPr/>
            <p:nvPr/>
          </p:nvSpPr>
          <p:spPr>
            <a:xfrm>
              <a:off x="-19051" y="9029163"/>
              <a:ext cx="11172379" cy="591086"/>
            </a:xfrm>
            <a:prstGeom prst="rect">
              <a:avLst/>
            </a:prstGeom>
            <a:grp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5" name="5 CuadroTexto"/>
            <p:cNvSpPr txBox="1"/>
            <p:nvPr userDrawn="1"/>
          </p:nvSpPr>
          <p:spPr>
            <a:xfrm>
              <a:off x="91229" y="9143135"/>
              <a:ext cx="5008573" cy="375487"/>
            </a:xfrm>
            <a:prstGeom prst="rect">
              <a:avLst/>
            </a:prstGeom>
            <a:grpFill/>
            <a:ln>
              <a:noFill/>
            </a:ln>
          </p:spPr>
          <p:txBody>
            <a:bodyPr wrap="square" lIns="128016" tIns="64008" rIns="128016" bIns="64008" rtlCol="0" anchor="ctr">
              <a:spAutoFit/>
            </a:bodyPr>
            <a:lstStyle/>
            <a:p>
              <a:r>
                <a:rPr lang="es-ES" sz="1600" b="1" dirty="0" smtClean="0">
                  <a:latin typeface="Arial" pitchFamily="34" charset="0"/>
                  <a:cs typeface="Arial" pitchFamily="34" charset="0"/>
                </a:rPr>
                <a:t>RIS3CAT - ENERGIA</a:t>
              </a:r>
            </a:p>
          </p:txBody>
        </p:sp>
      </p:grpSp>
      <p:pic>
        <p:nvPicPr>
          <p:cNvPr id="15" name="Picture 4" descr="http://accio.gencat.cat/cat/binaris/Banner-home-1005x166_2013_alternatiu_tcm176-138061.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9109" r="78185" b="27133"/>
          <a:stretch/>
        </p:blipFill>
        <p:spPr bwMode="auto">
          <a:xfrm>
            <a:off x="10829710" y="9047563"/>
            <a:ext cx="1058492" cy="5333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1801400" y="8977064"/>
            <a:ext cx="999548" cy="61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8" name="Rectángulo 14"/>
          <p:cNvSpPr/>
          <p:nvPr/>
        </p:nvSpPr>
        <p:spPr>
          <a:xfrm>
            <a:off x="1000200" y="0"/>
            <a:ext cx="11801400" cy="67220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1028" name="Picture 4" descr="http://accio.gencat.cat/cat/binaris/Banner-home-1005x166_2013_alternatiu_tcm176-13806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109" r="78185" b="27133"/>
          <a:stretch/>
        </p:blipFill>
        <p:spPr bwMode="auto">
          <a:xfrm>
            <a:off x="11346865" y="9018535"/>
            <a:ext cx="1138038" cy="5493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VAL\Desktop\RIS3CAT\ENERGÍA\LOGO ENERGIA RIS3CAT\LOGO ENERGIA RIS3CAT\COLOR\LOGO ENERGIA RIS3CA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6104" y="48072"/>
            <a:ext cx="770144" cy="6241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userDrawn="1"/>
        </p:nvGrpSpPr>
        <p:grpSpPr>
          <a:xfrm>
            <a:off x="-7912" y="9034050"/>
            <a:ext cx="10837622" cy="591086"/>
            <a:chOff x="-19051" y="9029163"/>
            <a:chExt cx="11172379" cy="591086"/>
          </a:xfrm>
          <a:solidFill>
            <a:srgbClr val="339966"/>
          </a:solidFill>
        </p:grpSpPr>
        <p:sp>
          <p:nvSpPr>
            <p:cNvPr id="14" name="Rectángulo 17"/>
            <p:cNvSpPr/>
            <p:nvPr/>
          </p:nvSpPr>
          <p:spPr>
            <a:xfrm>
              <a:off x="-19051" y="9029163"/>
              <a:ext cx="11172379" cy="591086"/>
            </a:xfrm>
            <a:prstGeom prst="rect">
              <a:avLst/>
            </a:prstGeom>
            <a:grp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5" name="5 CuadroTexto"/>
            <p:cNvSpPr txBox="1"/>
            <p:nvPr/>
          </p:nvSpPr>
          <p:spPr>
            <a:xfrm>
              <a:off x="91229" y="9143135"/>
              <a:ext cx="5008573" cy="375487"/>
            </a:xfrm>
            <a:prstGeom prst="rect">
              <a:avLst/>
            </a:prstGeom>
            <a:grpFill/>
            <a:ln>
              <a:noFill/>
            </a:ln>
          </p:spPr>
          <p:txBody>
            <a:bodyPr wrap="square" lIns="128016" tIns="64008" rIns="128016" bIns="64008" rtlCol="0" anchor="ctr">
              <a:spAutoFit/>
            </a:bodyPr>
            <a:lstStyle/>
            <a:p>
              <a:r>
                <a:rPr lang="es-ES" sz="1600" b="1" dirty="0" smtClean="0">
                  <a:latin typeface="Arial" pitchFamily="34" charset="0"/>
                  <a:cs typeface="Arial" pitchFamily="34" charset="0"/>
                </a:rPr>
                <a:t>RIS3CAT - ENERGIA</a:t>
              </a:r>
            </a:p>
          </p:txBody>
        </p:sp>
      </p:grpSp>
      <p:pic>
        <p:nvPicPr>
          <p:cNvPr id="11" name="Picture 4" descr="http://accio.gencat.cat/cat/binaris/Banner-home-1005x166_2013_alternatiu_tcm176-13806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109" r="78185" b="27133"/>
          <a:stretch/>
        </p:blipFill>
        <p:spPr bwMode="auto">
          <a:xfrm>
            <a:off x="10829710" y="9047563"/>
            <a:ext cx="1058492" cy="533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1801400" y="8977064"/>
            <a:ext cx="999548" cy="61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208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a de títol">
    <p:spTree>
      <p:nvGrpSpPr>
        <p:cNvPr id="1" name=""/>
        <p:cNvGrpSpPr/>
        <p:nvPr/>
      </p:nvGrpSpPr>
      <p:grpSpPr>
        <a:xfrm>
          <a:off x="0" y="0"/>
          <a:ext cx="0" cy="0"/>
          <a:chOff x="0" y="0"/>
          <a:chExt cx="0" cy="0"/>
        </a:xfrm>
      </p:grpSpPr>
      <p:sp>
        <p:nvSpPr>
          <p:cNvPr id="7" name="Rectangle 6"/>
          <p:cNvSpPr/>
          <p:nvPr userDrawn="1"/>
        </p:nvSpPr>
        <p:spPr>
          <a:xfrm>
            <a:off x="1" y="2"/>
            <a:ext cx="12815417" cy="1177635"/>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3500" noProof="0"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74" y="-3770"/>
            <a:ext cx="1657811" cy="113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tge 12" descr="Resultat d'imatges de uniÃ³ europea, fons europeu de desevolupament region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5257" y="8794078"/>
            <a:ext cx="4314128" cy="60486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tge 10" descr="Imatge relacionad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02505" y="8794078"/>
            <a:ext cx="3621820" cy="58338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tge 11" descr="Resultat d'imatges de logo acciÃ³ agencia per la competitivitat de l'empresa"/>
          <p:cNvPicPr>
            <a:picLocks noChangeAspect="1" noChangeArrowheads="1"/>
          </p:cNvPicPr>
          <p:nvPr userDrawn="1"/>
        </p:nvPicPr>
        <p:blipFill>
          <a:blip r:embed="rId5">
            <a:extLst>
              <a:ext uri="{28A0092B-C50C-407E-A947-70E740481C1C}">
                <a14:useLocalDpi xmlns:a14="http://schemas.microsoft.com/office/drawing/2010/main" val="0"/>
              </a:ext>
            </a:extLst>
          </a:blip>
          <a:srcRect l="19849" t="22298" r="23659" b="19595"/>
          <a:stretch>
            <a:fillRect/>
          </a:stretch>
        </p:blipFill>
        <p:spPr bwMode="auto">
          <a:xfrm>
            <a:off x="10642484" y="8733619"/>
            <a:ext cx="1584667" cy="7042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1" y="8429803"/>
            <a:ext cx="12815417" cy="100800"/>
          </a:xfrm>
          <a:prstGeom prst="rect">
            <a:avLst/>
          </a:pr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3500"/>
          </a:p>
        </p:txBody>
      </p:sp>
    </p:spTree>
    <p:extLst>
      <p:ext uri="{BB962C8B-B14F-4D97-AF65-F5344CB8AC3E}">
        <p14:creationId xmlns:p14="http://schemas.microsoft.com/office/powerpoint/2010/main" val="2596991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40080" y="840159"/>
            <a:ext cx="11521440" cy="1144533"/>
          </a:xfrm>
          <a:prstGeom prst="rect">
            <a:avLst/>
          </a:prstGeom>
        </p:spPr>
        <p:txBody>
          <a:bodyPr vert="horz" lIns="128016" tIns="64008" rIns="128016" bIns="64008" rtlCol="0" anchor="ctr">
            <a:normAutofit/>
          </a:bodyPr>
          <a:lstStyle/>
          <a:p>
            <a:r>
              <a:rPr lang="es-ES" dirty="0" smtClean="0"/>
              <a:t>Modificar el estilo de título del patrón</a:t>
            </a:r>
            <a:endParaRPr lang="es-ES" dirty="0"/>
          </a:p>
        </p:txBody>
      </p:sp>
      <p:sp>
        <p:nvSpPr>
          <p:cNvPr id="3" name="2 Marcador de texto"/>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Lst>
  <p:timing>
    <p:tnLst>
      <p:par>
        <p:cTn id="1" dur="indefinite" restart="never" nodeType="tmRoot"/>
      </p:par>
    </p:tnLst>
  </p:timing>
  <p:hf hdr="0" ftr="0" dt="0"/>
  <p:txStyles>
    <p:titleStyle>
      <a:lvl1pPr algn="ctr" defTabSz="1280160" rtl="0" eaLnBrk="1" latinLnBrk="0" hangingPunct="1">
        <a:spcBef>
          <a:spcPct val="0"/>
        </a:spcBef>
        <a:buNone/>
        <a:defRPr sz="4800" kern="1200" baseline="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baseline="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eg"/><Relationship Id="rId10" Type="http://schemas.openxmlformats.org/officeDocument/2006/relationships/image" Target="../media/image4.png"/><Relationship Id="rId4" Type="http://schemas.microsoft.com/office/2007/relationships/hdphoto" Target="../media/hdphoto2.wdp"/><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4.png"/><Relationship Id="rId5" Type="http://schemas.openxmlformats.org/officeDocument/2006/relationships/image" Target="../media/image44.jpeg"/><Relationship Id="rId10" Type="http://schemas.openxmlformats.org/officeDocument/2006/relationships/image" Target="../media/image47.png"/><Relationship Id="rId4" Type="http://schemas.microsoft.com/office/2007/relationships/hdphoto" Target="../media/hdphoto2.wdp"/><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png"/><Relationship Id="rId3" Type="http://schemas.openxmlformats.org/officeDocument/2006/relationships/image" Target="../media/image34.png"/><Relationship Id="rId7" Type="http://schemas.openxmlformats.org/officeDocument/2006/relationships/image" Target="../media/image52.png"/><Relationship Id="rId12" Type="http://schemas.openxmlformats.org/officeDocument/2006/relationships/image" Target="../media/image33.png"/><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42.svg"/><Relationship Id="rId5" Type="http://schemas.openxmlformats.org/officeDocument/2006/relationships/image" Target="../media/image50.emf"/><Relationship Id="rId10" Type="http://schemas.openxmlformats.org/officeDocument/2006/relationships/image" Target="../media/image54.png"/><Relationship Id="rId4" Type="http://schemas.openxmlformats.org/officeDocument/2006/relationships/image" Target="../media/image49.jp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9.sv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hyperlink" Target="mailto:energia_ris3cat@irec.cat" TargetMode="External"/><Relationship Id="rId3" Type="http://schemas.openxmlformats.org/officeDocument/2006/relationships/image" Target="../media/image2.jpe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hyperlink" Target="mailto:amagraso@irec.cat" TargetMode="External"/><Relationship Id="rId10" Type="http://schemas.openxmlformats.org/officeDocument/2006/relationships/hyperlink" Target="mailto:Enric.ortega@comsa.com" TargetMode="External"/><Relationship Id="rId4" Type="http://schemas.openxmlformats.org/officeDocument/2006/relationships/hyperlink" Target="mailto:msanmarti@irec.cat" TargetMode="External"/><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4.png"/><Relationship Id="rId4" Type="http://schemas.openxmlformats.org/officeDocument/2006/relationships/image" Target="../media/image21.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30.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anal-i.cl/smartcities/wp-content/uploads/2013/07/Barcelona-smart-city-600x250.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1922"/>
          <a:stretch/>
        </p:blipFill>
        <p:spPr bwMode="auto">
          <a:xfrm>
            <a:off x="-7912" y="866834"/>
            <a:ext cx="12801600" cy="78813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p:txBody>
          <a:bodyPr>
            <a:normAutofit fontScale="90000"/>
          </a:bodyPr>
          <a:lstStyle/>
          <a:p>
            <a:r>
              <a:rPr lang="ca-ES" sz="6700" b="1" dirty="0" err="1" smtClean="0"/>
              <a:t>Comunidad</a:t>
            </a:r>
            <a:r>
              <a:rPr lang="ca-ES" sz="6700" b="1" dirty="0" smtClean="0"/>
              <a:t> </a:t>
            </a:r>
            <a:r>
              <a:rPr lang="ca-ES" sz="6700" b="1" dirty="0" smtClean="0"/>
              <a:t>RIS3CAT </a:t>
            </a:r>
            <a:r>
              <a:rPr lang="ca-ES" sz="6700" b="1" dirty="0" smtClean="0"/>
              <a:t>Energía</a:t>
            </a:r>
            <a:r>
              <a:rPr lang="ca-ES" sz="6700" b="1" dirty="0" smtClean="0"/>
              <a:t/>
            </a:r>
            <a:br>
              <a:rPr lang="ca-ES" sz="6700" b="1" dirty="0" smtClean="0"/>
            </a:br>
            <a:r>
              <a:rPr lang="ca-ES" b="1" dirty="0" err="1" smtClean="0"/>
              <a:t>Proyecto</a:t>
            </a:r>
            <a:r>
              <a:rPr lang="ca-ES" b="1" dirty="0" smtClean="0"/>
              <a:t> REFER</a:t>
            </a:r>
            <a:r>
              <a:rPr lang="ca-ES" sz="8000" b="1" dirty="0" smtClean="0"/>
              <a:t/>
            </a:r>
            <a:br>
              <a:rPr lang="ca-ES" sz="8000" b="1" dirty="0" smtClean="0"/>
            </a:br>
            <a:r>
              <a:rPr lang="ca-ES" sz="1200" b="1" dirty="0" smtClean="0">
                <a:solidFill>
                  <a:schemeClr val="bg1">
                    <a:lumMod val="85000"/>
                  </a:schemeClr>
                </a:solidFill>
              </a:rPr>
              <a:t>-</a:t>
            </a:r>
            <a:endParaRPr lang="ca-ES" sz="7200" b="1" dirty="0"/>
          </a:p>
        </p:txBody>
      </p:sp>
      <p:sp>
        <p:nvSpPr>
          <p:cNvPr id="3" name="2 Subtítulo"/>
          <p:cNvSpPr>
            <a:spLocks noGrp="1"/>
          </p:cNvSpPr>
          <p:nvPr>
            <p:ph type="subTitle" idx="1"/>
          </p:nvPr>
        </p:nvSpPr>
        <p:spPr>
          <a:xfrm>
            <a:off x="784176" y="5448672"/>
            <a:ext cx="11233248" cy="1160120"/>
          </a:xfrm>
        </p:spPr>
        <p:txBody>
          <a:bodyPr>
            <a:normAutofit fontScale="92500" lnSpcReduction="10000"/>
          </a:bodyPr>
          <a:lstStyle/>
          <a:p>
            <a:r>
              <a:rPr lang="ca-ES" sz="4000" b="1" dirty="0" smtClean="0">
                <a:solidFill>
                  <a:schemeClr val="tx1">
                    <a:lumMod val="65000"/>
                    <a:lumOff val="35000"/>
                  </a:schemeClr>
                </a:solidFill>
              </a:rPr>
              <a:t>Balanç de la Comunitat</a:t>
            </a:r>
          </a:p>
          <a:p>
            <a:r>
              <a:rPr lang="ca-ES" sz="3000" dirty="0" smtClean="0">
                <a:solidFill>
                  <a:schemeClr val="tx1">
                    <a:lumMod val="65000"/>
                    <a:lumOff val="35000"/>
                  </a:schemeClr>
                </a:solidFill>
              </a:rPr>
              <a:t>Anna Magrasó- Equip de coordinació (IREC) </a:t>
            </a:r>
          </a:p>
        </p:txBody>
      </p:sp>
      <p:sp>
        <p:nvSpPr>
          <p:cNvPr id="4" name="Rectangle 3"/>
          <p:cNvSpPr/>
          <p:nvPr/>
        </p:nvSpPr>
        <p:spPr>
          <a:xfrm>
            <a:off x="9641160" y="30730"/>
            <a:ext cx="2736304" cy="6241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472" y="6820760"/>
            <a:ext cx="4353599" cy="1828800"/>
          </a:xfrm>
          <a:prstGeom prst="rect">
            <a:avLst/>
          </a:prstGeom>
          <a:solidFill>
            <a:schemeClr val="bg1"/>
          </a:solidFill>
        </p:spPr>
      </p:pic>
      <p:pic>
        <p:nvPicPr>
          <p:cNvPr id="7" name="Picture 3" descr="C:\Users\LVAL\Desktop\RIS3CAT\ENERGÍA\LOGO ENERGIA RIS3CAT\LOGO ENERGIA RIS3CAT\COLOR\LOGO ENERGIA RIS3CAT.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012" y="6821484"/>
            <a:ext cx="2256623" cy="1828800"/>
          </a:xfrm>
          <a:prstGeom prst="rect">
            <a:avLst/>
          </a:prstGeom>
          <a:solidFill>
            <a:schemeClr val="bg1"/>
          </a:solidFill>
          <a:extLst/>
        </p:spPr>
      </p:pic>
    </p:spTree>
    <p:extLst>
      <p:ext uri="{BB962C8B-B14F-4D97-AF65-F5344CB8AC3E}">
        <p14:creationId xmlns:p14="http://schemas.microsoft.com/office/powerpoint/2010/main" val="367279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6" name="Rectangle 13">
            <a:extLst>
              <a:ext uri="{FF2B5EF4-FFF2-40B4-BE49-F238E27FC236}">
                <a16:creationId xmlns:a16="http://schemas.microsoft.com/office/drawing/2014/main" id="{70FB8D6E-0C10-4781-B04E-1F16C131E4ED}"/>
              </a:ext>
            </a:extLst>
          </p:cNvPr>
          <p:cNvSpPr>
            <a:spLocks noChangeArrowheads="1"/>
          </p:cNvSpPr>
          <p:nvPr/>
        </p:nvSpPr>
        <p:spPr bwMode="auto">
          <a:xfrm>
            <a:off x="2330231" y="112270"/>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Investigación en el Terciario</a:t>
            </a:r>
          </a:p>
        </p:txBody>
      </p:sp>
      <p:grpSp>
        <p:nvGrpSpPr>
          <p:cNvPr id="2" name="Grupo 1">
            <a:extLst>
              <a:ext uri="{FF2B5EF4-FFF2-40B4-BE49-F238E27FC236}">
                <a16:creationId xmlns:a16="http://schemas.microsoft.com/office/drawing/2014/main" id="{EEFE40A9-2845-4C2E-AC67-EFE20C0CDF4E}"/>
              </a:ext>
            </a:extLst>
          </p:cNvPr>
          <p:cNvGrpSpPr/>
          <p:nvPr/>
        </p:nvGrpSpPr>
        <p:grpSpPr>
          <a:xfrm>
            <a:off x="8511428" y="1215434"/>
            <a:ext cx="4212786" cy="2614606"/>
            <a:chOff x="5310557" y="1942704"/>
            <a:chExt cx="2528795" cy="1598219"/>
          </a:xfrm>
        </p:grpSpPr>
        <p:pic>
          <p:nvPicPr>
            <p:cNvPr id="19" name="Imagen 18">
              <a:extLst>
                <a:ext uri="{FF2B5EF4-FFF2-40B4-BE49-F238E27FC236}">
                  <a16:creationId xmlns:a16="http://schemas.microsoft.com/office/drawing/2014/main" id="{3A906D74-64A2-461B-A2C8-E99DE3A32A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5779425" y="1480996"/>
              <a:ext cx="1598219" cy="2521635"/>
            </a:xfrm>
            <a:prstGeom prst="rect">
              <a:avLst/>
            </a:prstGeom>
          </p:spPr>
        </p:pic>
        <p:sp>
          <p:nvSpPr>
            <p:cNvPr id="37" name="CuadroTexto 36">
              <a:extLst>
                <a:ext uri="{FF2B5EF4-FFF2-40B4-BE49-F238E27FC236}">
                  <a16:creationId xmlns:a16="http://schemas.microsoft.com/office/drawing/2014/main" id="{ABBDF2DA-B260-4265-9AA8-40C8F6D3EAE4}"/>
                </a:ext>
              </a:extLst>
            </p:cNvPr>
            <p:cNvSpPr txBox="1"/>
            <p:nvPr/>
          </p:nvSpPr>
          <p:spPr>
            <a:xfrm>
              <a:off x="5310557" y="2275709"/>
              <a:ext cx="1341260" cy="267149"/>
            </a:xfrm>
            <a:prstGeom prst="rect">
              <a:avLst/>
            </a:prstGeom>
            <a:noFill/>
          </p:spPr>
          <p:txBody>
            <a:bodyPr wrap="square" rtlCol="0">
              <a:spAutoFit/>
            </a:bodyPr>
            <a:lstStyle/>
            <a:p>
              <a:pPr algn="ctr"/>
              <a:r>
                <a:rPr lang="es-ES" sz="2240" dirty="0">
                  <a:solidFill>
                    <a:schemeClr val="bg1">
                      <a:lumMod val="75000"/>
                    </a:schemeClr>
                  </a:solidFill>
                </a:rPr>
                <a:t>Que Investigar?</a:t>
              </a:r>
            </a:p>
          </p:txBody>
        </p:sp>
        <p:sp>
          <p:nvSpPr>
            <p:cNvPr id="41" name="CuadroTexto 40">
              <a:extLst>
                <a:ext uri="{FF2B5EF4-FFF2-40B4-BE49-F238E27FC236}">
                  <a16:creationId xmlns:a16="http://schemas.microsoft.com/office/drawing/2014/main" id="{2955CF54-A4F5-4AB6-945C-93D5AA909450}"/>
                </a:ext>
              </a:extLst>
            </p:cNvPr>
            <p:cNvSpPr txBox="1"/>
            <p:nvPr/>
          </p:nvSpPr>
          <p:spPr>
            <a:xfrm>
              <a:off x="6410812" y="2572537"/>
              <a:ext cx="1318391" cy="267149"/>
            </a:xfrm>
            <a:prstGeom prst="rect">
              <a:avLst/>
            </a:prstGeom>
            <a:noFill/>
          </p:spPr>
          <p:txBody>
            <a:bodyPr wrap="square" rtlCol="0">
              <a:spAutoFit/>
            </a:bodyPr>
            <a:lstStyle/>
            <a:p>
              <a:r>
                <a:rPr lang="es-ES" sz="2240" dirty="0">
                  <a:solidFill>
                    <a:schemeClr val="bg1"/>
                  </a:solidFill>
                </a:rPr>
                <a:t>Demostrador</a:t>
              </a:r>
            </a:p>
          </p:txBody>
        </p:sp>
      </p:grpSp>
      <p:sp>
        <p:nvSpPr>
          <p:cNvPr id="46" name="CuadroTexto 45">
            <a:extLst>
              <a:ext uri="{FF2B5EF4-FFF2-40B4-BE49-F238E27FC236}">
                <a16:creationId xmlns:a16="http://schemas.microsoft.com/office/drawing/2014/main" id="{93CDB5C8-2FB9-4275-85BD-294897E09263}"/>
              </a:ext>
            </a:extLst>
          </p:cNvPr>
          <p:cNvSpPr txBox="1"/>
          <p:nvPr/>
        </p:nvSpPr>
        <p:spPr>
          <a:xfrm>
            <a:off x="7445612" y="6838463"/>
            <a:ext cx="1407315" cy="437043"/>
          </a:xfrm>
          <a:prstGeom prst="rect">
            <a:avLst/>
          </a:prstGeom>
          <a:noFill/>
        </p:spPr>
        <p:txBody>
          <a:bodyPr wrap="square" rtlCol="0">
            <a:spAutoFit/>
          </a:bodyPr>
          <a:lstStyle/>
          <a:p>
            <a:r>
              <a:rPr lang="es-ES" sz="2240" dirty="0">
                <a:solidFill>
                  <a:schemeClr val="bg1"/>
                </a:solidFill>
              </a:rPr>
              <a:t>Labor.</a:t>
            </a:r>
          </a:p>
        </p:txBody>
      </p:sp>
      <p:sp>
        <p:nvSpPr>
          <p:cNvPr id="32" name="Rectangle 13">
            <a:extLst>
              <a:ext uri="{FF2B5EF4-FFF2-40B4-BE49-F238E27FC236}">
                <a16:creationId xmlns:a16="http://schemas.microsoft.com/office/drawing/2014/main" id="{9217ADEE-98AC-4609-8A7C-914AF6AB9A81}"/>
              </a:ext>
            </a:extLst>
          </p:cNvPr>
          <p:cNvSpPr>
            <a:spLocks noChangeArrowheads="1"/>
          </p:cNvSpPr>
          <p:nvPr/>
        </p:nvSpPr>
        <p:spPr bwMode="auto">
          <a:xfrm>
            <a:off x="488173" y="1315505"/>
            <a:ext cx="7829830" cy="390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16" tIns="64008" rIns="128016" bIns="64008" numCol="1" anchor="ctr" anchorCtr="0" compatLnSpc="1">
            <a:prstTxWarp prst="textNoShape">
              <a:avLst/>
            </a:prstTxWarp>
            <a:spAutoFit/>
          </a:bodyPr>
          <a:lstStyle/>
          <a:p>
            <a:pPr fontAlgn="base">
              <a:spcBef>
                <a:spcPct val="0"/>
              </a:spcBef>
              <a:spcAft>
                <a:spcPct val="0"/>
              </a:spcAft>
            </a:pPr>
            <a:endParaRPr lang="es-ES" altLang="ca-ES" sz="2660" b="1" dirty="0">
              <a:latin typeface="Arial" pitchFamily="34" charset="0"/>
              <a:cs typeface="Arial" pitchFamily="34" charset="0"/>
            </a:endParaRPr>
          </a:p>
          <a:p>
            <a:pPr marL="480060" indent="-480060" fontAlgn="base">
              <a:spcBef>
                <a:spcPct val="0"/>
              </a:spcBef>
              <a:spcAft>
                <a:spcPct val="0"/>
              </a:spcAft>
              <a:buFont typeface="Arial" panose="020B0604020202020204" pitchFamily="34" charset="0"/>
              <a:buChar char="•"/>
            </a:pPr>
            <a:endParaRPr lang="es-ES" altLang="ca-ES" sz="1120" b="1" dirty="0">
              <a:latin typeface="Arial" pitchFamily="34" charset="0"/>
              <a:cs typeface="Arial" pitchFamily="34" charset="0"/>
            </a:endParaRPr>
          </a:p>
          <a:p>
            <a:pPr marL="480060" indent="-480060" fontAlgn="base">
              <a:spcBef>
                <a:spcPts val="840"/>
              </a:spcBef>
              <a:spcAft>
                <a:spcPct val="0"/>
              </a:spcAft>
              <a:buFont typeface="Arial" panose="020B0604020202020204" pitchFamily="34" charset="0"/>
              <a:buChar char="•"/>
            </a:pPr>
            <a:r>
              <a:rPr lang="es-ES" altLang="ca-ES" sz="2660" b="1" dirty="0">
                <a:latin typeface="Arial" pitchFamily="34" charset="0"/>
                <a:cs typeface="Arial" pitchFamily="34" charset="0"/>
              </a:rPr>
              <a:t>Gestión de la energía: </a:t>
            </a:r>
            <a:r>
              <a:rPr lang="es-ES" altLang="ca-ES" sz="2660" dirty="0">
                <a:latin typeface="Arial" pitchFamily="34" charset="0"/>
                <a:cs typeface="Arial" pitchFamily="34" charset="0"/>
              </a:rPr>
              <a:t>Cuando su demanda se incrementa día a día y su precio.</a:t>
            </a:r>
          </a:p>
          <a:p>
            <a:pPr marL="480060" indent="-480060" fontAlgn="base">
              <a:spcBef>
                <a:spcPts val="840"/>
              </a:spcBef>
              <a:spcAft>
                <a:spcPct val="0"/>
              </a:spcAft>
              <a:buFont typeface="Arial" panose="020B0604020202020204" pitchFamily="34" charset="0"/>
              <a:buChar char="•"/>
            </a:pPr>
            <a:r>
              <a:rPr lang="es-ES" altLang="ca-ES" sz="2660" b="1" dirty="0">
                <a:latin typeface="Arial" pitchFamily="34" charset="0"/>
                <a:cs typeface="Arial" pitchFamily="34" charset="0"/>
              </a:rPr>
              <a:t>Ciclo de vida: </a:t>
            </a:r>
            <a:r>
              <a:rPr lang="es-ES" altLang="ca-ES" sz="2660" dirty="0">
                <a:latin typeface="Arial" pitchFamily="34" charset="0"/>
                <a:cs typeface="Arial" pitchFamily="34" charset="0"/>
              </a:rPr>
              <a:t>Evitar la generación de residuos. </a:t>
            </a:r>
          </a:p>
          <a:p>
            <a:pPr marL="480060" indent="-480060" fontAlgn="base">
              <a:spcBef>
                <a:spcPts val="840"/>
              </a:spcBef>
              <a:spcAft>
                <a:spcPct val="0"/>
              </a:spcAft>
              <a:buFont typeface="Arial" panose="020B0604020202020204" pitchFamily="34" charset="0"/>
              <a:buChar char="•"/>
            </a:pPr>
            <a:r>
              <a:rPr lang="es-ES" altLang="ca-ES" sz="2660" b="1" dirty="0">
                <a:latin typeface="Arial" pitchFamily="34" charset="0"/>
                <a:cs typeface="Arial" pitchFamily="34" charset="0"/>
              </a:rPr>
              <a:t>Asistente para la toma de decisiones: </a:t>
            </a:r>
            <a:r>
              <a:rPr lang="es-ES" altLang="ca-ES" sz="2660" dirty="0">
                <a:latin typeface="Arial" pitchFamily="34" charset="0"/>
                <a:cs typeface="Arial" pitchFamily="34" charset="0"/>
              </a:rPr>
              <a:t>Un sistema experto.</a:t>
            </a:r>
          </a:p>
          <a:p>
            <a:pPr fontAlgn="base">
              <a:spcBef>
                <a:spcPct val="0"/>
              </a:spcBef>
              <a:spcAft>
                <a:spcPct val="0"/>
              </a:spcAft>
            </a:pPr>
            <a:endParaRPr lang="es-ES" altLang="ca-ES" sz="2800" b="1" dirty="0">
              <a:latin typeface="Arial" pitchFamily="34" charset="0"/>
              <a:cs typeface="Arial" pitchFamily="34" charset="0"/>
            </a:endParaRPr>
          </a:p>
        </p:txBody>
      </p:sp>
      <p:sp>
        <p:nvSpPr>
          <p:cNvPr id="33" name="CuadroTexto 32">
            <a:extLst>
              <a:ext uri="{FF2B5EF4-FFF2-40B4-BE49-F238E27FC236}">
                <a16:creationId xmlns:a16="http://schemas.microsoft.com/office/drawing/2014/main" id="{4177E920-B73A-49C8-81B6-1CDFB1680A90}"/>
              </a:ext>
            </a:extLst>
          </p:cNvPr>
          <p:cNvSpPr txBox="1"/>
          <p:nvPr/>
        </p:nvSpPr>
        <p:spPr>
          <a:xfrm>
            <a:off x="241371" y="1412449"/>
            <a:ext cx="6427369" cy="609398"/>
          </a:xfrm>
          <a:prstGeom prst="rect">
            <a:avLst/>
          </a:prstGeom>
          <a:noFill/>
        </p:spPr>
        <p:txBody>
          <a:bodyPr wrap="square" rtlCol="0">
            <a:spAutoFit/>
          </a:bodyPr>
          <a:lstStyle/>
          <a:p>
            <a:pPr algn="ctr"/>
            <a:r>
              <a:rPr lang="es-ES" sz="3360" b="1" dirty="0"/>
              <a:t>¿Donde centrar la investigación?</a:t>
            </a:r>
          </a:p>
        </p:txBody>
      </p:sp>
      <p:sp>
        <p:nvSpPr>
          <p:cNvPr id="40" name="CuadroTexto 39">
            <a:extLst>
              <a:ext uri="{FF2B5EF4-FFF2-40B4-BE49-F238E27FC236}">
                <a16:creationId xmlns:a16="http://schemas.microsoft.com/office/drawing/2014/main" id="{A0BAA690-1D7F-428F-B17F-A7EB67739F50}"/>
              </a:ext>
            </a:extLst>
          </p:cNvPr>
          <p:cNvSpPr txBox="1"/>
          <p:nvPr/>
        </p:nvSpPr>
        <p:spPr>
          <a:xfrm>
            <a:off x="488173" y="4819136"/>
            <a:ext cx="6723321" cy="609398"/>
          </a:xfrm>
          <a:prstGeom prst="rect">
            <a:avLst/>
          </a:prstGeom>
          <a:noFill/>
        </p:spPr>
        <p:txBody>
          <a:bodyPr wrap="square">
            <a:spAutoFit/>
          </a:bodyPr>
          <a:lstStyle/>
          <a:p>
            <a:r>
              <a:rPr lang="es-ES" sz="3360" b="1" dirty="0"/>
              <a:t>¿Búsqueda del demostrador?</a:t>
            </a:r>
            <a:endParaRPr lang="es-ES" sz="2520" b="1" dirty="0"/>
          </a:p>
        </p:txBody>
      </p:sp>
      <p:sp>
        <p:nvSpPr>
          <p:cNvPr id="43" name="Rectangle 13">
            <a:extLst>
              <a:ext uri="{FF2B5EF4-FFF2-40B4-BE49-F238E27FC236}">
                <a16:creationId xmlns:a16="http://schemas.microsoft.com/office/drawing/2014/main" id="{515B1EAD-6151-4BC7-83B7-95D0D47C3A5A}"/>
              </a:ext>
            </a:extLst>
          </p:cNvPr>
          <p:cNvSpPr>
            <a:spLocks noChangeArrowheads="1"/>
          </p:cNvSpPr>
          <p:nvPr/>
        </p:nvSpPr>
        <p:spPr bwMode="auto">
          <a:xfrm>
            <a:off x="570616" y="5407063"/>
            <a:ext cx="11742812" cy="393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16" tIns="64008" rIns="128016" bIns="64008" numCol="1" anchor="ctr" anchorCtr="0" compatLnSpc="1">
            <a:prstTxWarp prst="textNoShape">
              <a:avLst/>
            </a:prstTxWarp>
            <a:spAutoFit/>
          </a:bodyPr>
          <a:lstStyle/>
          <a:p>
            <a:pPr marL="480060" indent="-480060" fontAlgn="base">
              <a:spcBef>
                <a:spcPts val="840"/>
              </a:spcBef>
              <a:spcAft>
                <a:spcPct val="0"/>
              </a:spcAft>
              <a:buFont typeface="Arial" panose="020B0604020202020204" pitchFamily="34" charset="0"/>
              <a:buChar char="•"/>
            </a:pPr>
            <a:r>
              <a:rPr lang="es-ES" altLang="ca-ES" sz="2660" dirty="0">
                <a:latin typeface="Arial" pitchFamily="34" charset="0"/>
                <a:cs typeface="Arial" pitchFamily="34" charset="0"/>
              </a:rPr>
              <a:t>Edificio totalmente eléctrico: Clima y luz como principales grupos consumidores</a:t>
            </a:r>
          </a:p>
          <a:p>
            <a:pPr marL="480060" indent="-480060" fontAlgn="base">
              <a:spcBef>
                <a:spcPts val="840"/>
              </a:spcBef>
              <a:spcAft>
                <a:spcPct val="0"/>
              </a:spcAft>
              <a:buFont typeface="Arial" panose="020B0604020202020204" pitchFamily="34" charset="0"/>
              <a:buChar char="•"/>
            </a:pPr>
            <a:r>
              <a:rPr lang="es-ES" altLang="ca-ES" sz="2660" dirty="0">
                <a:latin typeface="Arial" pitchFamily="34" charset="0"/>
                <a:cs typeface="Arial" pitchFamily="34" charset="0"/>
              </a:rPr>
              <a:t>Disponga de una planta fotovoltaica y existan excedentes eléctricos</a:t>
            </a:r>
          </a:p>
          <a:p>
            <a:pPr marL="480060" indent="-480060" fontAlgn="base">
              <a:spcBef>
                <a:spcPts val="840"/>
              </a:spcBef>
              <a:spcAft>
                <a:spcPct val="0"/>
              </a:spcAft>
              <a:buFont typeface="Arial" panose="020B0604020202020204" pitchFamily="34" charset="0"/>
              <a:buChar char="•"/>
            </a:pPr>
            <a:r>
              <a:rPr lang="es-ES" altLang="ca-ES" sz="2660" dirty="0">
                <a:latin typeface="Arial" pitchFamily="34" charset="0"/>
                <a:cs typeface="Arial" pitchFamily="34" charset="0"/>
              </a:rPr>
              <a:t>El horario de funcionamiento (abre por las tardes) provoca grandes excedentes solares</a:t>
            </a:r>
          </a:p>
          <a:p>
            <a:pPr marL="480060" indent="-480060" fontAlgn="base">
              <a:spcBef>
                <a:spcPts val="840"/>
              </a:spcBef>
              <a:spcAft>
                <a:spcPct val="0"/>
              </a:spcAft>
              <a:buFont typeface="Arial" panose="020B0604020202020204" pitchFamily="34" charset="0"/>
              <a:buChar char="•"/>
            </a:pPr>
            <a:r>
              <a:rPr lang="es-ES" altLang="ca-ES" sz="2660" dirty="0">
                <a:latin typeface="Arial" pitchFamily="34" charset="0"/>
                <a:cs typeface="Arial" pitchFamily="34" charset="0"/>
              </a:rPr>
              <a:t>Esté equipado con un sistema SCADA o BMS para la gestión del clima</a:t>
            </a:r>
          </a:p>
          <a:p>
            <a:pPr marL="480060" indent="-480060" fontAlgn="base">
              <a:spcBef>
                <a:spcPts val="840"/>
              </a:spcBef>
              <a:spcAft>
                <a:spcPct val="0"/>
              </a:spcAft>
              <a:buFont typeface="Arial" panose="020B0604020202020204" pitchFamily="34" charset="0"/>
              <a:buChar char="•"/>
            </a:pPr>
            <a:endParaRPr lang="es-ES" altLang="ca-ES" sz="2660" dirty="0">
              <a:latin typeface="Arial" pitchFamily="34" charset="0"/>
              <a:cs typeface="Arial" pitchFamily="34" charset="0"/>
            </a:endParaRPr>
          </a:p>
          <a:p>
            <a:pPr fontAlgn="base">
              <a:spcBef>
                <a:spcPts val="840"/>
              </a:spcBef>
              <a:spcAft>
                <a:spcPct val="0"/>
              </a:spcAft>
            </a:pPr>
            <a:endParaRPr lang="es-ES" altLang="ca-ES" sz="2800" b="1" dirty="0">
              <a:latin typeface="Arial" pitchFamily="34" charset="0"/>
              <a:cs typeface="Arial" pitchFamily="34" charset="0"/>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11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Nube 43">
            <a:extLst>
              <a:ext uri="{FF2B5EF4-FFF2-40B4-BE49-F238E27FC236}">
                <a16:creationId xmlns:a16="http://schemas.microsoft.com/office/drawing/2014/main" id="{3F6E322D-1C58-440D-979F-147F60F6C4AA}"/>
              </a:ext>
            </a:extLst>
          </p:cNvPr>
          <p:cNvSpPr/>
          <p:nvPr/>
        </p:nvSpPr>
        <p:spPr>
          <a:xfrm>
            <a:off x="2736066" y="3402787"/>
            <a:ext cx="6993274" cy="4600816"/>
          </a:xfrm>
          <a:prstGeom prst="cloud">
            <a:avLst/>
          </a:prstGeom>
          <a:solidFill>
            <a:schemeClr val="bg1"/>
          </a:solidFill>
          <a:effectLst>
            <a:outerShdw blurRad="40000" dist="139700" dir="40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6" name="Rectangle 13">
            <a:extLst>
              <a:ext uri="{FF2B5EF4-FFF2-40B4-BE49-F238E27FC236}">
                <a16:creationId xmlns:a16="http://schemas.microsoft.com/office/drawing/2014/main" id="{70FB8D6E-0C10-4781-B04E-1F16C131E4ED}"/>
              </a:ext>
            </a:extLst>
          </p:cNvPr>
          <p:cNvSpPr>
            <a:spLocks noChangeArrowheads="1"/>
          </p:cNvSpPr>
          <p:nvPr/>
        </p:nvSpPr>
        <p:spPr bwMode="auto">
          <a:xfrm>
            <a:off x="2312591" y="55274"/>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Investigación en el Terciario</a:t>
            </a:r>
          </a:p>
        </p:txBody>
      </p:sp>
      <p:sp>
        <p:nvSpPr>
          <p:cNvPr id="46" name="CuadroTexto 45">
            <a:extLst>
              <a:ext uri="{FF2B5EF4-FFF2-40B4-BE49-F238E27FC236}">
                <a16:creationId xmlns:a16="http://schemas.microsoft.com/office/drawing/2014/main" id="{93CDB5C8-2FB9-4275-85BD-294897E09263}"/>
              </a:ext>
            </a:extLst>
          </p:cNvPr>
          <p:cNvSpPr txBox="1"/>
          <p:nvPr/>
        </p:nvSpPr>
        <p:spPr>
          <a:xfrm>
            <a:off x="7445612" y="6838463"/>
            <a:ext cx="1407315" cy="437043"/>
          </a:xfrm>
          <a:prstGeom prst="rect">
            <a:avLst/>
          </a:prstGeom>
          <a:noFill/>
        </p:spPr>
        <p:txBody>
          <a:bodyPr wrap="square" rtlCol="0">
            <a:spAutoFit/>
          </a:bodyPr>
          <a:lstStyle/>
          <a:p>
            <a:r>
              <a:rPr lang="es-ES" sz="2240" dirty="0">
                <a:solidFill>
                  <a:schemeClr val="bg1"/>
                </a:solidFill>
              </a:rPr>
              <a:t>Labor.</a:t>
            </a:r>
          </a:p>
        </p:txBody>
      </p:sp>
      <p:grpSp>
        <p:nvGrpSpPr>
          <p:cNvPr id="22" name="Grupo 21">
            <a:extLst>
              <a:ext uri="{FF2B5EF4-FFF2-40B4-BE49-F238E27FC236}">
                <a16:creationId xmlns:a16="http://schemas.microsoft.com/office/drawing/2014/main" id="{92AD0AAC-C204-4461-8B2B-EFCE7BC9BC31}"/>
              </a:ext>
            </a:extLst>
          </p:cNvPr>
          <p:cNvGrpSpPr/>
          <p:nvPr/>
        </p:nvGrpSpPr>
        <p:grpSpPr>
          <a:xfrm>
            <a:off x="212855" y="1488257"/>
            <a:ext cx="5582508" cy="2656745"/>
            <a:chOff x="50580" y="1358256"/>
            <a:chExt cx="4391944" cy="2180686"/>
          </a:xfrm>
        </p:grpSpPr>
        <p:sp>
          <p:nvSpPr>
            <p:cNvPr id="17" name="Nube 16">
              <a:extLst>
                <a:ext uri="{FF2B5EF4-FFF2-40B4-BE49-F238E27FC236}">
                  <a16:creationId xmlns:a16="http://schemas.microsoft.com/office/drawing/2014/main" id="{52DCF262-5D8A-452F-8835-A72676528027}"/>
                </a:ext>
              </a:extLst>
            </p:cNvPr>
            <p:cNvSpPr/>
            <p:nvPr/>
          </p:nvSpPr>
          <p:spPr>
            <a:xfrm>
              <a:off x="50580" y="1358256"/>
              <a:ext cx="4391944" cy="2180686"/>
            </a:xfrm>
            <a:prstGeom prst="cloud">
              <a:avLst/>
            </a:prstGeom>
            <a:solidFill>
              <a:schemeClr val="bg1"/>
            </a:solidFill>
            <a:effectLst>
              <a:outerShdw blurRad="40000" dist="139700" dir="40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pic>
          <p:nvPicPr>
            <p:cNvPr id="2050" name="Picture 2" descr="II CONCURSO DIBUJA TU BIBLIOTECA – Entreparques">
              <a:extLst>
                <a:ext uri="{FF2B5EF4-FFF2-40B4-BE49-F238E27FC236}">
                  <a16:creationId xmlns:a16="http://schemas.microsoft.com/office/drawing/2014/main" id="{0B2A4AE4-A96E-40CA-AC2A-D4FAE750B7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951" y="1945572"/>
              <a:ext cx="1150753" cy="115075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FE148AD-226A-4240-80DD-92682EA3D621}"/>
                </a:ext>
              </a:extLst>
            </p:cNvPr>
            <p:cNvPicPr>
              <a:picLocks noChangeAspect="1"/>
            </p:cNvPicPr>
            <p:nvPr/>
          </p:nvPicPr>
          <p:blipFill>
            <a:blip r:embed="rId3"/>
            <a:stretch>
              <a:fillRect/>
            </a:stretch>
          </p:blipFill>
          <p:spPr>
            <a:xfrm>
              <a:off x="208634" y="2150649"/>
              <a:ext cx="1304925" cy="866775"/>
            </a:xfrm>
            <a:prstGeom prst="rect">
              <a:avLst/>
            </a:prstGeom>
          </p:spPr>
        </p:pic>
        <p:pic>
          <p:nvPicPr>
            <p:cNvPr id="8" name="Imagen 7">
              <a:extLst>
                <a:ext uri="{FF2B5EF4-FFF2-40B4-BE49-F238E27FC236}">
                  <a16:creationId xmlns:a16="http://schemas.microsoft.com/office/drawing/2014/main" id="{CD7C2CB3-6DD9-4180-A693-C02985D82E2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693890" y="1701682"/>
              <a:ext cx="744953" cy="448967"/>
            </a:xfrm>
            <a:prstGeom prst="rect">
              <a:avLst/>
            </a:prstGeom>
          </p:spPr>
        </p:pic>
        <p:sp>
          <p:nvSpPr>
            <p:cNvPr id="9" name="Elipse 8">
              <a:extLst>
                <a:ext uri="{FF2B5EF4-FFF2-40B4-BE49-F238E27FC236}">
                  <a16:creationId xmlns:a16="http://schemas.microsoft.com/office/drawing/2014/main" id="{C58DD2EF-0C0F-4CD7-B82E-C79A707CA593}"/>
                </a:ext>
              </a:extLst>
            </p:cNvPr>
            <p:cNvSpPr/>
            <p:nvPr/>
          </p:nvSpPr>
          <p:spPr>
            <a:xfrm>
              <a:off x="1891465" y="2448599"/>
              <a:ext cx="283580" cy="312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500" dirty="0"/>
                <a:t>+</a:t>
              </a:r>
            </a:p>
          </p:txBody>
        </p:sp>
        <p:sp>
          <p:nvSpPr>
            <p:cNvPr id="10" name="Flecha: a la derecha 9">
              <a:extLst>
                <a:ext uri="{FF2B5EF4-FFF2-40B4-BE49-F238E27FC236}">
                  <a16:creationId xmlns:a16="http://schemas.microsoft.com/office/drawing/2014/main" id="{AB44DC7B-2421-4A6E-997D-1F68BFD2721E}"/>
                </a:ext>
              </a:extLst>
            </p:cNvPr>
            <p:cNvSpPr/>
            <p:nvPr/>
          </p:nvSpPr>
          <p:spPr>
            <a:xfrm>
              <a:off x="2246552" y="2584037"/>
              <a:ext cx="278028" cy="167811"/>
            </a:xfrm>
            <a:prstGeom prst="rightArrow">
              <a:avLst/>
            </a:prstGeom>
            <a:solidFill>
              <a:srgbClr val="00DE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13" name="Rectángulo 12">
              <a:extLst>
                <a:ext uri="{FF2B5EF4-FFF2-40B4-BE49-F238E27FC236}">
                  <a16:creationId xmlns:a16="http://schemas.microsoft.com/office/drawing/2014/main" id="{71E18999-1A14-4FC9-B7AD-446F9B6911F4}"/>
                </a:ext>
              </a:extLst>
            </p:cNvPr>
            <p:cNvSpPr/>
            <p:nvPr/>
          </p:nvSpPr>
          <p:spPr>
            <a:xfrm>
              <a:off x="1999422" y="1973954"/>
              <a:ext cx="652072" cy="120875"/>
            </a:xfrm>
            <a:prstGeom prst="rect">
              <a:avLst/>
            </a:prstGeom>
            <a:solidFill>
              <a:srgbClr val="00DE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25" name="Flecha: a la derecha 24">
              <a:extLst>
                <a:ext uri="{FF2B5EF4-FFF2-40B4-BE49-F238E27FC236}">
                  <a16:creationId xmlns:a16="http://schemas.microsoft.com/office/drawing/2014/main" id="{EF437783-9D53-4388-9FD5-3BE0C46B5713}"/>
                </a:ext>
              </a:extLst>
            </p:cNvPr>
            <p:cNvSpPr/>
            <p:nvPr/>
          </p:nvSpPr>
          <p:spPr>
            <a:xfrm>
              <a:off x="1563498" y="2520949"/>
              <a:ext cx="278028" cy="167811"/>
            </a:xfrm>
            <a:prstGeom prst="rightArrow">
              <a:avLst/>
            </a:prstGeom>
            <a:solidFill>
              <a:srgbClr val="00DE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26" name="Flecha: a la derecha 25">
              <a:extLst>
                <a:ext uri="{FF2B5EF4-FFF2-40B4-BE49-F238E27FC236}">
                  <a16:creationId xmlns:a16="http://schemas.microsoft.com/office/drawing/2014/main" id="{10BDD6C2-DF6D-48DF-A56E-F9FFE44226DB}"/>
                </a:ext>
              </a:extLst>
            </p:cNvPr>
            <p:cNvSpPr/>
            <p:nvPr/>
          </p:nvSpPr>
          <p:spPr>
            <a:xfrm rot="10800000">
              <a:off x="1554009" y="2706671"/>
              <a:ext cx="278028" cy="167811"/>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11" name="Flecha: hacia abajo 10">
              <a:extLst>
                <a:ext uri="{FF2B5EF4-FFF2-40B4-BE49-F238E27FC236}">
                  <a16:creationId xmlns:a16="http://schemas.microsoft.com/office/drawing/2014/main" id="{83EDBE89-E43B-46F7-B779-D15483E57309}"/>
                </a:ext>
              </a:extLst>
            </p:cNvPr>
            <p:cNvSpPr/>
            <p:nvPr/>
          </p:nvSpPr>
          <p:spPr>
            <a:xfrm>
              <a:off x="1956681" y="2074389"/>
              <a:ext cx="181397" cy="259325"/>
            </a:xfrm>
            <a:prstGeom prst="downArrow">
              <a:avLst/>
            </a:prstGeom>
            <a:solidFill>
              <a:srgbClr val="00DE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15" name="CuadroTexto 14">
              <a:extLst>
                <a:ext uri="{FF2B5EF4-FFF2-40B4-BE49-F238E27FC236}">
                  <a16:creationId xmlns:a16="http://schemas.microsoft.com/office/drawing/2014/main" id="{AE494D2C-9147-4BB6-8A22-1C97E5C89D28}"/>
                </a:ext>
              </a:extLst>
            </p:cNvPr>
            <p:cNvSpPr txBox="1"/>
            <p:nvPr/>
          </p:nvSpPr>
          <p:spPr>
            <a:xfrm>
              <a:off x="2552951" y="1470320"/>
              <a:ext cx="1433384" cy="252627"/>
            </a:xfrm>
            <a:prstGeom prst="rect">
              <a:avLst/>
            </a:prstGeom>
            <a:noFill/>
          </p:spPr>
          <p:txBody>
            <a:bodyPr wrap="square" rtlCol="0">
              <a:spAutoFit/>
            </a:bodyPr>
            <a:lstStyle/>
            <a:p>
              <a:r>
                <a:rPr lang="es-ES" sz="1400" dirty="0"/>
                <a:t>Placas fotovoltaicas</a:t>
              </a:r>
            </a:p>
          </p:txBody>
        </p:sp>
        <p:sp>
          <p:nvSpPr>
            <p:cNvPr id="28" name="CuadroTexto 27">
              <a:extLst>
                <a:ext uri="{FF2B5EF4-FFF2-40B4-BE49-F238E27FC236}">
                  <a16:creationId xmlns:a16="http://schemas.microsoft.com/office/drawing/2014/main" id="{70EC702D-2C71-4D8D-A511-B869D5181898}"/>
                </a:ext>
              </a:extLst>
            </p:cNvPr>
            <p:cNvSpPr txBox="1"/>
            <p:nvPr/>
          </p:nvSpPr>
          <p:spPr>
            <a:xfrm>
              <a:off x="398653" y="1846648"/>
              <a:ext cx="1433384" cy="252627"/>
            </a:xfrm>
            <a:prstGeom prst="rect">
              <a:avLst/>
            </a:prstGeom>
            <a:noFill/>
          </p:spPr>
          <p:txBody>
            <a:bodyPr wrap="square" rtlCol="0">
              <a:spAutoFit/>
            </a:bodyPr>
            <a:lstStyle/>
            <a:p>
              <a:r>
                <a:rPr lang="es-ES" sz="1400" dirty="0"/>
                <a:t>Compañía eléctrica</a:t>
              </a:r>
            </a:p>
          </p:txBody>
        </p:sp>
      </p:grpSp>
      <p:grpSp>
        <p:nvGrpSpPr>
          <p:cNvPr id="23" name="Grupo 22">
            <a:extLst>
              <a:ext uri="{FF2B5EF4-FFF2-40B4-BE49-F238E27FC236}">
                <a16:creationId xmlns:a16="http://schemas.microsoft.com/office/drawing/2014/main" id="{7F088671-458A-4325-BD81-D13DD9718A99}"/>
              </a:ext>
            </a:extLst>
          </p:cNvPr>
          <p:cNvGrpSpPr/>
          <p:nvPr/>
        </p:nvGrpSpPr>
        <p:grpSpPr>
          <a:xfrm>
            <a:off x="6792963" y="1903646"/>
            <a:ext cx="5633456" cy="2520219"/>
            <a:chOff x="4562964" y="1358256"/>
            <a:chExt cx="4519811" cy="2180686"/>
          </a:xfrm>
        </p:grpSpPr>
        <p:sp>
          <p:nvSpPr>
            <p:cNvPr id="39" name="Nube 38">
              <a:extLst>
                <a:ext uri="{FF2B5EF4-FFF2-40B4-BE49-F238E27FC236}">
                  <a16:creationId xmlns:a16="http://schemas.microsoft.com/office/drawing/2014/main" id="{A053BF38-F484-4B1D-BD57-695B863FE56C}"/>
                </a:ext>
              </a:extLst>
            </p:cNvPr>
            <p:cNvSpPr/>
            <p:nvPr/>
          </p:nvSpPr>
          <p:spPr>
            <a:xfrm>
              <a:off x="4562964" y="1358256"/>
              <a:ext cx="4391944" cy="2180686"/>
            </a:xfrm>
            <a:prstGeom prst="cloud">
              <a:avLst/>
            </a:prstGeom>
            <a:solidFill>
              <a:schemeClr val="bg1"/>
            </a:solidFill>
            <a:effectLst>
              <a:outerShdw blurRad="40000" dist="139700" dir="40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grpSp>
          <p:nvGrpSpPr>
            <p:cNvPr id="21" name="Grupo 20">
              <a:extLst>
                <a:ext uri="{FF2B5EF4-FFF2-40B4-BE49-F238E27FC236}">
                  <a16:creationId xmlns:a16="http://schemas.microsoft.com/office/drawing/2014/main" id="{15883344-121D-4BE4-BB03-AB10535B6EDA}"/>
                </a:ext>
              </a:extLst>
            </p:cNvPr>
            <p:cNvGrpSpPr/>
            <p:nvPr/>
          </p:nvGrpSpPr>
          <p:grpSpPr>
            <a:xfrm>
              <a:off x="5514168" y="1756729"/>
              <a:ext cx="1571666" cy="809205"/>
              <a:chOff x="4115217" y="2584037"/>
              <a:chExt cx="2390165" cy="1285324"/>
            </a:xfrm>
          </p:grpSpPr>
          <p:pic>
            <p:nvPicPr>
              <p:cNvPr id="35" name="Imagen 34">
                <a:extLst>
                  <a:ext uri="{FF2B5EF4-FFF2-40B4-BE49-F238E27FC236}">
                    <a16:creationId xmlns:a16="http://schemas.microsoft.com/office/drawing/2014/main" id="{6A1FD68E-0C5B-46F0-8A78-489C0CBF0DD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43096" y="2584037"/>
                <a:ext cx="1343147" cy="809205"/>
              </a:xfrm>
              <a:prstGeom prst="rect">
                <a:avLst/>
              </a:prstGeom>
            </p:spPr>
          </p:pic>
          <p:pic>
            <p:nvPicPr>
              <p:cNvPr id="20" name="Imagen 19">
                <a:extLst>
                  <a:ext uri="{FF2B5EF4-FFF2-40B4-BE49-F238E27FC236}">
                    <a16:creationId xmlns:a16="http://schemas.microsoft.com/office/drawing/2014/main" id="{1658B9FF-6FF2-42D1-B6D9-77BA4226955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115217" y="2902262"/>
                <a:ext cx="1343147" cy="809205"/>
              </a:xfrm>
              <a:prstGeom prst="rect">
                <a:avLst/>
              </a:prstGeom>
            </p:spPr>
          </p:pic>
          <p:pic>
            <p:nvPicPr>
              <p:cNvPr id="34" name="Imagen 33">
                <a:extLst>
                  <a:ext uri="{FF2B5EF4-FFF2-40B4-BE49-F238E27FC236}">
                    <a16:creationId xmlns:a16="http://schemas.microsoft.com/office/drawing/2014/main" id="{E5EC9157-E03B-4B7B-86A7-F201D830E9A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162235" y="2790576"/>
                <a:ext cx="1343147" cy="809205"/>
              </a:xfrm>
              <a:prstGeom prst="rect">
                <a:avLst/>
              </a:prstGeom>
            </p:spPr>
          </p:pic>
          <p:pic>
            <p:nvPicPr>
              <p:cNvPr id="36" name="Imagen 35">
                <a:extLst>
                  <a:ext uri="{FF2B5EF4-FFF2-40B4-BE49-F238E27FC236}">
                    <a16:creationId xmlns:a16="http://schemas.microsoft.com/office/drawing/2014/main" id="{128A3FE7-81C8-40C4-B963-65941E8BA33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937554" y="3060156"/>
                <a:ext cx="1343147" cy="809205"/>
              </a:xfrm>
              <a:prstGeom prst="rect">
                <a:avLst/>
              </a:prstGeom>
            </p:spPr>
          </p:pic>
        </p:grpSp>
        <p:pic>
          <p:nvPicPr>
            <p:cNvPr id="2052" name="Picture 4">
              <a:extLst>
                <a:ext uri="{FF2B5EF4-FFF2-40B4-BE49-F238E27FC236}">
                  <a16:creationId xmlns:a16="http://schemas.microsoft.com/office/drawing/2014/main" id="{48A09382-2DBF-457D-9C2C-A5F64B7E1B1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5517" y="1417543"/>
              <a:ext cx="2367258" cy="1697278"/>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AA5E08C1-04F6-445C-B538-152984067CF9}"/>
                </a:ext>
              </a:extLst>
            </p:cNvPr>
            <p:cNvSpPr txBox="1"/>
            <p:nvPr/>
          </p:nvSpPr>
          <p:spPr>
            <a:xfrm>
              <a:off x="4984507" y="2500881"/>
              <a:ext cx="2057810" cy="676432"/>
            </a:xfrm>
            <a:prstGeom prst="rect">
              <a:avLst/>
            </a:prstGeom>
            <a:noFill/>
          </p:spPr>
          <p:txBody>
            <a:bodyPr wrap="square" rtlCol="0">
              <a:spAutoFit/>
            </a:bodyPr>
            <a:lstStyle/>
            <a:p>
              <a:pPr algn="ctr"/>
              <a:r>
                <a:rPr lang="es-ES" sz="2240" dirty="0">
                  <a:solidFill>
                    <a:srgbClr val="C00000"/>
                  </a:solidFill>
                  <a:effectLst>
                    <a:outerShdw blurRad="38100" dist="38100" dir="2700000" algn="tl">
                      <a:srgbClr val="000000">
                        <a:alpha val="43137"/>
                      </a:srgbClr>
                    </a:outerShdw>
                  </a:effectLst>
                </a:rPr>
                <a:t>USO AUTOMOCIÓN</a:t>
              </a:r>
            </a:p>
            <a:p>
              <a:pPr algn="ctr"/>
              <a:r>
                <a:rPr lang="es-ES" sz="2240" dirty="0">
                  <a:solidFill>
                    <a:srgbClr val="C00000"/>
                  </a:solidFill>
                  <a:effectLst>
                    <a:outerShdw blurRad="38100" dist="38100" dir="2700000" algn="tl">
                      <a:srgbClr val="000000">
                        <a:alpha val="43137"/>
                      </a:srgbClr>
                    </a:outerShdw>
                  </a:effectLst>
                </a:rPr>
                <a:t>100% - 80% Vida</a:t>
              </a:r>
            </a:p>
          </p:txBody>
        </p:sp>
      </p:grpSp>
      <p:sp>
        <p:nvSpPr>
          <p:cNvPr id="30" name="CuadroTexto 29">
            <a:extLst>
              <a:ext uri="{FF2B5EF4-FFF2-40B4-BE49-F238E27FC236}">
                <a16:creationId xmlns:a16="http://schemas.microsoft.com/office/drawing/2014/main" id="{FD977BBC-9EB2-4A26-A4E5-675BDE6394CC}"/>
              </a:ext>
            </a:extLst>
          </p:cNvPr>
          <p:cNvSpPr txBox="1"/>
          <p:nvPr/>
        </p:nvSpPr>
        <p:spPr>
          <a:xfrm>
            <a:off x="183603" y="4261697"/>
            <a:ext cx="2915665" cy="461665"/>
          </a:xfrm>
          <a:prstGeom prst="rect">
            <a:avLst/>
          </a:prstGeom>
          <a:noFill/>
        </p:spPr>
        <p:txBody>
          <a:bodyPr wrap="square" rtlCol="0">
            <a:spAutoFit/>
          </a:bodyPr>
          <a:lstStyle/>
          <a:p>
            <a:r>
              <a:rPr lang="es-ES" sz="2400" dirty="0">
                <a:solidFill>
                  <a:srgbClr val="0000FF"/>
                </a:solidFill>
              </a:rPr>
              <a:t>EVITAR EXCEDENTES</a:t>
            </a:r>
          </a:p>
        </p:txBody>
      </p:sp>
      <p:sp>
        <p:nvSpPr>
          <p:cNvPr id="48" name="CuadroTexto 47">
            <a:extLst>
              <a:ext uri="{FF2B5EF4-FFF2-40B4-BE49-F238E27FC236}">
                <a16:creationId xmlns:a16="http://schemas.microsoft.com/office/drawing/2014/main" id="{9438CE87-621D-4812-9717-ACAB79C54364}"/>
              </a:ext>
            </a:extLst>
          </p:cNvPr>
          <p:cNvSpPr txBox="1"/>
          <p:nvPr/>
        </p:nvSpPr>
        <p:spPr>
          <a:xfrm>
            <a:off x="10063290" y="4278356"/>
            <a:ext cx="2915665" cy="461665"/>
          </a:xfrm>
          <a:prstGeom prst="rect">
            <a:avLst/>
          </a:prstGeom>
          <a:noFill/>
        </p:spPr>
        <p:txBody>
          <a:bodyPr wrap="square" rtlCol="0">
            <a:spAutoFit/>
          </a:bodyPr>
          <a:lstStyle/>
          <a:p>
            <a:r>
              <a:rPr lang="es-ES" sz="2400" dirty="0">
                <a:solidFill>
                  <a:srgbClr val="0000FF"/>
                </a:solidFill>
              </a:rPr>
              <a:t>EVITAR RESIDUOS</a:t>
            </a:r>
          </a:p>
        </p:txBody>
      </p:sp>
      <p:sp>
        <p:nvSpPr>
          <p:cNvPr id="49" name="CuadroTexto 48">
            <a:extLst>
              <a:ext uri="{FF2B5EF4-FFF2-40B4-BE49-F238E27FC236}">
                <a16:creationId xmlns:a16="http://schemas.microsoft.com/office/drawing/2014/main" id="{FC96F2DC-E5C7-46A9-9BA9-77F5957FAE0D}"/>
              </a:ext>
            </a:extLst>
          </p:cNvPr>
          <p:cNvSpPr txBox="1"/>
          <p:nvPr/>
        </p:nvSpPr>
        <p:spPr>
          <a:xfrm>
            <a:off x="8754672" y="6633045"/>
            <a:ext cx="2915665" cy="830997"/>
          </a:xfrm>
          <a:prstGeom prst="rect">
            <a:avLst/>
          </a:prstGeom>
          <a:noFill/>
        </p:spPr>
        <p:txBody>
          <a:bodyPr wrap="square" rtlCol="0">
            <a:spAutoFit/>
          </a:bodyPr>
          <a:lstStyle/>
          <a:p>
            <a:r>
              <a:rPr lang="es-ES" sz="2400" dirty="0">
                <a:solidFill>
                  <a:srgbClr val="0000FF"/>
                </a:solidFill>
              </a:rPr>
              <a:t>EVITAR SOBREDEMANDA</a:t>
            </a:r>
          </a:p>
        </p:txBody>
      </p:sp>
      <p:grpSp>
        <p:nvGrpSpPr>
          <p:cNvPr id="42" name="Grupo 41">
            <a:extLst>
              <a:ext uri="{FF2B5EF4-FFF2-40B4-BE49-F238E27FC236}">
                <a16:creationId xmlns:a16="http://schemas.microsoft.com/office/drawing/2014/main" id="{B368782A-4200-4C8B-A37A-3DE43E43406A}"/>
              </a:ext>
            </a:extLst>
          </p:cNvPr>
          <p:cNvGrpSpPr/>
          <p:nvPr/>
        </p:nvGrpSpPr>
        <p:grpSpPr>
          <a:xfrm>
            <a:off x="4016132" y="3550085"/>
            <a:ext cx="4493430" cy="4287018"/>
            <a:chOff x="2844909" y="2532158"/>
            <a:chExt cx="3209593" cy="3062156"/>
          </a:xfrm>
        </p:grpSpPr>
        <p:pic>
          <p:nvPicPr>
            <p:cNvPr id="2056" name="Picture 8" descr="Esquema de una planta virtual de generación eléctrica  ">
              <a:extLst>
                <a:ext uri="{FF2B5EF4-FFF2-40B4-BE49-F238E27FC236}">
                  <a16:creationId xmlns:a16="http://schemas.microsoft.com/office/drawing/2014/main" id="{F78872EB-5749-420A-904C-2DB066DF800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4909" y="2532158"/>
              <a:ext cx="3209593" cy="3062156"/>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a:extLst>
                <a:ext uri="{FF2B5EF4-FFF2-40B4-BE49-F238E27FC236}">
                  <a16:creationId xmlns:a16="http://schemas.microsoft.com/office/drawing/2014/main" id="{AAB55EBE-072D-45D7-97AD-3883779D2797}"/>
                </a:ext>
              </a:extLst>
            </p:cNvPr>
            <p:cNvSpPr/>
            <p:nvPr/>
          </p:nvSpPr>
          <p:spPr>
            <a:xfrm>
              <a:off x="4154486" y="3695779"/>
              <a:ext cx="598438" cy="651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51" name="Rectángulo 50">
              <a:extLst>
                <a:ext uri="{FF2B5EF4-FFF2-40B4-BE49-F238E27FC236}">
                  <a16:creationId xmlns:a16="http://schemas.microsoft.com/office/drawing/2014/main" id="{DAB29E34-E801-44E2-A33B-70B50454A6CB}"/>
                </a:ext>
              </a:extLst>
            </p:cNvPr>
            <p:cNvSpPr/>
            <p:nvPr/>
          </p:nvSpPr>
          <p:spPr>
            <a:xfrm>
              <a:off x="3927177" y="4062369"/>
              <a:ext cx="598438" cy="245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grpSp>
      <p:sp>
        <p:nvSpPr>
          <p:cNvPr id="29" name="Rectángulo 28">
            <a:extLst>
              <a:ext uri="{FF2B5EF4-FFF2-40B4-BE49-F238E27FC236}">
                <a16:creationId xmlns:a16="http://schemas.microsoft.com/office/drawing/2014/main" id="{84F9267D-DEDA-4975-BDEA-DAC1295E2B01}"/>
              </a:ext>
            </a:extLst>
          </p:cNvPr>
          <p:cNvSpPr/>
          <p:nvPr/>
        </p:nvSpPr>
        <p:spPr>
          <a:xfrm>
            <a:off x="5764777" y="6703600"/>
            <a:ext cx="1902491" cy="978337"/>
          </a:xfrm>
          <a:prstGeom prst="rect">
            <a:avLst/>
          </a:prstGeom>
          <a:solidFill>
            <a:srgbClr val="FF0000">
              <a:alpha val="28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53" name="CuadroTexto 52">
            <a:extLst>
              <a:ext uri="{FF2B5EF4-FFF2-40B4-BE49-F238E27FC236}">
                <a16:creationId xmlns:a16="http://schemas.microsoft.com/office/drawing/2014/main" id="{8833C7E1-A499-475C-9012-74AC4142A058}"/>
              </a:ext>
            </a:extLst>
          </p:cNvPr>
          <p:cNvSpPr txBox="1"/>
          <p:nvPr/>
        </p:nvSpPr>
        <p:spPr>
          <a:xfrm>
            <a:off x="323602" y="4713016"/>
            <a:ext cx="2915665" cy="437043"/>
          </a:xfrm>
          <a:prstGeom prst="rect">
            <a:avLst/>
          </a:prstGeom>
          <a:noFill/>
        </p:spPr>
        <p:txBody>
          <a:bodyPr wrap="square" rtlCol="0">
            <a:spAutoFit/>
          </a:bodyPr>
          <a:lstStyle/>
          <a:p>
            <a:r>
              <a:rPr lang="es-ES" sz="2240" dirty="0">
                <a:solidFill>
                  <a:schemeClr val="bg1">
                    <a:lumMod val="50000"/>
                  </a:schemeClr>
                </a:solidFill>
                <a:latin typeface="Abadi" panose="020B0604020104020204" pitchFamily="34" charset="0"/>
              </a:rPr>
              <a:t>“Uso de una batería”</a:t>
            </a:r>
          </a:p>
        </p:txBody>
      </p:sp>
      <p:sp>
        <p:nvSpPr>
          <p:cNvPr id="54" name="CuadroTexto 53">
            <a:extLst>
              <a:ext uri="{FF2B5EF4-FFF2-40B4-BE49-F238E27FC236}">
                <a16:creationId xmlns:a16="http://schemas.microsoft.com/office/drawing/2014/main" id="{1361DE26-8716-489A-A27B-535128A5C7F9}"/>
              </a:ext>
            </a:extLst>
          </p:cNvPr>
          <p:cNvSpPr txBox="1"/>
          <p:nvPr/>
        </p:nvSpPr>
        <p:spPr>
          <a:xfrm>
            <a:off x="9718239" y="4810714"/>
            <a:ext cx="3119994" cy="781752"/>
          </a:xfrm>
          <a:prstGeom prst="rect">
            <a:avLst/>
          </a:prstGeom>
          <a:noFill/>
        </p:spPr>
        <p:txBody>
          <a:bodyPr wrap="square" rtlCol="0">
            <a:spAutoFit/>
          </a:bodyPr>
          <a:lstStyle/>
          <a:p>
            <a:r>
              <a:rPr lang="es-ES" sz="2240" dirty="0">
                <a:solidFill>
                  <a:schemeClr val="bg1">
                    <a:lumMod val="50000"/>
                  </a:schemeClr>
                </a:solidFill>
                <a:latin typeface="Abadi" panose="020B0604020104020204" pitchFamily="34" charset="0"/>
              </a:rPr>
              <a:t>“Baterías de segunda vida”</a:t>
            </a:r>
          </a:p>
        </p:txBody>
      </p:sp>
      <p:sp>
        <p:nvSpPr>
          <p:cNvPr id="55" name="CuadroTexto 54">
            <a:extLst>
              <a:ext uri="{FF2B5EF4-FFF2-40B4-BE49-F238E27FC236}">
                <a16:creationId xmlns:a16="http://schemas.microsoft.com/office/drawing/2014/main" id="{BEEA4E2F-F338-4FD2-9E3B-4C6C7A5FF90B}"/>
              </a:ext>
            </a:extLst>
          </p:cNvPr>
          <p:cNvSpPr txBox="1"/>
          <p:nvPr/>
        </p:nvSpPr>
        <p:spPr>
          <a:xfrm>
            <a:off x="8868954" y="7371852"/>
            <a:ext cx="2915665" cy="437043"/>
          </a:xfrm>
          <a:prstGeom prst="rect">
            <a:avLst/>
          </a:prstGeom>
          <a:noFill/>
        </p:spPr>
        <p:txBody>
          <a:bodyPr wrap="square" rtlCol="0">
            <a:spAutoFit/>
          </a:bodyPr>
          <a:lstStyle/>
          <a:p>
            <a:r>
              <a:rPr lang="es-ES" sz="2240" dirty="0">
                <a:solidFill>
                  <a:schemeClr val="bg1">
                    <a:lumMod val="50000"/>
                  </a:schemeClr>
                </a:solidFill>
              </a:rPr>
              <a:t>“</a:t>
            </a:r>
            <a:r>
              <a:rPr lang="es-ES" sz="2240" dirty="0">
                <a:solidFill>
                  <a:schemeClr val="bg1">
                    <a:lumMod val="50000"/>
                  </a:schemeClr>
                </a:solidFill>
                <a:latin typeface="Abadi" panose="020B0604020104020204" pitchFamily="34" charset="0"/>
              </a:rPr>
              <a:t>Suficiencia”</a:t>
            </a:r>
          </a:p>
        </p:txBody>
      </p:sp>
      <p:sp>
        <p:nvSpPr>
          <p:cNvPr id="56" name="CuadroTexto 55">
            <a:extLst>
              <a:ext uri="{FF2B5EF4-FFF2-40B4-BE49-F238E27FC236}">
                <a16:creationId xmlns:a16="http://schemas.microsoft.com/office/drawing/2014/main" id="{32FA6812-72C6-4448-9934-4AFE4578D217}"/>
              </a:ext>
            </a:extLst>
          </p:cNvPr>
          <p:cNvSpPr txBox="1"/>
          <p:nvPr/>
        </p:nvSpPr>
        <p:spPr>
          <a:xfrm>
            <a:off x="5335130" y="5288343"/>
            <a:ext cx="1911389" cy="781752"/>
          </a:xfrm>
          <a:prstGeom prst="rect">
            <a:avLst/>
          </a:prstGeom>
          <a:noFill/>
        </p:spPr>
        <p:txBody>
          <a:bodyPr wrap="square" rtlCol="0">
            <a:spAutoFit/>
          </a:bodyPr>
          <a:lstStyle/>
          <a:p>
            <a:pPr algn="ctr"/>
            <a:r>
              <a:rPr lang="es-ES" sz="2240" b="1" dirty="0">
                <a:latin typeface="Abadi" panose="020B0604020104020204" pitchFamily="34" charset="0"/>
              </a:rPr>
              <a:t>Agregador</a:t>
            </a:r>
          </a:p>
          <a:p>
            <a:pPr algn="ctr"/>
            <a:r>
              <a:rPr lang="es-ES" sz="2240" b="1" dirty="0">
                <a:latin typeface="Abadi" panose="020B0604020104020204" pitchFamily="34" charset="0"/>
              </a:rPr>
              <a:t>Eléctrico</a:t>
            </a:r>
          </a:p>
        </p:txBody>
      </p:sp>
      <p:pic>
        <p:nvPicPr>
          <p:cNvPr id="4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06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7" name="Rectangle 13">
            <a:extLst>
              <a:ext uri="{FF2B5EF4-FFF2-40B4-BE49-F238E27FC236}">
                <a16:creationId xmlns:a16="http://schemas.microsoft.com/office/drawing/2014/main" id="{7B7C3FD5-2987-4505-B43E-B011D7544E18}"/>
              </a:ext>
            </a:extLst>
          </p:cNvPr>
          <p:cNvSpPr>
            <a:spLocks noChangeArrowheads="1"/>
          </p:cNvSpPr>
          <p:nvPr/>
        </p:nvSpPr>
        <p:spPr bwMode="auto">
          <a:xfrm>
            <a:off x="2368352" y="120080"/>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Esquema flujos energía</a:t>
            </a:r>
          </a:p>
        </p:txBody>
      </p:sp>
      <p:pic>
        <p:nvPicPr>
          <p:cNvPr id="2" name="Imagen 1">
            <a:extLst>
              <a:ext uri="{FF2B5EF4-FFF2-40B4-BE49-F238E27FC236}">
                <a16:creationId xmlns:a16="http://schemas.microsoft.com/office/drawing/2014/main" id="{0BDC5EBE-9B70-44AE-909C-E656831C68D5}"/>
              </a:ext>
            </a:extLst>
          </p:cNvPr>
          <p:cNvPicPr>
            <a:picLocks noChangeAspect="1"/>
          </p:cNvPicPr>
          <p:nvPr/>
        </p:nvPicPr>
        <p:blipFill>
          <a:blip r:embed="rId3"/>
          <a:stretch>
            <a:fillRect/>
          </a:stretch>
        </p:blipFill>
        <p:spPr>
          <a:xfrm>
            <a:off x="63459" y="1296925"/>
            <a:ext cx="12674683" cy="7007350"/>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16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5" name="Rectangle 13">
            <a:extLst>
              <a:ext uri="{FF2B5EF4-FFF2-40B4-BE49-F238E27FC236}">
                <a16:creationId xmlns:a16="http://schemas.microsoft.com/office/drawing/2014/main" id="{93DB8E38-19CC-4B65-8EA2-4C4753EE690F}"/>
              </a:ext>
            </a:extLst>
          </p:cNvPr>
          <p:cNvSpPr>
            <a:spLocks noChangeArrowheads="1"/>
          </p:cNvSpPr>
          <p:nvPr/>
        </p:nvSpPr>
        <p:spPr bwMode="auto">
          <a:xfrm>
            <a:off x="2368352" y="120080"/>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Consideraciones</a:t>
            </a:r>
          </a:p>
        </p:txBody>
      </p:sp>
      <p:sp>
        <p:nvSpPr>
          <p:cNvPr id="33" name="Rectángulo 32">
            <a:extLst>
              <a:ext uri="{FF2B5EF4-FFF2-40B4-BE49-F238E27FC236}">
                <a16:creationId xmlns:a16="http://schemas.microsoft.com/office/drawing/2014/main" id="{56DDF69A-381B-4E7C-A49B-F403B573AD91}"/>
              </a:ext>
            </a:extLst>
          </p:cNvPr>
          <p:cNvSpPr/>
          <p:nvPr/>
        </p:nvSpPr>
        <p:spPr>
          <a:xfrm>
            <a:off x="663724" y="1616510"/>
            <a:ext cx="11118604" cy="6390467"/>
          </a:xfrm>
          <a:prstGeom prst="rect">
            <a:avLst/>
          </a:prstGeom>
        </p:spPr>
        <p:txBody>
          <a:bodyPr wrap="square">
            <a:spAutoFit/>
          </a:bodyPr>
          <a:lstStyle/>
          <a:p>
            <a:pPr>
              <a:spcAft>
                <a:spcPts val="1680"/>
              </a:spcAft>
            </a:pPr>
            <a:r>
              <a:rPr lang="es-ES" sz="2800" b="1" u="sng" dirty="0"/>
              <a:t>Conocimiento de los miembros del proyecto:</a:t>
            </a:r>
          </a:p>
          <a:p>
            <a:pPr marL="380048" indent="-380048" defTabSz="640080">
              <a:spcBef>
                <a:spcPts val="840"/>
              </a:spcBef>
              <a:buFont typeface="Wingdings" panose="05000000000000000000" pitchFamily="2" charset="2"/>
              <a:buChar char="§"/>
              <a:defRPr/>
            </a:pPr>
            <a:r>
              <a:rPr lang="es-ES" sz="2520" dirty="0">
                <a:solidFill>
                  <a:prstClr val="black"/>
                </a:solidFill>
                <a:latin typeface="Calibri"/>
              </a:rPr>
              <a:t>Conocimiento en baterías, en inversores y en general conocimiento en gestión de energía eléctrica. </a:t>
            </a:r>
          </a:p>
          <a:p>
            <a:pPr marL="380048" indent="-380048" defTabSz="640080">
              <a:spcBef>
                <a:spcPts val="840"/>
              </a:spcBef>
              <a:buFont typeface="Wingdings" panose="05000000000000000000" pitchFamily="2" charset="2"/>
              <a:buChar char="§"/>
              <a:defRPr/>
            </a:pPr>
            <a:r>
              <a:rPr lang="es-ES" sz="2520" dirty="0">
                <a:solidFill>
                  <a:prstClr val="black"/>
                </a:solidFill>
                <a:latin typeface="Calibri"/>
              </a:rPr>
              <a:t>Desarrolladores de gestores energéticos.</a:t>
            </a:r>
          </a:p>
          <a:p>
            <a:pPr marL="380048" indent="-380048" defTabSz="640080">
              <a:spcBef>
                <a:spcPts val="840"/>
              </a:spcBef>
              <a:buFont typeface="Wingdings" panose="05000000000000000000" pitchFamily="2" charset="2"/>
              <a:buChar char="§"/>
              <a:defRPr/>
            </a:pPr>
            <a:r>
              <a:rPr lang="es-ES" sz="2520" dirty="0">
                <a:solidFill>
                  <a:prstClr val="black"/>
                </a:solidFill>
                <a:latin typeface="Calibri"/>
              </a:rPr>
              <a:t>Programación de </a:t>
            </a:r>
            <a:r>
              <a:rPr lang="es-ES" sz="2520" dirty="0" err="1">
                <a:solidFill>
                  <a:prstClr val="black"/>
                </a:solidFill>
                <a:latin typeface="Calibri"/>
              </a:rPr>
              <a:t>PLCs</a:t>
            </a:r>
            <a:r>
              <a:rPr lang="es-ES" sz="2520" dirty="0">
                <a:solidFill>
                  <a:prstClr val="black"/>
                </a:solidFill>
                <a:latin typeface="Calibri"/>
              </a:rPr>
              <a:t> i ordenadores.</a:t>
            </a:r>
          </a:p>
          <a:p>
            <a:pPr marL="400050" indent="-400050">
              <a:spcBef>
                <a:spcPts val="420"/>
              </a:spcBef>
              <a:buFont typeface="Wingdings" panose="05000000000000000000" pitchFamily="2" charset="2"/>
              <a:buChar char="§"/>
            </a:pPr>
            <a:endParaRPr lang="es-ES" sz="3500" dirty="0"/>
          </a:p>
          <a:p>
            <a:pPr defTabSz="640080">
              <a:spcAft>
                <a:spcPts val="1680"/>
              </a:spcAft>
              <a:defRPr/>
            </a:pPr>
            <a:r>
              <a:rPr lang="es-ES" sz="2800" b="1" u="sng" dirty="0">
                <a:solidFill>
                  <a:prstClr val="black"/>
                </a:solidFill>
                <a:latin typeface="Calibri"/>
              </a:rPr>
              <a:t>Consideraciones</a:t>
            </a:r>
            <a:r>
              <a:rPr lang="es-ES" sz="2800" b="1" dirty="0">
                <a:solidFill>
                  <a:prstClr val="black"/>
                </a:solidFill>
                <a:latin typeface="Calibri"/>
              </a:rPr>
              <a:t>:</a:t>
            </a:r>
          </a:p>
          <a:p>
            <a:pPr marL="380048" indent="-380048" defTabSz="640080">
              <a:spcBef>
                <a:spcPts val="840"/>
              </a:spcBef>
              <a:buFont typeface="Wingdings" panose="05000000000000000000" pitchFamily="2" charset="2"/>
              <a:buChar char="§"/>
              <a:defRPr/>
            </a:pPr>
            <a:r>
              <a:rPr lang="es-ES" sz="2520" dirty="0">
                <a:solidFill>
                  <a:prstClr val="black"/>
                </a:solidFill>
                <a:latin typeface="Calibri"/>
              </a:rPr>
              <a:t>Mercado de baterías de segunda vida no consolidado.</a:t>
            </a:r>
          </a:p>
          <a:p>
            <a:pPr marL="380048" indent="-380048" defTabSz="640080">
              <a:spcBef>
                <a:spcPts val="840"/>
              </a:spcBef>
              <a:buFont typeface="Wingdings" panose="05000000000000000000" pitchFamily="2" charset="2"/>
              <a:buChar char="§"/>
              <a:defRPr/>
            </a:pPr>
            <a:r>
              <a:rPr lang="es-ES" sz="2520" dirty="0">
                <a:solidFill>
                  <a:prstClr val="black"/>
                </a:solidFill>
                <a:latin typeface="Calibri"/>
              </a:rPr>
              <a:t>Hay que instalar un nuevo Inversor para el nuevo uso estacionario.</a:t>
            </a:r>
          </a:p>
          <a:p>
            <a:pPr marL="380048" indent="-380048" defTabSz="640080">
              <a:spcBef>
                <a:spcPts val="840"/>
              </a:spcBef>
              <a:buFont typeface="Wingdings" panose="05000000000000000000" pitchFamily="2" charset="2"/>
              <a:buChar char="§"/>
              <a:defRPr/>
            </a:pPr>
            <a:r>
              <a:rPr lang="es-ES" sz="2520" dirty="0">
                <a:solidFill>
                  <a:prstClr val="black"/>
                </a:solidFill>
                <a:latin typeface="Calibri"/>
              </a:rPr>
              <a:t>Normativa incipiente en materia de seguridad.</a:t>
            </a:r>
          </a:p>
          <a:p>
            <a:pPr marL="380048" indent="-380048" defTabSz="640080">
              <a:spcBef>
                <a:spcPts val="840"/>
              </a:spcBef>
              <a:buFont typeface="Wingdings" panose="05000000000000000000" pitchFamily="2" charset="2"/>
              <a:buChar char="§"/>
              <a:defRPr/>
            </a:pPr>
            <a:r>
              <a:rPr lang="es-ES" sz="2520" dirty="0">
                <a:solidFill>
                  <a:prstClr val="black"/>
                </a:solidFill>
                <a:latin typeface="Calibri"/>
              </a:rPr>
              <a:t>No infravalorar las pérdidas de la batería.</a:t>
            </a:r>
          </a:p>
          <a:p>
            <a:pPr marL="400050" indent="-400050">
              <a:spcBef>
                <a:spcPts val="420"/>
              </a:spcBef>
              <a:buFont typeface="Wingdings" panose="05000000000000000000" pitchFamily="2" charset="2"/>
              <a:buChar char="§"/>
            </a:pPr>
            <a:endParaRPr lang="es-ES" sz="35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26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4" name="Rectangle 13">
            <a:extLst>
              <a:ext uri="{FF2B5EF4-FFF2-40B4-BE49-F238E27FC236}">
                <a16:creationId xmlns:a16="http://schemas.microsoft.com/office/drawing/2014/main" id="{9FF2EDF3-9F74-4E81-9DEF-E871F7543DBC}"/>
              </a:ext>
            </a:extLst>
          </p:cNvPr>
          <p:cNvSpPr>
            <a:spLocks noChangeArrowheads="1"/>
          </p:cNvSpPr>
          <p:nvPr/>
        </p:nvSpPr>
        <p:spPr bwMode="auto">
          <a:xfrm>
            <a:off x="2368352" y="120080"/>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La cruda realidad</a:t>
            </a:r>
          </a:p>
        </p:txBody>
      </p:sp>
      <p:sp>
        <p:nvSpPr>
          <p:cNvPr id="5" name="CuadroTexto 4">
            <a:extLst>
              <a:ext uri="{FF2B5EF4-FFF2-40B4-BE49-F238E27FC236}">
                <a16:creationId xmlns:a16="http://schemas.microsoft.com/office/drawing/2014/main" id="{A7F275BF-4797-4A43-A75A-F5705817EA91}"/>
              </a:ext>
            </a:extLst>
          </p:cNvPr>
          <p:cNvSpPr txBox="1"/>
          <p:nvPr/>
        </p:nvSpPr>
        <p:spPr>
          <a:xfrm>
            <a:off x="2073007" y="1536850"/>
            <a:ext cx="10389429" cy="6612066"/>
          </a:xfrm>
          <a:prstGeom prst="rect">
            <a:avLst/>
          </a:prstGeom>
          <a:noFill/>
        </p:spPr>
        <p:txBody>
          <a:bodyPr wrap="square" rtlCol="0">
            <a:spAutoFit/>
          </a:bodyPr>
          <a:lstStyle/>
          <a:p>
            <a:pPr marL="480060" indent="-480060" algn="just">
              <a:spcAft>
                <a:spcPts val="840"/>
              </a:spcAft>
              <a:buFont typeface="Wingdings" panose="05000000000000000000" pitchFamily="2" charset="2"/>
              <a:buChar char="§"/>
            </a:pPr>
            <a:r>
              <a:rPr lang="es-ES" sz="2800" dirty="0"/>
              <a:t>No había BMS propiamente dicho. Solo un sistema de monitorización de la instalación climatización</a:t>
            </a:r>
          </a:p>
          <a:p>
            <a:pPr marL="1040130" lvl="1" indent="-400050" algn="just">
              <a:spcBef>
                <a:spcPts val="420"/>
              </a:spcBef>
              <a:buFont typeface="Wingdings" panose="05000000000000000000" pitchFamily="2" charset="2"/>
              <a:buChar char="ü"/>
            </a:pPr>
            <a:r>
              <a:rPr lang="es-ES" sz="2400" dirty="0"/>
              <a:t>Solo había histórico de temperaturas y consumos del sistema de clima</a:t>
            </a:r>
          </a:p>
          <a:p>
            <a:pPr marL="1040130" lvl="1" indent="-400050" algn="just">
              <a:spcBef>
                <a:spcPts val="420"/>
              </a:spcBef>
              <a:buFont typeface="Wingdings" panose="05000000000000000000" pitchFamily="2" charset="2"/>
              <a:buChar char="ü"/>
            </a:pPr>
            <a:r>
              <a:rPr lang="es-ES" sz="2400" dirty="0"/>
              <a:t>El sistema de registro estaba fuera de servicio al empezar el Proyecto</a:t>
            </a:r>
          </a:p>
          <a:p>
            <a:pPr lvl="1" algn="just">
              <a:spcBef>
                <a:spcPts val="420"/>
              </a:spcBef>
            </a:pPr>
            <a:endParaRPr lang="es-ES" sz="3500" dirty="0"/>
          </a:p>
          <a:p>
            <a:pPr marL="480060" indent="-480060" algn="just">
              <a:spcAft>
                <a:spcPts val="840"/>
              </a:spcAft>
              <a:buFont typeface="Wingdings" panose="05000000000000000000" pitchFamily="2" charset="2"/>
              <a:buChar char="§"/>
            </a:pPr>
            <a:r>
              <a:rPr lang="es-ES" sz="2800" dirty="0"/>
              <a:t>Faltaba gestión centralizada, no había históricos unificados de todas las variables necesarias</a:t>
            </a:r>
          </a:p>
          <a:p>
            <a:pPr marL="1040130" lvl="1" indent="-400050" algn="just">
              <a:buFont typeface="Wingdings" panose="05000000000000000000" pitchFamily="2" charset="2"/>
              <a:buChar char="ü"/>
            </a:pPr>
            <a:r>
              <a:rPr lang="es-ES" sz="2400" dirty="0"/>
              <a:t>El registro existente de la planta fotovoltaica no se podía importar</a:t>
            </a:r>
          </a:p>
          <a:p>
            <a:pPr marL="1040130" lvl="1" indent="-400050" algn="just">
              <a:spcBef>
                <a:spcPts val="420"/>
              </a:spcBef>
              <a:buFont typeface="Wingdings" panose="05000000000000000000" pitchFamily="2" charset="2"/>
              <a:buChar char="ü"/>
            </a:pPr>
            <a:r>
              <a:rPr lang="es-ES" sz="2400" dirty="0"/>
              <a:t>Datos (tiempo) insuficiente per establecer una Línea Base sólida</a:t>
            </a:r>
          </a:p>
          <a:p>
            <a:pPr lvl="1" algn="just"/>
            <a:endParaRPr lang="es-ES" sz="3500" dirty="0"/>
          </a:p>
          <a:p>
            <a:pPr marL="480060" indent="-480060" algn="just">
              <a:buFont typeface="Wingdings" panose="05000000000000000000" pitchFamily="2" charset="2"/>
              <a:buChar char="§"/>
            </a:pPr>
            <a:r>
              <a:rPr lang="es-ES" sz="2800" dirty="0"/>
              <a:t>El socio que debía aportar la batería, no llegó a participar en el proyecto </a:t>
            </a:r>
            <a:r>
              <a:rPr lang="es-ES" sz="2800" dirty="0">
                <a:sym typeface="Wingdings" panose="05000000000000000000" pitchFamily="2" charset="2"/>
              </a:rPr>
              <a:t></a:t>
            </a:r>
            <a:r>
              <a:rPr lang="es-ES" sz="2800" dirty="0"/>
              <a:t> No existía batería para el demostrador</a:t>
            </a:r>
          </a:p>
          <a:p>
            <a:pPr lvl="1" algn="just"/>
            <a:endParaRPr lang="es-ES" sz="3500" dirty="0"/>
          </a:p>
          <a:p>
            <a:pPr marL="480060" indent="-480060" algn="just">
              <a:spcAft>
                <a:spcPts val="840"/>
              </a:spcAft>
              <a:buFont typeface="Wingdings" panose="05000000000000000000" pitchFamily="2" charset="2"/>
              <a:buChar char="§"/>
            </a:pPr>
            <a:r>
              <a:rPr lang="es-ES" sz="2800" dirty="0"/>
              <a:t>Dificultad en encontrar un lugar adecuado para instalar la batería</a:t>
            </a:r>
          </a:p>
        </p:txBody>
      </p:sp>
      <p:grpSp>
        <p:nvGrpSpPr>
          <p:cNvPr id="6" name="Grupo 5">
            <a:extLst>
              <a:ext uri="{FF2B5EF4-FFF2-40B4-BE49-F238E27FC236}">
                <a16:creationId xmlns:a16="http://schemas.microsoft.com/office/drawing/2014/main" id="{CEF8197C-C662-4A17-A6C6-4B96A6245F3F}"/>
              </a:ext>
            </a:extLst>
          </p:cNvPr>
          <p:cNvGrpSpPr/>
          <p:nvPr/>
        </p:nvGrpSpPr>
        <p:grpSpPr>
          <a:xfrm>
            <a:off x="504738" y="1536850"/>
            <a:ext cx="1296716" cy="1271670"/>
            <a:chOff x="6128184" y="3612132"/>
            <a:chExt cx="2024009" cy="1864108"/>
          </a:xfrm>
        </p:grpSpPr>
        <p:pic>
          <p:nvPicPr>
            <p:cNvPr id="7" name="Picture 6" descr="Resultado de imagen de scada">
              <a:extLst>
                <a:ext uri="{FF2B5EF4-FFF2-40B4-BE49-F238E27FC236}">
                  <a16:creationId xmlns:a16="http://schemas.microsoft.com/office/drawing/2014/main" id="{1B2C7133-70BD-4AC7-94E2-00CED34E03A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7827"/>
            <a:stretch/>
          </p:blipFill>
          <p:spPr bwMode="auto">
            <a:xfrm>
              <a:off x="6287629" y="3882437"/>
              <a:ext cx="1692593" cy="131305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CC3072DA-AA8D-4C32-B59C-90BAC9034E6E}"/>
                </a:ext>
              </a:extLst>
            </p:cNvPr>
            <p:cNvSpPr/>
            <p:nvPr/>
          </p:nvSpPr>
          <p:spPr>
            <a:xfrm>
              <a:off x="6128184" y="3612132"/>
              <a:ext cx="2024009" cy="186410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3500"/>
            </a:p>
          </p:txBody>
        </p:sp>
      </p:grpSp>
      <p:grpSp>
        <p:nvGrpSpPr>
          <p:cNvPr id="9" name="Grupo 8">
            <a:extLst>
              <a:ext uri="{FF2B5EF4-FFF2-40B4-BE49-F238E27FC236}">
                <a16:creationId xmlns:a16="http://schemas.microsoft.com/office/drawing/2014/main" id="{E62DA014-842B-4C9B-9B4C-8FA92745661C}"/>
              </a:ext>
            </a:extLst>
          </p:cNvPr>
          <p:cNvGrpSpPr/>
          <p:nvPr/>
        </p:nvGrpSpPr>
        <p:grpSpPr>
          <a:xfrm>
            <a:off x="467586" y="3058491"/>
            <a:ext cx="1495609" cy="1600438"/>
            <a:chOff x="580984" y="2603832"/>
            <a:chExt cx="1068292" cy="1143170"/>
          </a:xfrm>
        </p:grpSpPr>
        <p:grpSp>
          <p:nvGrpSpPr>
            <p:cNvPr id="10" name="Grupo 9">
              <a:extLst>
                <a:ext uri="{FF2B5EF4-FFF2-40B4-BE49-F238E27FC236}">
                  <a16:creationId xmlns:a16="http://schemas.microsoft.com/office/drawing/2014/main" id="{241300E3-0D48-4BCB-B562-3160C0F74F6E}"/>
                </a:ext>
              </a:extLst>
            </p:cNvPr>
            <p:cNvGrpSpPr/>
            <p:nvPr/>
          </p:nvGrpSpPr>
          <p:grpSpPr>
            <a:xfrm>
              <a:off x="580984" y="2767462"/>
              <a:ext cx="971374" cy="908337"/>
              <a:chOff x="3329069" y="4570691"/>
              <a:chExt cx="2024009" cy="1864108"/>
            </a:xfrm>
          </p:grpSpPr>
          <p:pic>
            <p:nvPicPr>
              <p:cNvPr id="12" name="Picture 4" descr="Resultado de imagen de placa fotovoltaica">
                <a:extLst>
                  <a:ext uri="{FF2B5EF4-FFF2-40B4-BE49-F238E27FC236}">
                    <a16:creationId xmlns:a16="http://schemas.microsoft.com/office/drawing/2014/main" id="{C0761DCD-DAE2-4880-AAD6-49B3AE7853F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0627" y="4788364"/>
                <a:ext cx="1951201" cy="16464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3D37A3F7-6171-4848-B6F5-50CDFFA08A3C}"/>
                  </a:ext>
                </a:extLst>
              </p:cNvPr>
              <p:cNvSpPr/>
              <p:nvPr/>
            </p:nvSpPr>
            <p:spPr>
              <a:xfrm>
                <a:off x="3329069" y="4570691"/>
                <a:ext cx="2024009" cy="186410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3500"/>
              </a:p>
            </p:txBody>
          </p:sp>
        </p:grpSp>
        <p:sp>
          <p:nvSpPr>
            <p:cNvPr id="11" name="CuadroTexto 10">
              <a:extLst>
                <a:ext uri="{FF2B5EF4-FFF2-40B4-BE49-F238E27FC236}">
                  <a16:creationId xmlns:a16="http://schemas.microsoft.com/office/drawing/2014/main" id="{F4C51C9C-BE67-47DA-8993-B6C265C53DCA}"/>
                </a:ext>
              </a:extLst>
            </p:cNvPr>
            <p:cNvSpPr txBox="1"/>
            <p:nvPr/>
          </p:nvSpPr>
          <p:spPr>
            <a:xfrm>
              <a:off x="765698" y="2603832"/>
              <a:ext cx="883578" cy="1143170"/>
            </a:xfrm>
            <a:prstGeom prst="rect">
              <a:avLst/>
            </a:prstGeom>
            <a:noFill/>
          </p:spPr>
          <p:txBody>
            <a:bodyPr wrap="square" rtlCol="0">
              <a:spAutoFit/>
            </a:bodyPr>
            <a:lstStyle/>
            <a:p>
              <a:endParaRPr lang="ca-ES" sz="9800" dirty="0">
                <a:solidFill>
                  <a:srgbClr val="EDA021"/>
                </a:solidFill>
              </a:endParaRPr>
            </a:p>
          </p:txBody>
        </p:sp>
      </p:grpSp>
      <p:grpSp>
        <p:nvGrpSpPr>
          <p:cNvPr id="20" name="Grupo 19">
            <a:extLst>
              <a:ext uri="{FF2B5EF4-FFF2-40B4-BE49-F238E27FC236}">
                <a16:creationId xmlns:a16="http://schemas.microsoft.com/office/drawing/2014/main" id="{57B4DED5-2683-4519-B77C-ADE34B39C7B7}"/>
              </a:ext>
            </a:extLst>
          </p:cNvPr>
          <p:cNvGrpSpPr/>
          <p:nvPr/>
        </p:nvGrpSpPr>
        <p:grpSpPr>
          <a:xfrm>
            <a:off x="485282" y="6611798"/>
            <a:ext cx="1552247" cy="1600438"/>
            <a:chOff x="613560" y="5130222"/>
            <a:chExt cx="1108748" cy="1143170"/>
          </a:xfrm>
        </p:grpSpPr>
        <p:pic>
          <p:nvPicPr>
            <p:cNvPr id="21" name="Picture 4" descr="Resultado de imagen de plano del tesoro">
              <a:extLst>
                <a:ext uri="{FF2B5EF4-FFF2-40B4-BE49-F238E27FC236}">
                  <a16:creationId xmlns:a16="http://schemas.microsoft.com/office/drawing/2014/main" id="{5FCD0B88-1B2B-43EF-A692-ED7EDC4943C0}"/>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0685" y="5324778"/>
              <a:ext cx="676382" cy="780441"/>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C037E631-4B99-49F4-8A9D-384666C35D0F}"/>
                </a:ext>
              </a:extLst>
            </p:cNvPr>
            <p:cNvSpPr txBox="1"/>
            <p:nvPr/>
          </p:nvSpPr>
          <p:spPr>
            <a:xfrm>
              <a:off x="838730" y="5130222"/>
              <a:ext cx="883578" cy="1143170"/>
            </a:xfrm>
            <a:prstGeom prst="rect">
              <a:avLst/>
            </a:prstGeom>
            <a:noFill/>
          </p:spPr>
          <p:txBody>
            <a:bodyPr wrap="square" rtlCol="0">
              <a:spAutoFit/>
            </a:bodyPr>
            <a:lstStyle/>
            <a:p>
              <a:endParaRPr lang="ca-ES" sz="9800" dirty="0">
                <a:solidFill>
                  <a:srgbClr val="EDA021"/>
                </a:solidFill>
              </a:endParaRPr>
            </a:p>
          </p:txBody>
        </p:sp>
        <p:sp>
          <p:nvSpPr>
            <p:cNvPr id="23" name="Rectángulo: esquinas redondeadas 22">
              <a:extLst>
                <a:ext uri="{FF2B5EF4-FFF2-40B4-BE49-F238E27FC236}">
                  <a16:creationId xmlns:a16="http://schemas.microsoft.com/office/drawing/2014/main" id="{B4C4222D-C382-46AB-867F-5AF8331529CF}"/>
                </a:ext>
              </a:extLst>
            </p:cNvPr>
            <p:cNvSpPr/>
            <p:nvPr/>
          </p:nvSpPr>
          <p:spPr>
            <a:xfrm>
              <a:off x="613560" y="5271616"/>
              <a:ext cx="971374" cy="90833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3500"/>
            </a:p>
          </p:txBody>
        </p:sp>
      </p:grpSp>
      <p:pic>
        <p:nvPicPr>
          <p:cNvPr id="3" name="Imagen 2">
            <a:extLst>
              <a:ext uri="{FF2B5EF4-FFF2-40B4-BE49-F238E27FC236}">
                <a16:creationId xmlns:a16="http://schemas.microsoft.com/office/drawing/2014/main" id="{03863289-2804-4110-AB43-CF88E1FD306E}"/>
              </a:ext>
            </a:extLst>
          </p:cNvPr>
          <p:cNvPicPr>
            <a:picLocks noChangeAspect="1"/>
          </p:cNvPicPr>
          <p:nvPr/>
        </p:nvPicPr>
        <p:blipFill>
          <a:blip r:embed="rId8"/>
          <a:stretch>
            <a:fillRect/>
          </a:stretch>
        </p:blipFill>
        <p:spPr>
          <a:xfrm>
            <a:off x="775257" y="5141725"/>
            <a:ext cx="902950" cy="1165097"/>
          </a:xfrm>
          <a:prstGeom prst="rect">
            <a:avLst/>
          </a:prstGeom>
        </p:spPr>
      </p:pic>
      <p:sp>
        <p:nvSpPr>
          <p:cNvPr id="27" name="Rectángulo: esquinas redondeadas 26">
            <a:extLst>
              <a:ext uri="{FF2B5EF4-FFF2-40B4-BE49-F238E27FC236}">
                <a16:creationId xmlns:a16="http://schemas.microsoft.com/office/drawing/2014/main" id="{91A14D81-CA86-4877-82CB-2783AD9D761F}"/>
              </a:ext>
            </a:extLst>
          </p:cNvPr>
          <p:cNvSpPr/>
          <p:nvPr/>
        </p:nvSpPr>
        <p:spPr>
          <a:xfrm>
            <a:off x="566864" y="5101599"/>
            <a:ext cx="1359924" cy="127167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3500"/>
          </a:p>
        </p:txBody>
      </p:sp>
      <p:pic>
        <p:nvPicPr>
          <p:cNvPr id="4098" name="Picture 2" descr="El arte de decir &quot;no&quot;: 4 estrategias para rechazar lo que no puedes (o no  quieres) hacer en el trabajo - BBC News Mundo">
            <a:extLst>
              <a:ext uri="{FF2B5EF4-FFF2-40B4-BE49-F238E27FC236}">
                <a16:creationId xmlns:a16="http://schemas.microsoft.com/office/drawing/2014/main" id="{8C98F653-AAEF-4429-8DB3-86418D097739}"/>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4720" t="9428" r="24720" b="6571"/>
          <a:stretch/>
        </p:blipFill>
        <p:spPr bwMode="auto">
          <a:xfrm>
            <a:off x="988618" y="2035394"/>
            <a:ext cx="1063503" cy="9894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l arte de decir &quot;no&quot;: 4 estrategias para rechazar lo que no puedes (o no  quieres) hacer en el trabajo - BBC News Mundo">
            <a:extLst>
              <a:ext uri="{FF2B5EF4-FFF2-40B4-BE49-F238E27FC236}">
                <a16:creationId xmlns:a16="http://schemas.microsoft.com/office/drawing/2014/main" id="{357309AC-8C0B-4B2C-96D4-09EBE3857C17}"/>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4720" t="9428" r="24720" b="6571"/>
          <a:stretch/>
        </p:blipFill>
        <p:spPr bwMode="auto">
          <a:xfrm>
            <a:off x="1028281" y="3746528"/>
            <a:ext cx="1063503" cy="9894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l arte de decir &quot;no&quot;: 4 estrategias para rechazar lo que no puedes (o no  quieres) hacer en el trabajo - BBC News Mundo">
            <a:extLst>
              <a:ext uri="{FF2B5EF4-FFF2-40B4-BE49-F238E27FC236}">
                <a16:creationId xmlns:a16="http://schemas.microsoft.com/office/drawing/2014/main" id="{A7C8F558-06B6-4F6B-9E00-468D2EA1393A}"/>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4720" t="9428" r="24720" b="6571"/>
          <a:stretch/>
        </p:blipFill>
        <p:spPr bwMode="auto">
          <a:xfrm>
            <a:off x="1069896" y="5556088"/>
            <a:ext cx="1063503" cy="98946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l arte de decir &quot;no&quot;: 4 estrategias para rechazar lo que no puedes (o no  quieres) hacer en el trabajo - BBC News Mundo">
            <a:extLst>
              <a:ext uri="{FF2B5EF4-FFF2-40B4-BE49-F238E27FC236}">
                <a16:creationId xmlns:a16="http://schemas.microsoft.com/office/drawing/2014/main" id="{FD42C081-D581-4353-9621-1DE8CB264A39}"/>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4720" t="9428" r="24720" b="6571"/>
          <a:stretch/>
        </p:blipFill>
        <p:spPr bwMode="auto">
          <a:xfrm>
            <a:off x="1162124" y="7305319"/>
            <a:ext cx="1063503" cy="9894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11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4" name="CuadroTexto 3">
            <a:extLst>
              <a:ext uri="{FF2B5EF4-FFF2-40B4-BE49-F238E27FC236}">
                <a16:creationId xmlns:a16="http://schemas.microsoft.com/office/drawing/2014/main" id="{C197E0A0-DF18-432D-AB47-40FD9B7D9A8E}"/>
              </a:ext>
            </a:extLst>
          </p:cNvPr>
          <p:cNvSpPr txBox="1"/>
          <p:nvPr/>
        </p:nvSpPr>
        <p:spPr>
          <a:xfrm>
            <a:off x="2039013" y="1338096"/>
            <a:ext cx="10478741" cy="6863417"/>
          </a:xfrm>
          <a:prstGeom prst="rect">
            <a:avLst/>
          </a:prstGeom>
          <a:noFill/>
        </p:spPr>
        <p:txBody>
          <a:bodyPr wrap="square" rtlCol="0">
            <a:spAutoFit/>
          </a:bodyPr>
          <a:lstStyle/>
          <a:p>
            <a:pPr marL="400050" indent="-400050" algn="just">
              <a:spcBef>
                <a:spcPts val="840"/>
              </a:spcBef>
              <a:buFont typeface="Wingdings" panose="05000000000000000000" pitchFamily="2" charset="2"/>
              <a:buChar char="§"/>
            </a:pPr>
            <a:r>
              <a:rPr lang="es-ES" sz="2800" dirty="0"/>
              <a:t>Se cuenta con la colaboración de la empresa que había moni-</a:t>
            </a:r>
            <a:r>
              <a:rPr lang="es-ES" sz="2800" dirty="0" err="1"/>
              <a:t>torizado</a:t>
            </a:r>
            <a:r>
              <a:rPr lang="es-ES" sz="2800" dirty="0"/>
              <a:t> el sistema de clima. Se restablece el registro de datos y se amplia la captura de datos hasta conseguir que actúe como  un BMS/SCADA</a:t>
            </a:r>
          </a:p>
          <a:p>
            <a:pPr marL="400050" indent="-400050" algn="just">
              <a:spcBef>
                <a:spcPts val="840"/>
              </a:spcBef>
              <a:buFont typeface="Wingdings" panose="05000000000000000000" pitchFamily="2" charset="2"/>
              <a:buChar char="§"/>
            </a:pPr>
            <a:r>
              <a:rPr lang="es-ES" sz="2800" dirty="0"/>
              <a:t>Se instala un contador eléctrico en el sistema FV, para integrarlo todo en un único sistema de monitorización. Se trasladan los históricos de generación solar del sistema antiguo a la base de datos unificada</a:t>
            </a:r>
          </a:p>
          <a:p>
            <a:pPr marL="400050" indent="-400050" algn="just">
              <a:spcBef>
                <a:spcPts val="840"/>
              </a:spcBef>
              <a:buFont typeface="Wingdings" panose="05000000000000000000" pitchFamily="2" charset="2"/>
              <a:buChar char="§"/>
            </a:pPr>
            <a:r>
              <a:rPr lang="es-ES" sz="2800" dirty="0"/>
              <a:t>Un socio cede una batería eléctrica de Renault.  Esto obliga a firmar un acuerdo para su uso, y requiere una pasarela para comunicar la batería con el inversor previsto en este proyecto</a:t>
            </a:r>
          </a:p>
          <a:p>
            <a:pPr marL="400050" indent="-400050" algn="just">
              <a:spcBef>
                <a:spcPts val="840"/>
              </a:spcBef>
              <a:buFont typeface="Wingdings" panose="05000000000000000000" pitchFamily="2" charset="2"/>
              <a:buChar char="§"/>
            </a:pPr>
            <a:r>
              <a:rPr lang="es-ES" sz="2800" dirty="0"/>
              <a:t>Se segrega un espacio para la prueba piloto, reduciendo la sala de máquina del ascensor hidráulico de la biblioteca. No hay normativa específica en materia de seguridad para baterías de litio de segunda vida. Es tracta en base al Reglamento Electrotécnico de BT </a:t>
            </a:r>
          </a:p>
        </p:txBody>
      </p:sp>
      <p:grpSp>
        <p:nvGrpSpPr>
          <p:cNvPr id="5" name="Grupo 4">
            <a:extLst>
              <a:ext uri="{FF2B5EF4-FFF2-40B4-BE49-F238E27FC236}">
                <a16:creationId xmlns:a16="http://schemas.microsoft.com/office/drawing/2014/main" id="{9ED9578E-5C76-4329-B98E-3C93B193D642}"/>
              </a:ext>
            </a:extLst>
          </p:cNvPr>
          <p:cNvGrpSpPr/>
          <p:nvPr/>
        </p:nvGrpSpPr>
        <p:grpSpPr>
          <a:xfrm>
            <a:off x="501591" y="1545257"/>
            <a:ext cx="1296716" cy="1271670"/>
            <a:chOff x="6128184" y="3612132"/>
            <a:chExt cx="2024009" cy="1864108"/>
          </a:xfrm>
        </p:grpSpPr>
        <p:pic>
          <p:nvPicPr>
            <p:cNvPr id="6" name="Picture 6" descr="Resultado de imagen de scada">
              <a:extLst>
                <a:ext uri="{FF2B5EF4-FFF2-40B4-BE49-F238E27FC236}">
                  <a16:creationId xmlns:a16="http://schemas.microsoft.com/office/drawing/2014/main" id="{68E4859E-F0AD-4A06-927F-4C24989FB70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7827"/>
            <a:stretch/>
          </p:blipFill>
          <p:spPr bwMode="auto">
            <a:xfrm>
              <a:off x="6287629" y="3882437"/>
              <a:ext cx="1692593" cy="131305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D7B9D084-C4EA-4D5B-A9CF-DC2F372AD526}"/>
                </a:ext>
              </a:extLst>
            </p:cNvPr>
            <p:cNvSpPr/>
            <p:nvPr/>
          </p:nvSpPr>
          <p:spPr>
            <a:xfrm>
              <a:off x="6128184" y="3612132"/>
              <a:ext cx="2024009" cy="186410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3500"/>
            </a:p>
          </p:txBody>
        </p:sp>
      </p:grpSp>
      <p:grpSp>
        <p:nvGrpSpPr>
          <p:cNvPr id="8" name="Grupo 7">
            <a:extLst>
              <a:ext uri="{FF2B5EF4-FFF2-40B4-BE49-F238E27FC236}">
                <a16:creationId xmlns:a16="http://schemas.microsoft.com/office/drawing/2014/main" id="{C0BA5A32-6561-4251-B689-171884641675}"/>
              </a:ext>
            </a:extLst>
          </p:cNvPr>
          <p:cNvGrpSpPr/>
          <p:nvPr/>
        </p:nvGrpSpPr>
        <p:grpSpPr>
          <a:xfrm>
            <a:off x="480557" y="3279853"/>
            <a:ext cx="1310513" cy="1257388"/>
            <a:chOff x="3329069" y="4570691"/>
            <a:chExt cx="2024009" cy="1864108"/>
          </a:xfrm>
        </p:grpSpPr>
        <p:pic>
          <p:nvPicPr>
            <p:cNvPr id="9" name="Picture 4" descr="Resultado de imagen de placa fotovoltaica">
              <a:extLst>
                <a:ext uri="{FF2B5EF4-FFF2-40B4-BE49-F238E27FC236}">
                  <a16:creationId xmlns:a16="http://schemas.microsoft.com/office/drawing/2014/main" id="{EF464477-18F7-4368-8669-A06D847CC23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0627" y="4788364"/>
              <a:ext cx="1951201" cy="16464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id="{40380499-BDA8-409B-86B1-AE0CEFF76EF4}"/>
                </a:ext>
              </a:extLst>
            </p:cNvPr>
            <p:cNvSpPr/>
            <p:nvPr/>
          </p:nvSpPr>
          <p:spPr>
            <a:xfrm>
              <a:off x="3329069" y="4570691"/>
              <a:ext cx="2024009" cy="186410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3500"/>
            </a:p>
          </p:txBody>
        </p:sp>
      </p:grpSp>
      <p:grpSp>
        <p:nvGrpSpPr>
          <p:cNvPr id="11" name="Grupo 10">
            <a:extLst>
              <a:ext uri="{FF2B5EF4-FFF2-40B4-BE49-F238E27FC236}">
                <a16:creationId xmlns:a16="http://schemas.microsoft.com/office/drawing/2014/main" id="{B53D65B1-13F9-4329-84E1-DC477ECE4D7B}"/>
              </a:ext>
            </a:extLst>
          </p:cNvPr>
          <p:cNvGrpSpPr/>
          <p:nvPr/>
        </p:nvGrpSpPr>
        <p:grpSpPr>
          <a:xfrm>
            <a:off x="490090" y="5015133"/>
            <a:ext cx="1346131" cy="1284381"/>
            <a:chOff x="592590" y="4169296"/>
            <a:chExt cx="971374" cy="908337"/>
          </a:xfrm>
        </p:grpSpPr>
        <p:pic>
          <p:nvPicPr>
            <p:cNvPr id="12" name="Picture 2" descr="Resultado de imagen de rectangulo 3d">
              <a:extLst>
                <a:ext uri="{FF2B5EF4-FFF2-40B4-BE49-F238E27FC236}">
                  <a16:creationId xmlns:a16="http://schemas.microsoft.com/office/drawing/2014/main" id="{E4E31AA6-CA3F-43AD-A51C-104BF345A32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4328" y="4380601"/>
              <a:ext cx="731369" cy="5473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1AA11496-6389-4A40-9ED4-CDCA452233AF}"/>
                </a:ext>
              </a:extLst>
            </p:cNvPr>
            <p:cNvSpPr/>
            <p:nvPr/>
          </p:nvSpPr>
          <p:spPr>
            <a:xfrm>
              <a:off x="592590" y="4169296"/>
              <a:ext cx="971374" cy="90833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3500"/>
            </a:p>
          </p:txBody>
        </p:sp>
      </p:grpSp>
      <p:grpSp>
        <p:nvGrpSpPr>
          <p:cNvPr id="15" name="Grupo 14">
            <a:extLst>
              <a:ext uri="{FF2B5EF4-FFF2-40B4-BE49-F238E27FC236}">
                <a16:creationId xmlns:a16="http://schemas.microsoft.com/office/drawing/2014/main" id="{F15BBB58-3B91-4A5D-8857-F99E46F5F1B7}"/>
              </a:ext>
            </a:extLst>
          </p:cNvPr>
          <p:cNvGrpSpPr/>
          <p:nvPr/>
        </p:nvGrpSpPr>
        <p:grpSpPr>
          <a:xfrm>
            <a:off x="480555" y="6809770"/>
            <a:ext cx="1359924" cy="1284381"/>
            <a:chOff x="613560" y="5271616"/>
            <a:chExt cx="971374" cy="908337"/>
          </a:xfrm>
        </p:grpSpPr>
        <p:pic>
          <p:nvPicPr>
            <p:cNvPr id="17" name="Picture 4" descr="Resultado de imagen de plano del tesoro">
              <a:extLst>
                <a:ext uri="{FF2B5EF4-FFF2-40B4-BE49-F238E27FC236}">
                  <a16:creationId xmlns:a16="http://schemas.microsoft.com/office/drawing/2014/main" id="{E97BD5CD-F41C-49BD-9000-829C26E15B5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0685" y="5324778"/>
              <a:ext cx="676382" cy="780441"/>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esquinas redondeadas 17">
              <a:extLst>
                <a:ext uri="{FF2B5EF4-FFF2-40B4-BE49-F238E27FC236}">
                  <a16:creationId xmlns:a16="http://schemas.microsoft.com/office/drawing/2014/main" id="{2E2074B3-693F-4CCA-A5E2-297FEE9EE4FF}"/>
                </a:ext>
              </a:extLst>
            </p:cNvPr>
            <p:cNvSpPr/>
            <p:nvPr/>
          </p:nvSpPr>
          <p:spPr>
            <a:xfrm>
              <a:off x="613560" y="5271616"/>
              <a:ext cx="971374" cy="90833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3500"/>
            </a:p>
          </p:txBody>
        </p:sp>
      </p:grpSp>
      <p:sp>
        <p:nvSpPr>
          <p:cNvPr id="19" name="Rectangle 13">
            <a:extLst>
              <a:ext uri="{FF2B5EF4-FFF2-40B4-BE49-F238E27FC236}">
                <a16:creationId xmlns:a16="http://schemas.microsoft.com/office/drawing/2014/main" id="{88F0B542-68D7-4956-A8FE-8748B722F608}"/>
              </a:ext>
            </a:extLst>
          </p:cNvPr>
          <p:cNvSpPr>
            <a:spLocks noChangeArrowheads="1"/>
          </p:cNvSpPr>
          <p:nvPr/>
        </p:nvSpPr>
        <p:spPr bwMode="auto">
          <a:xfrm>
            <a:off x="2316479" y="120080"/>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A problemas, soluciones</a:t>
            </a:r>
          </a:p>
        </p:txBody>
      </p:sp>
      <p:pic>
        <p:nvPicPr>
          <p:cNvPr id="3" name="Imagen 2">
            <a:extLst>
              <a:ext uri="{FF2B5EF4-FFF2-40B4-BE49-F238E27FC236}">
                <a16:creationId xmlns:a16="http://schemas.microsoft.com/office/drawing/2014/main" id="{7B0A6BDD-FA27-4363-A063-DAD2EF67B75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928817" y="2008270"/>
            <a:ext cx="1144143" cy="904418"/>
          </a:xfrm>
          <a:prstGeom prst="rect">
            <a:avLst/>
          </a:prstGeom>
        </p:spPr>
      </p:pic>
      <p:pic>
        <p:nvPicPr>
          <p:cNvPr id="21" name="Imagen 20">
            <a:extLst>
              <a:ext uri="{FF2B5EF4-FFF2-40B4-BE49-F238E27FC236}">
                <a16:creationId xmlns:a16="http://schemas.microsoft.com/office/drawing/2014/main" id="{DAE74664-7C07-46BA-B210-8FF94DDB43D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928817" y="3714041"/>
            <a:ext cx="1144143" cy="904418"/>
          </a:xfrm>
          <a:prstGeom prst="rect">
            <a:avLst/>
          </a:prstGeom>
        </p:spPr>
      </p:pic>
      <p:pic>
        <p:nvPicPr>
          <p:cNvPr id="22" name="Imagen 21">
            <a:extLst>
              <a:ext uri="{FF2B5EF4-FFF2-40B4-BE49-F238E27FC236}">
                <a16:creationId xmlns:a16="http://schemas.microsoft.com/office/drawing/2014/main" id="{3A7A8FD1-C40E-44E4-B7A3-09877DDD04FE}"/>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996770" y="5482258"/>
            <a:ext cx="1144143" cy="904418"/>
          </a:xfrm>
          <a:prstGeom prst="rect">
            <a:avLst/>
          </a:prstGeom>
        </p:spPr>
      </p:pic>
      <p:pic>
        <p:nvPicPr>
          <p:cNvPr id="23" name="Imagen 22">
            <a:extLst>
              <a:ext uri="{FF2B5EF4-FFF2-40B4-BE49-F238E27FC236}">
                <a16:creationId xmlns:a16="http://schemas.microsoft.com/office/drawing/2014/main" id="{814396B3-8F38-4B11-9C4F-3B5D1B3C7B14}"/>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030490" y="7123069"/>
            <a:ext cx="1144143" cy="904418"/>
          </a:xfrm>
          <a:prstGeom prst="rect">
            <a:avLst/>
          </a:prstGeom>
        </p:spPr>
      </p:pic>
      <p:pic>
        <p:nvPicPr>
          <p:cNvPr id="2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49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19" name="Rectangle 13">
            <a:extLst>
              <a:ext uri="{FF2B5EF4-FFF2-40B4-BE49-F238E27FC236}">
                <a16:creationId xmlns:a16="http://schemas.microsoft.com/office/drawing/2014/main" id="{88F0B542-68D7-4956-A8FE-8748B722F608}"/>
              </a:ext>
            </a:extLst>
          </p:cNvPr>
          <p:cNvSpPr>
            <a:spLocks noChangeArrowheads="1"/>
          </p:cNvSpPr>
          <p:nvPr/>
        </p:nvSpPr>
        <p:spPr bwMode="auto">
          <a:xfrm>
            <a:off x="2316477" y="119462"/>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Sistema de Control</a:t>
            </a:r>
          </a:p>
        </p:txBody>
      </p:sp>
      <p:pic>
        <p:nvPicPr>
          <p:cNvPr id="20" name="Picture 2" descr="F:\Usuario\Dropbox\REFER\Entregables\Documents de treball, esborranys\Alekto2.jpg">
            <a:extLst>
              <a:ext uri="{FF2B5EF4-FFF2-40B4-BE49-F238E27FC236}">
                <a16:creationId xmlns:a16="http://schemas.microsoft.com/office/drawing/2014/main" id="{3159498F-F319-4F01-B088-C8A15619B4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81" t="10258" b="31478"/>
          <a:stretch/>
        </p:blipFill>
        <p:spPr bwMode="auto">
          <a:xfrm>
            <a:off x="4076220" y="2558754"/>
            <a:ext cx="4370576" cy="282645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5475FA4C-552B-419C-BE84-04B9CC8899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53736" y="5649693"/>
            <a:ext cx="1658663" cy="958138"/>
          </a:xfrm>
          <a:prstGeom prst="rect">
            <a:avLst/>
          </a:prstGeom>
        </p:spPr>
      </p:pic>
      <p:pic>
        <p:nvPicPr>
          <p:cNvPr id="3" name="Imagen 2" descr="Vista de un edificio&#10;&#10;Descripción generada automáticamente con confianza media">
            <a:extLst>
              <a:ext uri="{FF2B5EF4-FFF2-40B4-BE49-F238E27FC236}">
                <a16:creationId xmlns:a16="http://schemas.microsoft.com/office/drawing/2014/main" id="{524A168E-AC8F-46CF-A200-959609A05C2D}"/>
              </a:ext>
            </a:extLst>
          </p:cNvPr>
          <p:cNvPicPr>
            <a:picLocks noChangeAspect="1"/>
          </p:cNvPicPr>
          <p:nvPr/>
        </p:nvPicPr>
        <p:blipFill>
          <a:blip r:embed="rId4"/>
          <a:stretch>
            <a:fillRect/>
          </a:stretch>
        </p:blipFill>
        <p:spPr>
          <a:xfrm>
            <a:off x="4980672" y="5280997"/>
            <a:ext cx="2197482" cy="2197482"/>
          </a:xfrm>
          <a:prstGeom prst="rect">
            <a:avLst/>
          </a:prstGeom>
          <a:effectLst>
            <a:glow rad="749300">
              <a:srgbClr val="00B050"/>
            </a:glow>
          </a:effectLst>
        </p:spPr>
      </p:pic>
      <p:pic>
        <p:nvPicPr>
          <p:cNvPr id="22" name="Imagen 21">
            <a:extLst>
              <a:ext uri="{FF2B5EF4-FFF2-40B4-BE49-F238E27FC236}">
                <a16:creationId xmlns:a16="http://schemas.microsoft.com/office/drawing/2014/main" id="{F5A844EE-338B-4845-9227-DB0B0FA5FBE4}"/>
              </a:ext>
            </a:extLst>
          </p:cNvPr>
          <p:cNvPicPr>
            <a:picLocks/>
          </p:cNvPicPr>
          <p:nvPr/>
        </p:nvPicPr>
        <p:blipFill>
          <a:blip r:embed="rId5"/>
          <a:stretch>
            <a:fillRect/>
          </a:stretch>
        </p:blipFill>
        <p:spPr>
          <a:xfrm>
            <a:off x="201601" y="1193030"/>
            <a:ext cx="3587672" cy="2301807"/>
          </a:xfrm>
          <a:prstGeom prst="rect">
            <a:avLst/>
          </a:prstGeom>
        </p:spPr>
      </p:pic>
      <p:sp>
        <p:nvSpPr>
          <p:cNvPr id="23" name="Flecha: a la derecha 22">
            <a:extLst>
              <a:ext uri="{FF2B5EF4-FFF2-40B4-BE49-F238E27FC236}">
                <a16:creationId xmlns:a16="http://schemas.microsoft.com/office/drawing/2014/main" id="{3D379629-EB77-449B-B78E-4A27884CB676}"/>
              </a:ext>
            </a:extLst>
          </p:cNvPr>
          <p:cNvSpPr/>
          <p:nvPr/>
        </p:nvSpPr>
        <p:spPr>
          <a:xfrm>
            <a:off x="3097256" y="5906327"/>
            <a:ext cx="1533388" cy="5254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24" name="Rectángulo: esquinas redondeadas 23">
            <a:extLst>
              <a:ext uri="{FF2B5EF4-FFF2-40B4-BE49-F238E27FC236}">
                <a16:creationId xmlns:a16="http://schemas.microsoft.com/office/drawing/2014/main" id="{A2280C5E-83DF-4884-8BB5-9D52FC04EFD0}"/>
              </a:ext>
            </a:extLst>
          </p:cNvPr>
          <p:cNvSpPr/>
          <p:nvPr/>
        </p:nvSpPr>
        <p:spPr>
          <a:xfrm>
            <a:off x="757297" y="6944798"/>
            <a:ext cx="1955101" cy="675942"/>
          </a:xfrm>
          <a:prstGeom prst="roundRect">
            <a:avLst/>
          </a:prstGeom>
          <a:effectLst>
            <a:glow rad="127000">
              <a:srgbClr val="FFFF00"/>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r>
              <a:rPr lang="es-ES" sz="3500" dirty="0"/>
              <a:t>BATERIA</a:t>
            </a:r>
          </a:p>
        </p:txBody>
      </p:sp>
      <p:sp>
        <p:nvSpPr>
          <p:cNvPr id="25" name="Flecha: a la izquierda y derecha 24">
            <a:extLst>
              <a:ext uri="{FF2B5EF4-FFF2-40B4-BE49-F238E27FC236}">
                <a16:creationId xmlns:a16="http://schemas.microsoft.com/office/drawing/2014/main" id="{F6E8DBAF-72E4-4875-B1DD-E6803984420D}"/>
              </a:ext>
            </a:extLst>
          </p:cNvPr>
          <p:cNvSpPr/>
          <p:nvPr/>
        </p:nvSpPr>
        <p:spPr>
          <a:xfrm>
            <a:off x="2912730" y="6872799"/>
            <a:ext cx="1884103" cy="59536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pic>
        <p:nvPicPr>
          <p:cNvPr id="3074" name="Picture 2" descr="Weather Cards">
            <a:extLst>
              <a:ext uri="{FF2B5EF4-FFF2-40B4-BE49-F238E27FC236}">
                <a16:creationId xmlns:a16="http://schemas.microsoft.com/office/drawing/2014/main" id="{DA361828-3385-41EB-96AC-B28DF92B1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7901" y="1193030"/>
            <a:ext cx="4002100" cy="2301807"/>
          </a:xfrm>
          <a:prstGeom prst="rect">
            <a:avLst/>
          </a:prstGeom>
          <a:noFill/>
          <a:extLst>
            <a:ext uri="{909E8E84-426E-40DD-AFC4-6F175D3DCCD1}">
              <a14:hiddenFill xmlns:a14="http://schemas.microsoft.com/office/drawing/2010/main">
                <a:solidFill>
                  <a:srgbClr val="FFFFFF"/>
                </a:solidFill>
              </a14:hiddenFill>
            </a:ext>
          </a:extLst>
        </p:spPr>
      </p:pic>
      <p:pic>
        <p:nvPicPr>
          <p:cNvPr id="27" name="Gráfico 26" descr="Ciudad">
            <a:extLst>
              <a:ext uri="{FF2B5EF4-FFF2-40B4-BE49-F238E27FC236}">
                <a16:creationId xmlns:a16="http://schemas.microsoft.com/office/drawing/2014/main" id="{D0E5DFB9-965D-40FC-BDF3-82FCC2172A4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807088" y="5252099"/>
            <a:ext cx="1928423" cy="1775155"/>
          </a:xfrm>
          <a:prstGeom prst="rect">
            <a:avLst/>
          </a:prstGeom>
        </p:spPr>
      </p:pic>
      <p:sp>
        <p:nvSpPr>
          <p:cNvPr id="26" name="Forma libre: forma 25">
            <a:extLst>
              <a:ext uri="{FF2B5EF4-FFF2-40B4-BE49-F238E27FC236}">
                <a16:creationId xmlns:a16="http://schemas.microsoft.com/office/drawing/2014/main" id="{298CF908-9A28-45D4-9662-F8629D650054}"/>
              </a:ext>
            </a:extLst>
          </p:cNvPr>
          <p:cNvSpPr/>
          <p:nvPr/>
        </p:nvSpPr>
        <p:spPr>
          <a:xfrm>
            <a:off x="9328217" y="4944860"/>
            <a:ext cx="2862453" cy="2533619"/>
          </a:xfrm>
          <a:custGeom>
            <a:avLst/>
            <a:gdLst>
              <a:gd name="connsiteX0" fmla="*/ 2142660 w 2426124"/>
              <a:gd name="connsiteY0" fmla="*/ 301752 h 2240280"/>
              <a:gd name="connsiteX1" fmla="*/ 1978068 w 2426124"/>
              <a:gd name="connsiteY1" fmla="*/ 256032 h 2240280"/>
              <a:gd name="connsiteX2" fmla="*/ 1923204 w 2426124"/>
              <a:gd name="connsiteY2" fmla="*/ 219456 h 2240280"/>
              <a:gd name="connsiteX3" fmla="*/ 1859196 w 2426124"/>
              <a:gd name="connsiteY3" fmla="*/ 164592 h 2240280"/>
              <a:gd name="connsiteX4" fmla="*/ 1758612 w 2426124"/>
              <a:gd name="connsiteY4" fmla="*/ 137160 h 2240280"/>
              <a:gd name="connsiteX5" fmla="*/ 1676316 w 2426124"/>
              <a:gd name="connsiteY5" fmla="*/ 109728 h 2240280"/>
              <a:gd name="connsiteX6" fmla="*/ 1648884 w 2426124"/>
              <a:gd name="connsiteY6" fmla="*/ 100584 h 2240280"/>
              <a:gd name="connsiteX7" fmla="*/ 1594020 w 2426124"/>
              <a:gd name="connsiteY7" fmla="*/ 91440 h 2240280"/>
              <a:gd name="connsiteX8" fmla="*/ 1401996 w 2426124"/>
              <a:gd name="connsiteY8" fmla="*/ 118872 h 2240280"/>
              <a:gd name="connsiteX9" fmla="*/ 1383708 w 2426124"/>
              <a:gd name="connsiteY9" fmla="*/ 146304 h 2240280"/>
              <a:gd name="connsiteX10" fmla="*/ 1310556 w 2426124"/>
              <a:gd name="connsiteY10" fmla="*/ 164592 h 2240280"/>
              <a:gd name="connsiteX11" fmla="*/ 1283124 w 2426124"/>
              <a:gd name="connsiteY11" fmla="*/ 182880 h 2240280"/>
              <a:gd name="connsiteX12" fmla="*/ 1155108 w 2426124"/>
              <a:gd name="connsiteY12" fmla="*/ 164592 h 2240280"/>
              <a:gd name="connsiteX13" fmla="*/ 1127676 w 2426124"/>
              <a:gd name="connsiteY13" fmla="*/ 146304 h 2240280"/>
              <a:gd name="connsiteX14" fmla="*/ 1081956 w 2426124"/>
              <a:gd name="connsiteY14" fmla="*/ 100584 h 2240280"/>
              <a:gd name="connsiteX15" fmla="*/ 1054524 w 2426124"/>
              <a:gd name="connsiteY15" fmla="*/ 73152 h 2240280"/>
              <a:gd name="connsiteX16" fmla="*/ 990516 w 2426124"/>
              <a:gd name="connsiteY16" fmla="*/ 36576 h 2240280"/>
              <a:gd name="connsiteX17" fmla="*/ 908220 w 2426124"/>
              <a:gd name="connsiteY17" fmla="*/ 9144 h 2240280"/>
              <a:gd name="connsiteX18" fmla="*/ 880788 w 2426124"/>
              <a:gd name="connsiteY18" fmla="*/ 0 h 2240280"/>
              <a:gd name="connsiteX19" fmla="*/ 707052 w 2426124"/>
              <a:gd name="connsiteY19" fmla="*/ 9144 h 2240280"/>
              <a:gd name="connsiteX20" fmla="*/ 652188 w 2426124"/>
              <a:gd name="connsiteY20" fmla="*/ 18288 h 2240280"/>
              <a:gd name="connsiteX21" fmla="*/ 569892 w 2426124"/>
              <a:gd name="connsiteY21" fmla="*/ 91440 h 2240280"/>
              <a:gd name="connsiteX22" fmla="*/ 533316 w 2426124"/>
              <a:gd name="connsiteY22" fmla="*/ 128016 h 2240280"/>
              <a:gd name="connsiteX23" fmla="*/ 487596 w 2426124"/>
              <a:gd name="connsiteY23" fmla="*/ 192024 h 2240280"/>
              <a:gd name="connsiteX24" fmla="*/ 469308 w 2426124"/>
              <a:gd name="connsiteY24" fmla="*/ 256032 h 2240280"/>
              <a:gd name="connsiteX25" fmla="*/ 460164 w 2426124"/>
              <a:gd name="connsiteY25" fmla="*/ 292608 h 2240280"/>
              <a:gd name="connsiteX26" fmla="*/ 451020 w 2426124"/>
              <a:gd name="connsiteY26" fmla="*/ 320040 h 2240280"/>
              <a:gd name="connsiteX27" fmla="*/ 423588 w 2426124"/>
              <a:gd name="connsiteY27" fmla="*/ 338328 h 2240280"/>
              <a:gd name="connsiteX28" fmla="*/ 313860 w 2426124"/>
              <a:gd name="connsiteY28" fmla="*/ 356616 h 2240280"/>
              <a:gd name="connsiteX29" fmla="*/ 286428 w 2426124"/>
              <a:gd name="connsiteY29" fmla="*/ 374904 h 2240280"/>
              <a:gd name="connsiteX30" fmla="*/ 231564 w 2426124"/>
              <a:gd name="connsiteY30" fmla="*/ 402336 h 2240280"/>
              <a:gd name="connsiteX31" fmla="*/ 185844 w 2426124"/>
              <a:gd name="connsiteY31" fmla="*/ 457200 h 2240280"/>
              <a:gd name="connsiteX32" fmla="*/ 158412 w 2426124"/>
              <a:gd name="connsiteY32" fmla="*/ 475488 h 2240280"/>
              <a:gd name="connsiteX33" fmla="*/ 140124 w 2426124"/>
              <a:gd name="connsiteY33" fmla="*/ 502920 h 2240280"/>
              <a:gd name="connsiteX34" fmla="*/ 112692 w 2426124"/>
              <a:gd name="connsiteY34" fmla="*/ 530352 h 2240280"/>
              <a:gd name="connsiteX35" fmla="*/ 103548 w 2426124"/>
              <a:gd name="connsiteY35" fmla="*/ 557784 h 2240280"/>
              <a:gd name="connsiteX36" fmla="*/ 76116 w 2426124"/>
              <a:gd name="connsiteY36" fmla="*/ 594360 h 2240280"/>
              <a:gd name="connsiteX37" fmla="*/ 30396 w 2426124"/>
              <a:gd name="connsiteY37" fmla="*/ 658368 h 2240280"/>
              <a:gd name="connsiteX38" fmla="*/ 12108 w 2426124"/>
              <a:gd name="connsiteY38" fmla="*/ 713232 h 2240280"/>
              <a:gd name="connsiteX39" fmla="*/ 66972 w 2426124"/>
              <a:gd name="connsiteY39" fmla="*/ 822960 h 2240280"/>
              <a:gd name="connsiteX40" fmla="*/ 94404 w 2426124"/>
              <a:gd name="connsiteY40" fmla="*/ 841248 h 2240280"/>
              <a:gd name="connsiteX41" fmla="*/ 167556 w 2426124"/>
              <a:gd name="connsiteY41" fmla="*/ 886968 h 2240280"/>
              <a:gd name="connsiteX42" fmla="*/ 194988 w 2426124"/>
              <a:gd name="connsiteY42" fmla="*/ 896112 h 2240280"/>
              <a:gd name="connsiteX43" fmla="*/ 222420 w 2426124"/>
              <a:gd name="connsiteY43" fmla="*/ 905256 h 2240280"/>
              <a:gd name="connsiteX44" fmla="*/ 277284 w 2426124"/>
              <a:gd name="connsiteY44" fmla="*/ 960120 h 2240280"/>
              <a:gd name="connsiteX45" fmla="*/ 295572 w 2426124"/>
              <a:gd name="connsiteY45" fmla="*/ 1014984 h 2240280"/>
              <a:gd name="connsiteX46" fmla="*/ 249852 w 2426124"/>
              <a:gd name="connsiteY46" fmla="*/ 1097280 h 2240280"/>
              <a:gd name="connsiteX47" fmla="*/ 222420 w 2426124"/>
              <a:gd name="connsiteY47" fmla="*/ 1115568 h 2240280"/>
              <a:gd name="connsiteX48" fmla="*/ 176700 w 2426124"/>
              <a:gd name="connsiteY48" fmla="*/ 1161288 h 2240280"/>
              <a:gd name="connsiteX49" fmla="*/ 149268 w 2426124"/>
              <a:gd name="connsiteY49" fmla="*/ 1216152 h 2240280"/>
              <a:gd name="connsiteX50" fmla="*/ 94404 w 2426124"/>
              <a:gd name="connsiteY50" fmla="*/ 1271016 h 2240280"/>
              <a:gd name="connsiteX51" fmla="*/ 76116 w 2426124"/>
              <a:gd name="connsiteY51" fmla="*/ 1298448 h 2240280"/>
              <a:gd name="connsiteX52" fmla="*/ 48684 w 2426124"/>
              <a:gd name="connsiteY52" fmla="*/ 1325880 h 2240280"/>
              <a:gd name="connsiteX53" fmla="*/ 12108 w 2426124"/>
              <a:gd name="connsiteY53" fmla="*/ 1380744 h 2240280"/>
              <a:gd name="connsiteX54" fmla="*/ 12108 w 2426124"/>
              <a:gd name="connsiteY54" fmla="*/ 1554480 h 2240280"/>
              <a:gd name="connsiteX55" fmla="*/ 85260 w 2426124"/>
              <a:gd name="connsiteY55" fmla="*/ 1581912 h 2240280"/>
              <a:gd name="connsiteX56" fmla="*/ 204132 w 2426124"/>
              <a:gd name="connsiteY56" fmla="*/ 1572768 h 2240280"/>
              <a:gd name="connsiteX57" fmla="*/ 240708 w 2426124"/>
              <a:gd name="connsiteY57" fmla="*/ 1563624 h 2240280"/>
              <a:gd name="connsiteX58" fmla="*/ 268140 w 2426124"/>
              <a:gd name="connsiteY58" fmla="*/ 1581912 h 2240280"/>
              <a:gd name="connsiteX59" fmla="*/ 286428 w 2426124"/>
              <a:gd name="connsiteY59" fmla="*/ 1609344 h 2240280"/>
              <a:gd name="connsiteX60" fmla="*/ 313860 w 2426124"/>
              <a:gd name="connsiteY60" fmla="*/ 1709928 h 2240280"/>
              <a:gd name="connsiteX61" fmla="*/ 304716 w 2426124"/>
              <a:gd name="connsiteY61" fmla="*/ 1920240 h 2240280"/>
              <a:gd name="connsiteX62" fmla="*/ 286428 w 2426124"/>
              <a:gd name="connsiteY62" fmla="*/ 1956816 h 2240280"/>
              <a:gd name="connsiteX63" fmla="*/ 258996 w 2426124"/>
              <a:gd name="connsiteY63" fmla="*/ 2011680 h 2240280"/>
              <a:gd name="connsiteX64" fmla="*/ 268140 w 2426124"/>
              <a:gd name="connsiteY64" fmla="*/ 2103120 h 2240280"/>
              <a:gd name="connsiteX65" fmla="*/ 332148 w 2426124"/>
              <a:gd name="connsiteY65" fmla="*/ 2185416 h 2240280"/>
              <a:gd name="connsiteX66" fmla="*/ 387012 w 2426124"/>
              <a:gd name="connsiteY66" fmla="*/ 2221992 h 2240280"/>
              <a:gd name="connsiteX67" fmla="*/ 460164 w 2426124"/>
              <a:gd name="connsiteY67" fmla="*/ 2240280 h 2240280"/>
              <a:gd name="connsiteX68" fmla="*/ 652188 w 2426124"/>
              <a:gd name="connsiteY68" fmla="*/ 2231136 h 2240280"/>
              <a:gd name="connsiteX69" fmla="*/ 707052 w 2426124"/>
              <a:gd name="connsiteY69" fmla="*/ 2212848 h 2240280"/>
              <a:gd name="connsiteX70" fmla="*/ 771060 w 2426124"/>
              <a:gd name="connsiteY70" fmla="*/ 2194560 h 2240280"/>
              <a:gd name="connsiteX71" fmla="*/ 798492 w 2426124"/>
              <a:gd name="connsiteY71" fmla="*/ 2176272 h 2240280"/>
              <a:gd name="connsiteX72" fmla="*/ 853356 w 2426124"/>
              <a:gd name="connsiteY72" fmla="*/ 2148840 h 2240280"/>
              <a:gd name="connsiteX73" fmla="*/ 917364 w 2426124"/>
              <a:gd name="connsiteY73" fmla="*/ 2093976 h 2240280"/>
              <a:gd name="connsiteX74" fmla="*/ 944796 w 2426124"/>
              <a:gd name="connsiteY74" fmla="*/ 2039112 h 2240280"/>
              <a:gd name="connsiteX75" fmla="*/ 990516 w 2426124"/>
              <a:gd name="connsiteY75" fmla="*/ 1984248 h 2240280"/>
              <a:gd name="connsiteX76" fmla="*/ 1045380 w 2426124"/>
              <a:gd name="connsiteY76" fmla="*/ 1965960 h 2240280"/>
              <a:gd name="connsiteX77" fmla="*/ 1191684 w 2426124"/>
              <a:gd name="connsiteY77" fmla="*/ 1975104 h 2240280"/>
              <a:gd name="connsiteX78" fmla="*/ 1283124 w 2426124"/>
              <a:gd name="connsiteY78" fmla="*/ 2011680 h 2240280"/>
              <a:gd name="connsiteX79" fmla="*/ 1310556 w 2426124"/>
              <a:gd name="connsiteY79" fmla="*/ 2020824 h 2240280"/>
              <a:gd name="connsiteX80" fmla="*/ 1347132 w 2426124"/>
              <a:gd name="connsiteY80" fmla="*/ 2039112 h 2240280"/>
              <a:gd name="connsiteX81" fmla="*/ 1411140 w 2426124"/>
              <a:gd name="connsiteY81" fmla="*/ 2057400 h 2240280"/>
              <a:gd name="connsiteX82" fmla="*/ 1466004 w 2426124"/>
              <a:gd name="connsiteY82" fmla="*/ 2075688 h 2240280"/>
              <a:gd name="connsiteX83" fmla="*/ 1493436 w 2426124"/>
              <a:gd name="connsiteY83" fmla="*/ 2084832 h 2240280"/>
              <a:gd name="connsiteX84" fmla="*/ 1831764 w 2426124"/>
              <a:gd name="connsiteY84" fmla="*/ 2075688 h 2240280"/>
              <a:gd name="connsiteX85" fmla="*/ 1859196 w 2426124"/>
              <a:gd name="connsiteY85" fmla="*/ 2066544 h 2240280"/>
              <a:gd name="connsiteX86" fmla="*/ 1886628 w 2426124"/>
              <a:gd name="connsiteY86" fmla="*/ 2039112 h 2240280"/>
              <a:gd name="connsiteX87" fmla="*/ 1923204 w 2426124"/>
              <a:gd name="connsiteY87" fmla="*/ 2020824 h 2240280"/>
              <a:gd name="connsiteX88" fmla="*/ 1996356 w 2426124"/>
              <a:gd name="connsiteY88" fmla="*/ 1929384 h 2240280"/>
              <a:gd name="connsiteX89" fmla="*/ 2014644 w 2426124"/>
              <a:gd name="connsiteY89" fmla="*/ 1901952 h 2240280"/>
              <a:gd name="connsiteX90" fmla="*/ 2069508 w 2426124"/>
              <a:gd name="connsiteY90" fmla="*/ 1883664 h 2240280"/>
              <a:gd name="connsiteX91" fmla="*/ 2170092 w 2426124"/>
              <a:gd name="connsiteY91" fmla="*/ 1892808 h 2240280"/>
              <a:gd name="connsiteX92" fmla="*/ 2197524 w 2426124"/>
              <a:gd name="connsiteY92" fmla="*/ 1901952 h 2240280"/>
              <a:gd name="connsiteX93" fmla="*/ 2252388 w 2426124"/>
              <a:gd name="connsiteY93" fmla="*/ 1911096 h 2240280"/>
              <a:gd name="connsiteX94" fmla="*/ 2371260 w 2426124"/>
              <a:gd name="connsiteY94" fmla="*/ 1901952 h 2240280"/>
              <a:gd name="connsiteX95" fmla="*/ 2407836 w 2426124"/>
              <a:gd name="connsiteY95" fmla="*/ 1847088 h 2240280"/>
              <a:gd name="connsiteX96" fmla="*/ 2426124 w 2426124"/>
              <a:gd name="connsiteY96" fmla="*/ 1819656 h 2240280"/>
              <a:gd name="connsiteX97" fmla="*/ 2416980 w 2426124"/>
              <a:gd name="connsiteY97" fmla="*/ 1645920 h 2240280"/>
              <a:gd name="connsiteX98" fmla="*/ 2407836 w 2426124"/>
              <a:gd name="connsiteY98" fmla="*/ 1618488 h 2240280"/>
              <a:gd name="connsiteX99" fmla="*/ 2362116 w 2426124"/>
              <a:gd name="connsiteY99" fmla="*/ 1563624 h 2240280"/>
              <a:gd name="connsiteX100" fmla="*/ 2334684 w 2426124"/>
              <a:gd name="connsiteY100" fmla="*/ 1545336 h 2240280"/>
              <a:gd name="connsiteX101" fmla="*/ 2279820 w 2426124"/>
              <a:gd name="connsiteY101" fmla="*/ 1517904 h 2240280"/>
              <a:gd name="connsiteX102" fmla="*/ 2261532 w 2426124"/>
              <a:gd name="connsiteY102" fmla="*/ 1435608 h 2240280"/>
              <a:gd name="connsiteX103" fmla="*/ 2270676 w 2426124"/>
              <a:gd name="connsiteY103" fmla="*/ 1325880 h 2240280"/>
              <a:gd name="connsiteX104" fmla="*/ 2279820 w 2426124"/>
              <a:gd name="connsiteY104" fmla="*/ 1298448 h 2240280"/>
              <a:gd name="connsiteX105" fmla="*/ 2307252 w 2426124"/>
              <a:gd name="connsiteY105" fmla="*/ 1271016 h 2240280"/>
              <a:gd name="connsiteX106" fmla="*/ 2371260 w 2426124"/>
              <a:gd name="connsiteY106" fmla="*/ 1188720 h 2240280"/>
              <a:gd name="connsiteX107" fmla="*/ 2380404 w 2426124"/>
              <a:gd name="connsiteY107" fmla="*/ 1161288 h 2240280"/>
              <a:gd name="connsiteX108" fmla="*/ 2407836 w 2426124"/>
              <a:gd name="connsiteY108" fmla="*/ 1143000 h 2240280"/>
              <a:gd name="connsiteX109" fmla="*/ 2426124 w 2426124"/>
              <a:gd name="connsiteY109" fmla="*/ 1088136 h 2240280"/>
              <a:gd name="connsiteX110" fmla="*/ 2416980 w 2426124"/>
              <a:gd name="connsiteY110" fmla="*/ 950976 h 2240280"/>
              <a:gd name="connsiteX111" fmla="*/ 2389548 w 2426124"/>
              <a:gd name="connsiteY111" fmla="*/ 914400 h 2240280"/>
              <a:gd name="connsiteX112" fmla="*/ 2380404 w 2426124"/>
              <a:gd name="connsiteY112" fmla="*/ 886968 h 2240280"/>
              <a:gd name="connsiteX113" fmla="*/ 2234100 w 2426124"/>
              <a:gd name="connsiteY113" fmla="*/ 822960 h 2240280"/>
              <a:gd name="connsiteX114" fmla="*/ 2206668 w 2426124"/>
              <a:gd name="connsiteY114" fmla="*/ 804672 h 2240280"/>
              <a:gd name="connsiteX115" fmla="*/ 2206668 w 2426124"/>
              <a:gd name="connsiteY115" fmla="*/ 731520 h 2240280"/>
              <a:gd name="connsiteX116" fmla="*/ 2288964 w 2426124"/>
              <a:gd name="connsiteY116" fmla="*/ 658368 h 2240280"/>
              <a:gd name="connsiteX117" fmla="*/ 2334684 w 2426124"/>
              <a:gd name="connsiteY117" fmla="*/ 603504 h 2240280"/>
              <a:gd name="connsiteX118" fmla="*/ 2362116 w 2426124"/>
              <a:gd name="connsiteY118" fmla="*/ 566928 h 2240280"/>
              <a:gd name="connsiteX119" fmla="*/ 2371260 w 2426124"/>
              <a:gd name="connsiteY119" fmla="*/ 402336 h 2240280"/>
              <a:gd name="connsiteX120" fmla="*/ 2352972 w 2426124"/>
              <a:gd name="connsiteY120" fmla="*/ 347472 h 2240280"/>
              <a:gd name="connsiteX121" fmla="*/ 2288964 w 2426124"/>
              <a:gd name="connsiteY121" fmla="*/ 310896 h 2240280"/>
              <a:gd name="connsiteX122" fmla="*/ 2234100 w 2426124"/>
              <a:gd name="connsiteY122" fmla="*/ 283464 h 2240280"/>
              <a:gd name="connsiteX123" fmla="*/ 2160948 w 2426124"/>
              <a:gd name="connsiteY123" fmla="*/ 301752 h 2240280"/>
              <a:gd name="connsiteX124" fmla="*/ 2133516 w 2426124"/>
              <a:gd name="connsiteY124" fmla="*/ 320040 h 2240280"/>
              <a:gd name="connsiteX125" fmla="*/ 2060364 w 2426124"/>
              <a:gd name="connsiteY125" fmla="*/ 320040 h 224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426124" h="2240280">
                <a:moveTo>
                  <a:pt x="2142660" y="301752"/>
                </a:moveTo>
                <a:cubicBezTo>
                  <a:pt x="2087796" y="286512"/>
                  <a:pt x="2031384" y="276025"/>
                  <a:pt x="1978068" y="256032"/>
                </a:cubicBezTo>
                <a:cubicBezTo>
                  <a:pt x="1957488" y="248315"/>
                  <a:pt x="1938746" y="234998"/>
                  <a:pt x="1923204" y="219456"/>
                </a:cubicBezTo>
                <a:cubicBezTo>
                  <a:pt x="1905076" y="201328"/>
                  <a:pt x="1884263" y="175733"/>
                  <a:pt x="1859196" y="164592"/>
                </a:cubicBezTo>
                <a:cubicBezTo>
                  <a:pt x="1800680" y="138585"/>
                  <a:pt x="1814292" y="152345"/>
                  <a:pt x="1758612" y="137160"/>
                </a:cubicBezTo>
                <a:lnTo>
                  <a:pt x="1676316" y="109728"/>
                </a:lnTo>
                <a:cubicBezTo>
                  <a:pt x="1667172" y="106680"/>
                  <a:pt x="1658391" y="102169"/>
                  <a:pt x="1648884" y="100584"/>
                </a:cubicBezTo>
                <a:lnTo>
                  <a:pt x="1594020" y="91440"/>
                </a:lnTo>
                <a:cubicBezTo>
                  <a:pt x="1547547" y="94022"/>
                  <a:pt x="1449330" y="71538"/>
                  <a:pt x="1401996" y="118872"/>
                </a:cubicBezTo>
                <a:cubicBezTo>
                  <a:pt x="1394225" y="126643"/>
                  <a:pt x="1393538" y="141389"/>
                  <a:pt x="1383708" y="146304"/>
                </a:cubicBezTo>
                <a:cubicBezTo>
                  <a:pt x="1361227" y="157544"/>
                  <a:pt x="1310556" y="164592"/>
                  <a:pt x="1310556" y="164592"/>
                </a:cubicBezTo>
                <a:cubicBezTo>
                  <a:pt x="1301412" y="170688"/>
                  <a:pt x="1294086" y="182097"/>
                  <a:pt x="1283124" y="182880"/>
                </a:cubicBezTo>
                <a:cubicBezTo>
                  <a:pt x="1264727" y="184194"/>
                  <a:pt x="1188200" y="181138"/>
                  <a:pt x="1155108" y="164592"/>
                </a:cubicBezTo>
                <a:cubicBezTo>
                  <a:pt x="1145278" y="159677"/>
                  <a:pt x="1136820" y="152400"/>
                  <a:pt x="1127676" y="146304"/>
                </a:cubicBezTo>
                <a:cubicBezTo>
                  <a:pt x="1094148" y="96012"/>
                  <a:pt x="1127676" y="138684"/>
                  <a:pt x="1081956" y="100584"/>
                </a:cubicBezTo>
                <a:cubicBezTo>
                  <a:pt x="1072022" y="92305"/>
                  <a:pt x="1064458" y="81431"/>
                  <a:pt x="1054524" y="73152"/>
                </a:cubicBezTo>
                <a:cubicBezTo>
                  <a:pt x="1039297" y="60463"/>
                  <a:pt x="1007715" y="43456"/>
                  <a:pt x="990516" y="36576"/>
                </a:cubicBezTo>
                <a:lnTo>
                  <a:pt x="908220" y="9144"/>
                </a:lnTo>
                <a:lnTo>
                  <a:pt x="880788" y="0"/>
                </a:lnTo>
                <a:cubicBezTo>
                  <a:pt x="822876" y="3048"/>
                  <a:pt x="764859" y="4519"/>
                  <a:pt x="707052" y="9144"/>
                </a:cubicBezTo>
                <a:cubicBezTo>
                  <a:pt x="688571" y="10622"/>
                  <a:pt x="669777" y="12425"/>
                  <a:pt x="652188" y="18288"/>
                </a:cubicBezTo>
                <a:cubicBezTo>
                  <a:pt x="627712" y="26447"/>
                  <a:pt x="574926" y="86406"/>
                  <a:pt x="569892" y="91440"/>
                </a:cubicBezTo>
                <a:cubicBezTo>
                  <a:pt x="557700" y="103632"/>
                  <a:pt x="542880" y="113670"/>
                  <a:pt x="533316" y="128016"/>
                </a:cubicBezTo>
                <a:cubicBezTo>
                  <a:pt x="506574" y="168128"/>
                  <a:pt x="521622" y="146656"/>
                  <a:pt x="487596" y="192024"/>
                </a:cubicBezTo>
                <a:cubicBezTo>
                  <a:pt x="459010" y="306367"/>
                  <a:pt x="495544" y="164205"/>
                  <a:pt x="469308" y="256032"/>
                </a:cubicBezTo>
                <a:cubicBezTo>
                  <a:pt x="465856" y="268116"/>
                  <a:pt x="463616" y="280524"/>
                  <a:pt x="460164" y="292608"/>
                </a:cubicBezTo>
                <a:cubicBezTo>
                  <a:pt x="457516" y="301876"/>
                  <a:pt x="457041" y="312514"/>
                  <a:pt x="451020" y="320040"/>
                </a:cubicBezTo>
                <a:cubicBezTo>
                  <a:pt x="444155" y="328622"/>
                  <a:pt x="433689" y="333999"/>
                  <a:pt x="423588" y="338328"/>
                </a:cubicBezTo>
                <a:cubicBezTo>
                  <a:pt x="398711" y="348990"/>
                  <a:pt x="329990" y="354600"/>
                  <a:pt x="313860" y="356616"/>
                </a:cubicBezTo>
                <a:cubicBezTo>
                  <a:pt x="304716" y="362712"/>
                  <a:pt x="296258" y="369989"/>
                  <a:pt x="286428" y="374904"/>
                </a:cubicBezTo>
                <a:cubicBezTo>
                  <a:pt x="245188" y="395524"/>
                  <a:pt x="270872" y="369579"/>
                  <a:pt x="231564" y="402336"/>
                </a:cubicBezTo>
                <a:cubicBezTo>
                  <a:pt x="141684" y="477236"/>
                  <a:pt x="257772" y="385272"/>
                  <a:pt x="185844" y="457200"/>
                </a:cubicBezTo>
                <a:cubicBezTo>
                  <a:pt x="178073" y="464971"/>
                  <a:pt x="167556" y="469392"/>
                  <a:pt x="158412" y="475488"/>
                </a:cubicBezTo>
                <a:cubicBezTo>
                  <a:pt x="152316" y="484632"/>
                  <a:pt x="147159" y="494477"/>
                  <a:pt x="140124" y="502920"/>
                </a:cubicBezTo>
                <a:cubicBezTo>
                  <a:pt x="131845" y="512854"/>
                  <a:pt x="119865" y="519592"/>
                  <a:pt x="112692" y="530352"/>
                </a:cubicBezTo>
                <a:cubicBezTo>
                  <a:pt x="107345" y="538372"/>
                  <a:pt x="108330" y="549415"/>
                  <a:pt x="103548" y="557784"/>
                </a:cubicBezTo>
                <a:cubicBezTo>
                  <a:pt x="95987" y="571016"/>
                  <a:pt x="84193" y="581437"/>
                  <a:pt x="76116" y="594360"/>
                </a:cubicBezTo>
                <a:cubicBezTo>
                  <a:pt x="35997" y="658550"/>
                  <a:pt x="82691" y="606073"/>
                  <a:pt x="30396" y="658368"/>
                </a:cubicBezTo>
                <a:cubicBezTo>
                  <a:pt x="24300" y="676656"/>
                  <a:pt x="6012" y="694944"/>
                  <a:pt x="12108" y="713232"/>
                </a:cubicBezTo>
                <a:cubicBezTo>
                  <a:pt x="22540" y="744529"/>
                  <a:pt x="36585" y="802702"/>
                  <a:pt x="66972" y="822960"/>
                </a:cubicBezTo>
                <a:lnTo>
                  <a:pt x="94404" y="841248"/>
                </a:lnTo>
                <a:cubicBezTo>
                  <a:pt x="123385" y="884720"/>
                  <a:pt x="102266" y="865205"/>
                  <a:pt x="167556" y="886968"/>
                </a:cubicBezTo>
                <a:lnTo>
                  <a:pt x="194988" y="896112"/>
                </a:lnTo>
                <a:lnTo>
                  <a:pt x="222420" y="905256"/>
                </a:lnTo>
                <a:cubicBezTo>
                  <a:pt x="240708" y="923544"/>
                  <a:pt x="269105" y="935584"/>
                  <a:pt x="277284" y="960120"/>
                </a:cubicBezTo>
                <a:lnTo>
                  <a:pt x="295572" y="1014984"/>
                </a:lnTo>
                <a:cubicBezTo>
                  <a:pt x="286043" y="1043570"/>
                  <a:pt x="276802" y="1079313"/>
                  <a:pt x="249852" y="1097280"/>
                </a:cubicBezTo>
                <a:lnTo>
                  <a:pt x="222420" y="1115568"/>
                </a:lnTo>
                <a:cubicBezTo>
                  <a:pt x="173652" y="1188720"/>
                  <a:pt x="237660" y="1100328"/>
                  <a:pt x="176700" y="1161288"/>
                </a:cubicBezTo>
                <a:cubicBezTo>
                  <a:pt x="144842" y="1193146"/>
                  <a:pt x="169100" y="1181446"/>
                  <a:pt x="149268" y="1216152"/>
                </a:cubicBezTo>
                <a:cubicBezTo>
                  <a:pt x="128329" y="1252795"/>
                  <a:pt x="125079" y="1250566"/>
                  <a:pt x="94404" y="1271016"/>
                </a:cubicBezTo>
                <a:cubicBezTo>
                  <a:pt x="88308" y="1280160"/>
                  <a:pt x="83151" y="1290005"/>
                  <a:pt x="76116" y="1298448"/>
                </a:cubicBezTo>
                <a:cubicBezTo>
                  <a:pt x="67837" y="1308382"/>
                  <a:pt x="55857" y="1315120"/>
                  <a:pt x="48684" y="1325880"/>
                </a:cubicBezTo>
                <a:cubicBezTo>
                  <a:pt x="-4249" y="1405280"/>
                  <a:pt x="99619" y="1293233"/>
                  <a:pt x="12108" y="1380744"/>
                </a:cubicBezTo>
                <a:cubicBezTo>
                  <a:pt x="1107" y="1446749"/>
                  <a:pt x="-8482" y="1477267"/>
                  <a:pt x="12108" y="1554480"/>
                </a:cubicBezTo>
                <a:cubicBezTo>
                  <a:pt x="17414" y="1574378"/>
                  <a:pt x="78343" y="1580529"/>
                  <a:pt x="85260" y="1581912"/>
                </a:cubicBezTo>
                <a:cubicBezTo>
                  <a:pt x="124884" y="1578864"/>
                  <a:pt x="164663" y="1577411"/>
                  <a:pt x="204132" y="1572768"/>
                </a:cubicBezTo>
                <a:cubicBezTo>
                  <a:pt x="216613" y="1571300"/>
                  <a:pt x="228267" y="1561847"/>
                  <a:pt x="240708" y="1563624"/>
                </a:cubicBezTo>
                <a:cubicBezTo>
                  <a:pt x="251587" y="1565178"/>
                  <a:pt x="258996" y="1575816"/>
                  <a:pt x="268140" y="1581912"/>
                </a:cubicBezTo>
                <a:cubicBezTo>
                  <a:pt x="274236" y="1591056"/>
                  <a:pt x="281965" y="1599301"/>
                  <a:pt x="286428" y="1609344"/>
                </a:cubicBezTo>
                <a:cubicBezTo>
                  <a:pt x="303303" y="1647312"/>
                  <a:pt x="306037" y="1670814"/>
                  <a:pt x="313860" y="1709928"/>
                </a:cubicBezTo>
                <a:cubicBezTo>
                  <a:pt x="310812" y="1780032"/>
                  <a:pt x="312465" y="1850499"/>
                  <a:pt x="304716" y="1920240"/>
                </a:cubicBezTo>
                <a:cubicBezTo>
                  <a:pt x="303211" y="1933788"/>
                  <a:pt x="291798" y="1944287"/>
                  <a:pt x="286428" y="1956816"/>
                </a:cubicBezTo>
                <a:cubicBezTo>
                  <a:pt x="263713" y="2009817"/>
                  <a:pt x="294141" y="1958962"/>
                  <a:pt x="258996" y="2011680"/>
                </a:cubicBezTo>
                <a:cubicBezTo>
                  <a:pt x="262044" y="2042160"/>
                  <a:pt x="259003" y="2073882"/>
                  <a:pt x="268140" y="2103120"/>
                </a:cubicBezTo>
                <a:cubicBezTo>
                  <a:pt x="274483" y="2123419"/>
                  <a:pt x="311182" y="2169109"/>
                  <a:pt x="332148" y="2185416"/>
                </a:cubicBezTo>
                <a:cubicBezTo>
                  <a:pt x="349498" y="2198910"/>
                  <a:pt x="365459" y="2217681"/>
                  <a:pt x="387012" y="2221992"/>
                </a:cubicBezTo>
                <a:cubicBezTo>
                  <a:pt x="442183" y="2233026"/>
                  <a:pt x="417988" y="2226221"/>
                  <a:pt x="460164" y="2240280"/>
                </a:cubicBezTo>
                <a:cubicBezTo>
                  <a:pt x="524172" y="2237232"/>
                  <a:pt x="588499" y="2238213"/>
                  <a:pt x="652188" y="2231136"/>
                </a:cubicBezTo>
                <a:cubicBezTo>
                  <a:pt x="671347" y="2229007"/>
                  <a:pt x="688350" y="2217523"/>
                  <a:pt x="707052" y="2212848"/>
                </a:cubicBezTo>
                <a:cubicBezTo>
                  <a:pt x="718771" y="2209918"/>
                  <a:pt x="757942" y="2201119"/>
                  <a:pt x="771060" y="2194560"/>
                </a:cubicBezTo>
                <a:cubicBezTo>
                  <a:pt x="780890" y="2189645"/>
                  <a:pt x="788662" y="2181187"/>
                  <a:pt x="798492" y="2176272"/>
                </a:cubicBezTo>
                <a:cubicBezTo>
                  <a:pt x="837434" y="2156801"/>
                  <a:pt x="816668" y="2180287"/>
                  <a:pt x="853356" y="2148840"/>
                </a:cubicBezTo>
                <a:cubicBezTo>
                  <a:pt x="930963" y="2082320"/>
                  <a:pt x="854386" y="2135961"/>
                  <a:pt x="917364" y="2093976"/>
                </a:cubicBezTo>
                <a:cubicBezTo>
                  <a:pt x="934129" y="2043681"/>
                  <a:pt x="916435" y="2088745"/>
                  <a:pt x="944796" y="2039112"/>
                </a:cubicBezTo>
                <a:cubicBezTo>
                  <a:pt x="964256" y="2005057"/>
                  <a:pt x="954760" y="2000140"/>
                  <a:pt x="990516" y="1984248"/>
                </a:cubicBezTo>
                <a:cubicBezTo>
                  <a:pt x="1008132" y="1976419"/>
                  <a:pt x="1045380" y="1965960"/>
                  <a:pt x="1045380" y="1965960"/>
                </a:cubicBezTo>
                <a:cubicBezTo>
                  <a:pt x="1094148" y="1969008"/>
                  <a:pt x="1143269" y="1968502"/>
                  <a:pt x="1191684" y="1975104"/>
                </a:cubicBezTo>
                <a:cubicBezTo>
                  <a:pt x="1232385" y="1980654"/>
                  <a:pt x="1248465" y="1996826"/>
                  <a:pt x="1283124" y="2011680"/>
                </a:cubicBezTo>
                <a:cubicBezTo>
                  <a:pt x="1291983" y="2015477"/>
                  <a:pt x="1301697" y="2017027"/>
                  <a:pt x="1310556" y="2020824"/>
                </a:cubicBezTo>
                <a:cubicBezTo>
                  <a:pt x="1323085" y="2026194"/>
                  <a:pt x="1334603" y="2033742"/>
                  <a:pt x="1347132" y="2039112"/>
                </a:cubicBezTo>
                <a:cubicBezTo>
                  <a:pt x="1371033" y="2049355"/>
                  <a:pt x="1385361" y="2049666"/>
                  <a:pt x="1411140" y="2057400"/>
                </a:cubicBezTo>
                <a:cubicBezTo>
                  <a:pt x="1429604" y="2062939"/>
                  <a:pt x="1447716" y="2069592"/>
                  <a:pt x="1466004" y="2075688"/>
                </a:cubicBezTo>
                <a:lnTo>
                  <a:pt x="1493436" y="2084832"/>
                </a:lnTo>
                <a:cubicBezTo>
                  <a:pt x="1606212" y="2081784"/>
                  <a:pt x="1719088" y="2081322"/>
                  <a:pt x="1831764" y="2075688"/>
                </a:cubicBezTo>
                <a:cubicBezTo>
                  <a:pt x="1841391" y="2075207"/>
                  <a:pt x="1851176" y="2071891"/>
                  <a:pt x="1859196" y="2066544"/>
                </a:cubicBezTo>
                <a:cubicBezTo>
                  <a:pt x="1869956" y="2059371"/>
                  <a:pt x="1876105" y="2046628"/>
                  <a:pt x="1886628" y="2039112"/>
                </a:cubicBezTo>
                <a:cubicBezTo>
                  <a:pt x="1897720" y="2031189"/>
                  <a:pt x="1912560" y="2029339"/>
                  <a:pt x="1923204" y="2020824"/>
                </a:cubicBezTo>
                <a:cubicBezTo>
                  <a:pt x="1989034" y="1968160"/>
                  <a:pt x="1965802" y="1982853"/>
                  <a:pt x="1996356" y="1929384"/>
                </a:cubicBezTo>
                <a:cubicBezTo>
                  <a:pt x="2001808" y="1919842"/>
                  <a:pt x="2005325" y="1907777"/>
                  <a:pt x="2014644" y="1901952"/>
                </a:cubicBezTo>
                <a:cubicBezTo>
                  <a:pt x="2030991" y="1891735"/>
                  <a:pt x="2069508" y="1883664"/>
                  <a:pt x="2069508" y="1883664"/>
                </a:cubicBezTo>
                <a:cubicBezTo>
                  <a:pt x="2103036" y="1886712"/>
                  <a:pt x="2136764" y="1888047"/>
                  <a:pt x="2170092" y="1892808"/>
                </a:cubicBezTo>
                <a:cubicBezTo>
                  <a:pt x="2179634" y="1894171"/>
                  <a:pt x="2188115" y="1899861"/>
                  <a:pt x="2197524" y="1901952"/>
                </a:cubicBezTo>
                <a:cubicBezTo>
                  <a:pt x="2215623" y="1905974"/>
                  <a:pt x="2234100" y="1908048"/>
                  <a:pt x="2252388" y="1911096"/>
                </a:cubicBezTo>
                <a:cubicBezTo>
                  <a:pt x="2292012" y="1908048"/>
                  <a:pt x="2332706" y="1911591"/>
                  <a:pt x="2371260" y="1901952"/>
                </a:cubicBezTo>
                <a:cubicBezTo>
                  <a:pt x="2400975" y="1894523"/>
                  <a:pt x="2397981" y="1866798"/>
                  <a:pt x="2407836" y="1847088"/>
                </a:cubicBezTo>
                <a:cubicBezTo>
                  <a:pt x="2412751" y="1837258"/>
                  <a:pt x="2420028" y="1828800"/>
                  <a:pt x="2426124" y="1819656"/>
                </a:cubicBezTo>
                <a:cubicBezTo>
                  <a:pt x="2423076" y="1761744"/>
                  <a:pt x="2422230" y="1703674"/>
                  <a:pt x="2416980" y="1645920"/>
                </a:cubicBezTo>
                <a:cubicBezTo>
                  <a:pt x="2416107" y="1636321"/>
                  <a:pt x="2412147" y="1627109"/>
                  <a:pt x="2407836" y="1618488"/>
                </a:cubicBezTo>
                <a:cubicBezTo>
                  <a:pt x="2397561" y="1597937"/>
                  <a:pt x="2379450" y="1578069"/>
                  <a:pt x="2362116" y="1563624"/>
                </a:cubicBezTo>
                <a:cubicBezTo>
                  <a:pt x="2353673" y="1556589"/>
                  <a:pt x="2344514" y="1550251"/>
                  <a:pt x="2334684" y="1545336"/>
                </a:cubicBezTo>
                <a:cubicBezTo>
                  <a:pt x="2258968" y="1507478"/>
                  <a:pt x="2358436" y="1570315"/>
                  <a:pt x="2279820" y="1517904"/>
                </a:cubicBezTo>
                <a:cubicBezTo>
                  <a:pt x="2273724" y="1490472"/>
                  <a:pt x="2262869" y="1463677"/>
                  <a:pt x="2261532" y="1435608"/>
                </a:cubicBezTo>
                <a:cubicBezTo>
                  <a:pt x="2259786" y="1398947"/>
                  <a:pt x="2265825" y="1362261"/>
                  <a:pt x="2270676" y="1325880"/>
                </a:cubicBezTo>
                <a:cubicBezTo>
                  <a:pt x="2271950" y="1316326"/>
                  <a:pt x="2274473" y="1306468"/>
                  <a:pt x="2279820" y="1298448"/>
                </a:cubicBezTo>
                <a:cubicBezTo>
                  <a:pt x="2286993" y="1287688"/>
                  <a:pt x="2299313" y="1281224"/>
                  <a:pt x="2307252" y="1271016"/>
                </a:cubicBezTo>
                <a:cubicBezTo>
                  <a:pt x="2383813" y="1172580"/>
                  <a:pt x="2308981" y="1250999"/>
                  <a:pt x="2371260" y="1188720"/>
                </a:cubicBezTo>
                <a:cubicBezTo>
                  <a:pt x="2374308" y="1179576"/>
                  <a:pt x="2374383" y="1168814"/>
                  <a:pt x="2380404" y="1161288"/>
                </a:cubicBezTo>
                <a:cubicBezTo>
                  <a:pt x="2387269" y="1152706"/>
                  <a:pt x="2402011" y="1152319"/>
                  <a:pt x="2407836" y="1143000"/>
                </a:cubicBezTo>
                <a:cubicBezTo>
                  <a:pt x="2418053" y="1126653"/>
                  <a:pt x="2426124" y="1088136"/>
                  <a:pt x="2426124" y="1088136"/>
                </a:cubicBezTo>
                <a:cubicBezTo>
                  <a:pt x="2423076" y="1042416"/>
                  <a:pt x="2426420" y="995815"/>
                  <a:pt x="2416980" y="950976"/>
                </a:cubicBezTo>
                <a:cubicBezTo>
                  <a:pt x="2413840" y="936063"/>
                  <a:pt x="2397109" y="927632"/>
                  <a:pt x="2389548" y="914400"/>
                </a:cubicBezTo>
                <a:cubicBezTo>
                  <a:pt x="2384766" y="906031"/>
                  <a:pt x="2387220" y="893784"/>
                  <a:pt x="2380404" y="886968"/>
                </a:cubicBezTo>
                <a:cubicBezTo>
                  <a:pt x="2340609" y="847173"/>
                  <a:pt x="2286087" y="835957"/>
                  <a:pt x="2234100" y="822960"/>
                </a:cubicBezTo>
                <a:cubicBezTo>
                  <a:pt x="2224956" y="816864"/>
                  <a:pt x="2213533" y="813254"/>
                  <a:pt x="2206668" y="804672"/>
                </a:cubicBezTo>
                <a:cubicBezTo>
                  <a:pt x="2192205" y="786593"/>
                  <a:pt x="2196286" y="747835"/>
                  <a:pt x="2206668" y="731520"/>
                </a:cubicBezTo>
                <a:cubicBezTo>
                  <a:pt x="2246825" y="668417"/>
                  <a:pt x="2249564" y="691201"/>
                  <a:pt x="2288964" y="658368"/>
                </a:cubicBezTo>
                <a:cubicBezTo>
                  <a:pt x="2319100" y="633255"/>
                  <a:pt x="2313529" y="633121"/>
                  <a:pt x="2334684" y="603504"/>
                </a:cubicBezTo>
                <a:cubicBezTo>
                  <a:pt x="2343542" y="591103"/>
                  <a:pt x="2352972" y="579120"/>
                  <a:pt x="2362116" y="566928"/>
                </a:cubicBezTo>
                <a:cubicBezTo>
                  <a:pt x="2388248" y="488532"/>
                  <a:pt x="2389168" y="509785"/>
                  <a:pt x="2371260" y="402336"/>
                </a:cubicBezTo>
                <a:cubicBezTo>
                  <a:pt x="2368091" y="383321"/>
                  <a:pt x="2368394" y="359038"/>
                  <a:pt x="2352972" y="347472"/>
                </a:cubicBezTo>
                <a:cubicBezTo>
                  <a:pt x="2264529" y="281140"/>
                  <a:pt x="2358781" y="345804"/>
                  <a:pt x="2288964" y="310896"/>
                </a:cubicBezTo>
                <a:cubicBezTo>
                  <a:pt x="2218060" y="275444"/>
                  <a:pt x="2303051" y="306448"/>
                  <a:pt x="2234100" y="283464"/>
                </a:cubicBezTo>
                <a:cubicBezTo>
                  <a:pt x="2216710" y="286942"/>
                  <a:pt x="2179693" y="292379"/>
                  <a:pt x="2160948" y="301752"/>
                </a:cubicBezTo>
                <a:cubicBezTo>
                  <a:pt x="2151118" y="306667"/>
                  <a:pt x="2144328" y="318074"/>
                  <a:pt x="2133516" y="320040"/>
                </a:cubicBezTo>
                <a:cubicBezTo>
                  <a:pt x="2109525" y="324402"/>
                  <a:pt x="2084748" y="320040"/>
                  <a:pt x="2060364" y="32004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pic>
        <p:nvPicPr>
          <p:cNvPr id="29" name="Imagen 28">
            <a:extLst>
              <a:ext uri="{FF2B5EF4-FFF2-40B4-BE49-F238E27FC236}">
                <a16:creationId xmlns:a16="http://schemas.microsoft.com/office/drawing/2014/main" id="{C1542E85-2284-4773-A167-4BD5174FF46E}"/>
              </a:ext>
            </a:extLst>
          </p:cNvPr>
          <p:cNvPicPr>
            <a:picLocks/>
          </p:cNvPicPr>
          <p:nvPr/>
        </p:nvPicPr>
        <p:blipFill>
          <a:blip r:embed="rId9"/>
          <a:stretch>
            <a:fillRect/>
          </a:stretch>
        </p:blipFill>
        <p:spPr>
          <a:xfrm>
            <a:off x="4994387" y="1266241"/>
            <a:ext cx="2422728" cy="1459382"/>
          </a:xfrm>
          <a:prstGeom prst="rect">
            <a:avLst/>
          </a:prstGeom>
        </p:spPr>
      </p:pic>
      <p:sp>
        <p:nvSpPr>
          <p:cNvPr id="28" name="CuadroTexto 27">
            <a:extLst>
              <a:ext uri="{FF2B5EF4-FFF2-40B4-BE49-F238E27FC236}">
                <a16:creationId xmlns:a16="http://schemas.microsoft.com/office/drawing/2014/main" id="{CF60D9E0-5556-4D6B-ACCA-230663DFD4B5}"/>
              </a:ext>
            </a:extLst>
          </p:cNvPr>
          <p:cNvSpPr txBox="1"/>
          <p:nvPr/>
        </p:nvSpPr>
        <p:spPr>
          <a:xfrm>
            <a:off x="1709672" y="3655841"/>
            <a:ext cx="3136392" cy="461665"/>
          </a:xfrm>
          <a:prstGeom prst="rect">
            <a:avLst/>
          </a:prstGeom>
          <a:noFill/>
        </p:spPr>
        <p:txBody>
          <a:bodyPr wrap="square" rtlCol="0">
            <a:spAutoFit/>
          </a:bodyPr>
          <a:lstStyle/>
          <a:p>
            <a:r>
              <a:rPr lang="es-ES" sz="2400" b="1" dirty="0">
                <a:solidFill>
                  <a:schemeClr val="accent1"/>
                </a:solidFill>
              </a:rPr>
              <a:t>HMI</a:t>
            </a:r>
          </a:p>
        </p:txBody>
      </p:sp>
      <p:sp>
        <p:nvSpPr>
          <p:cNvPr id="31" name="CuadroTexto 30">
            <a:extLst>
              <a:ext uri="{FF2B5EF4-FFF2-40B4-BE49-F238E27FC236}">
                <a16:creationId xmlns:a16="http://schemas.microsoft.com/office/drawing/2014/main" id="{31DE0F17-CA14-4873-98BE-FED1068C0A34}"/>
              </a:ext>
            </a:extLst>
          </p:cNvPr>
          <p:cNvSpPr txBox="1"/>
          <p:nvPr/>
        </p:nvSpPr>
        <p:spPr>
          <a:xfrm>
            <a:off x="9439581" y="3520403"/>
            <a:ext cx="4002100" cy="461665"/>
          </a:xfrm>
          <a:prstGeom prst="rect">
            <a:avLst/>
          </a:prstGeom>
          <a:noFill/>
        </p:spPr>
        <p:txBody>
          <a:bodyPr wrap="square" rtlCol="0">
            <a:spAutoFit/>
          </a:bodyPr>
          <a:lstStyle/>
          <a:p>
            <a:r>
              <a:rPr lang="es-ES" sz="2400" b="1" dirty="0">
                <a:solidFill>
                  <a:schemeClr val="accent1"/>
                </a:solidFill>
              </a:rPr>
              <a:t>ESTACION METEOROLOGICA</a:t>
            </a:r>
          </a:p>
        </p:txBody>
      </p:sp>
      <p:sp>
        <p:nvSpPr>
          <p:cNvPr id="33" name="CuadroTexto 32">
            <a:extLst>
              <a:ext uri="{FF2B5EF4-FFF2-40B4-BE49-F238E27FC236}">
                <a16:creationId xmlns:a16="http://schemas.microsoft.com/office/drawing/2014/main" id="{2F93F86C-D8A3-4D4A-86C9-279B647444C0}"/>
              </a:ext>
            </a:extLst>
          </p:cNvPr>
          <p:cNvSpPr txBox="1"/>
          <p:nvPr/>
        </p:nvSpPr>
        <p:spPr>
          <a:xfrm>
            <a:off x="436765" y="5663982"/>
            <a:ext cx="3136392" cy="461665"/>
          </a:xfrm>
          <a:prstGeom prst="rect">
            <a:avLst/>
          </a:prstGeom>
          <a:noFill/>
        </p:spPr>
        <p:txBody>
          <a:bodyPr wrap="square" rtlCol="0">
            <a:spAutoFit/>
          </a:bodyPr>
          <a:lstStyle/>
          <a:p>
            <a:r>
              <a:rPr lang="es-ES" sz="2400" b="1" dirty="0">
                <a:solidFill>
                  <a:schemeClr val="accent1"/>
                </a:solidFill>
              </a:rPr>
              <a:t>PV</a:t>
            </a:r>
          </a:p>
        </p:txBody>
      </p:sp>
      <p:sp>
        <p:nvSpPr>
          <p:cNvPr id="34" name="CuadroTexto 33">
            <a:extLst>
              <a:ext uri="{FF2B5EF4-FFF2-40B4-BE49-F238E27FC236}">
                <a16:creationId xmlns:a16="http://schemas.microsoft.com/office/drawing/2014/main" id="{31CF6F84-C7C1-44B1-ABB5-0E25CA67DCF6}"/>
              </a:ext>
            </a:extLst>
          </p:cNvPr>
          <p:cNvSpPr txBox="1"/>
          <p:nvPr/>
        </p:nvSpPr>
        <p:spPr>
          <a:xfrm>
            <a:off x="10189619" y="7345344"/>
            <a:ext cx="4002100" cy="830997"/>
          </a:xfrm>
          <a:prstGeom prst="rect">
            <a:avLst/>
          </a:prstGeom>
          <a:noFill/>
        </p:spPr>
        <p:txBody>
          <a:bodyPr wrap="square" rtlCol="0">
            <a:spAutoFit/>
          </a:bodyPr>
          <a:lstStyle/>
          <a:p>
            <a:r>
              <a:rPr lang="es-ES" sz="2400" b="1" dirty="0">
                <a:solidFill>
                  <a:schemeClr val="accent1"/>
                </a:solidFill>
              </a:rPr>
              <a:t>SIMULACION</a:t>
            </a:r>
          </a:p>
          <a:p>
            <a:r>
              <a:rPr lang="es-ES" sz="2400" b="1" dirty="0">
                <a:solidFill>
                  <a:schemeClr val="accent1"/>
                </a:solidFill>
              </a:rPr>
              <a:t>AGREGADOR</a:t>
            </a:r>
          </a:p>
        </p:txBody>
      </p:sp>
      <p:sp>
        <p:nvSpPr>
          <p:cNvPr id="35" name="CuadroTexto 34">
            <a:extLst>
              <a:ext uri="{FF2B5EF4-FFF2-40B4-BE49-F238E27FC236}">
                <a16:creationId xmlns:a16="http://schemas.microsoft.com/office/drawing/2014/main" id="{5C9868DE-02BD-4E1F-A77C-44DF734E0670}"/>
              </a:ext>
            </a:extLst>
          </p:cNvPr>
          <p:cNvSpPr txBox="1"/>
          <p:nvPr/>
        </p:nvSpPr>
        <p:spPr>
          <a:xfrm>
            <a:off x="5021077" y="7465501"/>
            <a:ext cx="4002100" cy="830997"/>
          </a:xfrm>
          <a:prstGeom prst="rect">
            <a:avLst/>
          </a:prstGeom>
          <a:noFill/>
        </p:spPr>
        <p:txBody>
          <a:bodyPr wrap="square" rtlCol="0">
            <a:spAutoFit/>
          </a:bodyPr>
          <a:lstStyle/>
          <a:p>
            <a:pPr marL="480060" indent="-480060">
              <a:buFont typeface="Arial" panose="020B0604020202020204" pitchFamily="34" charset="0"/>
              <a:buChar char="•"/>
            </a:pPr>
            <a:r>
              <a:rPr lang="es-ES" sz="2400" b="1" dirty="0">
                <a:solidFill>
                  <a:schemeClr val="accent1"/>
                </a:solidFill>
              </a:rPr>
              <a:t>Inercias térmicas</a:t>
            </a:r>
          </a:p>
          <a:p>
            <a:pPr marL="480060" indent="-480060">
              <a:buFont typeface="Arial" panose="020B0604020202020204" pitchFamily="34" charset="0"/>
              <a:buChar char="•"/>
            </a:pPr>
            <a:r>
              <a:rPr lang="es-ES" sz="2400" b="1" dirty="0">
                <a:solidFill>
                  <a:schemeClr val="accent1"/>
                </a:solidFill>
              </a:rPr>
              <a:t>Horarios de uso</a:t>
            </a:r>
          </a:p>
        </p:txBody>
      </p:sp>
      <p:pic>
        <p:nvPicPr>
          <p:cNvPr id="36" name="Gráfico 35" descr="Hombre trabajador de la construcción con relleno sólido">
            <a:extLst>
              <a:ext uri="{FF2B5EF4-FFF2-40B4-BE49-F238E27FC236}">
                <a16:creationId xmlns:a16="http://schemas.microsoft.com/office/drawing/2014/main" id="{997515D2-2250-4388-AD28-93C2B9D5A1D7}"/>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4008" y="2759719"/>
            <a:ext cx="1280160" cy="1280160"/>
          </a:xfrm>
          <a:prstGeom prst="rect">
            <a:avLst/>
          </a:prstGeom>
        </p:spPr>
      </p:pic>
      <p:pic>
        <p:nvPicPr>
          <p:cNvPr id="38" name="Imagen 37">
            <a:extLst>
              <a:ext uri="{FF2B5EF4-FFF2-40B4-BE49-F238E27FC236}">
                <a16:creationId xmlns:a16="http://schemas.microsoft.com/office/drawing/2014/main" id="{1DE4D610-B606-47F2-95A6-6E367007E09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96826" y="4473295"/>
            <a:ext cx="1658663" cy="1055998"/>
          </a:xfrm>
          <a:prstGeom prst="rect">
            <a:avLst/>
          </a:prstGeom>
        </p:spPr>
      </p:pic>
      <p:sp>
        <p:nvSpPr>
          <p:cNvPr id="41" name="Flecha: a la derecha 40">
            <a:extLst>
              <a:ext uri="{FF2B5EF4-FFF2-40B4-BE49-F238E27FC236}">
                <a16:creationId xmlns:a16="http://schemas.microsoft.com/office/drawing/2014/main" id="{AC176CFE-D06B-4562-AF73-F89EFFA943F0}"/>
              </a:ext>
            </a:extLst>
          </p:cNvPr>
          <p:cNvSpPr/>
          <p:nvPr/>
        </p:nvSpPr>
        <p:spPr>
          <a:xfrm>
            <a:off x="3070093" y="4969300"/>
            <a:ext cx="1533388" cy="5254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42" name="CuadroTexto 41">
            <a:extLst>
              <a:ext uri="{FF2B5EF4-FFF2-40B4-BE49-F238E27FC236}">
                <a16:creationId xmlns:a16="http://schemas.microsoft.com/office/drawing/2014/main" id="{6953C465-F782-48DE-8E43-70A5AF902468}"/>
              </a:ext>
            </a:extLst>
          </p:cNvPr>
          <p:cNvSpPr txBox="1"/>
          <p:nvPr/>
        </p:nvSpPr>
        <p:spPr>
          <a:xfrm>
            <a:off x="436765" y="4328708"/>
            <a:ext cx="3136392" cy="461665"/>
          </a:xfrm>
          <a:prstGeom prst="rect">
            <a:avLst/>
          </a:prstGeom>
          <a:noFill/>
        </p:spPr>
        <p:txBody>
          <a:bodyPr wrap="square" rtlCol="0">
            <a:spAutoFit/>
          </a:bodyPr>
          <a:lstStyle/>
          <a:p>
            <a:r>
              <a:rPr lang="es-ES" sz="2400" b="1" dirty="0">
                <a:solidFill>
                  <a:schemeClr val="accent1"/>
                </a:solidFill>
              </a:rPr>
              <a:t>COMPAÑIA</a:t>
            </a:r>
          </a:p>
        </p:txBody>
      </p:sp>
      <p:pic>
        <p:nvPicPr>
          <p:cNvPr id="3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02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4" name="Rectangle 13">
            <a:extLst>
              <a:ext uri="{FF2B5EF4-FFF2-40B4-BE49-F238E27FC236}">
                <a16:creationId xmlns:a16="http://schemas.microsoft.com/office/drawing/2014/main" id="{95580583-F340-451A-8547-EFC31DA1D7B7}"/>
              </a:ext>
            </a:extLst>
          </p:cNvPr>
          <p:cNvSpPr>
            <a:spLocks noChangeArrowheads="1"/>
          </p:cNvSpPr>
          <p:nvPr/>
        </p:nvSpPr>
        <p:spPr bwMode="auto">
          <a:xfrm>
            <a:off x="2322332" y="119371"/>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Funciones</a:t>
            </a:r>
          </a:p>
        </p:txBody>
      </p:sp>
      <p:sp>
        <p:nvSpPr>
          <p:cNvPr id="5" name="Rectángulo 4">
            <a:extLst>
              <a:ext uri="{FF2B5EF4-FFF2-40B4-BE49-F238E27FC236}">
                <a16:creationId xmlns:a16="http://schemas.microsoft.com/office/drawing/2014/main" id="{5F897973-4B7D-46C7-B732-FF59D65B39D3}"/>
              </a:ext>
            </a:extLst>
          </p:cNvPr>
          <p:cNvSpPr/>
          <p:nvPr/>
        </p:nvSpPr>
        <p:spPr>
          <a:xfrm>
            <a:off x="3779520" y="2338971"/>
            <a:ext cx="8753472" cy="2289858"/>
          </a:xfrm>
          <a:prstGeom prst="rect">
            <a:avLst/>
          </a:prstGeom>
        </p:spPr>
        <p:txBody>
          <a:bodyPr wrap="square">
            <a:spAutoFit/>
          </a:bodyPr>
          <a:lstStyle/>
          <a:p>
            <a:pPr marL="0" lvl="1" algn="just"/>
            <a:r>
              <a:rPr lang="es-ES" sz="3080" b="1" dirty="0"/>
              <a:t>Modo “DIA A DIA”:</a:t>
            </a:r>
            <a:r>
              <a:rPr lang="es-ES" sz="3080" dirty="0"/>
              <a:t> </a:t>
            </a:r>
            <a:r>
              <a:rPr lang="es-ES" sz="2800" dirty="0"/>
              <a:t>Este modo de trabajo es viable actualmente.  La biblioteca trabaja de forma aislada, toma decisiones en base a algoritmos de autoaprendizaje según los históricos del tipo de día, las previsiones climáticas, los precios horarios previstos de la energía, etc.</a:t>
            </a:r>
          </a:p>
        </p:txBody>
      </p:sp>
      <p:sp>
        <p:nvSpPr>
          <p:cNvPr id="6" name="Rectángulo 5">
            <a:extLst>
              <a:ext uri="{FF2B5EF4-FFF2-40B4-BE49-F238E27FC236}">
                <a16:creationId xmlns:a16="http://schemas.microsoft.com/office/drawing/2014/main" id="{218F5682-B354-43F2-B89E-E8F508287A7B}"/>
              </a:ext>
            </a:extLst>
          </p:cNvPr>
          <p:cNvSpPr/>
          <p:nvPr/>
        </p:nvSpPr>
        <p:spPr>
          <a:xfrm>
            <a:off x="3779520" y="4767474"/>
            <a:ext cx="8753472" cy="3582519"/>
          </a:xfrm>
          <a:prstGeom prst="rect">
            <a:avLst/>
          </a:prstGeom>
        </p:spPr>
        <p:txBody>
          <a:bodyPr wrap="square">
            <a:spAutoFit/>
          </a:bodyPr>
          <a:lstStyle/>
          <a:p>
            <a:pPr marL="0" lvl="1" algn="just"/>
            <a:r>
              <a:rPr lang="es-ES" sz="3080" b="1" dirty="0"/>
              <a:t>Modo “AGREGADOR”: </a:t>
            </a:r>
            <a:r>
              <a:rPr lang="es-ES" sz="2800" dirty="0"/>
              <a:t>Es un modo que actualmente no existe en el mercado español. En un mercado eléctrico la figura del “agregador” tiene por objeto equilibrar (allanar) la demanda del conjunto de consumidores, pactando con cada uno de ellos, potencias máximas o mínimas durante unos intervalos de tiempo que son comunicados con un preaviso temporal, a cambio de ciertas contraprestaciones económicas.</a:t>
            </a:r>
            <a:endParaRPr lang="es-ES" sz="3360" dirty="0"/>
          </a:p>
        </p:txBody>
      </p:sp>
      <p:pic>
        <p:nvPicPr>
          <p:cNvPr id="7" name="Gráfico 6" descr="Edificio">
            <a:extLst>
              <a:ext uri="{FF2B5EF4-FFF2-40B4-BE49-F238E27FC236}">
                <a16:creationId xmlns:a16="http://schemas.microsoft.com/office/drawing/2014/main" id="{986ECA98-8AB8-45D0-8D5A-DB7C9024693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68001" y="3155587"/>
            <a:ext cx="1333042" cy="1280160"/>
          </a:xfrm>
          <a:prstGeom prst="rect">
            <a:avLst/>
          </a:prstGeom>
        </p:spPr>
      </p:pic>
      <p:pic>
        <p:nvPicPr>
          <p:cNvPr id="8" name="Gráfico 7" descr="Ciudad">
            <a:extLst>
              <a:ext uri="{FF2B5EF4-FFF2-40B4-BE49-F238E27FC236}">
                <a16:creationId xmlns:a16="http://schemas.microsoft.com/office/drawing/2014/main" id="{1306ED8A-06E5-4FCF-8622-49A4300D6AF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39523" y="5367685"/>
            <a:ext cx="2928198" cy="2812036"/>
          </a:xfrm>
          <a:prstGeom prst="rect">
            <a:avLst/>
          </a:prstGeom>
        </p:spPr>
      </p:pic>
      <p:sp>
        <p:nvSpPr>
          <p:cNvPr id="9" name="CuadroTexto 8">
            <a:extLst>
              <a:ext uri="{FF2B5EF4-FFF2-40B4-BE49-F238E27FC236}">
                <a16:creationId xmlns:a16="http://schemas.microsoft.com/office/drawing/2014/main" id="{547B1DEC-9001-47C7-9447-8F5628CD4A17}"/>
              </a:ext>
            </a:extLst>
          </p:cNvPr>
          <p:cNvSpPr txBox="1"/>
          <p:nvPr/>
        </p:nvSpPr>
        <p:spPr>
          <a:xfrm>
            <a:off x="318367" y="2615316"/>
            <a:ext cx="2988392" cy="461665"/>
          </a:xfrm>
          <a:prstGeom prst="rect">
            <a:avLst/>
          </a:prstGeom>
          <a:noFill/>
        </p:spPr>
        <p:txBody>
          <a:bodyPr wrap="square" rtlCol="0">
            <a:spAutoFit/>
          </a:bodyPr>
          <a:lstStyle/>
          <a:p>
            <a:r>
              <a:rPr lang="es-ES" sz="2400" b="1" dirty="0">
                <a:solidFill>
                  <a:srgbClr val="C00000"/>
                </a:solidFill>
              </a:rPr>
              <a:t>Decisiones locales</a:t>
            </a:r>
          </a:p>
        </p:txBody>
      </p:sp>
      <p:sp>
        <p:nvSpPr>
          <p:cNvPr id="10" name="CuadroTexto 9">
            <a:extLst>
              <a:ext uri="{FF2B5EF4-FFF2-40B4-BE49-F238E27FC236}">
                <a16:creationId xmlns:a16="http://schemas.microsoft.com/office/drawing/2014/main" id="{B7214BD9-9609-4C42-9B27-849367C85F68}"/>
              </a:ext>
            </a:extLst>
          </p:cNvPr>
          <p:cNvSpPr txBox="1"/>
          <p:nvPr/>
        </p:nvSpPr>
        <p:spPr>
          <a:xfrm>
            <a:off x="289919" y="5119266"/>
            <a:ext cx="3999282" cy="461665"/>
          </a:xfrm>
          <a:prstGeom prst="rect">
            <a:avLst/>
          </a:prstGeom>
          <a:noFill/>
        </p:spPr>
        <p:txBody>
          <a:bodyPr wrap="square" rtlCol="0">
            <a:spAutoFit/>
          </a:bodyPr>
          <a:lstStyle/>
          <a:p>
            <a:r>
              <a:rPr lang="es-ES" sz="2400" b="1" dirty="0">
                <a:solidFill>
                  <a:srgbClr val="C00000"/>
                </a:solidFill>
              </a:rPr>
              <a:t>Decisiones centralizadas</a:t>
            </a:r>
          </a:p>
        </p:txBody>
      </p:sp>
      <p:sp>
        <p:nvSpPr>
          <p:cNvPr id="11" name="CuadroTexto 10">
            <a:extLst>
              <a:ext uri="{FF2B5EF4-FFF2-40B4-BE49-F238E27FC236}">
                <a16:creationId xmlns:a16="http://schemas.microsoft.com/office/drawing/2014/main" id="{81F6079C-CE44-49F3-B412-EDC56500942B}"/>
              </a:ext>
            </a:extLst>
          </p:cNvPr>
          <p:cNvSpPr txBox="1"/>
          <p:nvPr/>
        </p:nvSpPr>
        <p:spPr>
          <a:xfrm>
            <a:off x="259075" y="1268849"/>
            <a:ext cx="12405365" cy="997196"/>
          </a:xfrm>
          <a:prstGeom prst="rect">
            <a:avLst/>
          </a:prstGeom>
          <a:noFill/>
        </p:spPr>
        <p:txBody>
          <a:bodyPr wrap="square" rtlCol="0">
            <a:spAutoFit/>
          </a:bodyPr>
          <a:lstStyle/>
          <a:p>
            <a:pPr marL="128905" lvl="1"/>
            <a:r>
              <a:rPr lang="es-ES" sz="3080" b="1" dirty="0"/>
              <a:t>Gestión de la energía en la biblioteca: </a:t>
            </a:r>
            <a:r>
              <a:rPr lang="es-ES" sz="2800" dirty="0"/>
              <a:t>Instalación de un pequeño ordenador industrial que ejecutará dos algoritmos.</a:t>
            </a:r>
            <a:endParaRPr lang="es-ES" sz="3360" b="1" dirty="0"/>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65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E43BB29B-E204-4FD3-BBA0-DF9C2AC57D4C}"/>
              </a:ext>
            </a:extLst>
          </p:cNvPr>
          <p:cNvSpPr>
            <a:spLocks noChangeArrowheads="1"/>
          </p:cNvSpPr>
          <p:nvPr/>
        </p:nvSpPr>
        <p:spPr bwMode="auto">
          <a:xfrm>
            <a:off x="2229068" y="85342"/>
            <a:ext cx="10485122"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Flujos de energía (kWh anual)</a:t>
            </a:r>
          </a:p>
        </p:txBody>
      </p:sp>
      <p:sp>
        <p:nvSpPr>
          <p:cNvPr id="6" name="CuadroTexto 5">
            <a:extLst>
              <a:ext uri="{FF2B5EF4-FFF2-40B4-BE49-F238E27FC236}">
                <a16:creationId xmlns:a16="http://schemas.microsoft.com/office/drawing/2014/main" id="{5982DB90-EBB2-42C6-9980-1B9113C878C4}"/>
              </a:ext>
            </a:extLst>
          </p:cNvPr>
          <p:cNvSpPr txBox="1"/>
          <p:nvPr/>
        </p:nvSpPr>
        <p:spPr>
          <a:xfrm>
            <a:off x="4130045" y="2775334"/>
            <a:ext cx="1158240" cy="1514261"/>
          </a:xfrm>
          <a:prstGeom prst="rect">
            <a:avLst/>
          </a:prstGeom>
          <a:noFill/>
        </p:spPr>
        <p:txBody>
          <a:bodyPr wrap="square" rtlCol="0">
            <a:spAutoFit/>
          </a:bodyPr>
          <a:lstStyle/>
          <a:p>
            <a:pPr algn="ctr"/>
            <a:r>
              <a:rPr lang="ca-ES" sz="9240" b="1" dirty="0"/>
              <a:t>=</a:t>
            </a:r>
          </a:p>
        </p:txBody>
      </p:sp>
      <p:sp>
        <p:nvSpPr>
          <p:cNvPr id="8" name="CuadroTexto 7">
            <a:extLst>
              <a:ext uri="{FF2B5EF4-FFF2-40B4-BE49-F238E27FC236}">
                <a16:creationId xmlns:a16="http://schemas.microsoft.com/office/drawing/2014/main" id="{192621F1-D86C-46B4-85AA-0E791F444068}"/>
              </a:ext>
            </a:extLst>
          </p:cNvPr>
          <p:cNvSpPr txBox="1"/>
          <p:nvPr/>
        </p:nvSpPr>
        <p:spPr>
          <a:xfrm>
            <a:off x="8884923" y="2775334"/>
            <a:ext cx="1158240" cy="1514261"/>
          </a:xfrm>
          <a:prstGeom prst="rect">
            <a:avLst/>
          </a:prstGeom>
          <a:noFill/>
        </p:spPr>
        <p:txBody>
          <a:bodyPr wrap="square" rtlCol="0">
            <a:spAutoFit/>
          </a:bodyPr>
          <a:lstStyle/>
          <a:p>
            <a:pPr algn="ctr"/>
            <a:r>
              <a:rPr lang="ca-ES" sz="9240" b="1" dirty="0"/>
              <a:t>+</a:t>
            </a:r>
          </a:p>
        </p:txBody>
      </p:sp>
      <p:sp>
        <p:nvSpPr>
          <p:cNvPr id="11" name="CuadroTexto 10">
            <a:extLst>
              <a:ext uri="{FF2B5EF4-FFF2-40B4-BE49-F238E27FC236}">
                <a16:creationId xmlns:a16="http://schemas.microsoft.com/office/drawing/2014/main" id="{49FAE2A2-E611-42D6-AAF3-5C612D27B7A8}"/>
              </a:ext>
            </a:extLst>
          </p:cNvPr>
          <p:cNvSpPr txBox="1"/>
          <p:nvPr/>
        </p:nvSpPr>
        <p:spPr>
          <a:xfrm>
            <a:off x="3950964" y="6430025"/>
            <a:ext cx="1158240" cy="1514261"/>
          </a:xfrm>
          <a:prstGeom prst="rect">
            <a:avLst/>
          </a:prstGeom>
          <a:noFill/>
        </p:spPr>
        <p:txBody>
          <a:bodyPr wrap="square" rtlCol="0">
            <a:spAutoFit/>
          </a:bodyPr>
          <a:lstStyle/>
          <a:p>
            <a:pPr algn="ctr"/>
            <a:r>
              <a:rPr lang="ca-ES" sz="9240" b="1" dirty="0"/>
              <a:t>=</a:t>
            </a:r>
          </a:p>
        </p:txBody>
      </p:sp>
      <p:sp>
        <p:nvSpPr>
          <p:cNvPr id="13" name="CuadroTexto 12">
            <a:extLst>
              <a:ext uri="{FF2B5EF4-FFF2-40B4-BE49-F238E27FC236}">
                <a16:creationId xmlns:a16="http://schemas.microsoft.com/office/drawing/2014/main" id="{8AF31127-3572-4309-B60E-CD8DFB36A4F5}"/>
              </a:ext>
            </a:extLst>
          </p:cNvPr>
          <p:cNvSpPr txBox="1"/>
          <p:nvPr/>
        </p:nvSpPr>
        <p:spPr>
          <a:xfrm>
            <a:off x="8850362" y="6386689"/>
            <a:ext cx="1158240" cy="1514261"/>
          </a:xfrm>
          <a:prstGeom prst="rect">
            <a:avLst/>
          </a:prstGeom>
          <a:noFill/>
        </p:spPr>
        <p:txBody>
          <a:bodyPr wrap="square" rtlCol="0">
            <a:spAutoFit/>
          </a:bodyPr>
          <a:lstStyle/>
          <a:p>
            <a:pPr algn="ctr"/>
            <a:r>
              <a:rPr lang="ca-ES" sz="9240" b="1" dirty="0"/>
              <a:t>-</a:t>
            </a:r>
          </a:p>
        </p:txBody>
      </p:sp>
      <p:sp>
        <p:nvSpPr>
          <p:cNvPr id="15" name="CuadroTexto 14">
            <a:extLst>
              <a:ext uri="{FF2B5EF4-FFF2-40B4-BE49-F238E27FC236}">
                <a16:creationId xmlns:a16="http://schemas.microsoft.com/office/drawing/2014/main" id="{29B7CAE8-A4F5-49AE-B359-072C0E2D6B64}"/>
              </a:ext>
            </a:extLst>
          </p:cNvPr>
          <p:cNvSpPr txBox="1"/>
          <p:nvPr/>
        </p:nvSpPr>
        <p:spPr>
          <a:xfrm>
            <a:off x="781040" y="1176124"/>
            <a:ext cx="2506979" cy="523220"/>
          </a:xfrm>
          <a:prstGeom prst="rect">
            <a:avLst/>
          </a:prstGeom>
          <a:noFill/>
        </p:spPr>
        <p:txBody>
          <a:bodyPr wrap="square" rtlCol="0">
            <a:spAutoFit/>
          </a:bodyPr>
          <a:lstStyle/>
          <a:p>
            <a:pPr algn="ctr"/>
            <a:r>
              <a:rPr lang="ca-ES" sz="2800" b="1" dirty="0"/>
              <a:t>Consumo Total</a:t>
            </a:r>
          </a:p>
        </p:txBody>
      </p:sp>
      <p:sp>
        <p:nvSpPr>
          <p:cNvPr id="16" name="CuadroTexto 15">
            <a:extLst>
              <a:ext uri="{FF2B5EF4-FFF2-40B4-BE49-F238E27FC236}">
                <a16:creationId xmlns:a16="http://schemas.microsoft.com/office/drawing/2014/main" id="{7DB84CDB-46EC-4739-848A-60344E550B64}"/>
              </a:ext>
            </a:extLst>
          </p:cNvPr>
          <p:cNvSpPr txBox="1"/>
          <p:nvPr/>
        </p:nvSpPr>
        <p:spPr>
          <a:xfrm>
            <a:off x="5800595" y="1419052"/>
            <a:ext cx="2506979" cy="523220"/>
          </a:xfrm>
          <a:prstGeom prst="rect">
            <a:avLst/>
          </a:prstGeom>
          <a:noFill/>
        </p:spPr>
        <p:txBody>
          <a:bodyPr wrap="square" rtlCol="0">
            <a:spAutoFit/>
          </a:bodyPr>
          <a:lstStyle/>
          <a:p>
            <a:pPr algn="ctr"/>
            <a:r>
              <a:rPr lang="ca-ES" sz="2800" b="1" dirty="0"/>
              <a:t>Consumo </a:t>
            </a:r>
            <a:r>
              <a:rPr lang="ca-ES" sz="2800" b="1" dirty="0" err="1"/>
              <a:t>Cía</a:t>
            </a:r>
            <a:endParaRPr lang="ca-ES" sz="2800" b="1" dirty="0"/>
          </a:p>
        </p:txBody>
      </p:sp>
      <p:sp>
        <p:nvSpPr>
          <p:cNvPr id="17" name="CuadroTexto 16">
            <a:extLst>
              <a:ext uri="{FF2B5EF4-FFF2-40B4-BE49-F238E27FC236}">
                <a16:creationId xmlns:a16="http://schemas.microsoft.com/office/drawing/2014/main" id="{743D1A8F-58D1-408A-B713-853CD12D65F3}"/>
              </a:ext>
            </a:extLst>
          </p:cNvPr>
          <p:cNvSpPr txBox="1"/>
          <p:nvPr/>
        </p:nvSpPr>
        <p:spPr>
          <a:xfrm>
            <a:off x="10031671" y="2047683"/>
            <a:ext cx="2506979" cy="523220"/>
          </a:xfrm>
          <a:prstGeom prst="rect">
            <a:avLst/>
          </a:prstGeom>
          <a:noFill/>
        </p:spPr>
        <p:txBody>
          <a:bodyPr wrap="square" rtlCol="0">
            <a:spAutoFit/>
          </a:bodyPr>
          <a:lstStyle/>
          <a:p>
            <a:pPr algn="ctr"/>
            <a:r>
              <a:rPr lang="ca-ES" sz="2800" b="1" dirty="0"/>
              <a:t>Consumo FV</a:t>
            </a:r>
          </a:p>
        </p:txBody>
      </p:sp>
      <p:sp>
        <p:nvSpPr>
          <p:cNvPr id="18" name="CuadroTexto 17">
            <a:extLst>
              <a:ext uri="{FF2B5EF4-FFF2-40B4-BE49-F238E27FC236}">
                <a16:creationId xmlns:a16="http://schemas.microsoft.com/office/drawing/2014/main" id="{77938E87-E57A-417B-92BB-1390803AA010}"/>
              </a:ext>
            </a:extLst>
          </p:cNvPr>
          <p:cNvSpPr txBox="1"/>
          <p:nvPr/>
        </p:nvSpPr>
        <p:spPr>
          <a:xfrm>
            <a:off x="961515" y="5706342"/>
            <a:ext cx="2506979" cy="523220"/>
          </a:xfrm>
          <a:prstGeom prst="rect">
            <a:avLst/>
          </a:prstGeom>
          <a:noFill/>
        </p:spPr>
        <p:txBody>
          <a:bodyPr wrap="square" rtlCol="0">
            <a:spAutoFit/>
          </a:bodyPr>
          <a:lstStyle/>
          <a:p>
            <a:pPr algn="ctr"/>
            <a:r>
              <a:rPr lang="ca-ES" sz="2800" b="1" dirty="0"/>
              <a:t>Consumo FV</a:t>
            </a:r>
          </a:p>
        </p:txBody>
      </p:sp>
      <p:sp>
        <p:nvSpPr>
          <p:cNvPr id="19" name="CuadroTexto 18">
            <a:extLst>
              <a:ext uri="{FF2B5EF4-FFF2-40B4-BE49-F238E27FC236}">
                <a16:creationId xmlns:a16="http://schemas.microsoft.com/office/drawing/2014/main" id="{D4ADD32F-DC63-4727-B46F-E95DD4E4D598}"/>
              </a:ext>
            </a:extLst>
          </p:cNvPr>
          <p:cNvSpPr txBox="1"/>
          <p:nvPr/>
        </p:nvSpPr>
        <p:spPr>
          <a:xfrm>
            <a:off x="5826633" y="5560133"/>
            <a:ext cx="2506979" cy="523220"/>
          </a:xfrm>
          <a:prstGeom prst="rect">
            <a:avLst/>
          </a:prstGeom>
          <a:noFill/>
        </p:spPr>
        <p:txBody>
          <a:bodyPr wrap="square" rtlCol="0">
            <a:spAutoFit/>
          </a:bodyPr>
          <a:lstStyle/>
          <a:p>
            <a:pPr algn="ctr"/>
            <a:r>
              <a:rPr lang="es-ES" sz="2800" b="1" dirty="0"/>
              <a:t>Producción FV</a:t>
            </a:r>
          </a:p>
        </p:txBody>
      </p:sp>
      <p:sp>
        <p:nvSpPr>
          <p:cNvPr id="20" name="CuadroTexto 19">
            <a:extLst>
              <a:ext uri="{FF2B5EF4-FFF2-40B4-BE49-F238E27FC236}">
                <a16:creationId xmlns:a16="http://schemas.microsoft.com/office/drawing/2014/main" id="{A91D0B24-975D-4C0B-823E-FC6233D8DA54}"/>
              </a:ext>
            </a:extLst>
          </p:cNvPr>
          <p:cNvSpPr txBox="1"/>
          <p:nvPr/>
        </p:nvSpPr>
        <p:spPr>
          <a:xfrm>
            <a:off x="10028227" y="6017955"/>
            <a:ext cx="2506979" cy="523220"/>
          </a:xfrm>
          <a:prstGeom prst="rect">
            <a:avLst/>
          </a:prstGeom>
          <a:noFill/>
        </p:spPr>
        <p:txBody>
          <a:bodyPr wrap="square" rtlCol="0">
            <a:spAutoFit/>
          </a:bodyPr>
          <a:lstStyle/>
          <a:p>
            <a:pPr algn="ctr"/>
            <a:r>
              <a:rPr lang="es-ES" sz="2800" b="1" dirty="0"/>
              <a:t>Excedentes</a:t>
            </a:r>
          </a:p>
        </p:txBody>
      </p:sp>
      <p:sp>
        <p:nvSpPr>
          <p:cNvPr id="21" name="Elipse 20">
            <a:extLst>
              <a:ext uri="{FF2B5EF4-FFF2-40B4-BE49-F238E27FC236}">
                <a16:creationId xmlns:a16="http://schemas.microsoft.com/office/drawing/2014/main" id="{A6459712-DE4C-496E-8438-E318D2F21D67}"/>
              </a:ext>
            </a:extLst>
          </p:cNvPr>
          <p:cNvSpPr>
            <a:spLocks noChangeAspect="1"/>
          </p:cNvSpPr>
          <p:nvPr/>
        </p:nvSpPr>
        <p:spPr>
          <a:xfrm>
            <a:off x="5516885" y="2013731"/>
            <a:ext cx="3074400" cy="3074400"/>
          </a:xfrm>
          <a:prstGeom prst="ellipse">
            <a:avLst/>
          </a:prstGeom>
          <a:solidFill>
            <a:srgbClr val="2FC9FF"/>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a-ES" sz="4480" b="1" dirty="0">
                <a:solidFill>
                  <a:schemeClr val="tx1"/>
                </a:solidFill>
              </a:rPr>
              <a:t>66.000</a:t>
            </a:r>
          </a:p>
        </p:txBody>
      </p:sp>
      <p:sp>
        <p:nvSpPr>
          <p:cNvPr id="22" name="Elipse 21">
            <a:extLst>
              <a:ext uri="{FF2B5EF4-FFF2-40B4-BE49-F238E27FC236}">
                <a16:creationId xmlns:a16="http://schemas.microsoft.com/office/drawing/2014/main" id="{79CD95B0-76E9-487D-A9FD-2C7B4E143A80}"/>
              </a:ext>
            </a:extLst>
          </p:cNvPr>
          <p:cNvSpPr>
            <a:spLocks noChangeAspect="1"/>
          </p:cNvSpPr>
          <p:nvPr/>
        </p:nvSpPr>
        <p:spPr>
          <a:xfrm>
            <a:off x="10377961" y="2643731"/>
            <a:ext cx="1814400" cy="1814400"/>
          </a:xfrm>
          <a:prstGeom prst="ellipse">
            <a:avLst/>
          </a:prstGeom>
          <a:solidFill>
            <a:srgbClr val="F6BA1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a-ES" sz="3360" b="1" dirty="0">
                <a:solidFill>
                  <a:schemeClr val="tx1"/>
                </a:solidFill>
              </a:rPr>
              <a:t>23.000</a:t>
            </a:r>
          </a:p>
        </p:txBody>
      </p:sp>
      <p:sp>
        <p:nvSpPr>
          <p:cNvPr id="23" name="Elipse 22">
            <a:extLst>
              <a:ext uri="{FF2B5EF4-FFF2-40B4-BE49-F238E27FC236}">
                <a16:creationId xmlns:a16="http://schemas.microsoft.com/office/drawing/2014/main" id="{67A4F06E-BC4C-48DC-A1C1-164132C1BC1D}"/>
              </a:ext>
            </a:extLst>
          </p:cNvPr>
          <p:cNvSpPr>
            <a:spLocks noChangeAspect="1"/>
          </p:cNvSpPr>
          <p:nvPr/>
        </p:nvSpPr>
        <p:spPr>
          <a:xfrm>
            <a:off x="319122" y="1763531"/>
            <a:ext cx="3578400" cy="3578400"/>
          </a:xfrm>
          <a:prstGeom prst="ellipse">
            <a:avLst/>
          </a:prstGeom>
          <a:solidFill>
            <a:srgbClr val="00DE64"/>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a-ES" sz="5600" b="1" dirty="0">
                <a:solidFill>
                  <a:schemeClr val="tx1"/>
                </a:solidFill>
              </a:rPr>
              <a:t>89.000</a:t>
            </a:r>
          </a:p>
        </p:txBody>
      </p:sp>
      <p:sp>
        <p:nvSpPr>
          <p:cNvPr id="24" name="Elipse 23">
            <a:extLst>
              <a:ext uri="{FF2B5EF4-FFF2-40B4-BE49-F238E27FC236}">
                <a16:creationId xmlns:a16="http://schemas.microsoft.com/office/drawing/2014/main" id="{DEC6A254-0D3E-4357-8CA7-0FCDFC74D447}"/>
              </a:ext>
            </a:extLst>
          </p:cNvPr>
          <p:cNvSpPr>
            <a:spLocks noChangeAspect="1"/>
          </p:cNvSpPr>
          <p:nvPr/>
        </p:nvSpPr>
        <p:spPr>
          <a:xfrm>
            <a:off x="10698477" y="6625632"/>
            <a:ext cx="1159200" cy="1159200"/>
          </a:xfrm>
          <a:prstGeom prst="ellipse">
            <a:avLst/>
          </a:prstGeom>
          <a:solidFill>
            <a:srgbClr val="F6BA1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a-ES" sz="2800" b="1" dirty="0">
                <a:solidFill>
                  <a:schemeClr val="tx1"/>
                </a:solidFill>
              </a:rPr>
              <a:t>9.000</a:t>
            </a:r>
          </a:p>
        </p:txBody>
      </p:sp>
      <p:sp>
        <p:nvSpPr>
          <p:cNvPr id="25" name="Elipse 24">
            <a:extLst>
              <a:ext uri="{FF2B5EF4-FFF2-40B4-BE49-F238E27FC236}">
                <a16:creationId xmlns:a16="http://schemas.microsoft.com/office/drawing/2014/main" id="{DCD34527-2D06-43E3-9E8E-B9DF49A95260}"/>
              </a:ext>
            </a:extLst>
          </p:cNvPr>
          <p:cNvSpPr>
            <a:spLocks noChangeAspect="1"/>
          </p:cNvSpPr>
          <p:nvPr/>
        </p:nvSpPr>
        <p:spPr>
          <a:xfrm>
            <a:off x="1234012" y="6298032"/>
            <a:ext cx="1814400" cy="1814400"/>
          </a:xfrm>
          <a:prstGeom prst="ellipse">
            <a:avLst/>
          </a:prstGeom>
          <a:solidFill>
            <a:srgbClr val="F6BA1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a-ES" sz="3360" b="1" dirty="0">
                <a:solidFill>
                  <a:schemeClr val="tx1"/>
                </a:solidFill>
              </a:rPr>
              <a:t>23.000</a:t>
            </a:r>
          </a:p>
        </p:txBody>
      </p:sp>
      <p:sp>
        <p:nvSpPr>
          <p:cNvPr id="26" name="Elipse 25">
            <a:extLst>
              <a:ext uri="{FF2B5EF4-FFF2-40B4-BE49-F238E27FC236}">
                <a16:creationId xmlns:a16="http://schemas.microsoft.com/office/drawing/2014/main" id="{5B2F9CCC-7090-4477-84DF-E12163C93BDF}"/>
              </a:ext>
            </a:extLst>
          </p:cNvPr>
          <p:cNvSpPr>
            <a:spLocks noChangeAspect="1"/>
          </p:cNvSpPr>
          <p:nvPr/>
        </p:nvSpPr>
        <p:spPr>
          <a:xfrm>
            <a:off x="5966041" y="6121632"/>
            <a:ext cx="2167200" cy="2167200"/>
          </a:xfrm>
          <a:prstGeom prst="ellipse">
            <a:avLst/>
          </a:prstGeom>
          <a:solidFill>
            <a:srgbClr val="F6BA1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a-ES" sz="3920" b="1" dirty="0">
                <a:solidFill>
                  <a:schemeClr val="tx1"/>
                </a:solidFill>
              </a:rPr>
              <a:t>32.000</a:t>
            </a:r>
          </a:p>
        </p:txBody>
      </p:sp>
      <p:cxnSp>
        <p:nvCxnSpPr>
          <p:cNvPr id="28" name="Conector: curvado 27">
            <a:extLst>
              <a:ext uri="{FF2B5EF4-FFF2-40B4-BE49-F238E27FC236}">
                <a16:creationId xmlns:a16="http://schemas.microsoft.com/office/drawing/2014/main" id="{E03498AA-2237-43A2-8666-4F71F14AA359}"/>
              </a:ext>
            </a:extLst>
          </p:cNvPr>
          <p:cNvCxnSpPr>
            <a:cxnSpLocks/>
            <a:stCxn id="22" idx="3"/>
            <a:endCxn id="25" idx="0"/>
          </p:cNvCxnSpPr>
          <p:nvPr/>
        </p:nvCxnSpPr>
        <p:spPr>
          <a:xfrm rot="5400000">
            <a:off x="5339636" y="993995"/>
            <a:ext cx="2105614" cy="8502462"/>
          </a:xfrm>
          <a:prstGeom prst="curvedConnector3">
            <a:avLst/>
          </a:prstGeom>
          <a:ln w="41275">
            <a:solidFill>
              <a:srgbClr val="C00000"/>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49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2" name="Rectángulo 1">
            <a:extLst>
              <a:ext uri="{FF2B5EF4-FFF2-40B4-BE49-F238E27FC236}">
                <a16:creationId xmlns:a16="http://schemas.microsoft.com/office/drawing/2014/main" id="{18296DC7-918B-4684-BAA0-D912B466426E}"/>
              </a:ext>
            </a:extLst>
          </p:cNvPr>
          <p:cNvSpPr/>
          <p:nvPr/>
        </p:nvSpPr>
        <p:spPr>
          <a:xfrm>
            <a:off x="640080" y="2029329"/>
            <a:ext cx="11342814" cy="7191199"/>
          </a:xfrm>
          <a:prstGeom prst="rect">
            <a:avLst/>
          </a:prstGeom>
        </p:spPr>
        <p:txBody>
          <a:bodyPr wrap="square">
            <a:spAutoFit/>
          </a:bodyPr>
          <a:lstStyle/>
          <a:p>
            <a:pPr marL="506730" indent="-506730" algn="just">
              <a:spcBef>
                <a:spcPts val="2520"/>
              </a:spcBef>
              <a:spcAft>
                <a:spcPts val="840"/>
              </a:spcAft>
              <a:buFont typeface="+mj-lt"/>
              <a:buAutoNum type="arabicPeriod"/>
            </a:pPr>
            <a:r>
              <a:rPr lang="es-ES" sz="3080" b="1" dirty="0"/>
              <a:t> </a:t>
            </a:r>
            <a:r>
              <a:rPr lang="es-ES" sz="3080" dirty="0"/>
              <a:t>Técnicamente se ha visto que es </a:t>
            </a:r>
            <a:r>
              <a:rPr lang="es-ES" sz="3080" b="1" dirty="0">
                <a:highlight>
                  <a:srgbClr val="FFFF00"/>
                </a:highlight>
              </a:rPr>
              <a:t>posible interconectar </a:t>
            </a:r>
            <a:r>
              <a:rPr lang="es-ES" sz="3080" b="1" dirty="0"/>
              <a:t>todos los sistemas y construir un macro sistema capaz de modular el comportamiento del consumo </a:t>
            </a:r>
            <a:r>
              <a:rPr lang="es-ES" sz="3080" dirty="0"/>
              <a:t>del edificio</a:t>
            </a:r>
          </a:p>
          <a:p>
            <a:pPr marL="506730" indent="-506730" algn="just">
              <a:spcBef>
                <a:spcPts val="2520"/>
              </a:spcBef>
              <a:spcAft>
                <a:spcPts val="840"/>
              </a:spcAft>
              <a:buFont typeface="+mj-lt"/>
              <a:buAutoNum type="arabicPeriod"/>
            </a:pPr>
            <a:r>
              <a:rPr lang="es-ES" sz="3080" b="1" dirty="0"/>
              <a:t> </a:t>
            </a:r>
            <a:r>
              <a:rPr lang="es-ES" sz="3080" dirty="0"/>
              <a:t>Buscar edificios con </a:t>
            </a:r>
            <a:r>
              <a:rPr lang="es-ES" sz="3080" b="1" dirty="0"/>
              <a:t>perfil de consumo adecuado</a:t>
            </a:r>
            <a:endParaRPr lang="es-ES" sz="3080" dirty="0"/>
          </a:p>
          <a:p>
            <a:pPr marL="506730" indent="-506730" algn="just">
              <a:spcBef>
                <a:spcPts val="2520"/>
              </a:spcBef>
              <a:spcAft>
                <a:spcPts val="840"/>
              </a:spcAft>
              <a:buFont typeface="+mj-lt"/>
              <a:buAutoNum type="arabicPeriod"/>
            </a:pPr>
            <a:r>
              <a:rPr lang="es-ES" sz="3080" b="1" dirty="0"/>
              <a:t> </a:t>
            </a:r>
            <a:r>
              <a:rPr lang="es-ES" sz="3080" dirty="0"/>
              <a:t>Para este tipo de prueba piloto es </a:t>
            </a:r>
            <a:r>
              <a:rPr lang="es-ES" sz="3080" b="1" dirty="0"/>
              <a:t>aconsejable la participación en el proyecto del </a:t>
            </a:r>
            <a:r>
              <a:rPr lang="es-ES" sz="3080" b="1" dirty="0">
                <a:highlight>
                  <a:srgbClr val="FFFF00"/>
                </a:highlight>
              </a:rPr>
              <a:t>fabricante de la batería.</a:t>
            </a:r>
          </a:p>
          <a:p>
            <a:pPr marL="506730" indent="-506730" algn="just">
              <a:spcBef>
                <a:spcPts val="2520"/>
              </a:spcBef>
              <a:spcAft>
                <a:spcPts val="840"/>
              </a:spcAft>
              <a:buFont typeface="+mj-lt"/>
              <a:buAutoNum type="arabicPeriod"/>
            </a:pPr>
            <a:r>
              <a:rPr lang="es-ES" sz="3080" b="1" dirty="0"/>
              <a:t> </a:t>
            </a:r>
            <a:r>
              <a:rPr lang="es-ES" sz="3080" dirty="0"/>
              <a:t>Aun no existe </a:t>
            </a:r>
            <a:r>
              <a:rPr lang="es-ES" sz="3080" b="1" dirty="0">
                <a:highlight>
                  <a:srgbClr val="FFFF00"/>
                </a:highlight>
              </a:rPr>
              <a:t>homologación para equipos 2ª vida </a:t>
            </a:r>
            <a:r>
              <a:rPr lang="es-ES" sz="3080" dirty="0"/>
              <a:t>(Marcado CE, etc.)</a:t>
            </a:r>
          </a:p>
          <a:p>
            <a:pPr algn="just">
              <a:spcBef>
                <a:spcPts val="840"/>
              </a:spcBef>
              <a:spcAft>
                <a:spcPts val="840"/>
              </a:spcAft>
            </a:pPr>
            <a:endParaRPr lang="es-ES" sz="3080" b="1" dirty="0">
              <a:highlight>
                <a:srgbClr val="FFFF00"/>
              </a:highlight>
            </a:endParaRPr>
          </a:p>
          <a:p>
            <a:pPr algn="just">
              <a:spcBef>
                <a:spcPts val="840"/>
              </a:spcBef>
              <a:spcAft>
                <a:spcPts val="840"/>
              </a:spcAft>
            </a:pPr>
            <a:endParaRPr lang="es-ES" sz="3080" b="1" dirty="0">
              <a:highlight>
                <a:srgbClr val="FFFF00"/>
              </a:highlight>
            </a:endParaRPr>
          </a:p>
          <a:p>
            <a:pPr algn="just">
              <a:spcBef>
                <a:spcPts val="840"/>
              </a:spcBef>
              <a:spcAft>
                <a:spcPts val="840"/>
              </a:spcAft>
            </a:pPr>
            <a:endParaRPr lang="es-ES" sz="3080" b="1" dirty="0"/>
          </a:p>
        </p:txBody>
      </p:sp>
      <p:sp>
        <p:nvSpPr>
          <p:cNvPr id="5" name="Rectangle 13">
            <a:extLst>
              <a:ext uri="{FF2B5EF4-FFF2-40B4-BE49-F238E27FC236}">
                <a16:creationId xmlns:a16="http://schemas.microsoft.com/office/drawing/2014/main" id="{CF92EF62-5B2C-4723-BE69-227018254F09}"/>
              </a:ext>
            </a:extLst>
          </p:cNvPr>
          <p:cNvSpPr>
            <a:spLocks noChangeArrowheads="1"/>
          </p:cNvSpPr>
          <p:nvPr/>
        </p:nvSpPr>
        <p:spPr bwMode="auto">
          <a:xfrm>
            <a:off x="2368352" y="88805"/>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Conclusiones (1/2)</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32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intranet.irec.cat/eep/Documentos%20compartidos/Propostes/RIS3/RIS3%20Comunitats/1.%20Energia/Logo/logo%20color/LOGO%20ENERGIA%20RIS3CAT.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08512" y="2006529"/>
            <a:ext cx="5760640" cy="46702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LVAL\Desktop\RIS3CAT\ENERGÍA\LOGO ENERGIA RIS3CAT\LOGO ENERGIA RIS3CAT\COLOR\LOGO ENERGIA RIS3C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6224" y="896642"/>
            <a:ext cx="1161224" cy="941073"/>
          </a:xfrm>
          <a:prstGeom prst="rect">
            <a:avLst/>
          </a:prstGeom>
          <a:noFill/>
          <a:extLst>
            <a:ext uri="{909E8E84-426E-40DD-AFC4-6F175D3DCCD1}">
              <a14:hiddenFill xmlns:a14="http://schemas.microsoft.com/office/drawing/2010/main">
                <a:solidFill>
                  <a:srgbClr val="FFFFFF"/>
                </a:solidFill>
              </a14:hiddenFill>
            </a:ext>
          </a:extLst>
        </p:spPr>
      </p:pic>
      <p:sp>
        <p:nvSpPr>
          <p:cNvPr id="29" name="33 CuadroTexto"/>
          <p:cNvSpPr txBox="1"/>
          <p:nvPr/>
        </p:nvSpPr>
        <p:spPr>
          <a:xfrm>
            <a:off x="8896277" y="945267"/>
            <a:ext cx="2836912" cy="830997"/>
          </a:xfrm>
          <a:prstGeom prst="rect">
            <a:avLst/>
          </a:prstGeom>
          <a:noFill/>
        </p:spPr>
        <p:txBody>
          <a:bodyPr wrap="square" rtlCol="0">
            <a:spAutoFit/>
          </a:bodyPr>
          <a:lstStyle/>
          <a:p>
            <a:pPr algn="r">
              <a:defRPr/>
            </a:pPr>
            <a:r>
              <a:rPr lang="ca-ES" sz="1600" b="1" dirty="0"/>
              <a:t>7 </a:t>
            </a:r>
            <a:r>
              <a:rPr lang="ca-ES" sz="1600" dirty="0" err="1" smtClean="0"/>
              <a:t>proyectos</a:t>
            </a:r>
            <a:r>
              <a:rPr lang="ca-ES" sz="1600" dirty="0" smtClean="0"/>
              <a:t> </a:t>
            </a:r>
            <a:r>
              <a:rPr lang="ca-ES" sz="1600" dirty="0" err="1" smtClean="0"/>
              <a:t>R+D+i</a:t>
            </a:r>
            <a:endParaRPr lang="ca-ES" sz="1600" dirty="0"/>
          </a:p>
          <a:p>
            <a:pPr algn="r">
              <a:defRPr/>
            </a:pPr>
            <a:r>
              <a:rPr lang="ca-ES" sz="1600" b="1" dirty="0" smtClean="0"/>
              <a:t>33 </a:t>
            </a:r>
            <a:r>
              <a:rPr lang="ca-ES" sz="1600" dirty="0" err="1" smtClean="0"/>
              <a:t>participantes</a:t>
            </a:r>
            <a:r>
              <a:rPr lang="ca-ES" sz="1600" dirty="0" smtClean="0"/>
              <a:t> </a:t>
            </a:r>
            <a:r>
              <a:rPr lang="ca-ES" sz="1600" dirty="0" smtClean="0"/>
              <a:t>en </a:t>
            </a:r>
            <a:r>
              <a:rPr lang="ca-ES" sz="1600" dirty="0" err="1" smtClean="0"/>
              <a:t>proyectos</a:t>
            </a:r>
            <a:endParaRPr lang="ca-ES" sz="1600" dirty="0"/>
          </a:p>
          <a:p>
            <a:pPr algn="r">
              <a:defRPr/>
            </a:pPr>
            <a:r>
              <a:rPr lang="ca-ES" sz="1600" b="1" dirty="0" smtClean="0"/>
              <a:t>90 </a:t>
            </a:r>
            <a:r>
              <a:rPr lang="ca-ES" sz="1600" dirty="0" err="1" smtClean="0"/>
              <a:t>asociados</a:t>
            </a:r>
            <a:endParaRPr lang="ca-ES" sz="1600" dirty="0"/>
          </a:p>
        </p:txBody>
      </p:sp>
      <p:sp>
        <p:nvSpPr>
          <p:cNvPr id="31" name="Rectangle 28"/>
          <p:cNvSpPr>
            <a:spLocks noChangeArrowheads="1"/>
          </p:cNvSpPr>
          <p:nvPr/>
        </p:nvSpPr>
        <p:spPr bwMode="auto">
          <a:xfrm>
            <a:off x="3685018" y="1083766"/>
            <a:ext cx="604867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ca-ES" sz="1600" dirty="0" err="1" smtClean="0">
                <a:cs typeface="Arial" pitchFamily="34" charset="0"/>
              </a:rPr>
              <a:t>Presupuesto</a:t>
            </a:r>
            <a:r>
              <a:rPr lang="ca-ES" sz="1600" dirty="0" smtClean="0">
                <a:cs typeface="Arial" pitchFamily="34" charset="0"/>
              </a:rPr>
              <a:t> </a:t>
            </a:r>
            <a:r>
              <a:rPr lang="ca-ES" sz="1600" dirty="0" err="1" smtClean="0">
                <a:cs typeface="Arial" pitchFamily="34" charset="0"/>
              </a:rPr>
              <a:t>aprobado</a:t>
            </a:r>
            <a:r>
              <a:rPr lang="ca-ES" sz="1600" dirty="0" smtClean="0">
                <a:cs typeface="Arial" pitchFamily="34" charset="0"/>
              </a:rPr>
              <a:t>: </a:t>
            </a:r>
            <a:r>
              <a:rPr lang="ca-ES" sz="1600" b="1" dirty="0" smtClean="0">
                <a:cs typeface="Arial" pitchFamily="34" charset="0"/>
              </a:rPr>
              <a:t>9.193.933 € </a:t>
            </a:r>
            <a:r>
              <a:rPr lang="ca-ES" sz="1600" dirty="0" smtClean="0">
                <a:cs typeface="Arial" pitchFamily="34" charset="0"/>
              </a:rPr>
              <a:t>(</a:t>
            </a:r>
            <a:r>
              <a:rPr lang="ca-ES" sz="1600" dirty="0" err="1" smtClean="0">
                <a:cs typeface="Arial" pitchFamily="34" charset="0"/>
              </a:rPr>
              <a:t>solicitado</a:t>
            </a:r>
            <a:r>
              <a:rPr lang="ca-ES" sz="1600" dirty="0" smtClean="0">
                <a:cs typeface="Arial" pitchFamily="34" charset="0"/>
              </a:rPr>
              <a:t>: </a:t>
            </a:r>
            <a:r>
              <a:rPr lang="ca-ES" sz="1600" dirty="0" smtClean="0">
                <a:cs typeface="Arial" pitchFamily="34" charset="0"/>
              </a:rPr>
              <a:t>15.080.914 €</a:t>
            </a:r>
            <a:r>
              <a:rPr lang="ca-ES" sz="1600" dirty="0">
                <a:cs typeface="Arial" pitchFamily="34" charset="0"/>
              </a:rPr>
              <a:t>)</a:t>
            </a:r>
          </a:p>
          <a:p>
            <a:pPr>
              <a:defRPr/>
            </a:pPr>
            <a:r>
              <a:rPr lang="ca-ES" sz="1400" dirty="0" err="1" smtClean="0">
                <a:solidFill>
                  <a:schemeClr val="bg1">
                    <a:lumMod val="50000"/>
                  </a:schemeClr>
                </a:solidFill>
                <a:cs typeface="Arial" pitchFamily="34" charset="0"/>
              </a:rPr>
              <a:t>Á</a:t>
            </a:r>
            <a:r>
              <a:rPr lang="ca-ES" sz="1400" dirty="0" err="1" smtClean="0">
                <a:solidFill>
                  <a:schemeClr val="bg1">
                    <a:lumMod val="50000"/>
                  </a:schemeClr>
                </a:solidFill>
                <a:cs typeface="Arial" pitchFamily="34" charset="0"/>
              </a:rPr>
              <a:t>mbito</a:t>
            </a:r>
            <a:r>
              <a:rPr lang="ca-ES" sz="1400" dirty="0" smtClean="0">
                <a:solidFill>
                  <a:schemeClr val="bg1">
                    <a:lumMod val="50000"/>
                  </a:schemeClr>
                </a:solidFill>
                <a:cs typeface="Arial" pitchFamily="34" charset="0"/>
              </a:rPr>
              <a:t> </a:t>
            </a:r>
            <a:r>
              <a:rPr lang="ca-ES" sz="1400" dirty="0" err="1" smtClean="0">
                <a:solidFill>
                  <a:schemeClr val="bg1">
                    <a:lumMod val="50000"/>
                  </a:schemeClr>
                </a:solidFill>
                <a:cs typeface="Arial" pitchFamily="34" charset="0"/>
              </a:rPr>
              <a:t>estratégico</a:t>
            </a:r>
            <a:r>
              <a:rPr lang="ca-ES" sz="1400" dirty="0" smtClean="0">
                <a:solidFill>
                  <a:schemeClr val="bg1">
                    <a:lumMod val="50000"/>
                  </a:schemeClr>
                </a:solidFill>
                <a:cs typeface="Arial" pitchFamily="34" charset="0"/>
              </a:rPr>
              <a:t> </a:t>
            </a:r>
            <a:r>
              <a:rPr lang="ca-ES" sz="1400" dirty="0" smtClean="0">
                <a:solidFill>
                  <a:schemeClr val="bg1">
                    <a:lumMod val="50000"/>
                  </a:schemeClr>
                </a:solidFill>
                <a:cs typeface="Arial" pitchFamily="34" charset="0"/>
              </a:rPr>
              <a:t>sectorial– </a:t>
            </a:r>
            <a:r>
              <a:rPr lang="ca-ES" sz="1400" dirty="0" smtClean="0">
                <a:solidFill>
                  <a:schemeClr val="bg1">
                    <a:lumMod val="50000"/>
                  </a:schemeClr>
                </a:solidFill>
                <a:cs typeface="Arial" pitchFamily="34" charset="0"/>
              </a:rPr>
              <a:t>Industrias </a:t>
            </a:r>
            <a:r>
              <a:rPr lang="ca-ES" sz="1400" dirty="0" smtClean="0">
                <a:solidFill>
                  <a:schemeClr val="bg1">
                    <a:lumMod val="50000"/>
                  </a:schemeClr>
                </a:solidFill>
                <a:cs typeface="Arial" pitchFamily="34" charset="0"/>
              </a:rPr>
              <a:t>de la Química, </a:t>
            </a:r>
            <a:r>
              <a:rPr lang="ca-ES" sz="1400" dirty="0" smtClean="0">
                <a:solidFill>
                  <a:schemeClr val="bg1">
                    <a:lumMod val="50000"/>
                  </a:schemeClr>
                </a:solidFill>
                <a:cs typeface="Arial" pitchFamily="34" charset="0"/>
              </a:rPr>
              <a:t>Energía y </a:t>
            </a:r>
            <a:r>
              <a:rPr lang="ca-ES" sz="1400" dirty="0" smtClean="0">
                <a:solidFill>
                  <a:schemeClr val="bg1">
                    <a:lumMod val="50000"/>
                  </a:schemeClr>
                </a:solidFill>
                <a:cs typeface="Arial" pitchFamily="34" charset="0"/>
              </a:rPr>
              <a:t>Recursos</a:t>
            </a:r>
            <a:endParaRPr lang="ca-ES" sz="1400" dirty="0">
              <a:solidFill>
                <a:schemeClr val="bg1">
                  <a:lumMod val="50000"/>
                </a:schemeClr>
              </a:solidFill>
              <a:cs typeface="Arial" pitchFamily="34" charset="0"/>
            </a:endParaRPr>
          </a:p>
        </p:txBody>
      </p:sp>
      <p:sp>
        <p:nvSpPr>
          <p:cNvPr id="32" name="Rectangle 5"/>
          <p:cNvSpPr>
            <a:spLocks noChangeArrowheads="1"/>
          </p:cNvSpPr>
          <p:nvPr/>
        </p:nvSpPr>
        <p:spPr bwMode="auto">
          <a:xfrm>
            <a:off x="7624936" y="98129"/>
            <a:ext cx="482453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ca-ES" altLang="ca-ES" b="1" dirty="0" smtClean="0">
                <a:solidFill>
                  <a:schemeClr val="bg1"/>
                </a:solidFill>
                <a:latin typeface="+mn-lt"/>
                <a:cs typeface="Arial" charset="0"/>
              </a:rPr>
              <a:t>LA </a:t>
            </a:r>
            <a:r>
              <a:rPr lang="ca-ES" altLang="ca-ES" b="1" dirty="0" smtClean="0">
                <a:solidFill>
                  <a:schemeClr val="bg1"/>
                </a:solidFill>
                <a:latin typeface="+mn-lt"/>
                <a:cs typeface="Arial" charset="0"/>
              </a:rPr>
              <a:t>COMUNIDAD </a:t>
            </a:r>
            <a:r>
              <a:rPr lang="ca-ES" altLang="ca-ES" b="1" dirty="0" smtClean="0">
                <a:solidFill>
                  <a:schemeClr val="bg1"/>
                </a:solidFill>
                <a:latin typeface="+mn-lt"/>
                <a:cs typeface="Arial" charset="0"/>
              </a:rPr>
              <a:t>RIS3CAT </a:t>
            </a:r>
            <a:r>
              <a:rPr lang="ca-ES" altLang="ca-ES" b="1" dirty="0" smtClean="0">
                <a:solidFill>
                  <a:schemeClr val="bg1"/>
                </a:solidFill>
                <a:latin typeface="+mn-lt"/>
                <a:cs typeface="Arial" charset="0"/>
              </a:rPr>
              <a:t>ENERGÍA</a:t>
            </a:r>
            <a:endParaRPr lang="ca-ES" altLang="ca-ES" sz="2800" b="1" dirty="0">
              <a:solidFill>
                <a:schemeClr val="bg1"/>
              </a:solidFill>
              <a:latin typeface="+mn-lt"/>
              <a:cs typeface="Arial" charset="0"/>
            </a:endParaRPr>
          </a:p>
        </p:txBody>
      </p:sp>
      <p:sp>
        <p:nvSpPr>
          <p:cNvPr id="33" name="Rectangle 32"/>
          <p:cNvSpPr/>
          <p:nvPr/>
        </p:nvSpPr>
        <p:spPr>
          <a:xfrm>
            <a:off x="8056984" y="6721575"/>
            <a:ext cx="3674717" cy="225548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dirty="0" smtClean="0">
                <a:solidFill>
                  <a:srgbClr val="C00000"/>
                </a:solidFill>
              </a:rPr>
              <a:t>IMPACTO </a:t>
            </a:r>
          </a:p>
          <a:p>
            <a:pPr algn="ctr"/>
            <a:endParaRPr lang="es-ES" sz="1200" b="1" dirty="0" smtClean="0">
              <a:solidFill>
                <a:srgbClr val="C00000"/>
              </a:solidFill>
            </a:endParaRPr>
          </a:p>
          <a:p>
            <a:r>
              <a:rPr lang="es-ES" sz="1400" dirty="0" smtClean="0"/>
              <a:t>- Transformar Cataluña como </a:t>
            </a:r>
            <a:r>
              <a:rPr lang="es-ES" sz="1400" b="1" dirty="0" smtClean="0"/>
              <a:t>centro de conocimiento internacional en el ámbito de la energía</a:t>
            </a:r>
            <a:r>
              <a:rPr lang="es-ES" sz="1400" dirty="0" smtClean="0"/>
              <a:t>.</a:t>
            </a:r>
          </a:p>
          <a:p>
            <a:r>
              <a:rPr lang="es-ES" sz="1400" dirty="0" smtClean="0"/>
              <a:t>- Reforzar e impulsar la implementación de un </a:t>
            </a:r>
            <a:r>
              <a:rPr lang="es-ES" sz="1400" b="1" dirty="0" smtClean="0"/>
              <a:t>sistema energético más eficiente </a:t>
            </a:r>
            <a:r>
              <a:rPr lang="es-ES" sz="1400" dirty="0" smtClean="0"/>
              <a:t>y sostenible a partir </a:t>
            </a:r>
            <a:r>
              <a:rPr lang="es-ES" sz="1400" b="1" dirty="0" smtClean="0"/>
              <a:t>de energías renovables</a:t>
            </a:r>
            <a:r>
              <a:rPr lang="es-ES" sz="1400" dirty="0" smtClean="0"/>
              <a:t>, una </a:t>
            </a:r>
            <a:r>
              <a:rPr lang="es-ES" sz="1400" b="1" dirty="0" smtClean="0"/>
              <a:t>gestión energética más eficiente </a:t>
            </a:r>
            <a:r>
              <a:rPr lang="es-ES" sz="1400" dirty="0" smtClean="0"/>
              <a:t>y la creación de una </a:t>
            </a:r>
            <a:r>
              <a:rPr lang="es-ES" sz="1400" b="1" dirty="0" smtClean="0"/>
              <a:t>red eléctrica </a:t>
            </a:r>
            <a:r>
              <a:rPr lang="es-ES" sz="1400" dirty="0" smtClean="0"/>
              <a:t>más inteligente y controlable.  </a:t>
            </a:r>
            <a:endParaRPr lang="es-ES" sz="1400" dirty="0" smtClean="0"/>
          </a:p>
        </p:txBody>
      </p:sp>
      <p:sp>
        <p:nvSpPr>
          <p:cNvPr id="34" name="Rectangle 33"/>
          <p:cNvSpPr/>
          <p:nvPr/>
        </p:nvSpPr>
        <p:spPr>
          <a:xfrm>
            <a:off x="1216223" y="6721574"/>
            <a:ext cx="6840761" cy="225548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endParaRPr lang="es-ES" sz="1100" dirty="0" smtClean="0"/>
          </a:p>
        </p:txBody>
      </p:sp>
      <p:sp>
        <p:nvSpPr>
          <p:cNvPr id="37" name="TextBox 36"/>
          <p:cNvSpPr txBox="1"/>
          <p:nvPr/>
        </p:nvSpPr>
        <p:spPr>
          <a:xfrm>
            <a:off x="1360241" y="6744816"/>
            <a:ext cx="6552728" cy="2246769"/>
          </a:xfrm>
          <a:prstGeom prst="rect">
            <a:avLst/>
          </a:prstGeom>
          <a:noFill/>
        </p:spPr>
        <p:txBody>
          <a:bodyPr wrap="square" rtlCol="0">
            <a:spAutoFit/>
          </a:bodyPr>
          <a:lstStyle/>
          <a:p>
            <a:pPr algn="ctr">
              <a:defRPr/>
            </a:pPr>
            <a:r>
              <a:rPr lang="es-ES" sz="1400" b="1" dirty="0" smtClean="0">
                <a:solidFill>
                  <a:srgbClr val="C00000"/>
                </a:solidFill>
              </a:rPr>
              <a:t>OBJETIVOS</a:t>
            </a:r>
          </a:p>
          <a:p>
            <a:pPr algn="just">
              <a:defRPr/>
            </a:pPr>
            <a:r>
              <a:rPr lang="es-ES" sz="1400" dirty="0" smtClean="0"/>
              <a:t>-Impulsar </a:t>
            </a:r>
            <a:r>
              <a:rPr lang="es-ES" sz="1400" b="1" dirty="0" smtClean="0"/>
              <a:t>R+D de referencia</a:t>
            </a:r>
            <a:r>
              <a:rPr lang="es-ES" sz="1400" dirty="0" smtClean="0"/>
              <a:t> mediante el desarrollo de plataformas tecnológicas, promovidas por la industria y reforzadas por centros de conocimiento, favoreciendo la cooperación entre estos ecosistemas.</a:t>
            </a:r>
          </a:p>
          <a:p>
            <a:pPr algn="just">
              <a:defRPr/>
            </a:pPr>
            <a:r>
              <a:rPr lang="es-ES" sz="1400" dirty="0" smtClean="0"/>
              <a:t>-Fomentar la </a:t>
            </a:r>
            <a:r>
              <a:rPr lang="es-ES" sz="1400" b="1" dirty="0" smtClean="0"/>
              <a:t>integración de las TIC en la industria energética </a:t>
            </a:r>
            <a:r>
              <a:rPr lang="es-ES" sz="1400" dirty="0" smtClean="0"/>
              <a:t>para permitir un salto </a:t>
            </a:r>
            <a:r>
              <a:rPr lang="es-ES" sz="1400" dirty="0" smtClean="0"/>
              <a:t>c</a:t>
            </a:r>
            <a:r>
              <a:rPr lang="es-ES" sz="1400" dirty="0" smtClean="0"/>
              <a:t>ualitativo en el control y gestión de las redes energéticas y los servicios al usuario final.</a:t>
            </a:r>
          </a:p>
          <a:p>
            <a:pPr algn="just">
              <a:defRPr/>
            </a:pPr>
            <a:r>
              <a:rPr lang="es-ES" sz="1400" dirty="0" smtClean="0"/>
              <a:t>-Impulsar el </a:t>
            </a:r>
            <a:r>
              <a:rPr lang="es-ES" sz="1400" b="1" dirty="0" smtClean="0"/>
              <a:t>desarrollo de PIMES</a:t>
            </a:r>
            <a:r>
              <a:rPr lang="es-ES" sz="1400" dirty="0" smtClean="0"/>
              <a:t> asociadas al desarrollo de productos y servicios relacionados con el sector energético.</a:t>
            </a:r>
          </a:p>
          <a:p>
            <a:pPr algn="just">
              <a:defRPr/>
            </a:pPr>
            <a:r>
              <a:rPr lang="es-ES" sz="1400" dirty="0" smtClean="0"/>
              <a:t>-</a:t>
            </a:r>
            <a:r>
              <a:rPr lang="es-ES" sz="1400" b="1" dirty="0" smtClean="0"/>
              <a:t>Reforzar el tejido industrial catalán</a:t>
            </a:r>
            <a:r>
              <a:rPr lang="es-ES" sz="1400" dirty="0" smtClean="0"/>
              <a:t> mediante la creación de modelos fácilmente reproducibles que mejoren la eficiencia energética de las diferentes industrias.</a:t>
            </a:r>
            <a:endParaRPr lang="es-ES" sz="1400" dirty="0"/>
          </a:p>
        </p:txBody>
      </p:sp>
      <p:sp>
        <p:nvSpPr>
          <p:cNvPr id="4" name="Elipse 3"/>
          <p:cNvSpPr/>
          <p:nvPr/>
        </p:nvSpPr>
        <p:spPr>
          <a:xfrm>
            <a:off x="1936304" y="3504456"/>
            <a:ext cx="72008" cy="72008"/>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ca-ES"/>
          </a:p>
        </p:txBody>
      </p:sp>
      <p:sp>
        <p:nvSpPr>
          <p:cNvPr id="6" name="Rectángulo 5"/>
          <p:cNvSpPr/>
          <p:nvPr/>
        </p:nvSpPr>
        <p:spPr>
          <a:xfrm>
            <a:off x="1360241" y="6096744"/>
            <a:ext cx="1296143" cy="43204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7033" y="1159747"/>
            <a:ext cx="1088400" cy="457200"/>
          </a:xfrm>
          <a:prstGeom prst="rect">
            <a:avLst/>
          </a:prstGeom>
        </p:spPr>
      </p:pic>
      <p:pic>
        <p:nvPicPr>
          <p:cNvPr id="7" name="Imagen 6"/>
          <p:cNvPicPr>
            <a:picLocks noChangeAspect="1"/>
          </p:cNvPicPr>
          <p:nvPr/>
        </p:nvPicPr>
        <p:blipFill>
          <a:blip r:embed="rId6"/>
          <a:stretch>
            <a:fillRect/>
          </a:stretch>
        </p:blipFill>
        <p:spPr>
          <a:xfrm>
            <a:off x="1196459" y="1869723"/>
            <a:ext cx="10535242" cy="4800711"/>
          </a:xfrm>
          <a:prstGeom prst="rect">
            <a:avLst/>
          </a:prstGeom>
        </p:spPr>
      </p:pic>
    </p:spTree>
    <p:extLst>
      <p:ext uri="{BB962C8B-B14F-4D97-AF65-F5344CB8AC3E}">
        <p14:creationId xmlns:p14="http://schemas.microsoft.com/office/powerpoint/2010/main" val="1948261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2" name="Rectángulo 1">
            <a:extLst>
              <a:ext uri="{FF2B5EF4-FFF2-40B4-BE49-F238E27FC236}">
                <a16:creationId xmlns:a16="http://schemas.microsoft.com/office/drawing/2014/main" id="{18296DC7-918B-4684-BAA0-D912B466426E}"/>
              </a:ext>
            </a:extLst>
          </p:cNvPr>
          <p:cNvSpPr/>
          <p:nvPr/>
        </p:nvSpPr>
        <p:spPr>
          <a:xfrm>
            <a:off x="744280" y="1333738"/>
            <a:ext cx="11551211" cy="8131457"/>
          </a:xfrm>
          <a:prstGeom prst="rect">
            <a:avLst/>
          </a:prstGeom>
        </p:spPr>
        <p:txBody>
          <a:bodyPr wrap="square">
            <a:spAutoFit/>
          </a:bodyPr>
          <a:lstStyle/>
          <a:p>
            <a:pPr marL="720090" indent="-720090" algn="just">
              <a:spcBef>
                <a:spcPts val="840"/>
              </a:spcBef>
              <a:spcAft>
                <a:spcPts val="840"/>
              </a:spcAft>
              <a:buFont typeface="+mj-lt"/>
              <a:buAutoNum type="arabicPeriod" startAt="5"/>
            </a:pPr>
            <a:r>
              <a:rPr lang="es-ES" sz="3080" b="1" dirty="0"/>
              <a:t> </a:t>
            </a:r>
            <a:r>
              <a:rPr lang="es-ES" sz="3080" dirty="0"/>
              <a:t>A raíz del problema anterior, se ha dedicado </a:t>
            </a:r>
            <a:r>
              <a:rPr lang="es-ES" sz="3080" b="1" dirty="0">
                <a:highlight>
                  <a:srgbClr val="FFFF00"/>
                </a:highlight>
              </a:rPr>
              <a:t>un gran esfuerzo a la gestión de las comunicaciones con </a:t>
            </a:r>
            <a:r>
              <a:rPr lang="es-ES" sz="3080" dirty="0">
                <a:highlight>
                  <a:srgbClr val="FFFF00"/>
                </a:highlight>
              </a:rPr>
              <a:t>la batería</a:t>
            </a:r>
            <a:r>
              <a:rPr lang="es-ES" sz="3080" dirty="0"/>
              <a:t>, conocer los umbrales de funcionamiento, establecer un sistema de detección de hasta 34 alarmas, la ecualización de las celdas, etc. </a:t>
            </a:r>
            <a:endParaRPr lang="es-ES" sz="3080" b="1" dirty="0"/>
          </a:p>
          <a:p>
            <a:pPr marL="720090" indent="-720090" algn="just">
              <a:spcBef>
                <a:spcPts val="840"/>
              </a:spcBef>
              <a:spcAft>
                <a:spcPts val="840"/>
              </a:spcAft>
              <a:buFont typeface="+mj-lt"/>
              <a:buAutoNum type="arabicPeriod" startAt="5"/>
            </a:pPr>
            <a:r>
              <a:rPr lang="es-ES" sz="3080" b="1" dirty="0"/>
              <a:t> </a:t>
            </a:r>
            <a:r>
              <a:rPr lang="es-ES" sz="3080" dirty="0"/>
              <a:t>Si esos 9.000kWh anuales de energía excedentes de la Biblioteca de Montgat se pudieran recuperar almacenando dicha energía en baterías estacionarias y alcanzar un autoconsumo del 100%, se podrían </a:t>
            </a:r>
            <a:r>
              <a:rPr lang="es-ES" sz="3080" b="1" dirty="0">
                <a:highlight>
                  <a:srgbClr val="FFFF00"/>
                </a:highlight>
              </a:rPr>
              <a:t>ahorrar</a:t>
            </a:r>
            <a:r>
              <a:rPr lang="es-ES" sz="3080" dirty="0">
                <a:highlight>
                  <a:srgbClr val="FFFF00"/>
                </a:highlight>
              </a:rPr>
              <a:t> </a:t>
            </a:r>
            <a:r>
              <a:rPr lang="es-ES" sz="3080" b="1" dirty="0">
                <a:highlight>
                  <a:srgbClr val="FFFF00"/>
                </a:highlight>
              </a:rPr>
              <a:t>4,17 </a:t>
            </a:r>
            <a:r>
              <a:rPr lang="es-ES" sz="3080" b="1" dirty="0" err="1">
                <a:highlight>
                  <a:srgbClr val="FFFF00"/>
                </a:highlight>
              </a:rPr>
              <a:t>Tn</a:t>
            </a:r>
            <a:r>
              <a:rPr lang="es-ES" sz="3080" b="1" dirty="0">
                <a:highlight>
                  <a:srgbClr val="FFFF00"/>
                </a:highlight>
              </a:rPr>
              <a:t>/año de emisiones de CO</a:t>
            </a:r>
            <a:r>
              <a:rPr lang="es-ES" sz="3080" b="1" baseline="-25000" dirty="0">
                <a:highlight>
                  <a:srgbClr val="FFFF00"/>
                </a:highlight>
              </a:rPr>
              <a:t>2</a:t>
            </a:r>
            <a:r>
              <a:rPr lang="es-ES" sz="3080" b="1" dirty="0">
                <a:highlight>
                  <a:srgbClr val="FFFF00"/>
                </a:highlight>
              </a:rPr>
              <a:t> </a:t>
            </a:r>
            <a:r>
              <a:rPr lang="es-ES" sz="3080" dirty="0">
                <a:highlight>
                  <a:srgbClr val="FFFF00"/>
                </a:highlight>
              </a:rPr>
              <a:t>a la atmósfera</a:t>
            </a:r>
            <a:r>
              <a:rPr lang="es-ES" sz="3080" dirty="0"/>
              <a:t>.</a:t>
            </a:r>
          </a:p>
          <a:p>
            <a:pPr marL="720090" indent="-720090" algn="just">
              <a:spcBef>
                <a:spcPts val="840"/>
              </a:spcBef>
              <a:spcAft>
                <a:spcPts val="840"/>
              </a:spcAft>
              <a:buFont typeface="+mj-lt"/>
              <a:buAutoNum type="arabicPeriod" startAt="5"/>
            </a:pPr>
            <a:endParaRPr lang="es-ES" sz="1120" dirty="0"/>
          </a:p>
          <a:p>
            <a:pPr marL="640080" indent="-640080" algn="just">
              <a:spcBef>
                <a:spcPts val="840"/>
              </a:spcBef>
              <a:spcAft>
                <a:spcPts val="840"/>
              </a:spcAft>
              <a:buFont typeface="+mj-lt"/>
              <a:buAutoNum type="arabicPeriod" startAt="5"/>
            </a:pPr>
            <a:endParaRPr lang="es-ES" sz="3080" dirty="0"/>
          </a:p>
          <a:p>
            <a:pPr marL="720090" indent="-720090" algn="just">
              <a:spcBef>
                <a:spcPts val="840"/>
              </a:spcBef>
              <a:spcAft>
                <a:spcPts val="840"/>
              </a:spcAft>
              <a:buFont typeface="+mj-lt"/>
              <a:buAutoNum type="arabicPeriod" startAt="5"/>
            </a:pPr>
            <a:r>
              <a:rPr lang="es-ES" sz="3080" b="1" dirty="0"/>
              <a:t> </a:t>
            </a:r>
            <a:r>
              <a:rPr lang="es-ES" sz="3080" dirty="0"/>
              <a:t>La tendencia a futuro será que  las baterías de automoción ya se </a:t>
            </a:r>
            <a:r>
              <a:rPr lang="es-ES" sz="3080" b="1" dirty="0">
                <a:highlight>
                  <a:srgbClr val="FFFF00"/>
                </a:highlight>
              </a:rPr>
              <a:t>conciban para ser usadas en una segunda vida </a:t>
            </a:r>
            <a:r>
              <a:rPr lang="es-ES" sz="3080" dirty="0"/>
              <a:t>y hacer más  sencilla la  reutilización en su modo estacionario.</a:t>
            </a:r>
          </a:p>
          <a:p>
            <a:pPr algn="just">
              <a:spcBef>
                <a:spcPts val="840"/>
              </a:spcBef>
              <a:spcAft>
                <a:spcPts val="840"/>
              </a:spcAft>
            </a:pPr>
            <a:endParaRPr lang="es-ES" sz="3080" dirty="0"/>
          </a:p>
          <a:p>
            <a:pPr algn="just">
              <a:spcBef>
                <a:spcPts val="840"/>
              </a:spcBef>
              <a:spcAft>
                <a:spcPts val="840"/>
              </a:spcAft>
            </a:pPr>
            <a:endParaRPr lang="es-ES" sz="3080" dirty="0"/>
          </a:p>
        </p:txBody>
      </p:sp>
      <p:sp>
        <p:nvSpPr>
          <p:cNvPr id="5" name="Rectangle 13">
            <a:extLst>
              <a:ext uri="{FF2B5EF4-FFF2-40B4-BE49-F238E27FC236}">
                <a16:creationId xmlns:a16="http://schemas.microsoft.com/office/drawing/2014/main" id="{CF92EF62-5B2C-4723-BE69-227018254F09}"/>
              </a:ext>
            </a:extLst>
          </p:cNvPr>
          <p:cNvSpPr>
            <a:spLocks noChangeArrowheads="1"/>
          </p:cNvSpPr>
          <p:nvPr/>
        </p:nvSpPr>
        <p:spPr bwMode="auto">
          <a:xfrm>
            <a:off x="2296344" y="120080"/>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Conclusiones (2/2)</a:t>
            </a:r>
          </a:p>
        </p:txBody>
      </p:sp>
      <p:pic>
        <p:nvPicPr>
          <p:cNvPr id="5122" name="Picture 2" descr="arco iris imagen 1">
            <a:extLst>
              <a:ext uri="{FF2B5EF4-FFF2-40B4-BE49-F238E27FC236}">
                <a16:creationId xmlns:a16="http://schemas.microsoft.com/office/drawing/2014/main" id="{86501918-E46B-453A-AF1C-DF525413340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6754" y="5499124"/>
            <a:ext cx="1670567" cy="1127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71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9"/>
          <p:cNvSpPr>
            <a:spLocks noChangeArrowheads="1"/>
          </p:cNvSpPr>
          <p:nvPr/>
        </p:nvSpPr>
        <p:spPr bwMode="auto">
          <a:xfrm>
            <a:off x="1121299" y="7254804"/>
            <a:ext cx="3805879"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ca-ES" altLang="ca-ES" sz="2200" b="1" dirty="0" smtClean="0"/>
              <a:t>Con el </a:t>
            </a:r>
            <a:r>
              <a:rPr lang="ca-ES" altLang="ca-ES" sz="2200" b="1" dirty="0" err="1" smtClean="0"/>
              <a:t>financiamiento</a:t>
            </a:r>
            <a:r>
              <a:rPr lang="ca-ES" altLang="ca-ES" sz="2200" b="1" dirty="0" smtClean="0"/>
              <a:t> </a:t>
            </a:r>
            <a:r>
              <a:rPr lang="ca-ES" altLang="ca-ES" sz="2200" b="1" dirty="0"/>
              <a:t>de:</a:t>
            </a:r>
          </a:p>
        </p:txBody>
      </p:sp>
      <p:sp>
        <p:nvSpPr>
          <p:cNvPr id="2" name="AutoShape 4" descr="Resultado de imagen de acc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6" descr="Resultado de imagen de acc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8" descr="Resultado de imagen de acc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 name="Picture 3" descr="C:\Users\LVAL\Desktop\RIS3CAT\ENERGÍA\LOGO ENERGIA RIS3CAT\LOGO ENERGIA RIS3CAT\COLOR\LOGO ENERGIA RIS3C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571" y="454383"/>
            <a:ext cx="3508163" cy="2843067"/>
          </a:xfrm>
          <a:prstGeom prst="rect">
            <a:avLst/>
          </a:prstGeom>
          <a:noFill/>
          <a:extLst>
            <a:ext uri="{909E8E84-426E-40DD-AFC4-6F175D3DCCD1}">
              <a14:hiddenFill xmlns:a14="http://schemas.microsoft.com/office/drawing/2010/main">
                <a:solidFill>
                  <a:srgbClr val="FFFFFF"/>
                </a:solidFill>
              </a14:hiddenFill>
            </a:ext>
          </a:extLst>
        </p:spPr>
      </p:pic>
      <p:sp>
        <p:nvSpPr>
          <p:cNvPr id="10" name="2 Marcador de contenido"/>
          <p:cNvSpPr txBox="1">
            <a:spLocks/>
          </p:cNvSpPr>
          <p:nvPr/>
        </p:nvSpPr>
        <p:spPr bwMode="auto">
          <a:xfrm>
            <a:off x="728931" y="4560935"/>
            <a:ext cx="11521440" cy="1440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normAutofit/>
          </a:bodyPr>
          <a:lstStyle>
            <a:lvl1pPr marL="480060" indent="-480060" algn="l" defTabSz="1280160" rtl="0" eaLnBrk="1" latinLnBrk="0" hangingPunct="1">
              <a:spcBef>
                <a:spcPct val="20000"/>
              </a:spcBef>
              <a:buFont typeface="Arial" pitchFamily="34" charset="0"/>
              <a:buChar char="•"/>
              <a:defRPr sz="4500" kern="1200" baseline="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None/>
            </a:pPr>
            <a:r>
              <a:rPr lang="es-ES" altLang="es-ES" sz="2400" b="1" dirty="0" smtClean="0"/>
              <a:t>Contactos</a:t>
            </a:r>
            <a:r>
              <a:rPr lang="es-ES" altLang="es-ES" sz="2400" b="1" dirty="0" smtClean="0"/>
              <a:t>:</a:t>
            </a:r>
          </a:p>
          <a:p>
            <a:pPr marL="640080" lvl="1" indent="0">
              <a:buNone/>
            </a:pPr>
            <a:r>
              <a:rPr lang="es-ES" altLang="es-ES" sz="2400" dirty="0" smtClean="0"/>
              <a:t>Manel </a:t>
            </a:r>
            <a:r>
              <a:rPr lang="es-ES" altLang="es-ES" sz="2400" dirty="0" err="1" smtClean="0"/>
              <a:t>Sanmartí</a:t>
            </a:r>
            <a:r>
              <a:rPr lang="es-ES" altLang="es-ES" sz="2400" dirty="0" smtClean="0"/>
              <a:t> (</a:t>
            </a:r>
            <a:r>
              <a:rPr lang="es-ES" altLang="es-ES" sz="2400" dirty="0" smtClean="0">
                <a:hlinkClick r:id="rId4"/>
              </a:rPr>
              <a:t>msanmarti@irec.cat</a:t>
            </a:r>
            <a:r>
              <a:rPr lang="es-ES" altLang="es-ES" sz="2400" dirty="0" smtClean="0"/>
              <a:t>)</a:t>
            </a:r>
          </a:p>
          <a:p>
            <a:pPr marL="640080" lvl="1" indent="0">
              <a:buNone/>
            </a:pPr>
            <a:r>
              <a:rPr lang="es-ES" altLang="es-ES" sz="2400" dirty="0" smtClean="0"/>
              <a:t>Anna </a:t>
            </a:r>
            <a:r>
              <a:rPr lang="es-ES" altLang="es-ES" sz="2400" dirty="0" smtClean="0"/>
              <a:t>Magrasó (</a:t>
            </a:r>
            <a:r>
              <a:rPr lang="es-ES" altLang="es-ES" sz="2400" dirty="0" smtClean="0">
                <a:hlinkClick r:id="rId5"/>
              </a:rPr>
              <a:t>amagraso@irec.cat</a:t>
            </a:r>
            <a:r>
              <a:rPr lang="es-ES" altLang="es-ES" sz="2400" dirty="0" smtClean="0"/>
              <a:t>)</a:t>
            </a:r>
            <a:endParaRPr lang="es-ES" altLang="es-ES" sz="2400" dirty="0"/>
          </a:p>
        </p:txBody>
      </p:sp>
      <p:pic>
        <p:nvPicPr>
          <p:cNvPr id="2051" name="Picture 3" descr="C:\Users\LVAL\Desktop\Logotipo FEDER\FEDER_senselem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2336" y="7830361"/>
            <a:ext cx="5281587" cy="76377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759" y="7830361"/>
            <a:ext cx="4896544" cy="76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13845" y="3417792"/>
            <a:ext cx="3551613" cy="861774"/>
          </a:xfrm>
          <a:prstGeom prst="rect">
            <a:avLst/>
          </a:prstGeom>
          <a:noFill/>
        </p:spPr>
        <p:txBody>
          <a:bodyPr wrap="none" rtlCol="0">
            <a:spAutoFit/>
          </a:bodyPr>
          <a:lstStyle/>
          <a:p>
            <a:r>
              <a:rPr lang="es-ES" b="1" dirty="0" smtClean="0">
                <a:solidFill>
                  <a:srgbClr val="339966"/>
                </a:solidFill>
                <a:hlinkClick r:id="rId8"/>
              </a:rPr>
              <a:t>energia_ris3cat@irec.cat</a:t>
            </a:r>
            <a:r>
              <a:rPr lang="es-ES" b="1" dirty="0" smtClean="0">
                <a:solidFill>
                  <a:srgbClr val="339966"/>
                </a:solidFill>
              </a:rPr>
              <a:t> </a:t>
            </a:r>
          </a:p>
          <a:p>
            <a:r>
              <a:rPr lang="es-ES" b="1" dirty="0">
                <a:solidFill>
                  <a:srgbClr val="339966"/>
                </a:solidFill>
              </a:rPr>
              <a:t> </a:t>
            </a:r>
            <a:r>
              <a:rPr lang="es-ES" b="1" dirty="0" smtClean="0">
                <a:solidFill>
                  <a:srgbClr val="339966"/>
                </a:solidFill>
              </a:rPr>
              <a:t>       </a:t>
            </a:r>
            <a:r>
              <a:rPr lang="es-ES" b="1" dirty="0" smtClean="0">
                <a:solidFill>
                  <a:srgbClr val="0066FF"/>
                </a:solidFill>
              </a:rPr>
              <a:t>  @energia_ris3cat</a:t>
            </a:r>
            <a:endParaRPr lang="ca-ES" b="1" dirty="0">
              <a:solidFill>
                <a:srgbClr val="0066FF"/>
              </a:solidFill>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6624" y="3848679"/>
            <a:ext cx="577420" cy="43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2 Marcador de contenido"/>
          <p:cNvSpPr txBox="1">
            <a:spLocks/>
          </p:cNvSpPr>
          <p:nvPr/>
        </p:nvSpPr>
        <p:spPr bwMode="auto">
          <a:xfrm>
            <a:off x="612775" y="6112374"/>
            <a:ext cx="11521440" cy="1440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normAutofit/>
          </a:bodyPr>
          <a:lstStyle>
            <a:lvl1pPr marL="480060" indent="-480060" algn="l" defTabSz="1280160" rtl="0" eaLnBrk="1" latinLnBrk="0" hangingPunct="1">
              <a:spcBef>
                <a:spcPct val="20000"/>
              </a:spcBef>
              <a:buFont typeface="Arial" pitchFamily="34" charset="0"/>
              <a:buChar char="•"/>
              <a:defRPr sz="4500" kern="1200" baseline="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None/>
            </a:pPr>
            <a:r>
              <a:rPr lang="es-ES" altLang="es-ES" sz="2400" b="1" dirty="0" smtClean="0"/>
              <a:t>Contacto REFER:</a:t>
            </a:r>
          </a:p>
          <a:p>
            <a:pPr marL="0" indent="0">
              <a:buNone/>
            </a:pPr>
            <a:r>
              <a:rPr lang="es-ES" altLang="es-ES" sz="2400" dirty="0"/>
              <a:t> </a:t>
            </a:r>
            <a:r>
              <a:rPr lang="es-ES" altLang="es-ES" sz="2400" dirty="0" smtClean="0"/>
              <a:t>        Enric Ortega(</a:t>
            </a:r>
            <a:r>
              <a:rPr lang="es-ES" altLang="es-ES" sz="2400" dirty="0" smtClean="0">
                <a:hlinkClick r:id="rId10"/>
              </a:rPr>
              <a:t>enric.ortega@comsa.com</a:t>
            </a:r>
            <a:r>
              <a:rPr lang="es-ES" altLang="es-ES" sz="2400" dirty="0" smtClean="0"/>
              <a:t>) </a:t>
            </a:r>
            <a:endParaRPr lang="es-ES" altLang="es-ES" sz="2400" dirty="0"/>
          </a:p>
          <a:p>
            <a:pPr marL="0" indent="0">
              <a:buNone/>
            </a:pPr>
            <a:endParaRPr lang="es-ES" altLang="es-ES" sz="2400" b="1" dirty="0" smtClean="0"/>
          </a:p>
        </p:txBody>
      </p:sp>
    </p:spTree>
    <p:extLst>
      <p:ext uri="{BB962C8B-B14F-4D97-AF65-F5344CB8AC3E}">
        <p14:creationId xmlns:p14="http://schemas.microsoft.com/office/powerpoint/2010/main" val="279951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1000200" y="99381"/>
            <a:ext cx="11521440" cy="4985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p>
            <a:pPr algn="r"/>
            <a:r>
              <a:rPr lang="ca-ES" sz="2400" b="1" dirty="0">
                <a:solidFill>
                  <a:schemeClr val="bg1"/>
                </a:solidFill>
                <a:latin typeface="+mn-lt"/>
                <a:ea typeface="ヒラギノ角ゴ Pro W3" charset="-128"/>
                <a:cs typeface="Arial" charset="0"/>
              </a:rPr>
              <a:t>Los </a:t>
            </a:r>
            <a:r>
              <a:rPr lang="ca-ES" sz="2400" b="1" dirty="0" err="1">
                <a:solidFill>
                  <a:schemeClr val="bg1"/>
                </a:solidFill>
                <a:latin typeface="+mn-lt"/>
                <a:ea typeface="ヒラギノ角ゴ Pro W3" charset="-128"/>
                <a:cs typeface="Arial" charset="0"/>
              </a:rPr>
              <a:t>proyectos</a:t>
            </a:r>
            <a:r>
              <a:rPr lang="ca-ES" sz="2400" b="1" dirty="0">
                <a:solidFill>
                  <a:schemeClr val="bg1"/>
                </a:solidFill>
                <a:latin typeface="+mn-lt"/>
                <a:ea typeface="ヒラギノ角ゴ Pro W3" charset="-128"/>
                <a:cs typeface="Arial" charset="0"/>
              </a:rPr>
              <a:t> </a:t>
            </a:r>
            <a:r>
              <a:rPr lang="ca-ES" sz="2400" b="1" dirty="0" err="1">
                <a:solidFill>
                  <a:schemeClr val="bg1"/>
                </a:solidFill>
                <a:latin typeface="+mn-lt"/>
                <a:ea typeface="ヒラギノ角ゴ Pro W3" charset="-128"/>
                <a:cs typeface="Arial" charset="0"/>
              </a:rPr>
              <a:t>dentro</a:t>
            </a:r>
            <a:r>
              <a:rPr lang="ca-ES" sz="2400" b="1" dirty="0">
                <a:solidFill>
                  <a:schemeClr val="bg1"/>
                </a:solidFill>
                <a:latin typeface="+mn-lt"/>
                <a:ea typeface="ヒラギノ角ゴ Pro W3" charset="-128"/>
                <a:cs typeface="Arial" charset="0"/>
              </a:rPr>
              <a:t> de los </a:t>
            </a:r>
            <a:r>
              <a:rPr lang="ca-ES" sz="2400" b="1" dirty="0" err="1">
                <a:solidFill>
                  <a:schemeClr val="bg1"/>
                </a:solidFill>
                <a:latin typeface="+mn-lt"/>
                <a:ea typeface="ヒラギノ角ゴ Pro W3" charset="-128"/>
                <a:cs typeface="Arial" charset="0"/>
              </a:rPr>
              <a:t>ejes</a:t>
            </a:r>
            <a:r>
              <a:rPr lang="ca-ES" sz="2400" b="1" dirty="0">
                <a:solidFill>
                  <a:schemeClr val="bg1"/>
                </a:solidFill>
                <a:latin typeface="+mn-lt"/>
                <a:ea typeface="ヒラギノ角ゴ Pro W3" charset="-128"/>
                <a:cs typeface="Arial" charset="0"/>
              </a:rPr>
              <a:t> </a:t>
            </a:r>
            <a:r>
              <a:rPr lang="ca-ES" sz="2400" b="1" dirty="0" err="1">
                <a:solidFill>
                  <a:schemeClr val="bg1"/>
                </a:solidFill>
                <a:latin typeface="+mn-lt"/>
                <a:ea typeface="ヒラギノ角ゴ Pro W3" charset="-128"/>
                <a:cs typeface="Arial" charset="0"/>
              </a:rPr>
              <a:t>estratégicos</a:t>
            </a:r>
            <a:endParaRPr lang="ca-ES" sz="2400" b="1" dirty="0">
              <a:solidFill>
                <a:schemeClr val="bg1"/>
              </a:solidFill>
              <a:latin typeface="+mn-lt"/>
              <a:ea typeface="ヒラギノ角ゴ Pro W3" charset="-128"/>
              <a:cs typeface="Arial" charset="0"/>
            </a:endParaRPr>
          </a:p>
        </p:txBody>
      </p:sp>
      <p:pic>
        <p:nvPicPr>
          <p:cNvPr id="2" name="Imagen 1"/>
          <p:cNvPicPr>
            <a:picLocks noChangeAspect="1"/>
          </p:cNvPicPr>
          <p:nvPr/>
        </p:nvPicPr>
        <p:blipFill>
          <a:blip r:embed="rId2"/>
          <a:stretch>
            <a:fillRect/>
          </a:stretch>
        </p:blipFill>
        <p:spPr>
          <a:xfrm>
            <a:off x="1284510" y="1395374"/>
            <a:ext cx="10156850" cy="6861610"/>
          </a:xfrm>
          <a:prstGeom prst="rect">
            <a:avLst/>
          </a:prstGeom>
        </p:spPr>
      </p:pic>
    </p:spTree>
    <p:extLst>
      <p:ext uri="{BB962C8B-B14F-4D97-AF65-F5344CB8AC3E}">
        <p14:creationId xmlns:p14="http://schemas.microsoft.com/office/powerpoint/2010/main" val="222565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00200" y="99381"/>
            <a:ext cx="11521440" cy="4985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r>
              <a:rPr lang="ca-ES" sz="2400" b="1" dirty="0">
                <a:solidFill>
                  <a:schemeClr val="bg1"/>
                </a:solidFill>
                <a:latin typeface="+mn-lt"/>
                <a:ea typeface="ヒラギノ角ゴ Pro W3" charset="-128"/>
                <a:cs typeface="Arial" charset="0"/>
              </a:rPr>
              <a:t>Ecosistema RIS3CAT Energía (2015-2019)</a:t>
            </a:r>
            <a:endParaRPr lang="ca-ES" sz="2400" b="1" dirty="0">
              <a:solidFill>
                <a:schemeClr val="bg1"/>
              </a:solidFill>
              <a:latin typeface="+mn-lt"/>
              <a:ea typeface="ヒラギノ角ゴ Pro W3" charset="-128"/>
              <a:cs typeface="Arial" charset="0"/>
            </a:endParaRPr>
          </a:p>
        </p:txBody>
      </p:sp>
      <p:pic>
        <p:nvPicPr>
          <p:cNvPr id="16" name="Imagen 15"/>
          <p:cNvPicPr>
            <a:picLocks noChangeAspect="1"/>
          </p:cNvPicPr>
          <p:nvPr/>
        </p:nvPicPr>
        <p:blipFill>
          <a:blip r:embed="rId3"/>
          <a:stretch>
            <a:fillRect/>
          </a:stretch>
        </p:blipFill>
        <p:spPr>
          <a:xfrm>
            <a:off x="1504256" y="967390"/>
            <a:ext cx="9577064" cy="7497307"/>
          </a:xfrm>
          <a:prstGeom prst="rect">
            <a:avLst/>
          </a:prstGeom>
        </p:spPr>
      </p:pic>
    </p:spTree>
    <p:extLst>
      <p:ext uri="{BB962C8B-B14F-4D97-AF65-F5344CB8AC3E}">
        <p14:creationId xmlns:p14="http://schemas.microsoft.com/office/powerpoint/2010/main" val="254013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000200" y="99381"/>
            <a:ext cx="11521440" cy="4985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r>
              <a:rPr lang="ca-ES" sz="2400" b="1" dirty="0">
                <a:solidFill>
                  <a:schemeClr val="bg1"/>
                </a:solidFill>
                <a:latin typeface="+mn-lt"/>
                <a:ea typeface="ヒラギノ角ゴ Pro W3" charset="-128"/>
                <a:cs typeface="Arial" charset="0"/>
              </a:rPr>
              <a:t>la </a:t>
            </a:r>
            <a:r>
              <a:rPr lang="ca-ES" sz="2400" b="1" dirty="0" err="1" smtClean="0">
                <a:solidFill>
                  <a:schemeClr val="bg1"/>
                </a:solidFill>
                <a:latin typeface="+mn-lt"/>
                <a:ea typeface="ヒラギノ角ゴ Pro W3" charset="-128"/>
                <a:cs typeface="Arial" charset="0"/>
              </a:rPr>
              <a:t>Comunidad</a:t>
            </a:r>
            <a:r>
              <a:rPr lang="ca-ES" sz="2400" b="1" dirty="0" smtClean="0">
                <a:solidFill>
                  <a:schemeClr val="bg1"/>
                </a:solidFill>
                <a:latin typeface="+mn-lt"/>
                <a:ea typeface="ヒラギノ角ゴ Pro W3" charset="-128"/>
                <a:cs typeface="Arial" charset="0"/>
              </a:rPr>
              <a:t> como </a:t>
            </a:r>
            <a:r>
              <a:rPr lang="ca-ES" sz="2400" b="1" dirty="0" err="1" smtClean="0">
                <a:solidFill>
                  <a:schemeClr val="bg1"/>
                </a:solidFill>
                <a:latin typeface="+mn-lt"/>
                <a:ea typeface="ヒラギノ角ゴ Pro W3" charset="-128"/>
                <a:cs typeface="Arial" charset="0"/>
              </a:rPr>
              <a:t>agente</a:t>
            </a:r>
            <a:r>
              <a:rPr lang="ca-ES" sz="2400" b="1" dirty="0" smtClean="0">
                <a:solidFill>
                  <a:schemeClr val="bg1"/>
                </a:solidFill>
                <a:latin typeface="+mn-lt"/>
                <a:ea typeface="ヒラギノ角ゴ Pro W3" charset="-128"/>
                <a:cs typeface="Arial" charset="0"/>
              </a:rPr>
              <a:t> </a:t>
            </a:r>
            <a:r>
              <a:rPr lang="ca-ES" sz="2400" b="1" dirty="0" err="1" smtClean="0">
                <a:solidFill>
                  <a:schemeClr val="bg1"/>
                </a:solidFill>
                <a:latin typeface="+mn-lt"/>
                <a:ea typeface="ヒラギノ角ゴ Pro W3" charset="-128"/>
                <a:cs typeface="Arial" charset="0"/>
              </a:rPr>
              <a:t>dinamizador</a:t>
            </a:r>
            <a:endParaRPr lang="ca-ES" sz="2400" b="1" dirty="0">
              <a:solidFill>
                <a:schemeClr val="bg1"/>
              </a:solidFill>
              <a:latin typeface="+mn-lt"/>
              <a:ea typeface="ヒラギノ角ゴ Pro W3" charset="-128"/>
              <a:cs typeface="Arial" charset="0"/>
            </a:endParaRPr>
          </a:p>
        </p:txBody>
      </p:sp>
      <p:pic>
        <p:nvPicPr>
          <p:cNvPr id="3" name="Imagen 2"/>
          <p:cNvPicPr>
            <a:picLocks noChangeAspect="1"/>
          </p:cNvPicPr>
          <p:nvPr/>
        </p:nvPicPr>
        <p:blipFill>
          <a:blip r:embed="rId2"/>
          <a:stretch>
            <a:fillRect/>
          </a:stretch>
        </p:blipFill>
        <p:spPr>
          <a:xfrm>
            <a:off x="1843645" y="1371303"/>
            <a:ext cx="9114310" cy="6858594"/>
          </a:xfrm>
          <a:prstGeom prst="rect">
            <a:avLst/>
          </a:prstGeom>
        </p:spPr>
      </p:pic>
    </p:spTree>
    <p:extLst>
      <p:ext uri="{BB962C8B-B14F-4D97-AF65-F5344CB8AC3E}">
        <p14:creationId xmlns:p14="http://schemas.microsoft.com/office/powerpoint/2010/main" val="923079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64296" y="31347"/>
            <a:ext cx="10369152"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ca-ES" sz="2400" b="1" dirty="0">
                <a:solidFill>
                  <a:schemeClr val="bg1"/>
                </a:solidFill>
                <a:ea typeface="ヒラギノ角ゴ Pro W3" charset="-128"/>
                <a:cs typeface="Arial" charset="0"/>
              </a:rPr>
              <a:t>El </a:t>
            </a:r>
            <a:r>
              <a:rPr lang="ca-ES" sz="2400" b="1" dirty="0" err="1" smtClean="0">
                <a:solidFill>
                  <a:schemeClr val="bg1"/>
                </a:solidFill>
                <a:ea typeface="ヒラギノ角ゴ Pro W3" charset="-128"/>
                <a:cs typeface="Arial" charset="0"/>
              </a:rPr>
              <a:t>nuevo</a:t>
            </a:r>
            <a:r>
              <a:rPr lang="ca-ES" sz="2400" b="1" dirty="0" smtClean="0">
                <a:solidFill>
                  <a:schemeClr val="bg1"/>
                </a:solidFill>
                <a:ea typeface="ヒラギノ角ゴ Pro W3" charset="-128"/>
                <a:cs typeface="Arial" charset="0"/>
              </a:rPr>
              <a:t> </a:t>
            </a:r>
            <a:r>
              <a:rPr lang="ca-ES" sz="2400" b="1" dirty="0">
                <a:solidFill>
                  <a:schemeClr val="bg1"/>
                </a:solidFill>
                <a:ea typeface="ヒラギノ角ゴ Pro W3" charset="-128"/>
                <a:cs typeface="Arial" charset="0"/>
              </a:rPr>
              <a:t>roadmap</a:t>
            </a:r>
            <a:endParaRPr lang="ca-ES" sz="2400" b="1" dirty="0">
              <a:solidFill>
                <a:schemeClr val="bg1"/>
              </a:solidFill>
              <a:ea typeface="ヒラギノ角ゴ Pro W3" charset="-128"/>
              <a:cs typeface="Arial" charset="0"/>
            </a:endParaRPr>
          </a:p>
        </p:txBody>
      </p:sp>
      <p:pic>
        <p:nvPicPr>
          <p:cNvPr id="5" name="Imagen 4"/>
          <p:cNvPicPr>
            <a:picLocks noChangeAspect="1"/>
          </p:cNvPicPr>
          <p:nvPr/>
        </p:nvPicPr>
        <p:blipFill>
          <a:blip r:embed="rId2"/>
          <a:stretch>
            <a:fillRect/>
          </a:stretch>
        </p:blipFill>
        <p:spPr>
          <a:xfrm>
            <a:off x="2139493" y="624136"/>
            <a:ext cx="8852159" cy="4090771"/>
          </a:xfrm>
          <a:prstGeom prst="rect">
            <a:avLst/>
          </a:prstGeom>
        </p:spPr>
      </p:pic>
      <p:pic>
        <p:nvPicPr>
          <p:cNvPr id="6" name="Imagen 5"/>
          <p:cNvPicPr>
            <a:picLocks noChangeAspect="1"/>
          </p:cNvPicPr>
          <p:nvPr/>
        </p:nvPicPr>
        <p:blipFill>
          <a:blip r:embed="rId3"/>
          <a:stretch>
            <a:fillRect/>
          </a:stretch>
        </p:blipFill>
        <p:spPr>
          <a:xfrm>
            <a:off x="2145173" y="4656584"/>
            <a:ext cx="8856984" cy="4256619"/>
          </a:xfrm>
          <a:prstGeom prst="rect">
            <a:avLst/>
          </a:prstGeom>
        </p:spPr>
      </p:pic>
    </p:spTree>
    <p:extLst>
      <p:ext uri="{BB962C8B-B14F-4D97-AF65-F5344CB8AC3E}">
        <p14:creationId xmlns:p14="http://schemas.microsoft.com/office/powerpoint/2010/main" val="1269096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17" name="QuadreDeText 16"/>
          <p:cNvSpPr txBox="1"/>
          <p:nvPr/>
        </p:nvSpPr>
        <p:spPr>
          <a:xfrm>
            <a:off x="553751" y="1361650"/>
            <a:ext cx="11746711" cy="781752"/>
          </a:xfrm>
          <a:prstGeom prst="rect">
            <a:avLst/>
          </a:prstGeom>
          <a:noFill/>
        </p:spPr>
        <p:txBody>
          <a:bodyPr wrap="square" rtlCol="0">
            <a:spAutoFit/>
          </a:bodyPr>
          <a:lstStyle/>
          <a:p>
            <a:r>
              <a:rPr lang="es-ES" sz="4480" b="1" u="sng" dirty="0">
                <a:solidFill>
                  <a:srgbClr val="0000FF"/>
                </a:solidFill>
              </a:rPr>
              <a:t>Proyecto REFER </a:t>
            </a:r>
            <a:r>
              <a:rPr lang="es-ES" sz="2380" b="1" u="sng" dirty="0">
                <a:solidFill>
                  <a:srgbClr val="0000FF"/>
                </a:solidFill>
              </a:rPr>
              <a:t>(</a:t>
            </a:r>
            <a:r>
              <a:rPr lang="es-ES" sz="2380" b="1" u="sng" dirty="0" err="1">
                <a:solidFill>
                  <a:srgbClr val="0000FF"/>
                </a:solidFill>
              </a:rPr>
              <a:t>Reducció</a:t>
            </a:r>
            <a:r>
              <a:rPr lang="es-ES" sz="2380" b="1" u="sng" dirty="0">
                <a:solidFill>
                  <a:srgbClr val="0000FF"/>
                </a:solidFill>
              </a:rPr>
              <a:t> </a:t>
            </a:r>
            <a:r>
              <a:rPr lang="es-ES" sz="2380" b="1" u="sng" dirty="0" err="1">
                <a:solidFill>
                  <a:srgbClr val="0000FF"/>
                </a:solidFill>
              </a:rPr>
              <a:t>Energètica</a:t>
            </a:r>
            <a:r>
              <a:rPr lang="es-ES" sz="2380" b="1" u="sng" dirty="0">
                <a:solidFill>
                  <a:srgbClr val="0000FF"/>
                </a:solidFill>
              </a:rPr>
              <a:t> i </a:t>
            </a:r>
            <a:r>
              <a:rPr lang="es-ES" sz="2380" b="1" u="sng" dirty="0" err="1">
                <a:solidFill>
                  <a:srgbClr val="0000FF"/>
                </a:solidFill>
              </a:rPr>
              <a:t>Flexibilitat</a:t>
            </a:r>
            <a:r>
              <a:rPr lang="es-ES" sz="2380" b="1" u="sng" dirty="0">
                <a:solidFill>
                  <a:srgbClr val="0000FF"/>
                </a:solidFill>
              </a:rPr>
              <a:t> en </a:t>
            </a:r>
            <a:r>
              <a:rPr lang="es-ES" sz="2380" b="1" u="sng" dirty="0" err="1">
                <a:solidFill>
                  <a:srgbClr val="0000FF"/>
                </a:solidFill>
              </a:rPr>
              <a:t>Edificis</a:t>
            </a:r>
            <a:r>
              <a:rPr lang="es-ES" sz="2380" b="1" u="sng" dirty="0">
                <a:solidFill>
                  <a:srgbClr val="0000FF"/>
                </a:solidFill>
              </a:rPr>
              <a:t> en </a:t>
            </a:r>
            <a:r>
              <a:rPr lang="es-ES" sz="2380" b="1" u="sng" dirty="0" err="1">
                <a:solidFill>
                  <a:srgbClr val="0000FF"/>
                </a:solidFill>
              </a:rPr>
              <a:t>Rehabilitació</a:t>
            </a:r>
            <a:r>
              <a:rPr lang="es-ES" sz="2380" b="1" u="sng" dirty="0">
                <a:solidFill>
                  <a:srgbClr val="0000FF"/>
                </a:solidFill>
              </a:rPr>
              <a:t>)</a:t>
            </a:r>
          </a:p>
        </p:txBody>
      </p:sp>
      <p:sp>
        <p:nvSpPr>
          <p:cNvPr id="18" name="Rectangle 17"/>
          <p:cNvSpPr/>
          <p:nvPr/>
        </p:nvSpPr>
        <p:spPr>
          <a:xfrm>
            <a:off x="153633" y="8420350"/>
            <a:ext cx="12647967" cy="393954"/>
          </a:xfrm>
          <a:prstGeom prst="rect">
            <a:avLst/>
          </a:prstGeom>
        </p:spPr>
        <p:txBody>
          <a:bodyPr wrap="square">
            <a:spAutoFit/>
          </a:bodyPr>
          <a:lstStyle/>
          <a:p>
            <a:r>
              <a:rPr lang="es-ES" sz="1960" dirty="0"/>
              <a:t>Este proyecto ha sido cofinanciado por la Unión Europea a través del Fondo Europeo  de Desarrollo Regional (FEDER)</a:t>
            </a:r>
          </a:p>
        </p:txBody>
      </p:sp>
      <p:pic>
        <p:nvPicPr>
          <p:cNvPr id="23" name="Imatge 4" descr="Resultat d'imatges de amb">
            <a:extLst>
              <a:ext uri="{FF2B5EF4-FFF2-40B4-BE49-F238E27FC236}">
                <a16:creationId xmlns:a16="http://schemas.microsoft.com/office/drawing/2014/main" id="{24627AA5-DDA5-407F-9801-6A1894273B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922" t="12270" r="4350" b="7974"/>
          <a:stretch>
            <a:fillRect/>
          </a:stretch>
        </p:blipFill>
        <p:spPr bwMode="auto">
          <a:xfrm>
            <a:off x="4197184" y="5144698"/>
            <a:ext cx="2161083" cy="6725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2" descr="Resultat d'imatges de comsa">
            <a:extLst>
              <a:ext uri="{FF2B5EF4-FFF2-40B4-BE49-F238E27FC236}">
                <a16:creationId xmlns:a16="http://schemas.microsoft.com/office/drawing/2014/main" id="{6112B262-467B-443D-B3C2-572984679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442" y="2712021"/>
            <a:ext cx="2273006" cy="1416198"/>
          </a:xfrm>
          <a:prstGeom prst="rect">
            <a:avLst/>
          </a:prstGeom>
          <a:noFill/>
          <a:extLst>
            <a:ext uri="{909E8E84-426E-40DD-AFC4-6F175D3DCCD1}">
              <a14:hiddenFill xmlns:a14="http://schemas.microsoft.com/office/drawing/2010/main">
                <a:solidFill>
                  <a:srgbClr val="FFFFFF"/>
                </a:solidFill>
              </a14:hiddenFill>
            </a:ext>
          </a:extLst>
        </p:spPr>
      </p:pic>
      <p:pic>
        <p:nvPicPr>
          <p:cNvPr id="25" name="Imatge 1" descr="Resultat d'imatges de dexma">
            <a:extLst>
              <a:ext uri="{FF2B5EF4-FFF2-40B4-BE49-F238E27FC236}">
                <a16:creationId xmlns:a16="http://schemas.microsoft.com/office/drawing/2014/main" id="{090D51D3-13D7-47EA-BD0F-EC81CCE6D2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7735" t="1126" r="10811" b="22073"/>
          <a:stretch>
            <a:fillRect/>
          </a:stretch>
        </p:blipFill>
        <p:spPr bwMode="auto">
          <a:xfrm>
            <a:off x="5757013" y="6313508"/>
            <a:ext cx="1265340" cy="1028089"/>
          </a:xfrm>
          <a:prstGeom prst="rect">
            <a:avLst/>
          </a:prstGeom>
          <a:noFill/>
          <a:extLst>
            <a:ext uri="{909E8E84-426E-40DD-AFC4-6F175D3DCCD1}">
              <a14:hiddenFill xmlns:a14="http://schemas.microsoft.com/office/drawing/2010/main">
                <a:solidFill>
                  <a:srgbClr val="FFFFFF"/>
                </a:solidFill>
              </a14:hiddenFill>
            </a:ext>
          </a:extLst>
        </p:spPr>
      </p:pic>
      <p:pic>
        <p:nvPicPr>
          <p:cNvPr id="26" name="Imatge 3">
            <a:extLst>
              <a:ext uri="{FF2B5EF4-FFF2-40B4-BE49-F238E27FC236}">
                <a16:creationId xmlns:a16="http://schemas.microsoft.com/office/drawing/2014/main" id="{112E0B91-4E6D-4FBA-BCDF-62E26011CB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3387" y="6524587"/>
            <a:ext cx="2284230" cy="622087"/>
          </a:xfrm>
          <a:prstGeom prst="rect">
            <a:avLst/>
          </a:prstGeom>
          <a:noFill/>
          <a:extLst>
            <a:ext uri="{909E8E84-426E-40DD-AFC4-6F175D3DCCD1}">
              <a14:hiddenFill xmlns:a14="http://schemas.microsoft.com/office/drawing/2010/main">
                <a:solidFill>
                  <a:srgbClr val="FFFFFF"/>
                </a:solidFill>
              </a14:hiddenFill>
            </a:ext>
          </a:extLst>
        </p:spPr>
      </p:pic>
      <p:pic>
        <p:nvPicPr>
          <p:cNvPr id="29" name="Imatge 23" descr="Resultat d'imatges de irec">
            <a:extLst>
              <a:ext uri="{FF2B5EF4-FFF2-40B4-BE49-F238E27FC236}">
                <a16:creationId xmlns:a16="http://schemas.microsoft.com/office/drawing/2014/main" id="{5B510ECD-8601-40D6-8205-1D5B519FCF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2561" y="6559191"/>
            <a:ext cx="1935126" cy="782405"/>
          </a:xfrm>
          <a:prstGeom prst="rect">
            <a:avLst/>
          </a:prstGeom>
          <a:noFill/>
          <a:ln>
            <a:noFill/>
          </a:ln>
        </p:spPr>
      </p:pic>
      <p:pic>
        <p:nvPicPr>
          <p:cNvPr id="30" name="Imagen 29" descr="http://www.worldsensing.com/ftp/mailing/header.png">
            <a:extLst>
              <a:ext uri="{FF2B5EF4-FFF2-40B4-BE49-F238E27FC236}">
                <a16:creationId xmlns:a16="http://schemas.microsoft.com/office/drawing/2014/main" id="{5A810BD6-A4A3-4DBA-8DA7-0C6398361D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112" t="6436" r="7925" b="5602"/>
          <a:stretch>
            <a:fillRect/>
          </a:stretch>
        </p:blipFill>
        <p:spPr bwMode="auto">
          <a:xfrm>
            <a:off x="9854255" y="6559191"/>
            <a:ext cx="2393808" cy="7462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8">
            <a:extLst>
              <a:ext uri="{FF2B5EF4-FFF2-40B4-BE49-F238E27FC236}">
                <a16:creationId xmlns:a16="http://schemas.microsoft.com/office/drawing/2014/main" id="{36D0E2EF-CED6-421E-9F20-0139EB59D482}"/>
              </a:ext>
            </a:extLst>
          </p:cNvPr>
          <p:cNvSpPr txBox="1">
            <a:spLocks noChangeArrowheads="1"/>
          </p:cNvSpPr>
          <p:nvPr/>
        </p:nvSpPr>
        <p:spPr bwMode="auto">
          <a:xfrm>
            <a:off x="525084" y="4841604"/>
            <a:ext cx="5772943"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fontAlgn="base">
              <a:spcBef>
                <a:spcPct val="0"/>
              </a:spcBef>
              <a:spcAft>
                <a:spcPct val="0"/>
              </a:spcAft>
            </a:pPr>
            <a:r>
              <a:rPr lang="es-ES" altLang="ca-ES" sz="3360" u="sng" dirty="0">
                <a:latin typeface="Calibri" pitchFamily="34" charset="0"/>
                <a:ea typeface="Calibri" pitchFamily="34" charset="0"/>
                <a:cs typeface="Arial" pitchFamily="34" charset="0"/>
              </a:rPr>
              <a:t>Participantes en el demostrador:</a:t>
            </a:r>
            <a:endParaRPr lang="es-ES" altLang="ca-ES" sz="3360" dirty="0">
              <a:latin typeface="Arial" pitchFamily="34" charset="0"/>
              <a:cs typeface="Arial" pitchFamily="34" charset="0"/>
            </a:endParaRPr>
          </a:p>
        </p:txBody>
      </p:sp>
      <p:sp>
        <p:nvSpPr>
          <p:cNvPr id="32" name="Text Box 8">
            <a:extLst>
              <a:ext uri="{FF2B5EF4-FFF2-40B4-BE49-F238E27FC236}">
                <a16:creationId xmlns:a16="http://schemas.microsoft.com/office/drawing/2014/main" id="{9379CD05-74E5-49D9-BE56-97A5A9490D56}"/>
              </a:ext>
            </a:extLst>
          </p:cNvPr>
          <p:cNvSpPr txBox="1">
            <a:spLocks noChangeArrowheads="1"/>
          </p:cNvSpPr>
          <p:nvPr/>
        </p:nvSpPr>
        <p:spPr bwMode="auto">
          <a:xfrm>
            <a:off x="6762819" y="3025038"/>
            <a:ext cx="2946776"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fontAlgn="base">
              <a:spcBef>
                <a:spcPct val="0"/>
              </a:spcBef>
              <a:spcAft>
                <a:spcPct val="0"/>
              </a:spcAft>
            </a:pPr>
            <a:r>
              <a:rPr lang="es-ES" altLang="ca-ES" sz="3360" dirty="0">
                <a:latin typeface="Calibri" pitchFamily="34" charset="0"/>
                <a:ea typeface="Calibri" pitchFamily="34" charset="0"/>
                <a:cs typeface="Arial" pitchFamily="34" charset="0"/>
              </a:rPr>
              <a:t> </a:t>
            </a:r>
            <a:r>
              <a:rPr lang="es-ES" altLang="ca-ES" sz="3360" u="sng" dirty="0">
                <a:latin typeface="Calibri" pitchFamily="34" charset="0"/>
                <a:ea typeface="Calibri" pitchFamily="34" charset="0"/>
                <a:cs typeface="Arial" pitchFamily="34" charset="0"/>
              </a:rPr>
              <a:t>Demostrador:</a:t>
            </a:r>
            <a:endParaRPr lang="es-ES" altLang="ca-ES" sz="3360" dirty="0">
              <a:latin typeface="Arial" pitchFamily="34" charset="0"/>
              <a:cs typeface="Arial" pitchFamily="34" charset="0"/>
            </a:endParaRPr>
          </a:p>
        </p:txBody>
      </p:sp>
      <p:pic>
        <p:nvPicPr>
          <p:cNvPr id="33" name="Picture 2" descr="F:\Usuario\Dropbox\REFER\Notes de Premsa i Comunicació\20190618-Setmana Energia\Escut_de_Montgat.jpg">
            <a:extLst>
              <a:ext uri="{FF2B5EF4-FFF2-40B4-BE49-F238E27FC236}">
                <a16:creationId xmlns:a16="http://schemas.microsoft.com/office/drawing/2014/main" id="{5C8860A8-7DCF-4322-BE42-79D422287C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09595" y="2560639"/>
            <a:ext cx="1127983" cy="157635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Usuario\Dropbox\REFER\Notes de Premsa i Comunicació\20190618-Setmana Energia\Escut Ajuntament-de-Montgat.jpg">
            <a:extLst>
              <a:ext uri="{FF2B5EF4-FFF2-40B4-BE49-F238E27FC236}">
                <a16:creationId xmlns:a16="http://schemas.microsoft.com/office/drawing/2014/main" id="{BD3D756D-F21F-42A5-8134-F8D1C3AFB79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6136" r="11927"/>
          <a:stretch/>
        </p:blipFill>
        <p:spPr bwMode="auto">
          <a:xfrm>
            <a:off x="10877062" y="2686109"/>
            <a:ext cx="1423400" cy="1777999"/>
          </a:xfrm>
          <a:prstGeom prst="rect">
            <a:avLst/>
          </a:prstGeom>
          <a:noFill/>
          <a:extLst>
            <a:ext uri="{909E8E84-426E-40DD-AFC4-6F175D3DCCD1}">
              <a14:hiddenFill xmlns:a14="http://schemas.microsoft.com/office/drawing/2010/main">
                <a:solidFill>
                  <a:srgbClr val="FFFFFF"/>
                </a:solidFill>
              </a14:hiddenFill>
            </a:ext>
          </a:extLst>
        </p:spPr>
      </p:pic>
      <p:sp>
        <p:nvSpPr>
          <p:cNvPr id="35" name="QuadreDeText 3">
            <a:extLst>
              <a:ext uri="{FF2B5EF4-FFF2-40B4-BE49-F238E27FC236}">
                <a16:creationId xmlns:a16="http://schemas.microsoft.com/office/drawing/2014/main" id="{C9E4E423-F864-4211-AC60-55F3D77BC0AA}"/>
              </a:ext>
            </a:extLst>
          </p:cNvPr>
          <p:cNvSpPr txBox="1"/>
          <p:nvPr/>
        </p:nvSpPr>
        <p:spPr>
          <a:xfrm>
            <a:off x="536910" y="2953123"/>
            <a:ext cx="3229142" cy="1126462"/>
          </a:xfrm>
          <a:prstGeom prst="rect">
            <a:avLst/>
          </a:prstGeom>
          <a:noFill/>
        </p:spPr>
        <p:txBody>
          <a:bodyPr wrap="square" rtlCol="0">
            <a:spAutoFit/>
          </a:bodyPr>
          <a:lstStyle/>
          <a:p>
            <a:r>
              <a:rPr lang="es-ES" sz="3360" u="sng" dirty="0">
                <a:latin typeface="+mj-lt"/>
                <a:cs typeface="Arial" panose="020B0604020202020204" pitchFamily="34" charset="0"/>
              </a:rPr>
              <a:t>Líder del </a:t>
            </a:r>
          </a:p>
          <a:p>
            <a:r>
              <a:rPr lang="es-ES" sz="3360" u="sng" dirty="0">
                <a:latin typeface="+mj-lt"/>
                <a:cs typeface="Arial" panose="020B0604020202020204" pitchFamily="34" charset="0"/>
              </a:rPr>
              <a:t>Proyecto REFER</a:t>
            </a:r>
            <a:r>
              <a:rPr lang="es-ES" sz="3360" dirty="0">
                <a:latin typeface="+mj-lt"/>
                <a:cs typeface="Arial" panose="020B0604020202020204" pitchFamily="34" charset="0"/>
              </a:rPr>
              <a:t>:</a:t>
            </a:r>
          </a:p>
        </p:txBody>
      </p:sp>
      <p:pic>
        <p:nvPicPr>
          <p:cNvPr id="36" name="Picture 32" descr="Resultat d'imatges de comsa">
            <a:extLst>
              <a:ext uri="{FF2B5EF4-FFF2-40B4-BE49-F238E27FC236}">
                <a16:creationId xmlns:a16="http://schemas.microsoft.com/office/drawing/2014/main" id="{A436411E-459B-4864-915C-30B05B61C3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74" y="6148330"/>
            <a:ext cx="1915200" cy="119326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13">
            <a:extLst>
              <a:ext uri="{FF2B5EF4-FFF2-40B4-BE49-F238E27FC236}">
                <a16:creationId xmlns:a16="http://schemas.microsoft.com/office/drawing/2014/main" id="{4DD47453-DE8E-4C22-83C0-7A42FB6D6F4F}"/>
              </a:ext>
            </a:extLst>
          </p:cNvPr>
          <p:cNvSpPr>
            <a:spLocks noChangeArrowheads="1"/>
          </p:cNvSpPr>
          <p:nvPr/>
        </p:nvSpPr>
        <p:spPr bwMode="auto">
          <a:xfrm>
            <a:off x="2371923" y="126624"/>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ca-ES" altLang="ca-ES" sz="2400" b="1" dirty="0">
                <a:solidFill>
                  <a:schemeClr val="bg1"/>
                </a:solidFill>
                <a:ea typeface="ヒラギノ角ゴ Pro W3" charset="-128"/>
                <a:cs typeface="Arial" charset="0"/>
              </a:rPr>
              <a:t>Comunitat RIS3CAT </a:t>
            </a:r>
            <a:r>
              <a:rPr lang="ca-ES" altLang="ca-ES" sz="2400" b="1" dirty="0" smtClean="0">
                <a:solidFill>
                  <a:schemeClr val="bg1"/>
                </a:solidFill>
                <a:ea typeface="ヒラギノ角ゴ Pro W3" charset="-128"/>
                <a:cs typeface="Arial" charset="0"/>
              </a:rPr>
              <a:t>Energia: </a:t>
            </a:r>
            <a:r>
              <a:rPr lang="ca-ES" altLang="ca-ES" sz="2400" b="1" dirty="0" err="1" smtClean="0">
                <a:solidFill>
                  <a:schemeClr val="bg1"/>
                </a:solidFill>
                <a:ea typeface="ヒラギノ角ゴ Pro W3" charset="-128"/>
                <a:cs typeface="Arial" charset="0"/>
              </a:rPr>
              <a:t>proyecto</a:t>
            </a:r>
            <a:r>
              <a:rPr lang="ca-ES" altLang="ca-ES" sz="2400" b="1" dirty="0" smtClean="0">
                <a:solidFill>
                  <a:schemeClr val="bg1"/>
                </a:solidFill>
                <a:ea typeface="ヒラギノ角ゴ Pro W3" charset="-128"/>
                <a:cs typeface="Arial" charset="0"/>
              </a:rPr>
              <a:t> REFER</a:t>
            </a:r>
            <a:endParaRPr lang="ca-ES" altLang="ca-ES" sz="2400" b="1" dirty="0">
              <a:solidFill>
                <a:schemeClr val="bg1"/>
              </a:solidFill>
              <a:ea typeface="ヒラギノ角ゴ Pro W3" charset="-128"/>
              <a:cs typeface="Arial" charset="0"/>
            </a:endParaRPr>
          </a:p>
        </p:txBody>
      </p:sp>
      <p:pic>
        <p:nvPicPr>
          <p:cNvPr id="2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80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tge 15" descr="Resultat d'imatges de biblioteca tirant lo blanc montgat">
            <a:extLst>
              <a:ext uri="{FF2B5EF4-FFF2-40B4-BE49-F238E27FC236}">
                <a16:creationId xmlns:a16="http://schemas.microsoft.com/office/drawing/2014/main" id="{F26E5274-6F16-433E-9E06-60237538EDF3}"/>
              </a:ext>
            </a:extLst>
          </p:cNvPr>
          <p:cNvPicPr/>
          <p:nvPr/>
        </p:nvPicPr>
        <p:blipFill rotWithShape="1">
          <a:blip r:embed="rId2">
            <a:extLst>
              <a:ext uri="{28A0092B-C50C-407E-A947-70E740481C1C}">
                <a14:useLocalDpi xmlns:a14="http://schemas.microsoft.com/office/drawing/2010/main" val="0"/>
              </a:ext>
            </a:extLst>
          </a:blip>
          <a:srcRect t="-1227" b="14400"/>
          <a:stretch/>
        </p:blipFill>
        <p:spPr bwMode="auto">
          <a:xfrm>
            <a:off x="681826" y="1371610"/>
            <a:ext cx="11472502" cy="6746482"/>
          </a:xfrm>
          <a:prstGeom prst="rect">
            <a:avLst/>
          </a:prstGeom>
          <a:noFill/>
          <a:ln>
            <a:noFill/>
          </a:ln>
        </p:spPr>
      </p:pic>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19" name="QuadreDeText 27">
            <a:extLst>
              <a:ext uri="{FF2B5EF4-FFF2-40B4-BE49-F238E27FC236}">
                <a16:creationId xmlns:a16="http://schemas.microsoft.com/office/drawing/2014/main" id="{CAAD7C91-F530-40B1-ACBB-435581B8F2E9}"/>
              </a:ext>
            </a:extLst>
          </p:cNvPr>
          <p:cNvSpPr txBox="1"/>
          <p:nvPr/>
        </p:nvSpPr>
        <p:spPr>
          <a:xfrm>
            <a:off x="681827" y="1483098"/>
            <a:ext cx="11473927" cy="138499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4200" dirty="0">
                <a:ln>
                  <a:solidFill>
                    <a:schemeClr val="tx1"/>
                  </a:solidFill>
                </a:ln>
                <a:solidFill>
                  <a:schemeClr val="tx1"/>
                </a:solidFill>
              </a:rPr>
              <a:t>Baterías usadas y autoconsumo en edificios de servicios. </a:t>
            </a:r>
            <a:r>
              <a:rPr lang="es-ES" sz="3360" u="sng" dirty="0">
                <a:ln>
                  <a:solidFill>
                    <a:schemeClr val="tx1"/>
                  </a:solidFill>
                </a:ln>
                <a:solidFill>
                  <a:schemeClr val="tx1"/>
                </a:solidFill>
              </a:rPr>
              <a:t>Demostrador</a:t>
            </a:r>
            <a:r>
              <a:rPr lang="es-ES" sz="3360" dirty="0">
                <a:ln>
                  <a:solidFill>
                    <a:schemeClr val="tx1"/>
                  </a:solidFill>
                </a:ln>
                <a:solidFill>
                  <a:schemeClr val="tx1"/>
                </a:solidFill>
              </a:rPr>
              <a:t>: Biblioteca Tirant Lo Blanc, Montgat</a:t>
            </a:r>
          </a:p>
        </p:txBody>
      </p:sp>
      <p:sp>
        <p:nvSpPr>
          <p:cNvPr id="21" name="Rectangle 13">
            <a:extLst>
              <a:ext uri="{FF2B5EF4-FFF2-40B4-BE49-F238E27FC236}">
                <a16:creationId xmlns:a16="http://schemas.microsoft.com/office/drawing/2014/main" id="{1DDC3681-4269-4294-9821-1B27F5640D40}"/>
              </a:ext>
            </a:extLst>
          </p:cNvPr>
          <p:cNvSpPr>
            <a:spLocks noChangeArrowheads="1"/>
          </p:cNvSpPr>
          <p:nvPr/>
        </p:nvSpPr>
        <p:spPr bwMode="auto">
          <a:xfrm>
            <a:off x="2368352" y="93547"/>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Elección del demostrador</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83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1A234627-C1A1-49C1-89A1-D8002F44FB7E}"/>
              </a:ext>
            </a:extLst>
          </p:cNvPr>
          <p:cNvSpPr/>
          <p:nvPr/>
        </p:nvSpPr>
        <p:spPr>
          <a:xfrm>
            <a:off x="3482575" y="6826005"/>
            <a:ext cx="8757762" cy="509062"/>
          </a:xfrm>
          <a:prstGeom prst="rect">
            <a:avLst/>
          </a:prstGeom>
          <a:solidFill>
            <a:schemeClr val="accent1">
              <a:lumMod val="20000"/>
              <a:lumOff val="80000"/>
            </a:schemeClr>
          </a:solidFill>
          <a:ln>
            <a:noFill/>
          </a:ln>
          <a:effectLst>
            <a:outerShdw blurRad="40000"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38" name="Rectángulo 37">
            <a:extLst>
              <a:ext uri="{FF2B5EF4-FFF2-40B4-BE49-F238E27FC236}">
                <a16:creationId xmlns:a16="http://schemas.microsoft.com/office/drawing/2014/main" id="{381758CF-4ECB-4DE8-8D25-5B76828E1CFA}"/>
              </a:ext>
            </a:extLst>
          </p:cNvPr>
          <p:cNvSpPr/>
          <p:nvPr/>
        </p:nvSpPr>
        <p:spPr>
          <a:xfrm>
            <a:off x="3478409" y="4979404"/>
            <a:ext cx="8757762" cy="509062"/>
          </a:xfrm>
          <a:prstGeom prst="rect">
            <a:avLst/>
          </a:prstGeom>
          <a:solidFill>
            <a:schemeClr val="accent1">
              <a:lumMod val="20000"/>
              <a:lumOff val="80000"/>
            </a:schemeClr>
          </a:solidFill>
          <a:ln>
            <a:noFill/>
          </a:ln>
          <a:effectLst>
            <a:outerShdw blurRad="40000"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34" name="Rectángulo 33">
            <a:extLst>
              <a:ext uri="{FF2B5EF4-FFF2-40B4-BE49-F238E27FC236}">
                <a16:creationId xmlns:a16="http://schemas.microsoft.com/office/drawing/2014/main" id="{DC710727-81A9-4EE1-B57F-1C765FB5DF0C}"/>
              </a:ext>
            </a:extLst>
          </p:cNvPr>
          <p:cNvSpPr/>
          <p:nvPr/>
        </p:nvSpPr>
        <p:spPr>
          <a:xfrm>
            <a:off x="3449475" y="3303115"/>
            <a:ext cx="8757762" cy="509062"/>
          </a:xfrm>
          <a:prstGeom prst="rect">
            <a:avLst/>
          </a:prstGeom>
          <a:solidFill>
            <a:schemeClr val="accent1">
              <a:lumMod val="20000"/>
              <a:lumOff val="80000"/>
            </a:schemeClr>
          </a:solidFill>
          <a:ln>
            <a:noFill/>
          </a:ln>
          <a:effectLst>
            <a:outerShdw blurRad="40000"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14" name="Rectangle 20"/>
          <p:cNvSpPr>
            <a:spLocks noChangeArrowheads="1"/>
          </p:cNvSpPr>
          <p:nvPr/>
        </p:nvSpPr>
        <p:spPr bwMode="auto">
          <a:xfrm>
            <a:off x="640080" y="10911753"/>
            <a:ext cx="1156214"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altLang="ca-ES" sz="2520">
                <a:latin typeface="Arial" pitchFamily="34" charset="0"/>
                <a:cs typeface="Arial" pitchFamily="34" charset="0"/>
              </a:rPr>
              <a:t>          </a:t>
            </a:r>
          </a:p>
        </p:txBody>
      </p:sp>
      <p:sp>
        <p:nvSpPr>
          <p:cNvPr id="16" name="Rectangle 22"/>
          <p:cNvSpPr>
            <a:spLocks noChangeArrowheads="1"/>
          </p:cNvSpPr>
          <p:nvPr/>
        </p:nvSpPr>
        <p:spPr bwMode="auto">
          <a:xfrm>
            <a:off x="640081" y="12445278"/>
            <a:ext cx="258597"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endParaRPr lang="ca-ES" altLang="ca-ES" sz="2520">
              <a:latin typeface="Arial" pitchFamily="34" charset="0"/>
              <a:cs typeface="Arial" pitchFamily="34" charset="0"/>
            </a:endParaRPr>
          </a:p>
        </p:txBody>
      </p:sp>
      <p:sp>
        <p:nvSpPr>
          <p:cNvPr id="6" name="Rectangle 13">
            <a:extLst>
              <a:ext uri="{FF2B5EF4-FFF2-40B4-BE49-F238E27FC236}">
                <a16:creationId xmlns:a16="http://schemas.microsoft.com/office/drawing/2014/main" id="{70FB8D6E-0C10-4781-B04E-1F16C131E4ED}"/>
              </a:ext>
            </a:extLst>
          </p:cNvPr>
          <p:cNvSpPr>
            <a:spLocks noChangeArrowheads="1"/>
          </p:cNvSpPr>
          <p:nvPr/>
        </p:nvSpPr>
        <p:spPr bwMode="auto">
          <a:xfrm>
            <a:off x="2334143" y="94696"/>
            <a:ext cx="102012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rtlCol="0" anchor="ctr">
            <a:spAutoFit/>
          </a:bodyPr>
          <a:lstStyle/>
          <a:p>
            <a:pPr algn="r">
              <a:spcBef>
                <a:spcPct val="0"/>
              </a:spcBef>
            </a:pPr>
            <a:r>
              <a:rPr lang="es-ES" altLang="ca-ES" sz="2400" b="1" dirty="0">
                <a:solidFill>
                  <a:schemeClr val="bg1"/>
                </a:solidFill>
                <a:ea typeface="ヒラギノ角ゴ Pro W3" charset="-128"/>
                <a:cs typeface="Arial" charset="0"/>
              </a:rPr>
              <a:t>Organización del proyecto</a:t>
            </a:r>
          </a:p>
        </p:txBody>
      </p:sp>
      <p:sp>
        <p:nvSpPr>
          <p:cNvPr id="8" name="CuadroTexto 7">
            <a:extLst>
              <a:ext uri="{FF2B5EF4-FFF2-40B4-BE49-F238E27FC236}">
                <a16:creationId xmlns:a16="http://schemas.microsoft.com/office/drawing/2014/main" id="{B4C59E43-0991-4DBB-AA2C-7A49EDFA5CCE}"/>
              </a:ext>
            </a:extLst>
          </p:cNvPr>
          <p:cNvSpPr txBox="1"/>
          <p:nvPr/>
        </p:nvSpPr>
        <p:spPr>
          <a:xfrm>
            <a:off x="493873" y="3164694"/>
            <a:ext cx="2814634" cy="830997"/>
          </a:xfrm>
          <a:prstGeom prst="rect">
            <a:avLst/>
          </a:prstGeom>
          <a:solidFill>
            <a:schemeClr val="accent3">
              <a:lumMod val="50000"/>
            </a:schemeClr>
          </a:solidFill>
          <a:effectLst>
            <a:outerShdw blurRad="50800" dist="38100" dir="2700000" algn="tl" rotWithShape="0">
              <a:prstClr val="black">
                <a:alpha val="40000"/>
              </a:prstClr>
            </a:outerShdw>
          </a:effectLst>
        </p:spPr>
        <p:txBody>
          <a:bodyPr wrap="square">
            <a:spAutoFit/>
          </a:bodyPr>
          <a:lstStyle/>
          <a:p>
            <a:pPr algn="ctr"/>
            <a:r>
              <a:rPr lang="es-ES" sz="2400" dirty="0">
                <a:solidFill>
                  <a:schemeClr val="bg1"/>
                </a:solidFill>
              </a:rPr>
              <a:t>Edificaciones</a:t>
            </a:r>
          </a:p>
          <a:p>
            <a:pPr algn="ctr"/>
            <a:r>
              <a:rPr lang="es-ES" sz="2400" dirty="0">
                <a:solidFill>
                  <a:schemeClr val="bg1"/>
                </a:solidFill>
              </a:rPr>
              <a:t>entorno </a:t>
            </a:r>
            <a:r>
              <a:rPr lang="es-ES" sz="2400" b="1" dirty="0">
                <a:solidFill>
                  <a:schemeClr val="bg1"/>
                </a:solidFill>
              </a:rPr>
              <a:t>Terciario</a:t>
            </a:r>
          </a:p>
        </p:txBody>
      </p:sp>
      <p:sp>
        <p:nvSpPr>
          <p:cNvPr id="20" name="CuadroTexto 19">
            <a:extLst>
              <a:ext uri="{FF2B5EF4-FFF2-40B4-BE49-F238E27FC236}">
                <a16:creationId xmlns:a16="http://schemas.microsoft.com/office/drawing/2014/main" id="{F1CAE6B1-92DC-4C29-9E06-40F9C1719B82}"/>
              </a:ext>
            </a:extLst>
          </p:cNvPr>
          <p:cNvSpPr txBox="1"/>
          <p:nvPr/>
        </p:nvSpPr>
        <p:spPr>
          <a:xfrm>
            <a:off x="493872" y="4628312"/>
            <a:ext cx="2814634" cy="830997"/>
          </a:xfrm>
          <a:prstGeom prst="rect">
            <a:avLst/>
          </a:prstGeom>
          <a:solidFill>
            <a:schemeClr val="accent3">
              <a:lumMod val="50000"/>
            </a:schemeClr>
          </a:solidFill>
          <a:effectLst>
            <a:outerShdw blurRad="50800" dist="38100" dir="2700000" algn="tl" rotWithShape="0">
              <a:prstClr val="black">
                <a:alpha val="40000"/>
              </a:prstClr>
            </a:outerShdw>
          </a:effectLst>
        </p:spPr>
        <p:txBody>
          <a:bodyPr wrap="square">
            <a:spAutoFit/>
          </a:bodyPr>
          <a:lstStyle>
            <a:defPPr>
              <a:defRPr lang="es-ES"/>
            </a:defPPr>
            <a:lvl1pPr algn="ctr">
              <a:defRPr>
                <a:solidFill>
                  <a:schemeClr val="bg1"/>
                </a:solidFill>
              </a:defRPr>
            </a:lvl1pPr>
          </a:lstStyle>
          <a:p>
            <a:r>
              <a:rPr lang="es-ES" sz="2400" dirty="0"/>
              <a:t>Edificaciones</a:t>
            </a:r>
          </a:p>
          <a:p>
            <a:r>
              <a:rPr lang="es-ES" sz="2400" dirty="0"/>
              <a:t>entorno Residencial</a:t>
            </a:r>
          </a:p>
        </p:txBody>
      </p:sp>
      <p:sp>
        <p:nvSpPr>
          <p:cNvPr id="21" name="CuadroTexto 20">
            <a:extLst>
              <a:ext uri="{FF2B5EF4-FFF2-40B4-BE49-F238E27FC236}">
                <a16:creationId xmlns:a16="http://schemas.microsoft.com/office/drawing/2014/main" id="{B118D208-961A-41C3-B805-B1E414F3801C}"/>
              </a:ext>
            </a:extLst>
          </p:cNvPr>
          <p:cNvSpPr txBox="1"/>
          <p:nvPr/>
        </p:nvSpPr>
        <p:spPr>
          <a:xfrm>
            <a:off x="493871" y="6504621"/>
            <a:ext cx="2814636" cy="1200329"/>
          </a:xfrm>
          <a:prstGeom prst="rect">
            <a:avLst/>
          </a:prstGeom>
          <a:solidFill>
            <a:schemeClr val="accent3">
              <a:lumMod val="50000"/>
            </a:schemeClr>
          </a:solidFill>
          <a:effectLst>
            <a:outerShdw blurRad="50800" dist="38100" dir="2700000" algn="tl" rotWithShape="0">
              <a:prstClr val="black">
                <a:alpha val="40000"/>
              </a:prstClr>
            </a:outerShdw>
          </a:effectLst>
        </p:spPr>
        <p:txBody>
          <a:bodyPr wrap="square">
            <a:spAutoFit/>
          </a:bodyPr>
          <a:lstStyle>
            <a:defPPr>
              <a:defRPr lang="es-ES"/>
            </a:defPPr>
            <a:lvl1pPr algn="ctr">
              <a:defRPr>
                <a:solidFill>
                  <a:schemeClr val="bg1"/>
                </a:solidFill>
              </a:defRPr>
            </a:lvl1pPr>
          </a:lstStyle>
          <a:p>
            <a:r>
              <a:rPr lang="es-ES" sz="2400" dirty="0"/>
              <a:t>Tecnologías emergentes Generación Flexible</a:t>
            </a:r>
          </a:p>
        </p:txBody>
      </p:sp>
      <p:pic>
        <p:nvPicPr>
          <p:cNvPr id="23" name="Imagen 22">
            <a:extLst>
              <a:ext uri="{FF2B5EF4-FFF2-40B4-BE49-F238E27FC236}">
                <a16:creationId xmlns:a16="http://schemas.microsoft.com/office/drawing/2014/main" id="{22F39764-77A0-49D1-B67C-3B2DF2DB566F}"/>
              </a:ext>
            </a:extLst>
          </p:cNvPr>
          <p:cNvPicPr>
            <a:picLocks noChangeAspect="1"/>
          </p:cNvPicPr>
          <p:nvPr/>
        </p:nvPicPr>
        <p:blipFill>
          <a:blip r:embed="rId2">
            <a:clrChange>
              <a:clrFrom>
                <a:srgbClr val="FFFFFF"/>
              </a:clrFrom>
              <a:clrTo>
                <a:srgbClr val="FFFFFF">
                  <a:alpha val="0"/>
                </a:srgbClr>
              </a:clrTo>
            </a:clrChange>
            <a:duotone>
              <a:prstClr val="black"/>
              <a:schemeClr val="accent4">
                <a:tint val="45000"/>
                <a:satMod val="400000"/>
              </a:schemeClr>
            </a:duotone>
          </a:blip>
          <a:stretch>
            <a:fillRect/>
          </a:stretch>
        </p:blipFill>
        <p:spPr>
          <a:xfrm rot="16200000">
            <a:off x="6661337" y="5850825"/>
            <a:ext cx="1568553" cy="2474828"/>
          </a:xfrm>
          <a:prstGeom prst="rect">
            <a:avLst/>
          </a:prstGeom>
        </p:spPr>
      </p:pic>
      <p:sp>
        <p:nvSpPr>
          <p:cNvPr id="24" name="Rectángulo 23">
            <a:extLst>
              <a:ext uri="{FF2B5EF4-FFF2-40B4-BE49-F238E27FC236}">
                <a16:creationId xmlns:a16="http://schemas.microsoft.com/office/drawing/2014/main" id="{D698830B-57F3-42DD-8AAE-ABD750DF1041}"/>
              </a:ext>
            </a:extLst>
          </p:cNvPr>
          <p:cNvSpPr/>
          <p:nvPr/>
        </p:nvSpPr>
        <p:spPr>
          <a:xfrm>
            <a:off x="3351129" y="2150309"/>
            <a:ext cx="8913974" cy="333161"/>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500"/>
          </a:p>
        </p:txBody>
      </p:sp>
      <p:sp>
        <p:nvSpPr>
          <p:cNvPr id="27" name="CuadroTexto 26">
            <a:extLst>
              <a:ext uri="{FF2B5EF4-FFF2-40B4-BE49-F238E27FC236}">
                <a16:creationId xmlns:a16="http://schemas.microsoft.com/office/drawing/2014/main" id="{1A052722-6B6D-4E19-B893-7E82147E06FA}"/>
              </a:ext>
            </a:extLst>
          </p:cNvPr>
          <p:cNvSpPr txBox="1"/>
          <p:nvPr/>
        </p:nvSpPr>
        <p:spPr>
          <a:xfrm>
            <a:off x="2878021" y="1703194"/>
            <a:ext cx="1206299" cy="630942"/>
          </a:xfrm>
          <a:prstGeom prst="rect">
            <a:avLst/>
          </a:prstGeom>
          <a:noFill/>
        </p:spPr>
        <p:txBody>
          <a:bodyPr wrap="square" rtlCol="0">
            <a:spAutoFit/>
          </a:bodyPr>
          <a:lstStyle/>
          <a:p>
            <a:pPr algn="ctr"/>
            <a:r>
              <a:rPr lang="es-ES" sz="3500" b="1" dirty="0"/>
              <a:t>1</a:t>
            </a:r>
          </a:p>
        </p:txBody>
      </p:sp>
      <p:cxnSp>
        <p:nvCxnSpPr>
          <p:cNvPr id="29" name="Conector recto 28">
            <a:extLst>
              <a:ext uri="{FF2B5EF4-FFF2-40B4-BE49-F238E27FC236}">
                <a16:creationId xmlns:a16="http://schemas.microsoft.com/office/drawing/2014/main" id="{83D535C6-FE51-404F-BBD8-2A7C2A0BBD1A}"/>
              </a:ext>
            </a:extLst>
          </p:cNvPr>
          <p:cNvCxnSpPr/>
          <p:nvPr/>
        </p:nvCxnSpPr>
        <p:spPr>
          <a:xfrm>
            <a:off x="3449475" y="2450567"/>
            <a:ext cx="0" cy="56455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ector recto 29">
            <a:extLst>
              <a:ext uri="{FF2B5EF4-FFF2-40B4-BE49-F238E27FC236}">
                <a16:creationId xmlns:a16="http://schemas.microsoft.com/office/drawing/2014/main" id="{7C8DB652-C396-4D5B-AA5B-3FC5AE08A09C}"/>
              </a:ext>
            </a:extLst>
          </p:cNvPr>
          <p:cNvCxnSpPr/>
          <p:nvPr/>
        </p:nvCxnSpPr>
        <p:spPr>
          <a:xfrm>
            <a:off x="12265103" y="2515262"/>
            <a:ext cx="0" cy="56455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ector recto 30">
            <a:extLst>
              <a:ext uri="{FF2B5EF4-FFF2-40B4-BE49-F238E27FC236}">
                <a16:creationId xmlns:a16="http://schemas.microsoft.com/office/drawing/2014/main" id="{38A1BBE5-9211-42E8-A80D-644649675D51}"/>
              </a:ext>
            </a:extLst>
          </p:cNvPr>
          <p:cNvCxnSpPr>
            <a:cxnSpLocks/>
          </p:cNvCxnSpPr>
          <p:nvPr/>
        </p:nvCxnSpPr>
        <p:spPr>
          <a:xfrm flipH="1">
            <a:off x="3449477" y="8096151"/>
            <a:ext cx="8815626"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CuadroTexto 34">
            <a:extLst>
              <a:ext uri="{FF2B5EF4-FFF2-40B4-BE49-F238E27FC236}">
                <a16:creationId xmlns:a16="http://schemas.microsoft.com/office/drawing/2014/main" id="{A3831756-119D-4F6F-A47E-5A18E62136F3}"/>
              </a:ext>
            </a:extLst>
          </p:cNvPr>
          <p:cNvSpPr txBox="1"/>
          <p:nvPr/>
        </p:nvSpPr>
        <p:spPr>
          <a:xfrm>
            <a:off x="3397291" y="1277207"/>
            <a:ext cx="8885040" cy="630942"/>
          </a:xfrm>
          <a:prstGeom prst="rect">
            <a:avLst/>
          </a:prstGeom>
          <a:noFill/>
        </p:spPr>
        <p:txBody>
          <a:bodyPr wrap="square" rtlCol="0">
            <a:spAutoFit/>
          </a:bodyPr>
          <a:lstStyle/>
          <a:p>
            <a:pPr algn="ctr"/>
            <a:r>
              <a:rPr lang="es-ES" sz="3500" b="1" dirty="0"/>
              <a:t>INDICE DE PROXIMIDAD AL MERCADO</a:t>
            </a:r>
          </a:p>
        </p:txBody>
      </p:sp>
      <p:sp>
        <p:nvSpPr>
          <p:cNvPr id="36" name="CuadroTexto 35">
            <a:extLst>
              <a:ext uri="{FF2B5EF4-FFF2-40B4-BE49-F238E27FC236}">
                <a16:creationId xmlns:a16="http://schemas.microsoft.com/office/drawing/2014/main" id="{3E436D17-9255-4F38-BC5A-934ED1C0ED19}"/>
              </a:ext>
            </a:extLst>
          </p:cNvPr>
          <p:cNvSpPr txBox="1"/>
          <p:nvPr/>
        </p:nvSpPr>
        <p:spPr>
          <a:xfrm>
            <a:off x="11595301" y="1703194"/>
            <a:ext cx="1206299" cy="630942"/>
          </a:xfrm>
          <a:prstGeom prst="rect">
            <a:avLst/>
          </a:prstGeom>
          <a:noFill/>
        </p:spPr>
        <p:txBody>
          <a:bodyPr wrap="square" rtlCol="0">
            <a:spAutoFit/>
          </a:bodyPr>
          <a:lstStyle/>
          <a:p>
            <a:pPr algn="ctr"/>
            <a:r>
              <a:rPr lang="es-ES" sz="3500" b="1" dirty="0"/>
              <a:t>10</a:t>
            </a:r>
          </a:p>
        </p:txBody>
      </p:sp>
      <p:pic>
        <p:nvPicPr>
          <p:cNvPr id="19" name="Imagen 18">
            <a:extLst>
              <a:ext uri="{FF2B5EF4-FFF2-40B4-BE49-F238E27FC236}">
                <a16:creationId xmlns:a16="http://schemas.microsoft.com/office/drawing/2014/main" id="{3A906D74-64A2-461B-A2C8-E99DE3A32A87}"/>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6200000">
            <a:off x="7882070" y="2356341"/>
            <a:ext cx="1548303" cy="2442880"/>
          </a:xfrm>
          <a:prstGeom prst="rect">
            <a:avLst/>
          </a:prstGeom>
        </p:spPr>
      </p:pic>
      <p:pic>
        <p:nvPicPr>
          <p:cNvPr id="22" name="Imagen 21">
            <a:extLst>
              <a:ext uri="{FF2B5EF4-FFF2-40B4-BE49-F238E27FC236}">
                <a16:creationId xmlns:a16="http://schemas.microsoft.com/office/drawing/2014/main" id="{4D0E3816-A187-4416-A5E3-BF7FED4BC6B7}"/>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rot="16200000">
            <a:off x="9093383" y="4007117"/>
            <a:ext cx="1568556" cy="2474832"/>
          </a:xfrm>
          <a:prstGeom prst="rect">
            <a:avLst/>
          </a:prstGeom>
        </p:spPr>
      </p:pic>
      <p:cxnSp>
        <p:nvCxnSpPr>
          <p:cNvPr id="26" name="Conector recto 25">
            <a:extLst>
              <a:ext uri="{FF2B5EF4-FFF2-40B4-BE49-F238E27FC236}">
                <a16:creationId xmlns:a16="http://schemas.microsoft.com/office/drawing/2014/main" id="{D75ACFA1-249C-4D25-A9BC-3BC4BD08D4F5}"/>
              </a:ext>
            </a:extLst>
          </p:cNvPr>
          <p:cNvCxnSpPr>
            <a:stCxn id="24" idx="2"/>
          </p:cNvCxnSpPr>
          <p:nvPr/>
        </p:nvCxnSpPr>
        <p:spPr>
          <a:xfrm>
            <a:off x="7808116" y="2483470"/>
            <a:ext cx="0" cy="5645584"/>
          </a:xfrm>
          <a:prstGeom prst="line">
            <a:avLst/>
          </a:prstGeom>
          <a:ln>
            <a:solidFill>
              <a:schemeClr val="accent1">
                <a:alpha val="24000"/>
              </a:schemeClr>
            </a:solidFill>
          </a:ln>
        </p:spPr>
        <p:style>
          <a:lnRef idx="2">
            <a:schemeClr val="accent1"/>
          </a:lnRef>
          <a:fillRef idx="0">
            <a:schemeClr val="accent1"/>
          </a:fillRef>
          <a:effectRef idx="1">
            <a:schemeClr val="accent1"/>
          </a:effectRef>
          <a:fontRef idx="minor">
            <a:schemeClr val="tx1"/>
          </a:fontRef>
        </p:style>
      </p:cxnSp>
      <p:sp>
        <p:nvSpPr>
          <p:cNvPr id="37" name="CuadroTexto 36">
            <a:extLst>
              <a:ext uri="{FF2B5EF4-FFF2-40B4-BE49-F238E27FC236}">
                <a16:creationId xmlns:a16="http://schemas.microsoft.com/office/drawing/2014/main" id="{ABBDF2DA-B260-4265-9AA8-40C8F6D3EAE4}"/>
              </a:ext>
            </a:extLst>
          </p:cNvPr>
          <p:cNvSpPr txBox="1"/>
          <p:nvPr/>
        </p:nvSpPr>
        <p:spPr>
          <a:xfrm>
            <a:off x="7567823" y="3061538"/>
            <a:ext cx="1407315" cy="437043"/>
          </a:xfrm>
          <a:prstGeom prst="rect">
            <a:avLst/>
          </a:prstGeom>
          <a:noFill/>
        </p:spPr>
        <p:txBody>
          <a:bodyPr wrap="square" rtlCol="0">
            <a:spAutoFit/>
          </a:bodyPr>
          <a:lstStyle/>
          <a:p>
            <a:r>
              <a:rPr lang="es-ES" sz="2240" dirty="0" err="1">
                <a:solidFill>
                  <a:schemeClr val="bg1">
                    <a:lumMod val="75000"/>
                  </a:schemeClr>
                </a:solidFill>
              </a:rPr>
              <a:t>Invest</a:t>
            </a:r>
            <a:r>
              <a:rPr lang="es-ES" sz="2240" dirty="0">
                <a:solidFill>
                  <a:schemeClr val="bg1">
                    <a:lumMod val="75000"/>
                  </a:schemeClr>
                </a:solidFill>
              </a:rPr>
              <a:t>.</a:t>
            </a:r>
          </a:p>
        </p:txBody>
      </p:sp>
      <p:sp>
        <p:nvSpPr>
          <p:cNvPr id="41" name="CuadroTexto 40">
            <a:extLst>
              <a:ext uri="{FF2B5EF4-FFF2-40B4-BE49-F238E27FC236}">
                <a16:creationId xmlns:a16="http://schemas.microsoft.com/office/drawing/2014/main" id="{2955CF54-A4F5-4AB6-945C-93D5AA909450}"/>
              </a:ext>
            </a:extLst>
          </p:cNvPr>
          <p:cNvSpPr txBox="1"/>
          <p:nvPr/>
        </p:nvSpPr>
        <p:spPr>
          <a:xfrm>
            <a:off x="8452840" y="3321816"/>
            <a:ext cx="1407315" cy="437043"/>
          </a:xfrm>
          <a:prstGeom prst="rect">
            <a:avLst/>
          </a:prstGeom>
          <a:noFill/>
        </p:spPr>
        <p:txBody>
          <a:bodyPr wrap="square" rtlCol="0">
            <a:spAutoFit/>
          </a:bodyPr>
          <a:lstStyle/>
          <a:p>
            <a:r>
              <a:rPr lang="es-ES" sz="2240" dirty="0">
                <a:solidFill>
                  <a:schemeClr val="bg1"/>
                </a:solidFill>
              </a:rPr>
              <a:t>Biblioteca</a:t>
            </a:r>
          </a:p>
        </p:txBody>
      </p:sp>
      <p:sp>
        <p:nvSpPr>
          <p:cNvPr id="42" name="CuadroTexto 41">
            <a:extLst>
              <a:ext uri="{FF2B5EF4-FFF2-40B4-BE49-F238E27FC236}">
                <a16:creationId xmlns:a16="http://schemas.microsoft.com/office/drawing/2014/main" id="{F429478E-2C88-467A-B1AF-0885BBC7019E}"/>
              </a:ext>
            </a:extLst>
          </p:cNvPr>
          <p:cNvSpPr txBox="1"/>
          <p:nvPr/>
        </p:nvSpPr>
        <p:spPr>
          <a:xfrm>
            <a:off x="8772259" y="4690677"/>
            <a:ext cx="1407315" cy="437043"/>
          </a:xfrm>
          <a:prstGeom prst="rect">
            <a:avLst/>
          </a:prstGeom>
          <a:noFill/>
        </p:spPr>
        <p:txBody>
          <a:bodyPr wrap="square" rtlCol="0">
            <a:spAutoFit/>
          </a:bodyPr>
          <a:lstStyle/>
          <a:p>
            <a:r>
              <a:rPr lang="es-ES" sz="2240" dirty="0" err="1">
                <a:solidFill>
                  <a:schemeClr val="bg1">
                    <a:lumMod val="75000"/>
                  </a:schemeClr>
                </a:solidFill>
              </a:rPr>
              <a:t>Invest</a:t>
            </a:r>
            <a:r>
              <a:rPr lang="es-ES" sz="2240" dirty="0">
                <a:solidFill>
                  <a:schemeClr val="bg1">
                    <a:lumMod val="75000"/>
                  </a:schemeClr>
                </a:solidFill>
              </a:rPr>
              <a:t>.</a:t>
            </a:r>
          </a:p>
        </p:txBody>
      </p:sp>
      <p:sp>
        <p:nvSpPr>
          <p:cNvPr id="44" name="CuadroTexto 43">
            <a:extLst>
              <a:ext uri="{FF2B5EF4-FFF2-40B4-BE49-F238E27FC236}">
                <a16:creationId xmlns:a16="http://schemas.microsoft.com/office/drawing/2014/main" id="{81AA326E-0932-4C3A-B307-5A640718EA3F}"/>
              </a:ext>
            </a:extLst>
          </p:cNvPr>
          <p:cNvSpPr txBox="1"/>
          <p:nvPr/>
        </p:nvSpPr>
        <p:spPr>
          <a:xfrm>
            <a:off x="9855763" y="4979463"/>
            <a:ext cx="1407315" cy="437043"/>
          </a:xfrm>
          <a:prstGeom prst="rect">
            <a:avLst/>
          </a:prstGeom>
          <a:noFill/>
        </p:spPr>
        <p:txBody>
          <a:bodyPr wrap="square" rtlCol="0">
            <a:spAutoFit/>
          </a:bodyPr>
          <a:lstStyle/>
          <a:p>
            <a:r>
              <a:rPr lang="es-ES" sz="2240" dirty="0">
                <a:solidFill>
                  <a:schemeClr val="bg1"/>
                </a:solidFill>
              </a:rPr>
              <a:t>Hogares</a:t>
            </a:r>
          </a:p>
        </p:txBody>
      </p:sp>
      <p:sp>
        <p:nvSpPr>
          <p:cNvPr id="45" name="CuadroTexto 44">
            <a:extLst>
              <a:ext uri="{FF2B5EF4-FFF2-40B4-BE49-F238E27FC236}">
                <a16:creationId xmlns:a16="http://schemas.microsoft.com/office/drawing/2014/main" id="{F266C860-035C-4230-95F4-714646C402F5}"/>
              </a:ext>
            </a:extLst>
          </p:cNvPr>
          <p:cNvSpPr txBox="1"/>
          <p:nvPr/>
        </p:nvSpPr>
        <p:spPr>
          <a:xfrm>
            <a:off x="6354625" y="6535723"/>
            <a:ext cx="1407315" cy="437043"/>
          </a:xfrm>
          <a:prstGeom prst="rect">
            <a:avLst/>
          </a:prstGeom>
          <a:noFill/>
        </p:spPr>
        <p:txBody>
          <a:bodyPr wrap="square" rtlCol="0">
            <a:spAutoFit/>
          </a:bodyPr>
          <a:lstStyle/>
          <a:p>
            <a:r>
              <a:rPr lang="es-ES" sz="2240" dirty="0" err="1">
                <a:solidFill>
                  <a:schemeClr val="bg1">
                    <a:lumMod val="75000"/>
                  </a:schemeClr>
                </a:solidFill>
              </a:rPr>
              <a:t>Invest</a:t>
            </a:r>
            <a:r>
              <a:rPr lang="es-ES" sz="2240" dirty="0">
                <a:solidFill>
                  <a:schemeClr val="bg1">
                    <a:lumMod val="75000"/>
                  </a:schemeClr>
                </a:solidFill>
              </a:rPr>
              <a:t>.</a:t>
            </a:r>
          </a:p>
        </p:txBody>
      </p:sp>
      <p:sp>
        <p:nvSpPr>
          <p:cNvPr id="46" name="CuadroTexto 45">
            <a:extLst>
              <a:ext uri="{FF2B5EF4-FFF2-40B4-BE49-F238E27FC236}">
                <a16:creationId xmlns:a16="http://schemas.microsoft.com/office/drawing/2014/main" id="{93CDB5C8-2FB9-4275-85BD-294897E09263}"/>
              </a:ext>
            </a:extLst>
          </p:cNvPr>
          <p:cNvSpPr txBox="1"/>
          <p:nvPr/>
        </p:nvSpPr>
        <p:spPr>
          <a:xfrm>
            <a:off x="7445612" y="6838463"/>
            <a:ext cx="1407315" cy="437043"/>
          </a:xfrm>
          <a:prstGeom prst="rect">
            <a:avLst/>
          </a:prstGeom>
          <a:noFill/>
        </p:spPr>
        <p:txBody>
          <a:bodyPr wrap="square" rtlCol="0">
            <a:spAutoFit/>
          </a:bodyPr>
          <a:lstStyle/>
          <a:p>
            <a:r>
              <a:rPr lang="es-ES" sz="2240" dirty="0">
                <a:solidFill>
                  <a:schemeClr val="bg1"/>
                </a:solidFill>
              </a:rPr>
              <a:t>Labor.</a:t>
            </a:r>
          </a:p>
        </p:txBody>
      </p:sp>
      <p:sp>
        <p:nvSpPr>
          <p:cNvPr id="47" name="CuadroTexto 46">
            <a:extLst>
              <a:ext uri="{FF2B5EF4-FFF2-40B4-BE49-F238E27FC236}">
                <a16:creationId xmlns:a16="http://schemas.microsoft.com/office/drawing/2014/main" id="{38C42AC2-F968-4B7C-B3C7-65712244D008}"/>
              </a:ext>
            </a:extLst>
          </p:cNvPr>
          <p:cNvSpPr txBox="1"/>
          <p:nvPr/>
        </p:nvSpPr>
        <p:spPr>
          <a:xfrm>
            <a:off x="7236660" y="1735404"/>
            <a:ext cx="1206299" cy="630942"/>
          </a:xfrm>
          <a:prstGeom prst="rect">
            <a:avLst/>
          </a:prstGeom>
          <a:noFill/>
        </p:spPr>
        <p:txBody>
          <a:bodyPr wrap="square" rtlCol="0">
            <a:spAutoFit/>
          </a:bodyPr>
          <a:lstStyle/>
          <a:p>
            <a:pPr algn="ctr"/>
            <a:r>
              <a:rPr lang="es-ES" sz="3500" b="1" dirty="0"/>
              <a:t>5</a:t>
            </a:r>
          </a:p>
        </p:txBody>
      </p:sp>
      <p:pic>
        <p:nvPicPr>
          <p:cNvPr id="48" name="Gráfico 47" descr="Edificio">
            <a:extLst>
              <a:ext uri="{FF2B5EF4-FFF2-40B4-BE49-F238E27FC236}">
                <a16:creationId xmlns:a16="http://schemas.microsoft.com/office/drawing/2014/main" id="{146962FB-5DD9-4F3B-991C-C3BC78487E6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391609" y="3027365"/>
            <a:ext cx="1110416" cy="1066365"/>
          </a:xfrm>
          <a:prstGeom prst="rect">
            <a:avLst/>
          </a:prstGeom>
        </p:spPr>
      </p:pic>
      <p:pic>
        <p:nvPicPr>
          <p:cNvPr id="51" name="Gráfico 50" descr="Casa con relleno sólido">
            <a:extLst>
              <a:ext uri="{FF2B5EF4-FFF2-40B4-BE49-F238E27FC236}">
                <a16:creationId xmlns:a16="http://schemas.microsoft.com/office/drawing/2014/main" id="{58FEF714-BF92-400D-84BD-B835C0A68AC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633110" y="4879911"/>
            <a:ext cx="729242" cy="729242"/>
          </a:xfrm>
          <a:prstGeom prst="rect">
            <a:avLst/>
          </a:prstGeom>
        </p:spPr>
      </p:pic>
      <p:pic>
        <p:nvPicPr>
          <p:cNvPr id="53" name="Imagen 52">
            <a:extLst>
              <a:ext uri="{FF2B5EF4-FFF2-40B4-BE49-F238E27FC236}">
                <a16:creationId xmlns:a16="http://schemas.microsoft.com/office/drawing/2014/main" id="{94C1316B-A06E-40DE-BB6B-EFE0A5CED08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74216" y="6491265"/>
            <a:ext cx="622712" cy="960014"/>
          </a:xfrm>
          <a:prstGeom prst="rect">
            <a:avLst/>
          </a:prstGeom>
        </p:spPr>
      </p:pic>
      <p:pic>
        <p:nvPicPr>
          <p:cNvPr id="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2" y="-2693"/>
            <a:ext cx="1005827" cy="69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5213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3D5075AA0BB8044B284A1A341E8F68E" ma:contentTypeVersion="1" ma:contentTypeDescription="Crear nuevo documento." ma:contentTypeScope="" ma:versionID="43098b9cf114482b442745624762592c">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92DEAE8-00DB-4F8E-9B6B-E608AEF6247E}"/>
</file>

<file path=customXml/itemProps2.xml><?xml version="1.0" encoding="utf-8"?>
<ds:datastoreItem xmlns:ds="http://schemas.openxmlformats.org/officeDocument/2006/customXml" ds:itemID="{D560883E-B3F2-42E2-B782-979AEC645568}"/>
</file>

<file path=customXml/itemProps3.xml><?xml version="1.0" encoding="utf-8"?>
<ds:datastoreItem xmlns:ds="http://schemas.openxmlformats.org/officeDocument/2006/customXml" ds:itemID="{E12BFB40-9C98-492E-95DB-D61827834512}"/>
</file>

<file path=docProps/app.xml><?xml version="1.0" encoding="utf-8"?>
<Properties xmlns="http://schemas.openxmlformats.org/officeDocument/2006/extended-properties" xmlns:vt="http://schemas.openxmlformats.org/officeDocument/2006/docPropsVTypes">
  <Template/>
  <TotalTime>19974</TotalTime>
  <Words>1423</Words>
  <Application>Microsoft Office PowerPoint</Application>
  <PresentationFormat>Papel A3 (297 x 420 mm)</PresentationFormat>
  <Paragraphs>193</Paragraphs>
  <Slides>21</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Abadi</vt:lpstr>
      <vt:lpstr>Arial</vt:lpstr>
      <vt:lpstr>Calibri</vt:lpstr>
      <vt:lpstr>Wingdings</vt:lpstr>
      <vt:lpstr>ヒラギノ角ゴ Pro W3</vt:lpstr>
      <vt:lpstr>Tema de Office</vt:lpstr>
      <vt:lpstr>Comunidad RIS3CAT Energía Proyecto REFER -</vt:lpstr>
      <vt:lpstr>Presentación de PowerPoint</vt:lpstr>
      <vt:lpstr>Los proyectos dentro de los ejes estratégicos</vt:lpstr>
      <vt:lpstr>Ecosistema RIS3CAT Energía (2015-2019)</vt:lpstr>
      <vt:lpstr>la Comunidad como agente dinamizador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Manel Sanmarti</cp:lastModifiedBy>
  <cp:revision>1387</cp:revision>
  <cp:lastPrinted>2017-04-25T16:15:30Z</cp:lastPrinted>
  <dcterms:created xsi:type="dcterms:W3CDTF">2014-06-30T14:37:02Z</dcterms:created>
  <dcterms:modified xsi:type="dcterms:W3CDTF">2021-12-14T10:24:35Z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0x01010033D5075AA0BB8044B284A1A341E8F68E</vt:lpwstr>
  </property>
</Properties>
</file>