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78" r:id="rId5"/>
    <p:sldId id="260" r:id="rId6"/>
    <p:sldId id="261" r:id="rId7"/>
    <p:sldId id="276" r:id="rId8"/>
    <p:sldId id="263" r:id="rId9"/>
    <p:sldId id="264" r:id="rId10"/>
    <p:sldId id="270" r:id="rId11"/>
    <p:sldId id="265" r:id="rId12"/>
    <p:sldId id="271" r:id="rId13"/>
    <p:sldId id="266" r:id="rId14"/>
    <p:sldId id="272" r:id="rId15"/>
    <p:sldId id="267" r:id="rId16"/>
    <p:sldId id="273" r:id="rId17"/>
    <p:sldId id="268" r:id="rId18"/>
    <p:sldId id="274" r:id="rId19"/>
    <p:sldId id="269" r:id="rId20"/>
    <p:sldId id="279" r:id="rId21"/>
    <p:sldId id="277" r:id="rId2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120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1B8B-4095-406E-A722-BC9CDF8AA86C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8D3FB-A9E4-4984-A51A-517CBA2D3AA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6305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B725F-85EB-49AA-AC02-3469E2195C1B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EED0-24EC-4F40-B8F7-1DCA1CC752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4402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3EED0-24EC-4F40-B8F7-1DCA1CC7528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5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EED0-24EC-4F40-B8F7-1DCA1CC7528F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98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EED0-24EC-4F40-B8F7-1DCA1CC7528F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98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BUENA PRÁCTICA DEL SERVICIO DE SALUD DE CASTILLA-LA MANCHA (SESCAM)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3EED0-24EC-4F40-B8F7-1DCA1CC7528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0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D80F-0F7B-4C2B-B18A-B2D98123ADAE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DC18-D1EC-443D-9B4F-1592DD6FAB17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F6E-FE9D-4108-8CF4-F80415AD53F1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DF53-5AD4-4C00-81DD-53F05DBB21E2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7C1-94E8-4158-BA22-72AE77DF3C24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6FF3-7274-4F03-B4E8-7EF6596079A1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4D70-95A6-4742-AD64-347785825D2A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EA3-7A5C-4BCE-8CAC-6FDE95B5551E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28E0-C541-4C25-823B-7F68E3E9A643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DCF8-9092-42FC-BB7B-CB15DD017B8F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CE7C-C3FA-43E5-A771-54245B2E27E0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5FB4-4BC8-49BB-BA92-7E79F249A512}" type="datetime1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967F-1097-4F62-93C6-91D3968C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15616" y="753126"/>
            <a:ext cx="7056784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8" tIns="44999" rIns="89998" bIns="44999"/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dirty="0" smtClean="0">
                <a:solidFill>
                  <a:srgbClr val="004586"/>
                </a:solidFill>
                <a:latin typeface="Arial" charset="0"/>
              </a:rPr>
              <a:t>BUENA PRÁCTICA DEL SERVICIO DE SALUD </a:t>
            </a:r>
          </a:p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dirty="0" smtClean="0">
                <a:solidFill>
                  <a:srgbClr val="004586"/>
                </a:solidFill>
                <a:latin typeface="Arial" charset="0"/>
              </a:rPr>
              <a:t>DE CASTILLA-LA MANCHA (SESCAM)</a:t>
            </a:r>
          </a:p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endParaRPr lang="es-ES" altLang="es-ES" sz="2800" b="1" dirty="0">
              <a:solidFill>
                <a:srgbClr val="004586"/>
              </a:solidFill>
              <a:latin typeface="Arial" charset="0"/>
            </a:endParaRPr>
          </a:p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2800" b="1" dirty="0" smtClean="0">
                <a:solidFill>
                  <a:srgbClr val="004586"/>
                </a:solidFill>
                <a:latin typeface="Arial" charset="0"/>
              </a:rPr>
              <a:t>PROYECTO PARA LA AMPLIACIÓN Y REFORMA DEL HOSPITAL UNIVERSITARIO DE GUADALAJARA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5093" r="5263" b="3228"/>
          <a:stretch>
            <a:fillRect/>
          </a:stretch>
        </p:blipFill>
        <p:spPr bwMode="auto">
          <a:xfrm>
            <a:off x="1105036" y="3201398"/>
            <a:ext cx="24482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932040" y="350785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4586"/>
                </a:solidFill>
                <a:latin typeface="Arial" charset="0"/>
              </a:rPr>
              <a:t>Beatriz Pérez López</a:t>
            </a:r>
          </a:p>
          <a:p>
            <a:pPr algn="just"/>
            <a:r>
              <a:rPr lang="es-ES" sz="1600" dirty="0" smtClean="0">
                <a:solidFill>
                  <a:srgbClr val="004586"/>
                </a:solidFill>
                <a:latin typeface="Arial" charset="0"/>
              </a:rPr>
              <a:t>Directora de Gestión GAI Guadalajara</a:t>
            </a:r>
          </a:p>
          <a:p>
            <a:pPr algn="just"/>
            <a:r>
              <a:rPr lang="es-ES" sz="1600" dirty="0" smtClean="0">
                <a:solidFill>
                  <a:srgbClr val="004586"/>
                </a:solidFill>
                <a:latin typeface="Arial" charset="0"/>
              </a:rPr>
              <a:t>Diciembre 2021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134822" y="2022115"/>
            <a:ext cx="6804756" cy="1152128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121126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3º. Adecuación de los resultados obtenidos a los objetivos e</a:t>
            </a:r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stablecidos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1691680" y="3752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77155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4586"/>
                </a:solidFill>
                <a:latin typeface="Arial" charset="0"/>
              </a:rPr>
              <a:t>- </a:t>
            </a:r>
            <a:r>
              <a:rPr lang="es-ES" dirty="0" smtClean="0">
                <a:solidFill>
                  <a:srgbClr val="004586"/>
                </a:solidFill>
                <a:latin typeface="Arial" charset="0"/>
              </a:rPr>
              <a:t>Duplicar </a:t>
            </a:r>
            <a:r>
              <a:rPr lang="es-ES" dirty="0">
                <a:solidFill>
                  <a:srgbClr val="004586"/>
                </a:solidFill>
                <a:latin typeface="Arial" charset="0"/>
              </a:rPr>
              <a:t>la superficie </a:t>
            </a:r>
            <a:r>
              <a:rPr lang="es-ES" dirty="0" smtClean="0">
                <a:solidFill>
                  <a:srgbClr val="004586"/>
                </a:solidFill>
                <a:latin typeface="Arial" charset="0"/>
              </a:rPr>
              <a:t>inicial</a:t>
            </a:r>
            <a:endParaRPr lang="es-ES" sz="900" dirty="0" smtClean="0">
              <a:solidFill>
                <a:srgbClr val="004586"/>
              </a:solidFill>
              <a:latin typeface="Arial" charset="0"/>
            </a:endParaRPr>
          </a:p>
          <a:p>
            <a:r>
              <a:rPr lang="es-ES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dirty="0">
                <a:solidFill>
                  <a:srgbClr val="004586"/>
                </a:solidFill>
                <a:latin typeface="Arial" charset="0"/>
              </a:rPr>
            </a:br>
            <a:r>
              <a:rPr lang="es-ES" dirty="0" smtClean="0">
                <a:solidFill>
                  <a:srgbClr val="004586"/>
                </a:solidFill>
                <a:latin typeface="Arial" charset="0"/>
              </a:rPr>
              <a:t>- Mejora </a:t>
            </a:r>
            <a:r>
              <a:rPr lang="es-ES" dirty="0">
                <a:solidFill>
                  <a:srgbClr val="004586"/>
                </a:solidFill>
                <a:latin typeface="Arial" charset="0"/>
              </a:rPr>
              <a:t>en accesibilidad, seguridad y confort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44254"/>
              </p:ext>
            </p:extLst>
          </p:nvPr>
        </p:nvGraphicFramePr>
        <p:xfrm>
          <a:off x="971600" y="1851670"/>
          <a:ext cx="6660393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016"/>
                <a:gridCol w="1863328"/>
                <a:gridCol w="1800200"/>
                <a:gridCol w="1763849"/>
              </a:tblGrid>
              <a:tr h="6276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Situación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actual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Ampliación Hospital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Camas totales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370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650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Quirófanos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17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Urgencias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Boxes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22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25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chemeClr val="tx1"/>
                          </a:solidFill>
                          <a:effectLst/>
                        </a:rPr>
                        <a:t>Observación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24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Pendiente de ingreso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Boxes Pediatría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Diálisis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32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Hospital de Día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Oncohematológico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24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36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68189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134823" y="1937120"/>
            <a:ext cx="6804756" cy="1389758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1995686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4º. Contribución de la resolución de un problema o debilidad detectada en el ámbito de la ejecución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059582"/>
            <a:ext cx="7175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004586"/>
                </a:solidFill>
                <a:latin typeface="Arial" charset="0"/>
              </a:rPr>
              <a:t>Adecuación de la oferta y la demanda: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907704" y="185167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4586"/>
                </a:solidFill>
                <a:latin typeface="Arial" charset="0"/>
              </a:rPr>
              <a:t>Demografía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4586"/>
                </a:solidFill>
                <a:latin typeface="Arial" charset="0"/>
              </a:rPr>
              <a:t>Cartera de Servicios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04586"/>
                </a:solidFill>
                <a:latin typeface="Arial" charset="0"/>
              </a:rPr>
              <a:t>Dispersión Geográfica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3333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134822" y="2112412"/>
            <a:ext cx="6804756" cy="1152701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70030" y="221171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5º. Alto grado de cobertura sobre la población destinataria de la </a:t>
            </a:r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actuación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5080545" cy="2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12160" y="120359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Actualmente la población que cubre el hospital asciende a 238.895 TIS</a:t>
            </a:r>
            <a:endParaRPr lang="es-ES" sz="1400" dirty="0"/>
          </a:p>
        </p:txBody>
      </p:sp>
      <p:sp>
        <p:nvSpPr>
          <p:cNvPr id="3" name="2 Rectángulo"/>
          <p:cNvSpPr/>
          <p:nvPr/>
        </p:nvSpPr>
        <p:spPr>
          <a:xfrm>
            <a:off x="1619672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96136" y="1995686"/>
            <a:ext cx="3168352" cy="218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C00000"/>
                </a:solidFill>
                <a:latin typeface="Century Gothic" pitchFamily="34" charset="0"/>
              </a:rPr>
              <a:t>DEMOGRAFÍA GUADALAJARA 1980-2020</a:t>
            </a:r>
          </a:p>
          <a:p>
            <a:r>
              <a:rPr lang="es-ES" sz="900" dirty="0" smtClean="0">
                <a:solidFill>
                  <a:srgbClr val="0070C0"/>
                </a:solidFill>
                <a:latin typeface="Century Gothic" pitchFamily="34" charset="0"/>
              </a:rPr>
              <a:t>125.000 habitantes (1982)--- 265.566 habitantes (2021)</a:t>
            </a:r>
          </a:p>
          <a:p>
            <a:endParaRPr lang="es-ES" sz="1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s-ES" sz="1200" b="1" dirty="0" smtClean="0">
                <a:solidFill>
                  <a:srgbClr val="C00000"/>
                </a:solidFill>
                <a:latin typeface="Century Gothic" pitchFamily="34" charset="0"/>
              </a:rPr>
              <a:t>-ENVEJECIMIENTO POBLACIONAL</a:t>
            </a:r>
          </a:p>
          <a:p>
            <a:endParaRPr lang="es-ES" sz="12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s-ES" sz="1200" b="1" dirty="0" smtClean="0">
                <a:solidFill>
                  <a:srgbClr val="C00000"/>
                </a:solidFill>
                <a:latin typeface="Century Gothic" pitchFamily="34" charset="0"/>
              </a:rPr>
              <a:t>-AVANCES MÉDICOS Y CRONICIDAD: </a:t>
            </a:r>
            <a:r>
              <a:rPr lang="es-ES" sz="1200" dirty="0" smtClean="0">
                <a:solidFill>
                  <a:srgbClr val="C00000"/>
                </a:solidFill>
                <a:latin typeface="Century Gothic" pitchFamily="34" charset="0"/>
              </a:rPr>
              <a:t>más demanda de atención sanitaria</a:t>
            </a:r>
          </a:p>
          <a:p>
            <a:endParaRPr lang="es-ES" sz="12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endParaRPr lang="es-ES" sz="12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s-ES" sz="1200" dirty="0" smtClean="0">
                <a:solidFill>
                  <a:srgbClr val="C00000"/>
                </a:solidFill>
                <a:latin typeface="Century Gothic" pitchFamily="34" charset="0"/>
              </a:rPr>
              <a:t>EL HOSPITAL RESULTABA PEQUEÑO PARA LA ACTUAL POBLACIÓN Y DEMANDA</a:t>
            </a:r>
            <a:endParaRPr lang="es-ES" sz="1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7236296" y="336383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0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827586" y="1711864"/>
            <a:ext cx="7488830" cy="1951477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5" y="1779662"/>
            <a:ext cx="7488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6º. Consideración de las prioridades horizontales de igualdad </a:t>
            </a:r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de oportunidades </a:t>
            </a:r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y no discriminación, responsabilidad social y </a:t>
            </a:r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sostenibilidad </a:t>
            </a:r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ambiental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619672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843558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Incremento de contratación de personal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4586"/>
                </a:solidFill>
                <a:latin typeface="Arial" charset="0"/>
              </a:rPr>
              <a:t>El 78% de la plantilla son </a:t>
            </a:r>
            <a:r>
              <a:rPr lang="es-ES" sz="1600" dirty="0">
                <a:solidFill>
                  <a:srgbClr val="004586"/>
                </a:solidFill>
                <a:latin typeface="Arial" charset="0"/>
              </a:rPr>
              <a:t>mujeres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Accesibilidad: Hospital sin barreras, baños </a:t>
            </a:r>
            <a:r>
              <a:rPr lang="es-ES" sz="1600" dirty="0" err="1">
                <a:solidFill>
                  <a:srgbClr val="004586"/>
                </a:solidFill>
                <a:latin typeface="Arial" charset="0"/>
              </a:rPr>
              <a:t>ostomizados</a:t>
            </a:r>
            <a:endParaRPr lang="es-ES" sz="1600" dirty="0">
              <a:solidFill>
                <a:srgbClr val="004586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Sostenibilidad ambiental: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Instalación de paneles solares térmicos.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Paneles fotovoltaicos.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004586"/>
                </a:solidFill>
                <a:latin typeface="Arial" charset="0"/>
              </a:rPr>
              <a:t>Instalación de ventanas con vidrios de control solar </a:t>
            </a:r>
            <a:endParaRPr lang="es-ES" sz="1600" dirty="0"/>
          </a:p>
        </p:txBody>
      </p:sp>
      <p:pic>
        <p:nvPicPr>
          <p:cNvPr id="3" name="5 Imagen" descr="PLACAS SOLAR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2715766"/>
            <a:ext cx="3096344" cy="187220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339502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1154841" y="1995686"/>
            <a:ext cx="6804756" cy="1080693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50393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208847" y="2075824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7º. Sinergias otras políticas o instrumentos de intervención pública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104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339502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395536" y="805180"/>
            <a:ext cx="4040188" cy="27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s-ES" sz="1100" kern="0" dirty="0" smtClean="0">
                <a:solidFill>
                  <a:srgbClr val="004586"/>
                </a:solidFill>
                <a:latin typeface="Arial" charset="0"/>
              </a:rPr>
              <a:t>Nuevo Centro de Salud en Azuqueca de Henares</a:t>
            </a:r>
            <a:endParaRPr lang="es-ES" sz="1100" kern="0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4443731" y="816828"/>
            <a:ext cx="4040188" cy="27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s-ES" sz="1100" kern="0" dirty="0" smtClean="0">
                <a:solidFill>
                  <a:srgbClr val="004586"/>
                </a:solidFill>
                <a:latin typeface="Arial" charset="0"/>
              </a:rPr>
              <a:t>Nueva sala de Hemodinámica</a:t>
            </a:r>
            <a:endParaRPr lang="es-ES" sz="1100" kern="0" dirty="0"/>
          </a:p>
        </p:txBody>
      </p:sp>
      <p:pic>
        <p:nvPicPr>
          <p:cNvPr id="6" name="7 Imagen" descr="HEMODIN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5235" y="1347614"/>
            <a:ext cx="2232249" cy="1651319"/>
          </a:xfrm>
          <a:prstGeom prst="rect">
            <a:avLst/>
          </a:prstGeom>
        </p:spPr>
      </p:pic>
      <p:pic>
        <p:nvPicPr>
          <p:cNvPr id="1026" name="Picture 2" descr="C:\Users\bbpl12\AppData\Local\Microsoft\Windows\Temporary Internet Files\Content.Outlook\AN32TKXL\IMG-2021110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163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texto"/>
          <p:cNvSpPr txBox="1">
            <a:spLocks/>
          </p:cNvSpPr>
          <p:nvPr/>
        </p:nvSpPr>
        <p:spPr bwMode="auto">
          <a:xfrm>
            <a:off x="479895" y="4053606"/>
            <a:ext cx="4040188" cy="27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s-ES" sz="1100" kern="0" dirty="0" smtClean="0">
                <a:solidFill>
                  <a:srgbClr val="004586"/>
                </a:solidFill>
                <a:latin typeface="Arial" charset="0"/>
              </a:rPr>
              <a:t>Ayudas para la investigación gestionadas por el Instituto de la Salud Carlos II</a:t>
            </a:r>
          </a:p>
          <a:p>
            <a:pPr algn="ctr"/>
            <a:endParaRPr lang="es-ES" sz="11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7814"/>
            <a:ext cx="2644752" cy="13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4435724" y="3917168"/>
            <a:ext cx="496316" cy="27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2339752" y="1078056"/>
            <a:ext cx="45719" cy="19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6418106" y="1078056"/>
            <a:ext cx="45719" cy="19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342828"/>
            <a:ext cx="46804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DE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624" y="105958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4586"/>
                </a:solidFill>
                <a:latin typeface="Arial" charset="0"/>
              </a:rPr>
              <a:t>Eje Prioritario 9: </a:t>
            </a:r>
            <a:r>
              <a:rPr lang="es-ES" sz="2400" b="1" dirty="0" smtClean="0">
                <a:solidFill>
                  <a:srgbClr val="004586"/>
                </a:solidFill>
                <a:latin typeface="Arial" charset="0"/>
              </a:rPr>
              <a:t>Promover la </a:t>
            </a:r>
            <a:r>
              <a:rPr lang="es-ES" sz="2400" b="1" dirty="0">
                <a:solidFill>
                  <a:srgbClr val="004586"/>
                </a:solidFill>
                <a:latin typeface="Arial" charset="0"/>
              </a:rPr>
              <a:t>igualdad, </a:t>
            </a:r>
            <a:endParaRPr lang="es-ES" sz="2400" b="1" dirty="0" smtClean="0">
              <a:solidFill>
                <a:srgbClr val="004586"/>
              </a:solidFill>
              <a:latin typeface="Arial" charset="0"/>
            </a:endParaRPr>
          </a:p>
          <a:p>
            <a:pPr algn="just"/>
            <a:r>
              <a:rPr lang="es-ES" sz="2400" b="1" dirty="0" smtClean="0">
                <a:solidFill>
                  <a:srgbClr val="004586"/>
                </a:solidFill>
                <a:latin typeface="Arial" charset="0"/>
              </a:rPr>
              <a:t>la </a:t>
            </a:r>
            <a:r>
              <a:rPr lang="es-ES" sz="2400" b="1" dirty="0">
                <a:solidFill>
                  <a:srgbClr val="004586"/>
                </a:solidFill>
                <a:latin typeface="Arial" charset="0"/>
              </a:rPr>
              <a:t>salud y la inclusión social</a:t>
            </a:r>
            <a:endParaRPr lang="es-ES" sz="2400" dirty="0"/>
          </a:p>
        </p:txBody>
      </p:sp>
      <p:pic>
        <p:nvPicPr>
          <p:cNvPr id="5" name="0 Imagen" descr="PANORAMICA AMPLIAC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2067694"/>
            <a:ext cx="4463936" cy="18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EB JCCM ANUNCIO SALAS RAYOS FE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33748"/>
            <a:ext cx="2808312" cy="36576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156363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 smtClean="0">
                <a:solidFill>
                  <a:srgbClr val="004586"/>
                </a:solidFill>
                <a:latin typeface="Arial" charset="0"/>
              </a:rPr>
              <a:t>Renovación de </a:t>
            </a:r>
          </a:p>
          <a:p>
            <a:pPr algn="ctr"/>
            <a:r>
              <a:rPr lang="es-ES" kern="0" dirty="0" smtClean="0">
                <a:solidFill>
                  <a:srgbClr val="004586"/>
                </a:solidFill>
                <a:latin typeface="Arial" charset="0"/>
              </a:rPr>
              <a:t>salas de Radiología: </a:t>
            </a:r>
          </a:p>
          <a:p>
            <a:pPr algn="ctr"/>
            <a:r>
              <a:rPr lang="es-ES" kern="0" dirty="0" smtClean="0">
                <a:solidFill>
                  <a:srgbClr val="004586"/>
                </a:solidFill>
                <a:latin typeface="Arial" charset="0"/>
              </a:rPr>
              <a:t>atender al aumento de pruebas radiológicas por la pandemia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987824" y="2931790"/>
            <a:ext cx="496316" cy="27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0211129_Obras Nuevo  Hospital ext_3 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301126"/>
            <a:ext cx="4392488" cy="248098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156363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kern="0" dirty="0" smtClean="0">
                <a:solidFill>
                  <a:srgbClr val="004586"/>
                </a:solidFill>
                <a:latin typeface="Arial" charset="0"/>
              </a:rPr>
              <a:t>Gracias por vuestra atención 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campillo\bbpl12\Escritorio\Bea\Ampliación HUG\AMPLIACIÓN HOSPITAL FEDER\FOTOS OBRA ANTES PARALIZACIÓN\RESUMEN OBRA haSTA 2011\20101111\Pan Lateral_11_11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72" y="843558"/>
            <a:ext cx="3609041" cy="18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campillo\bbpl12\Escritorio\Bea\Ampliación HUG\AMPLIACIÓN HOSPITAL FEDER\FOTOS OBRA ANTES PARALIZACIÓN\RESUMEN OBRA haSTA 2011\20090727_obra HOSPITAL\DSC_1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2841504" cy="18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\\campillo\bbpl12\Escritorio\Bea\Ampliación HUG\AMPLIACIÓN HOSPITAL FEDER\FOTOS OBRA ANTES PARALIZACIÓN\RESUMEN OBRA haSTA 2011\20110717\Pan  Azotea_19_07_2011(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03798"/>
            <a:ext cx="51083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74985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</a:p>
        </p:txBody>
      </p:sp>
    </p:spTree>
    <p:extLst>
      <p:ext uri="{BB962C8B-B14F-4D97-AF65-F5344CB8AC3E}">
        <p14:creationId xmlns:p14="http://schemas.microsoft.com/office/powerpoint/2010/main" val="27131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342828"/>
            <a:ext cx="46804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DE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624" y="84355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4586"/>
                </a:solidFill>
                <a:latin typeface="Arial" charset="0"/>
              </a:rPr>
              <a:t>Agosto de </a:t>
            </a:r>
            <a:r>
              <a:rPr lang="es-ES" sz="2400" b="1" dirty="0" smtClean="0">
                <a:solidFill>
                  <a:srgbClr val="004586"/>
                </a:solidFill>
                <a:latin typeface="Arial" charset="0"/>
              </a:rPr>
              <a:t>2021</a:t>
            </a:r>
            <a:r>
              <a:rPr lang="es-ES" sz="2400" b="1" dirty="0" smtClean="0">
                <a:solidFill>
                  <a:srgbClr val="004586"/>
                </a:solidFill>
                <a:latin typeface="Arial" charset="0"/>
              </a:rPr>
              <a:t>. Finalizan las obras de ampliación del Hospital</a:t>
            </a:r>
            <a:endParaRPr lang="es-ES" sz="2400" dirty="0"/>
          </a:p>
        </p:txBody>
      </p:sp>
      <p:pic>
        <p:nvPicPr>
          <p:cNvPr id="6" name="5 Imagen" descr="20211129_Obras Nuevo  Hospital ext_6 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23678"/>
            <a:ext cx="3797134" cy="2088232"/>
          </a:xfrm>
          <a:prstGeom prst="rect">
            <a:avLst/>
          </a:prstGeom>
        </p:spPr>
      </p:pic>
      <p:pic>
        <p:nvPicPr>
          <p:cNvPr id="8" name="7 Imagen" descr="20211129_Obras Nuevo  Hospital ext_5 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8034" y="1923679"/>
            <a:ext cx="346059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39502"/>
            <a:ext cx="4824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</a:t>
            </a:r>
            <a:r>
              <a:rPr lang="es-ES" altLang="es-ES" sz="800" dirty="0" smtClean="0">
                <a:solidFill>
                  <a:srgbClr val="004586"/>
                </a:solidFill>
                <a:latin typeface="Arial" charset="0"/>
              </a:rPr>
              <a:t>CASTILLA-LA </a:t>
            </a: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1115616" y="1851670"/>
            <a:ext cx="6804756" cy="1152128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1950680"/>
            <a:ext cx="63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1º. Difusión de la actuación: desde el paciente al público en general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118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>
            <a:spLocks/>
          </p:cNvSpPr>
          <p:nvPr/>
        </p:nvSpPr>
        <p:spPr>
          <a:xfrm>
            <a:off x="319658" y="699542"/>
            <a:ext cx="4040188" cy="4168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100" b="1" dirty="0" smtClean="0">
                <a:solidFill>
                  <a:srgbClr val="004586"/>
                </a:solidFill>
                <a:latin typeface="Arial" charset="0"/>
              </a:rPr>
              <a:t>Pancartas informativas en los accesos al Hospital de Guadalajara</a:t>
            </a:r>
            <a:endParaRPr lang="es-ES" sz="1100" b="1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2369525" y="3269123"/>
            <a:ext cx="4041775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100" b="1" dirty="0" smtClean="0">
                <a:solidFill>
                  <a:srgbClr val="004586"/>
                </a:solidFill>
                <a:latin typeface="Arial" charset="0"/>
              </a:rPr>
              <a:t>Acceso principal de la Ampliación Hospital</a:t>
            </a:r>
          </a:p>
        </p:txBody>
      </p:sp>
      <p:pic>
        <p:nvPicPr>
          <p:cNvPr id="4" name="1 Imagen" descr="20210324_Cartel Obra FEDER_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55" y="1116434"/>
            <a:ext cx="3443393" cy="2152689"/>
          </a:xfrm>
          <a:prstGeom prst="rect">
            <a:avLst/>
          </a:prstGeom>
        </p:spPr>
      </p:pic>
      <p:pic>
        <p:nvPicPr>
          <p:cNvPr id="5" name="Picture 2" descr="C:\Users\bbpl12\AppData\Local\Microsoft\Windows\Temporary Internet Files\Content.Outlook\AN32TKXL\IMG-2021112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10" y="3579861"/>
            <a:ext cx="2867604" cy="15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campillo\bbpl12\Escritorio\Bea\Ampliación HUG\AMPLIACIÓN HOSPITAL FEDER\FOTOS OBRA DESPUÉS REANUDACIÓN\INTRANET FIRMA RECEPCION OBRAS HOSPI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99" y="983043"/>
            <a:ext cx="3691176" cy="21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4511021" y="707120"/>
            <a:ext cx="4040188" cy="27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s-ES" sz="1100" kern="0" dirty="0" smtClean="0">
                <a:solidFill>
                  <a:srgbClr val="004586"/>
                </a:solidFill>
                <a:latin typeface="Arial" charset="0"/>
              </a:rPr>
              <a:t>Nota informativa publicada en Intranet</a:t>
            </a:r>
            <a:endParaRPr lang="es-ES" sz="1100" kern="0" dirty="0"/>
          </a:p>
        </p:txBody>
      </p:sp>
      <p:sp>
        <p:nvSpPr>
          <p:cNvPr id="8" name="7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>
            <a:spLocks/>
          </p:cNvSpPr>
          <p:nvPr/>
        </p:nvSpPr>
        <p:spPr>
          <a:xfrm>
            <a:off x="319658" y="842442"/>
            <a:ext cx="4040188" cy="4168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100" b="1" dirty="0" smtClean="0">
                <a:solidFill>
                  <a:srgbClr val="004586"/>
                </a:solidFill>
                <a:latin typeface="Arial" charset="0"/>
              </a:rPr>
              <a:t>En la página web del SESCAM</a:t>
            </a:r>
            <a:endParaRPr lang="es-ES" sz="1100" b="1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4511021" y="914450"/>
            <a:ext cx="4040188" cy="27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s-ES" sz="1100" kern="0" dirty="0" smtClean="0">
                <a:solidFill>
                  <a:srgbClr val="004586"/>
                </a:solidFill>
                <a:latin typeface="Arial" charset="0"/>
              </a:rPr>
              <a:t>Facebook: Página de Fondos Estructurales de la Junta de Comunidades  de Castilla-La Mancha</a:t>
            </a:r>
            <a:endParaRPr lang="es-ES" sz="1100" kern="0" dirty="0"/>
          </a:p>
        </p:txBody>
      </p:sp>
      <p:sp>
        <p:nvSpPr>
          <p:cNvPr id="8" name="7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" y="1491630"/>
            <a:ext cx="3001668" cy="19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46" y="1347614"/>
            <a:ext cx="3868022" cy="31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134822" y="2022116"/>
            <a:ext cx="6804756" cy="1152128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2" charset="0"/>
              <a:ea typeface="SimSun" charset="-122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2067694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2º</a:t>
            </a:r>
            <a:r>
              <a:rPr lang="es-ES" sz="2800" b="1" dirty="0">
                <a:solidFill>
                  <a:srgbClr val="004586"/>
                </a:solidFill>
                <a:latin typeface="Arial" charset="0"/>
              </a:rPr>
              <a:t>. Incorporación de elementos </a:t>
            </a:r>
            <a:r>
              <a:rPr lang="es-ES" sz="2800" b="1" dirty="0" smtClean="0">
                <a:solidFill>
                  <a:srgbClr val="004586"/>
                </a:solidFill>
                <a:latin typeface="Arial" charset="0"/>
              </a:rPr>
              <a:t>innovadores</a:t>
            </a:r>
            <a:endParaRPr lang="es-ES" sz="2800" dirty="0"/>
          </a:p>
          <a:p>
            <a:pPr algn="just"/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86359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4586"/>
                </a:solidFill>
                <a:latin typeface="Arial" charset="0"/>
              </a:rPr>
              <a:t>Puesta en marcha de nuevos servicios y prestaciones, en consonancia con las exigencias que suponen los avances médicos y las nuevas terapias </a:t>
            </a:r>
            <a:r>
              <a:rPr lang="es-ES" sz="1600" b="1" dirty="0" smtClean="0">
                <a:solidFill>
                  <a:srgbClr val="004586"/>
                </a:solidFill>
                <a:latin typeface="Arial" charset="0"/>
              </a:rPr>
              <a:t>y tratamientos</a:t>
            </a:r>
            <a:r>
              <a:rPr lang="es-ES" sz="1600" b="1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sz="1600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>
                <a:solidFill>
                  <a:srgbClr val="004586"/>
                </a:solidFill>
                <a:latin typeface="Arial" charset="0"/>
              </a:rPr>
              <a:t/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 smtClean="0">
                <a:solidFill>
                  <a:srgbClr val="004586"/>
                </a:solidFill>
                <a:latin typeface="Arial" charset="0"/>
              </a:rPr>
              <a:t>QUIRÓFANO </a:t>
            </a:r>
            <a:r>
              <a:rPr lang="es-ES" b="1" dirty="0">
                <a:solidFill>
                  <a:srgbClr val="004586"/>
                </a:solidFill>
                <a:latin typeface="Arial" charset="0"/>
              </a:rPr>
              <a:t>HÍBRIDO</a:t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 smtClean="0">
                <a:solidFill>
                  <a:srgbClr val="004586"/>
                </a:solidFill>
                <a:latin typeface="Arial" charset="0"/>
              </a:rPr>
              <a:t>MEDICINA </a:t>
            </a:r>
            <a:r>
              <a:rPr lang="es-ES" b="1" dirty="0">
                <a:solidFill>
                  <a:srgbClr val="004586"/>
                </a:solidFill>
                <a:latin typeface="Arial" charset="0"/>
              </a:rPr>
              <a:t>NUCLEAR </a:t>
            </a:r>
            <a:br>
              <a:rPr lang="es-ES" b="1" dirty="0">
                <a:solidFill>
                  <a:srgbClr val="004586"/>
                </a:solidFill>
                <a:latin typeface="Arial" charset="0"/>
              </a:rPr>
            </a:br>
            <a:r>
              <a:rPr lang="es-ES" b="1" dirty="0" smtClean="0">
                <a:solidFill>
                  <a:srgbClr val="004586"/>
                </a:solidFill>
                <a:latin typeface="Arial" charset="0"/>
              </a:rPr>
              <a:t>CIRUGÍA </a:t>
            </a:r>
            <a:r>
              <a:rPr lang="es-ES" b="1" dirty="0">
                <a:solidFill>
                  <a:srgbClr val="004586"/>
                </a:solidFill>
                <a:latin typeface="Arial" charset="0"/>
              </a:rPr>
              <a:t>PEDIÁTRICA</a:t>
            </a:r>
            <a:endParaRPr lang="es-ES" dirty="0"/>
          </a:p>
        </p:txBody>
      </p:sp>
      <p:pic>
        <p:nvPicPr>
          <p:cNvPr id="3" name="8 Imagen" descr="hibri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1563638"/>
            <a:ext cx="3493921" cy="32403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91680" y="3395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66" algn="l"/>
                <a:tab pos="896920" algn="l"/>
                <a:tab pos="1346173" algn="l"/>
                <a:tab pos="1795427" algn="l"/>
                <a:tab pos="2244681" algn="l"/>
                <a:tab pos="2693935" algn="l"/>
                <a:tab pos="3143188" algn="l"/>
                <a:tab pos="3592442" algn="l"/>
                <a:tab pos="4041695" algn="l"/>
                <a:tab pos="4490949" algn="l"/>
                <a:tab pos="4940202" algn="l"/>
                <a:tab pos="5389456" algn="l"/>
                <a:tab pos="5838709" algn="l"/>
                <a:tab pos="6287963" algn="l"/>
                <a:tab pos="6737216" algn="l"/>
                <a:tab pos="7186470" algn="l"/>
                <a:tab pos="7635723" algn="l"/>
                <a:tab pos="8084977" algn="l"/>
                <a:tab pos="8534231" algn="l"/>
                <a:tab pos="8983485" algn="l"/>
              </a:tabLst>
            </a:pPr>
            <a:r>
              <a:rPr lang="es-ES" altLang="es-ES" sz="800" dirty="0">
                <a:solidFill>
                  <a:srgbClr val="004586"/>
                </a:solidFill>
                <a:latin typeface="Arial" charset="0"/>
              </a:rPr>
              <a:t>BUENA PRÁCTICA DEL SERVICIO DE SALUD DE CASTILLA -LA MANCHA (SESCAM)</a:t>
            </a:r>
            <a:endParaRPr lang="es-ES" sz="800" dirty="0">
              <a:solidFill>
                <a:srgbClr val="0045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95AB9E-3CD4-4B7E-A819-434F51367133}"/>
</file>

<file path=customXml/itemProps2.xml><?xml version="1.0" encoding="utf-8"?>
<ds:datastoreItem xmlns:ds="http://schemas.openxmlformats.org/officeDocument/2006/customXml" ds:itemID="{F30976BC-66EC-45FA-9BC5-F98728D417F3}"/>
</file>

<file path=customXml/itemProps3.xml><?xml version="1.0" encoding="utf-8"?>
<ds:datastoreItem xmlns:ds="http://schemas.openxmlformats.org/officeDocument/2006/customXml" ds:itemID="{CC362C59-3533-4932-B44E-E36E21BD4CA2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711</Words>
  <Application>Microsoft Office PowerPoint</Application>
  <PresentationFormat>Presentación en pantalla (16:9)</PresentationFormat>
  <Paragraphs>109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javier</dc:creator>
  <cp:lastModifiedBy>Beatriz Perez Lopez</cp:lastModifiedBy>
  <cp:revision>44</cp:revision>
  <dcterms:created xsi:type="dcterms:W3CDTF">2021-11-30T11:01:30Z</dcterms:created>
  <dcterms:modified xsi:type="dcterms:W3CDTF">2021-12-01T12:20:33Z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