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4" r:id="rId4"/>
  </p:sldMasterIdLst>
  <p:notesMasterIdLst>
    <p:notesMasterId r:id="rId19"/>
  </p:notesMasterIdLst>
  <p:handoutMasterIdLst>
    <p:handoutMasterId r:id="rId20"/>
  </p:handoutMasterIdLst>
  <p:sldIdLst>
    <p:sldId id="256" r:id="rId5"/>
    <p:sldId id="318" r:id="rId6"/>
    <p:sldId id="819" r:id="rId7"/>
    <p:sldId id="830" r:id="rId8"/>
    <p:sldId id="829" r:id="rId9"/>
    <p:sldId id="833" r:id="rId10"/>
    <p:sldId id="836" r:id="rId11"/>
    <p:sldId id="835" r:id="rId12"/>
    <p:sldId id="831" r:id="rId13"/>
    <p:sldId id="820" r:id="rId14"/>
    <p:sldId id="834" r:id="rId15"/>
    <p:sldId id="779" r:id="rId16"/>
    <p:sldId id="725" r:id="rId17"/>
    <p:sldId id="345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idoro Novas Garcia" initials="ING" lastIdx="1" clrIdx="0">
    <p:extLst>
      <p:ext uri="{19B8F6BF-5375-455C-9EA6-DF929625EA0E}">
        <p15:presenceInfo xmlns:p15="http://schemas.microsoft.com/office/powerpoint/2012/main" userId="S::isidoro.novas@juntaex.es::5a5e41fd-2928-43cc-8443-86a0b8ea29ea" providerId="AD"/>
      </p:ext>
    </p:extLst>
  </p:cmAuthor>
  <p:cmAuthor id="2" name="USUARIO" initials="U" lastIdx="4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74B230"/>
    <a:srgbClr val="007434"/>
    <a:srgbClr val="000000"/>
    <a:srgbClr val="FF6600"/>
    <a:srgbClr val="66FF66"/>
    <a:srgbClr val="00FFFF"/>
    <a:srgbClr val="FF00FF"/>
    <a:srgbClr val="33CC33"/>
    <a:srgbClr val="10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F9E92-355E-48E9-9A76-6B287DBEB4C1}" v="219" dt="2021-12-13T16:33:30.441"/>
    <p1510:client id="{32885529-03FD-2628-24A3-F7CF8AD5AB46}" v="202" dt="2021-12-14T13:34:34.275"/>
    <p1510:client id="{347F263A-B369-3EDA-AE1B-850D86170476}" v="17" dt="2021-12-14T16:18:36.147"/>
    <p1510:client id="{3A7B70A3-BB14-AD67-421C-9CAF6E5FCBF5}" v="103" dt="2021-12-14T16:04:19.393"/>
    <p1510:client id="{6DF7C2E1-B9F5-4FBD-B5F2-197B4C212598}" v="58" dt="2021-12-13T13:25:39.199"/>
    <p1510:client id="{77393CA9-685D-325E-0D45-69843C206B02}" v="3" dt="2021-12-13T13:01:55.182"/>
    <p1510:client id="{7AB37B2A-5C51-6310-5B3D-66639DBE907E}" v="21" dt="2021-12-14T11:20:39.996"/>
    <p1510:client id="{A6709B61-7EF6-BD2D-8726-CC91021991C7}" v="166" dt="2021-12-14T11:44:36.806"/>
    <p1510:client id="{A8BAE04A-F6E1-4BF9-92C1-CED400BBDA70}" v="10" dt="2021-12-14T08:56:35.035"/>
    <p1510:client id="{BB3F38C3-C44D-64A8-5EB2-652C081AE8A3}" v="199" dt="2021-12-14T09:31:35.394"/>
    <p1510:client id="{CABED128-1025-4D30-985C-475C00BAD0A7}" v="16" dt="2021-12-14T07:40:50.604"/>
    <p1510:client id="{D6E88460-94BF-59CF-31DB-086E8F189D43}" v="32" dt="2021-12-14T09:08:27.801"/>
    <p1510:client id="{E365C28A-802D-FC8C-273C-4A46A7972139}" v="30" dt="2021-12-14T12:05:11.818"/>
    <p1510:client id="{EA51E2EC-3B68-DBA3-13BA-AD60775F2B53}" v="100" dt="2021-12-14T09:01:47.377"/>
    <p1510:client id="{F028DFA6-30ED-4F72-9E2B-299C2D5592EB}" v="248" dt="2021-12-14T08:08:04.214"/>
    <p1510:client id="{F1ED4FC7-8328-4703-9965-8B31FC76C5E0}" v="22" dt="2021-12-13T18:47:50.071"/>
    <p1510:client id="{FDCAF179-9E13-444B-9353-3CA3E56DC47A}" v="1053" dt="2021-12-14T12:51:13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3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428FF-F3EB-405C-9C0E-52D163DA3B7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134670-F545-4ED2-8E15-7A7BD5C8E05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800" dirty="0"/>
            <a:t>Consolidación en un único sistema troncal e integrado </a:t>
          </a:r>
        </a:p>
      </dgm:t>
    </dgm:pt>
    <dgm:pt modelId="{1E5E01C3-ECEB-484B-A949-14E2A06318C5}" type="parTrans" cxnId="{570440F3-32B9-46CA-970C-C9484BF9F822}">
      <dgm:prSet/>
      <dgm:spPr/>
      <dgm:t>
        <a:bodyPr/>
        <a:lstStyle/>
        <a:p>
          <a:endParaRPr lang="es-ES"/>
        </a:p>
      </dgm:t>
    </dgm:pt>
    <dgm:pt modelId="{850B9FE9-BE85-4E37-9C1B-DF2CA91046AC}" type="sibTrans" cxnId="{570440F3-32B9-46CA-970C-C9484BF9F822}">
      <dgm:prSet/>
      <dgm:spPr/>
      <dgm:t>
        <a:bodyPr/>
        <a:lstStyle/>
        <a:p>
          <a:endParaRPr lang="es-ES"/>
        </a:p>
      </dgm:t>
    </dgm:pt>
    <dgm:pt modelId="{47BB7FE6-94D9-46B4-B398-8A7FF0FCB323}">
      <dgm:prSet phldrT="[Texto]"/>
      <dgm:spPr>
        <a:solidFill>
          <a:srgbClr val="009242"/>
        </a:solidFill>
      </dgm:spPr>
      <dgm:t>
        <a:bodyPr/>
        <a:lstStyle/>
        <a:p>
          <a:r>
            <a:rPr lang="es-ES" dirty="0"/>
            <a:t>Empleo de estándares tecnológicos orientados a una </a:t>
          </a:r>
          <a:r>
            <a:rPr lang="es-ES" b="1" dirty="0"/>
            <a:t>gestión eficiente </a:t>
          </a:r>
          <a:r>
            <a:rPr lang="es-ES" dirty="0"/>
            <a:t>y racional de los recursos                                              y una respuesta más ágil al profesional y al ciudadano</a:t>
          </a:r>
        </a:p>
      </dgm:t>
    </dgm:pt>
    <dgm:pt modelId="{26FFD672-0894-4B1D-AF77-311B4959F0AD}" type="parTrans" cxnId="{473C0199-B48F-4119-8B19-F46D5D0D41F7}">
      <dgm:prSet/>
      <dgm:spPr/>
      <dgm:t>
        <a:bodyPr/>
        <a:lstStyle/>
        <a:p>
          <a:endParaRPr lang="es-ES"/>
        </a:p>
      </dgm:t>
    </dgm:pt>
    <dgm:pt modelId="{60460E2E-2F72-45DE-8A06-BE2690B341C7}" type="sibTrans" cxnId="{473C0199-B48F-4119-8B19-F46D5D0D41F7}">
      <dgm:prSet/>
      <dgm:spPr/>
      <dgm:t>
        <a:bodyPr/>
        <a:lstStyle/>
        <a:p>
          <a:endParaRPr lang="es-ES"/>
        </a:p>
      </dgm:t>
    </dgm:pt>
    <dgm:pt modelId="{2C0C7D59-D93D-45ED-81F3-3CFE66A9B0D6}">
      <dgm:prSet phldrT="[Texto]"/>
      <dgm:spPr>
        <a:solidFill>
          <a:srgbClr val="009242"/>
        </a:solidFill>
      </dgm:spPr>
      <dgm:t>
        <a:bodyPr/>
        <a:lstStyle/>
        <a:p>
          <a:r>
            <a:rPr lang="es-ES" b="1" dirty="0"/>
            <a:t>Homogeneización de aplicaciones </a:t>
          </a:r>
          <a:r>
            <a:rPr lang="es-ES" dirty="0"/>
            <a:t>por áreas funcionales para todos los usuarios de los sistemas corporativos</a:t>
          </a:r>
        </a:p>
      </dgm:t>
    </dgm:pt>
    <dgm:pt modelId="{6E6A3AA1-3296-4DF0-A3A0-2C9FC99DC602}" type="parTrans" cxnId="{325426F2-507C-42E9-ACC5-BDAEEFC6F618}">
      <dgm:prSet/>
      <dgm:spPr/>
      <dgm:t>
        <a:bodyPr/>
        <a:lstStyle/>
        <a:p>
          <a:endParaRPr lang="es-ES"/>
        </a:p>
      </dgm:t>
    </dgm:pt>
    <dgm:pt modelId="{A2A35BE0-DCBF-47D5-BF3F-0764A565CA45}" type="sibTrans" cxnId="{325426F2-507C-42E9-ACC5-BDAEEFC6F618}">
      <dgm:prSet/>
      <dgm:spPr/>
      <dgm:t>
        <a:bodyPr/>
        <a:lstStyle/>
        <a:p>
          <a:endParaRPr lang="es-ES"/>
        </a:p>
      </dgm:t>
    </dgm:pt>
    <dgm:pt modelId="{5A1668EA-1F93-4045-8C2B-E7F5542EEFA7}">
      <dgm:prSet phldrT="[Texto]"/>
      <dgm:spPr>
        <a:solidFill>
          <a:srgbClr val="009242"/>
        </a:solidFill>
      </dgm:spPr>
      <dgm:t>
        <a:bodyPr/>
        <a:lstStyle/>
        <a:p>
          <a:r>
            <a:rPr lang="es-ES" b="1" dirty="0"/>
            <a:t>Interconexión efectiva de todos los centros de gestión </a:t>
          </a:r>
          <a:r>
            <a:rPr lang="es-ES" dirty="0"/>
            <a:t>a través de una Red de Comunicaciones común que permite garantizar la integridad, confidencialidad y disponibilidad de los datos que se transmiten por ella, gracias a la arquitectura abierta que ofrece el sistema</a:t>
          </a:r>
        </a:p>
      </dgm:t>
    </dgm:pt>
    <dgm:pt modelId="{900886F1-8604-4A48-B9DC-2F2FF01BA3DE}" type="parTrans" cxnId="{53A739B7-1091-4147-9E1E-4C6AE6D09460}">
      <dgm:prSet/>
      <dgm:spPr/>
      <dgm:t>
        <a:bodyPr/>
        <a:lstStyle/>
        <a:p>
          <a:endParaRPr lang="es-ES"/>
        </a:p>
      </dgm:t>
    </dgm:pt>
    <dgm:pt modelId="{82C6B5BE-8394-474C-B70D-9A31EC032A5D}" type="sibTrans" cxnId="{53A739B7-1091-4147-9E1E-4C6AE6D09460}">
      <dgm:prSet/>
      <dgm:spPr/>
      <dgm:t>
        <a:bodyPr/>
        <a:lstStyle/>
        <a:p>
          <a:endParaRPr lang="es-ES"/>
        </a:p>
      </dgm:t>
    </dgm:pt>
    <dgm:pt modelId="{80FDE31D-6508-4D7B-BC9B-487DBAA7D28D}">
      <dgm:prSet phldrT="[Texto]"/>
      <dgm:spPr>
        <a:solidFill>
          <a:srgbClr val="009242"/>
        </a:solidFill>
      </dgm:spPr>
      <dgm:t>
        <a:bodyPr/>
        <a:lstStyle/>
        <a:p>
          <a:r>
            <a:rPr lang="es-ES" dirty="0"/>
            <a:t>Plataforma tecnológica que garantiza la </a:t>
          </a:r>
          <a:r>
            <a:rPr lang="es-ES" b="1" dirty="0"/>
            <a:t>robustez y escalabilidad</a:t>
          </a:r>
          <a:r>
            <a:rPr lang="es-ES" dirty="0"/>
            <a:t> de la solución técnica</a:t>
          </a:r>
        </a:p>
      </dgm:t>
    </dgm:pt>
    <dgm:pt modelId="{710B9DF9-D427-432D-837B-BCACFFB2A5BB}" type="parTrans" cxnId="{105F3929-137B-425D-9EA5-590DE79D1549}">
      <dgm:prSet/>
      <dgm:spPr/>
      <dgm:t>
        <a:bodyPr/>
        <a:lstStyle/>
        <a:p>
          <a:endParaRPr lang="es-ES"/>
        </a:p>
      </dgm:t>
    </dgm:pt>
    <dgm:pt modelId="{410562D3-2642-498E-AEDC-787642223AE9}" type="sibTrans" cxnId="{105F3929-137B-425D-9EA5-590DE79D1549}">
      <dgm:prSet/>
      <dgm:spPr/>
      <dgm:t>
        <a:bodyPr/>
        <a:lstStyle/>
        <a:p>
          <a:endParaRPr lang="es-ES"/>
        </a:p>
      </dgm:t>
    </dgm:pt>
    <dgm:pt modelId="{4843BD22-E168-4CAB-B523-7DF162CFD34A}" type="pres">
      <dgm:prSet presAssocID="{342428FF-F3EB-405C-9C0E-52D163DA3B7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46902D-ACD6-4A91-8AAA-508C623E24EC}" type="pres">
      <dgm:prSet presAssocID="{342428FF-F3EB-405C-9C0E-52D163DA3B73}" presName="matrix" presStyleCnt="0"/>
      <dgm:spPr/>
    </dgm:pt>
    <dgm:pt modelId="{3FD6A71D-E1C5-455A-92FE-AC50ED8EBAC4}" type="pres">
      <dgm:prSet presAssocID="{342428FF-F3EB-405C-9C0E-52D163DA3B73}" presName="tile1" presStyleLbl="node1" presStyleIdx="0" presStyleCnt="4"/>
      <dgm:spPr/>
      <dgm:t>
        <a:bodyPr/>
        <a:lstStyle/>
        <a:p>
          <a:endParaRPr lang="es-ES"/>
        </a:p>
      </dgm:t>
    </dgm:pt>
    <dgm:pt modelId="{58CEBEC0-7444-4177-8327-AE20F31F3DA6}" type="pres">
      <dgm:prSet presAssocID="{342428FF-F3EB-405C-9C0E-52D163DA3B7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A5E197-6538-44A7-A8AC-D21E5C16C586}" type="pres">
      <dgm:prSet presAssocID="{342428FF-F3EB-405C-9C0E-52D163DA3B73}" presName="tile2" presStyleLbl="node1" presStyleIdx="1" presStyleCnt="4"/>
      <dgm:spPr/>
      <dgm:t>
        <a:bodyPr/>
        <a:lstStyle/>
        <a:p>
          <a:endParaRPr lang="es-ES"/>
        </a:p>
      </dgm:t>
    </dgm:pt>
    <dgm:pt modelId="{C3A8A202-CBF6-4580-8257-CA0BA6D5C6E3}" type="pres">
      <dgm:prSet presAssocID="{342428FF-F3EB-405C-9C0E-52D163DA3B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027F0F-5ACC-4B28-B401-C67DF6441B27}" type="pres">
      <dgm:prSet presAssocID="{342428FF-F3EB-405C-9C0E-52D163DA3B73}" presName="tile3" presStyleLbl="node1" presStyleIdx="2" presStyleCnt="4"/>
      <dgm:spPr/>
      <dgm:t>
        <a:bodyPr/>
        <a:lstStyle/>
        <a:p>
          <a:endParaRPr lang="es-ES"/>
        </a:p>
      </dgm:t>
    </dgm:pt>
    <dgm:pt modelId="{CE66B977-785A-472D-BB4B-AC3A0E8BDBD4}" type="pres">
      <dgm:prSet presAssocID="{342428FF-F3EB-405C-9C0E-52D163DA3B7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D84793-1E4A-4884-BFAB-02CDA6B4F218}" type="pres">
      <dgm:prSet presAssocID="{342428FF-F3EB-405C-9C0E-52D163DA3B73}" presName="tile4" presStyleLbl="node1" presStyleIdx="3" presStyleCnt="4"/>
      <dgm:spPr/>
      <dgm:t>
        <a:bodyPr/>
        <a:lstStyle/>
        <a:p>
          <a:endParaRPr lang="es-ES"/>
        </a:p>
      </dgm:t>
    </dgm:pt>
    <dgm:pt modelId="{84F7F0CB-0747-4AB1-ACA0-01D4999CAD3B}" type="pres">
      <dgm:prSet presAssocID="{342428FF-F3EB-405C-9C0E-52D163DA3B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F3F17-EC03-446F-8F2B-2FACA1E2F94E}" type="pres">
      <dgm:prSet presAssocID="{342428FF-F3EB-405C-9C0E-52D163DA3B73}" presName="centerTile" presStyleLbl="fgShp" presStyleIdx="0" presStyleCnt="1" custScaleX="21772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F477FC70-0675-4BFD-B652-7E345230CE62}" type="presOf" srcId="{2C0C7D59-D93D-45ED-81F3-3CFE66A9B0D6}" destId="{C3A8A202-CBF6-4580-8257-CA0BA6D5C6E3}" srcOrd="1" destOrd="0" presId="urn:microsoft.com/office/officeart/2005/8/layout/matrix1"/>
    <dgm:cxn modelId="{E56A4FE6-2FB1-4971-BFE5-17BEE44B6567}" type="presOf" srcId="{2C0C7D59-D93D-45ED-81F3-3CFE66A9B0D6}" destId="{26A5E197-6538-44A7-A8AC-D21E5C16C586}" srcOrd="0" destOrd="0" presId="urn:microsoft.com/office/officeart/2005/8/layout/matrix1"/>
    <dgm:cxn modelId="{570440F3-32B9-46CA-970C-C9484BF9F822}" srcId="{342428FF-F3EB-405C-9C0E-52D163DA3B73}" destId="{88134670-F545-4ED2-8E15-7A7BD5C8E051}" srcOrd="0" destOrd="0" parTransId="{1E5E01C3-ECEB-484B-A949-14E2A06318C5}" sibTransId="{850B9FE9-BE85-4E37-9C1B-DF2CA91046AC}"/>
    <dgm:cxn modelId="{105F3929-137B-425D-9EA5-590DE79D1549}" srcId="{88134670-F545-4ED2-8E15-7A7BD5C8E051}" destId="{80FDE31D-6508-4D7B-BC9B-487DBAA7D28D}" srcOrd="3" destOrd="0" parTransId="{710B9DF9-D427-432D-837B-BCACFFB2A5BB}" sibTransId="{410562D3-2642-498E-AEDC-787642223AE9}"/>
    <dgm:cxn modelId="{983FC2C1-C9CA-4A54-940A-1F0F325702BA}" type="presOf" srcId="{47BB7FE6-94D9-46B4-B398-8A7FF0FCB323}" destId="{3FD6A71D-E1C5-455A-92FE-AC50ED8EBAC4}" srcOrd="0" destOrd="0" presId="urn:microsoft.com/office/officeart/2005/8/layout/matrix1"/>
    <dgm:cxn modelId="{53A739B7-1091-4147-9E1E-4C6AE6D09460}" srcId="{88134670-F545-4ED2-8E15-7A7BD5C8E051}" destId="{5A1668EA-1F93-4045-8C2B-E7F5542EEFA7}" srcOrd="2" destOrd="0" parTransId="{900886F1-8604-4A48-B9DC-2F2FF01BA3DE}" sibTransId="{82C6B5BE-8394-474C-B70D-9A31EC032A5D}"/>
    <dgm:cxn modelId="{00B9D774-3C8B-4BB2-A3F4-C8020692160A}" type="presOf" srcId="{47BB7FE6-94D9-46B4-B398-8A7FF0FCB323}" destId="{58CEBEC0-7444-4177-8327-AE20F31F3DA6}" srcOrd="1" destOrd="0" presId="urn:microsoft.com/office/officeart/2005/8/layout/matrix1"/>
    <dgm:cxn modelId="{D759CC4B-5CDC-4484-A4D9-28F5C77EACDE}" type="presOf" srcId="{5A1668EA-1F93-4045-8C2B-E7F5542EEFA7}" destId="{CE66B977-785A-472D-BB4B-AC3A0E8BDBD4}" srcOrd="1" destOrd="0" presId="urn:microsoft.com/office/officeart/2005/8/layout/matrix1"/>
    <dgm:cxn modelId="{58543D67-C980-47E4-8724-C44E24953C5F}" type="presOf" srcId="{342428FF-F3EB-405C-9C0E-52D163DA3B73}" destId="{4843BD22-E168-4CAB-B523-7DF162CFD34A}" srcOrd="0" destOrd="0" presId="urn:microsoft.com/office/officeart/2005/8/layout/matrix1"/>
    <dgm:cxn modelId="{B6E51413-A1EF-441C-BCA5-5FC66622C24A}" type="presOf" srcId="{5A1668EA-1F93-4045-8C2B-E7F5542EEFA7}" destId="{D3027F0F-5ACC-4B28-B401-C67DF6441B27}" srcOrd="0" destOrd="0" presId="urn:microsoft.com/office/officeart/2005/8/layout/matrix1"/>
    <dgm:cxn modelId="{05D412B7-F8FC-4A74-A785-0CEF20054752}" type="presOf" srcId="{88134670-F545-4ED2-8E15-7A7BD5C8E051}" destId="{0C3F3F17-EC03-446F-8F2B-2FACA1E2F94E}" srcOrd="0" destOrd="0" presId="urn:microsoft.com/office/officeart/2005/8/layout/matrix1"/>
    <dgm:cxn modelId="{7D17C9A2-842F-47E2-9C94-8AAE6D72F051}" type="presOf" srcId="{80FDE31D-6508-4D7B-BC9B-487DBAA7D28D}" destId="{CDD84793-1E4A-4884-BFAB-02CDA6B4F218}" srcOrd="0" destOrd="0" presId="urn:microsoft.com/office/officeart/2005/8/layout/matrix1"/>
    <dgm:cxn modelId="{325426F2-507C-42E9-ACC5-BDAEEFC6F618}" srcId="{88134670-F545-4ED2-8E15-7A7BD5C8E051}" destId="{2C0C7D59-D93D-45ED-81F3-3CFE66A9B0D6}" srcOrd="1" destOrd="0" parTransId="{6E6A3AA1-3296-4DF0-A3A0-2C9FC99DC602}" sibTransId="{A2A35BE0-DCBF-47D5-BF3F-0764A565CA45}"/>
    <dgm:cxn modelId="{473C0199-B48F-4119-8B19-F46D5D0D41F7}" srcId="{88134670-F545-4ED2-8E15-7A7BD5C8E051}" destId="{47BB7FE6-94D9-46B4-B398-8A7FF0FCB323}" srcOrd="0" destOrd="0" parTransId="{26FFD672-0894-4B1D-AF77-311B4959F0AD}" sibTransId="{60460E2E-2F72-45DE-8A06-BE2690B341C7}"/>
    <dgm:cxn modelId="{19A3A380-F0AA-4352-AFD8-358FD31D1BB3}" type="presOf" srcId="{80FDE31D-6508-4D7B-BC9B-487DBAA7D28D}" destId="{84F7F0CB-0747-4AB1-ACA0-01D4999CAD3B}" srcOrd="1" destOrd="0" presId="urn:microsoft.com/office/officeart/2005/8/layout/matrix1"/>
    <dgm:cxn modelId="{AE47AE78-9F8C-4E89-978C-87A029E16F95}" type="presParOf" srcId="{4843BD22-E168-4CAB-B523-7DF162CFD34A}" destId="{4C46902D-ACD6-4A91-8AAA-508C623E24EC}" srcOrd="0" destOrd="0" presId="urn:microsoft.com/office/officeart/2005/8/layout/matrix1"/>
    <dgm:cxn modelId="{B5469A0D-4BA0-4A3F-B7B1-A80221EB2988}" type="presParOf" srcId="{4C46902D-ACD6-4A91-8AAA-508C623E24EC}" destId="{3FD6A71D-E1C5-455A-92FE-AC50ED8EBAC4}" srcOrd="0" destOrd="0" presId="urn:microsoft.com/office/officeart/2005/8/layout/matrix1"/>
    <dgm:cxn modelId="{9518CFF6-B38E-47C2-AA65-A36907AA9A3D}" type="presParOf" srcId="{4C46902D-ACD6-4A91-8AAA-508C623E24EC}" destId="{58CEBEC0-7444-4177-8327-AE20F31F3DA6}" srcOrd="1" destOrd="0" presId="urn:microsoft.com/office/officeart/2005/8/layout/matrix1"/>
    <dgm:cxn modelId="{503ED23B-054B-441B-A34D-437761E3A4D4}" type="presParOf" srcId="{4C46902D-ACD6-4A91-8AAA-508C623E24EC}" destId="{26A5E197-6538-44A7-A8AC-D21E5C16C586}" srcOrd="2" destOrd="0" presId="urn:microsoft.com/office/officeart/2005/8/layout/matrix1"/>
    <dgm:cxn modelId="{B27B086C-CDBA-4E47-9F37-5C1F8437A119}" type="presParOf" srcId="{4C46902D-ACD6-4A91-8AAA-508C623E24EC}" destId="{C3A8A202-CBF6-4580-8257-CA0BA6D5C6E3}" srcOrd="3" destOrd="0" presId="urn:microsoft.com/office/officeart/2005/8/layout/matrix1"/>
    <dgm:cxn modelId="{050E05FC-B7E1-44D2-A246-27A9AB467E4A}" type="presParOf" srcId="{4C46902D-ACD6-4A91-8AAA-508C623E24EC}" destId="{D3027F0F-5ACC-4B28-B401-C67DF6441B27}" srcOrd="4" destOrd="0" presId="urn:microsoft.com/office/officeart/2005/8/layout/matrix1"/>
    <dgm:cxn modelId="{68855DC1-890E-4D29-8DED-4BE6D3737FAE}" type="presParOf" srcId="{4C46902D-ACD6-4A91-8AAA-508C623E24EC}" destId="{CE66B977-785A-472D-BB4B-AC3A0E8BDBD4}" srcOrd="5" destOrd="0" presId="urn:microsoft.com/office/officeart/2005/8/layout/matrix1"/>
    <dgm:cxn modelId="{4DA78AA4-05F1-4139-9F14-56ACA308AECD}" type="presParOf" srcId="{4C46902D-ACD6-4A91-8AAA-508C623E24EC}" destId="{CDD84793-1E4A-4884-BFAB-02CDA6B4F218}" srcOrd="6" destOrd="0" presId="urn:microsoft.com/office/officeart/2005/8/layout/matrix1"/>
    <dgm:cxn modelId="{AFFFAF47-7F76-48AE-B5D0-60B3C1470776}" type="presParOf" srcId="{4C46902D-ACD6-4A91-8AAA-508C623E24EC}" destId="{84F7F0CB-0747-4AB1-ACA0-01D4999CAD3B}" srcOrd="7" destOrd="0" presId="urn:microsoft.com/office/officeart/2005/8/layout/matrix1"/>
    <dgm:cxn modelId="{61585FB3-9131-4D69-97CC-FD8558A4F302}" type="presParOf" srcId="{4843BD22-E168-4CAB-B523-7DF162CFD34A}" destId="{0C3F3F17-EC03-446F-8F2B-2FACA1E2F9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A71D-E1C5-455A-92FE-AC50ED8EBAC4}">
      <dsp:nvSpPr>
        <dsp:cNvPr id="0" name=""/>
        <dsp:cNvSpPr/>
      </dsp:nvSpPr>
      <dsp:spPr>
        <a:xfrm rot="16200000">
          <a:off x="1531619" y="-1531619"/>
          <a:ext cx="1828800" cy="4892039"/>
        </a:xfrm>
        <a:prstGeom prst="round1Rect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Empleo de estándares tecnológicos orientados a una </a:t>
          </a:r>
          <a:r>
            <a:rPr lang="es-ES" sz="1600" b="1" kern="1200" dirty="0"/>
            <a:t>gestión eficiente </a:t>
          </a:r>
          <a:r>
            <a:rPr lang="es-ES" sz="1600" kern="1200" dirty="0"/>
            <a:t>y racional de los recursos                                              y una respuesta más ágil al profesional y al ciudadano</a:t>
          </a:r>
        </a:p>
      </dsp:txBody>
      <dsp:txXfrm rot="5400000">
        <a:off x="0" y="0"/>
        <a:ext cx="4892039" cy="1371600"/>
      </dsp:txXfrm>
    </dsp:sp>
    <dsp:sp modelId="{26A5E197-6538-44A7-A8AC-D21E5C16C586}">
      <dsp:nvSpPr>
        <dsp:cNvPr id="0" name=""/>
        <dsp:cNvSpPr/>
      </dsp:nvSpPr>
      <dsp:spPr>
        <a:xfrm>
          <a:off x="4892039" y="0"/>
          <a:ext cx="4892039" cy="1828800"/>
        </a:xfrm>
        <a:prstGeom prst="round1Rect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Homogeneización de aplicaciones </a:t>
          </a:r>
          <a:r>
            <a:rPr lang="es-ES" sz="1600" kern="1200" dirty="0"/>
            <a:t>por áreas funcionales para todos los usuarios de los sistemas corporativos</a:t>
          </a:r>
        </a:p>
      </dsp:txBody>
      <dsp:txXfrm>
        <a:off x="4892039" y="0"/>
        <a:ext cx="4892039" cy="1371600"/>
      </dsp:txXfrm>
    </dsp:sp>
    <dsp:sp modelId="{D3027F0F-5ACC-4B28-B401-C67DF6441B27}">
      <dsp:nvSpPr>
        <dsp:cNvPr id="0" name=""/>
        <dsp:cNvSpPr/>
      </dsp:nvSpPr>
      <dsp:spPr>
        <a:xfrm rot="10800000">
          <a:off x="0" y="1828800"/>
          <a:ext cx="4892039" cy="1828800"/>
        </a:xfrm>
        <a:prstGeom prst="round1Rect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Interconexión efectiva de todos los centros de gestión </a:t>
          </a:r>
          <a:r>
            <a:rPr lang="es-ES" sz="1600" kern="1200" dirty="0"/>
            <a:t>a través de una Red de Comunicaciones común que permite garantizar la integridad, confidencialidad y disponibilidad de los datos que se transmiten por ella, gracias a la arquitectura abierta que ofrece el sistema</a:t>
          </a:r>
        </a:p>
      </dsp:txBody>
      <dsp:txXfrm rot="10800000">
        <a:off x="0" y="2286000"/>
        <a:ext cx="4892039" cy="1371600"/>
      </dsp:txXfrm>
    </dsp:sp>
    <dsp:sp modelId="{CDD84793-1E4A-4884-BFAB-02CDA6B4F218}">
      <dsp:nvSpPr>
        <dsp:cNvPr id="0" name=""/>
        <dsp:cNvSpPr/>
      </dsp:nvSpPr>
      <dsp:spPr>
        <a:xfrm rot="5400000">
          <a:off x="6423659" y="297180"/>
          <a:ext cx="1828800" cy="4892039"/>
        </a:xfrm>
        <a:prstGeom prst="round1Rect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Plataforma tecnológica que garantiza la </a:t>
          </a:r>
          <a:r>
            <a:rPr lang="es-ES" sz="1600" b="1" kern="1200" dirty="0"/>
            <a:t>robustez y escalabilidad</a:t>
          </a:r>
          <a:r>
            <a:rPr lang="es-ES" sz="1600" kern="1200" dirty="0"/>
            <a:t> de la solución técnica</a:t>
          </a:r>
        </a:p>
      </dsp:txBody>
      <dsp:txXfrm rot="-5400000">
        <a:off x="4892040" y="2285999"/>
        <a:ext cx="4892039" cy="1371600"/>
      </dsp:txXfrm>
    </dsp:sp>
    <dsp:sp modelId="{0C3F3F17-EC03-446F-8F2B-2FACA1E2F94E}">
      <dsp:nvSpPr>
        <dsp:cNvPr id="0" name=""/>
        <dsp:cNvSpPr/>
      </dsp:nvSpPr>
      <dsp:spPr>
        <a:xfrm>
          <a:off x="1696725" y="1371600"/>
          <a:ext cx="6390628" cy="9144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Consolidación en un único sistema troncal e integrado </a:t>
          </a:r>
        </a:p>
      </dsp:txBody>
      <dsp:txXfrm>
        <a:off x="1741362" y="1416237"/>
        <a:ext cx="6301354" cy="825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B125-1073-4C34-AAB9-DEC3B70B10ED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71872-5821-49BD-B28C-6D3FA72A60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08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CFEF-79A2-4C1F-AF35-4EDBB6BA3AA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EDC8-E9AB-4486-8C1A-59F4F1356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18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EDC8-E9AB-4486-8C1A-59F4F1356A9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66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EDC8-E9AB-4486-8C1A-59F4F1356A9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10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EDC8-E9AB-4486-8C1A-59F4F1356A9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37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EDC8-E9AB-4486-8C1A-59F4F1356A9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74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EDC8-E9AB-4486-8C1A-59F4F1356A9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77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32" indent="-165432">
              <a:buFontTx/>
              <a:buChar char="-"/>
            </a:pPr>
            <a:r>
              <a:rPr lang="es-ES" sz="1400" baseline="0"/>
              <a:t>Lo primero unos pocos datos para situar a los asistentes en la realidad Extremeña.</a:t>
            </a:r>
          </a:p>
          <a:p>
            <a:pPr marL="622632" lvl="1" indent="-165432">
              <a:buFontTx/>
              <a:buChar char="-"/>
            </a:pPr>
            <a:r>
              <a:rPr lang="es-ES" sz="1400" baseline="0"/>
              <a:t>Sociodemográficos</a:t>
            </a:r>
          </a:p>
          <a:p>
            <a:pPr marL="1079832" lvl="2" indent="-165432">
              <a:buFontTx/>
              <a:buChar char="-"/>
            </a:pPr>
            <a:r>
              <a:rPr lang="es-ES" sz="1400" baseline="0"/>
              <a:t>Poco mas de 1M habitantes, 51% rural y +20% mayor de 65 años</a:t>
            </a:r>
          </a:p>
          <a:p>
            <a:pPr marL="1079832" lvl="2" indent="-165432">
              <a:buFontTx/>
              <a:buChar char="-"/>
            </a:pPr>
            <a:r>
              <a:rPr lang="es-ES" sz="1400" baseline="0"/>
              <a:t>Mucha dispersión con </a:t>
            </a:r>
          </a:p>
          <a:p>
            <a:pPr marL="1079832" lvl="2" indent="-165432">
              <a:buFontTx/>
              <a:buChar char="-"/>
            </a:pPr>
            <a:r>
              <a:rPr lang="es-ES" sz="1400" baseline="0"/>
              <a:t>Despliegue de banda ancha, &lt;50% del territorio.</a:t>
            </a:r>
          </a:p>
          <a:p>
            <a:pPr marL="622632" lvl="1" indent="-165432">
              <a:buFontTx/>
              <a:buChar char="-"/>
            </a:pPr>
            <a:endParaRPr lang="es-ES" sz="1400" baseline="0"/>
          </a:p>
          <a:p>
            <a:pPr marL="622632" lvl="1" indent="-165432">
              <a:buFontTx/>
              <a:buChar char="-"/>
            </a:pPr>
            <a:r>
              <a:rPr lang="es-ES" sz="1400" baseline="0"/>
              <a:t>TIC en la </a:t>
            </a:r>
            <a:r>
              <a:rPr lang="es-ES" sz="1400" baseline="0" err="1"/>
              <a:t>Admnisitración</a:t>
            </a:r>
            <a:endParaRPr lang="es-ES" sz="1400" baseline="0"/>
          </a:p>
          <a:p>
            <a:pPr marL="622632" lvl="1" indent="-165432">
              <a:buFontTx/>
              <a:buChar char="-"/>
            </a:pPr>
            <a:endParaRPr lang="es-ES" sz="140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0BEDE-F1A4-400F-9925-8AE9C7E0131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31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7C4EE6A-89CA-4955-B86F-2C65F8ED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29845D8-34EB-4099-ABFA-2990723C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55F5F2E-3260-4B76-B1C4-8422F251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Toolbox – PRESENTATION EXAMPLES – size [16:9]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6FD-AB27-4108-A2FC-346BB5F75E3F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57" name="Pentagon 72"/>
          <p:cNvSpPr/>
          <p:nvPr userDrawn="1"/>
        </p:nvSpPr>
        <p:spPr>
          <a:xfrm rot="10800000">
            <a:off x="3678236" y="2848737"/>
            <a:ext cx="2064384" cy="48367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entagon 76"/>
          <p:cNvSpPr/>
          <p:nvPr userDrawn="1"/>
        </p:nvSpPr>
        <p:spPr>
          <a:xfrm rot="10800000" flipH="1">
            <a:off x="6416356" y="2309444"/>
            <a:ext cx="2064384" cy="48367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entagon 99"/>
          <p:cNvSpPr/>
          <p:nvPr userDrawn="1"/>
        </p:nvSpPr>
        <p:spPr>
          <a:xfrm rot="10800000" flipH="1">
            <a:off x="6425881" y="3374836"/>
            <a:ext cx="2064384" cy="4836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entagon 103"/>
          <p:cNvSpPr/>
          <p:nvPr userDrawn="1"/>
        </p:nvSpPr>
        <p:spPr>
          <a:xfrm rot="10800000">
            <a:off x="3665729" y="1755534"/>
            <a:ext cx="2064384" cy="483674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entagon 107"/>
          <p:cNvSpPr/>
          <p:nvPr userDrawn="1"/>
        </p:nvSpPr>
        <p:spPr>
          <a:xfrm rot="10800000">
            <a:off x="3678236" y="3912830"/>
            <a:ext cx="2064384" cy="48367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nip Single Corner Rectangle 114"/>
          <p:cNvSpPr/>
          <p:nvPr userDrawn="1"/>
        </p:nvSpPr>
        <p:spPr>
          <a:xfrm rot="10800000" flipH="1">
            <a:off x="5937921" y="2848737"/>
            <a:ext cx="290205" cy="483675"/>
          </a:xfrm>
          <a:prstGeom prst="snip1Rect">
            <a:avLst>
              <a:gd name="adj" fmla="val 4230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nip Single Corner Rectangle 115"/>
          <p:cNvSpPr/>
          <p:nvPr userDrawn="1"/>
        </p:nvSpPr>
        <p:spPr>
          <a:xfrm rot="10800000">
            <a:off x="6228125" y="2848737"/>
            <a:ext cx="290205" cy="483675"/>
          </a:xfrm>
          <a:prstGeom prst="snip1Rect">
            <a:avLst>
              <a:gd name="adj" fmla="val 423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 rot="10800000" flipH="1">
            <a:off x="5647716" y="2848737"/>
            <a:ext cx="290205" cy="48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117"/>
          <p:cNvSpPr/>
          <p:nvPr userDrawn="1"/>
        </p:nvSpPr>
        <p:spPr>
          <a:xfrm flipH="1">
            <a:off x="5787982" y="2725264"/>
            <a:ext cx="290205" cy="159621"/>
          </a:xfrm>
          <a:prstGeom prst="triangle">
            <a:avLst/>
          </a:prstGeom>
          <a:gradFill>
            <a:gsLst>
              <a:gs pos="4800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66" name="Snip Single Corner Rectangle 119"/>
          <p:cNvSpPr/>
          <p:nvPr userDrawn="1"/>
        </p:nvSpPr>
        <p:spPr>
          <a:xfrm rot="10800000">
            <a:off x="5937921" y="2309444"/>
            <a:ext cx="290205" cy="483674"/>
          </a:xfrm>
          <a:prstGeom prst="snip1Rect">
            <a:avLst>
              <a:gd name="adj" fmla="val 4230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nip Single Corner Rectangle 120"/>
          <p:cNvSpPr/>
          <p:nvPr userDrawn="1"/>
        </p:nvSpPr>
        <p:spPr>
          <a:xfrm rot="10800000" flipH="1">
            <a:off x="5647716" y="2309444"/>
            <a:ext cx="290205" cy="483674"/>
          </a:xfrm>
          <a:prstGeom prst="snip1Rect">
            <a:avLst>
              <a:gd name="adj" fmla="val 423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10800000">
            <a:off x="6228125" y="2309444"/>
            <a:ext cx="290205" cy="483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122"/>
          <p:cNvSpPr/>
          <p:nvPr userDrawn="1"/>
        </p:nvSpPr>
        <p:spPr>
          <a:xfrm>
            <a:off x="6083829" y="2188385"/>
            <a:ext cx="290205" cy="159621"/>
          </a:xfrm>
          <a:prstGeom prst="triangle">
            <a:avLst/>
          </a:prstGeom>
          <a:gradFill>
            <a:gsLst>
              <a:gs pos="48000">
                <a:schemeClr val="accent4">
                  <a:lumMod val="75000"/>
                </a:schemeClr>
              </a:gs>
              <a:gs pos="5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70" name="Snip Single Corner Rectangle 124"/>
          <p:cNvSpPr/>
          <p:nvPr userDrawn="1"/>
        </p:nvSpPr>
        <p:spPr>
          <a:xfrm rot="10800000">
            <a:off x="5937921" y="3375826"/>
            <a:ext cx="290205" cy="483674"/>
          </a:xfrm>
          <a:prstGeom prst="snip1Rect">
            <a:avLst>
              <a:gd name="adj" fmla="val 4230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nip Single Corner Rectangle 125"/>
          <p:cNvSpPr/>
          <p:nvPr userDrawn="1"/>
        </p:nvSpPr>
        <p:spPr>
          <a:xfrm rot="10800000" flipH="1">
            <a:off x="5647716" y="3375826"/>
            <a:ext cx="290205" cy="483674"/>
          </a:xfrm>
          <a:prstGeom prst="snip1Rect">
            <a:avLst>
              <a:gd name="adj" fmla="val 4230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 rot="10800000">
            <a:off x="6228125" y="3375826"/>
            <a:ext cx="290205" cy="483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127"/>
          <p:cNvSpPr/>
          <p:nvPr userDrawn="1"/>
        </p:nvSpPr>
        <p:spPr>
          <a:xfrm>
            <a:off x="6083829" y="3252477"/>
            <a:ext cx="290205" cy="159621"/>
          </a:xfrm>
          <a:prstGeom prst="triangle">
            <a:avLst/>
          </a:prstGeom>
          <a:gradFill>
            <a:gsLst>
              <a:gs pos="48000">
                <a:schemeClr val="accent2">
                  <a:lumMod val="75000"/>
                </a:schemeClr>
              </a:gs>
              <a:gs pos="5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grpSp>
        <p:nvGrpSpPr>
          <p:cNvPr id="76" name="Group 128"/>
          <p:cNvGrpSpPr/>
          <p:nvPr userDrawn="1"/>
        </p:nvGrpSpPr>
        <p:grpSpPr>
          <a:xfrm>
            <a:off x="5647716" y="3789355"/>
            <a:ext cx="870614" cy="1181992"/>
            <a:chOff x="4156421" y="3605160"/>
            <a:chExt cx="870614" cy="1181992"/>
          </a:xfrm>
        </p:grpSpPr>
        <p:grpSp>
          <p:nvGrpSpPr>
            <p:cNvPr id="77" name="Group 38"/>
            <p:cNvGrpSpPr/>
            <p:nvPr/>
          </p:nvGrpSpPr>
          <p:grpSpPr>
            <a:xfrm rot="20700000">
              <a:off x="4205748" y="3953366"/>
              <a:ext cx="762287" cy="833786"/>
              <a:chOff x="3901574" y="3930303"/>
              <a:chExt cx="653280" cy="589842"/>
            </a:xfrm>
          </p:grpSpPr>
          <p:sp>
            <p:nvSpPr>
              <p:cNvPr id="96" name="Freeform 43"/>
              <p:cNvSpPr>
                <a:spLocks/>
              </p:cNvSpPr>
              <p:nvPr/>
            </p:nvSpPr>
            <p:spPr bwMode="auto">
              <a:xfrm rot="964578">
                <a:off x="3901574" y="3930303"/>
                <a:ext cx="653280" cy="589842"/>
              </a:xfrm>
              <a:custGeom>
                <a:avLst/>
                <a:gdLst/>
                <a:ahLst/>
                <a:cxnLst>
                  <a:cxn ang="0">
                    <a:pos x="564" y="138"/>
                  </a:cxn>
                  <a:cxn ang="0">
                    <a:pos x="435" y="0"/>
                  </a:cxn>
                  <a:cxn ang="0">
                    <a:pos x="435" y="0"/>
                  </a:cxn>
                  <a:cxn ang="0">
                    <a:pos x="434" y="2"/>
                  </a:cxn>
                  <a:cxn ang="0">
                    <a:pos x="434" y="0"/>
                  </a:cxn>
                  <a:cxn ang="0">
                    <a:pos x="282" y="140"/>
                  </a:cxn>
                  <a:cxn ang="0">
                    <a:pos x="130" y="0"/>
                  </a:cxn>
                  <a:cxn ang="0">
                    <a:pos x="129" y="2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0" y="138"/>
                  </a:cxn>
                  <a:cxn ang="0">
                    <a:pos x="282" y="511"/>
                  </a:cxn>
                  <a:cxn ang="0">
                    <a:pos x="564" y="138"/>
                  </a:cxn>
                </a:cxnLst>
                <a:rect l="0" t="0" r="r" b="b"/>
                <a:pathLst>
                  <a:path w="564" h="511">
                    <a:moveTo>
                      <a:pt x="564" y="138"/>
                    </a:moveTo>
                    <a:cubicBezTo>
                      <a:pt x="496" y="127"/>
                      <a:pt x="443" y="71"/>
                      <a:pt x="435" y="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435" y="1"/>
                      <a:pt x="434" y="1"/>
                      <a:pt x="434" y="2"/>
                    </a:cubicBezTo>
                    <a:cubicBezTo>
                      <a:pt x="434" y="1"/>
                      <a:pt x="434" y="0"/>
                      <a:pt x="434" y="0"/>
                    </a:cubicBezTo>
                    <a:cubicBezTo>
                      <a:pt x="425" y="79"/>
                      <a:pt x="360" y="140"/>
                      <a:pt x="282" y="140"/>
                    </a:cubicBezTo>
                    <a:cubicBezTo>
                      <a:pt x="204" y="140"/>
                      <a:pt x="139" y="79"/>
                      <a:pt x="130" y="0"/>
                    </a:cubicBezTo>
                    <a:cubicBezTo>
                      <a:pt x="129" y="0"/>
                      <a:pt x="129" y="1"/>
                      <a:pt x="129" y="2"/>
                    </a:cubicBezTo>
                    <a:cubicBezTo>
                      <a:pt x="129" y="1"/>
                      <a:pt x="129" y="1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1" y="71"/>
                      <a:pt x="68" y="127"/>
                      <a:pt x="0" y="138"/>
                    </a:cubicBezTo>
                    <a:cubicBezTo>
                      <a:pt x="282" y="511"/>
                      <a:pt x="282" y="511"/>
                      <a:pt x="282" y="511"/>
                    </a:cubicBezTo>
                    <a:lnTo>
                      <a:pt x="564" y="138"/>
                    </a:lnTo>
                    <a:close/>
                  </a:path>
                </a:pathLst>
              </a:custGeom>
              <a:solidFill>
                <a:srgbClr val="F0B16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4"/>
              <p:cNvSpPr>
                <a:spLocks/>
              </p:cNvSpPr>
              <p:nvPr/>
            </p:nvSpPr>
            <p:spPr bwMode="auto">
              <a:xfrm rot="964578">
                <a:off x="4055010" y="3962063"/>
                <a:ext cx="337438" cy="557448"/>
              </a:xfrm>
              <a:custGeom>
                <a:avLst/>
                <a:gdLst/>
                <a:ahLst/>
                <a:cxnLst>
                  <a:cxn ang="0">
                    <a:pos x="125" y="413"/>
                  </a:cxn>
                  <a:cxn ang="0">
                    <a:pos x="250" y="0"/>
                  </a:cxn>
                  <a:cxn ang="0">
                    <a:pos x="0" y="2"/>
                  </a:cxn>
                  <a:cxn ang="0">
                    <a:pos x="125" y="413"/>
                  </a:cxn>
                </a:cxnLst>
                <a:rect l="0" t="0" r="r" b="b"/>
                <a:pathLst>
                  <a:path w="250" h="413">
                    <a:moveTo>
                      <a:pt x="125" y="413"/>
                    </a:moveTo>
                    <a:lnTo>
                      <a:pt x="250" y="0"/>
                    </a:lnTo>
                    <a:lnTo>
                      <a:pt x="0" y="2"/>
                    </a:lnTo>
                    <a:lnTo>
                      <a:pt x="125" y="413"/>
                    </a:lnTo>
                    <a:close/>
                  </a:path>
                </a:pathLst>
              </a:custGeom>
              <a:solidFill>
                <a:srgbClr val="E5A2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48"/>
              <p:cNvSpPr>
                <a:spLocks/>
              </p:cNvSpPr>
              <p:nvPr/>
            </p:nvSpPr>
            <p:spPr bwMode="auto">
              <a:xfrm rot="964578">
                <a:off x="4010139" y="4283441"/>
                <a:ext cx="319892" cy="23080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38" y="200"/>
                  </a:cxn>
                  <a:cxn ang="0">
                    <a:pos x="276" y="17"/>
                  </a:cxn>
                  <a:cxn ang="0">
                    <a:pos x="138" y="0"/>
                  </a:cxn>
                  <a:cxn ang="0">
                    <a:pos x="0" y="17"/>
                  </a:cxn>
                </a:cxnLst>
                <a:rect l="0" t="0" r="r" b="b"/>
                <a:pathLst>
                  <a:path w="276" h="200">
                    <a:moveTo>
                      <a:pt x="0" y="17"/>
                    </a:moveTo>
                    <a:cubicBezTo>
                      <a:pt x="138" y="200"/>
                      <a:pt x="138" y="200"/>
                      <a:pt x="138" y="200"/>
                    </a:cubicBezTo>
                    <a:cubicBezTo>
                      <a:pt x="276" y="17"/>
                      <a:pt x="276" y="17"/>
                      <a:pt x="276" y="17"/>
                    </a:cubicBezTo>
                    <a:cubicBezTo>
                      <a:pt x="232" y="6"/>
                      <a:pt x="186" y="0"/>
                      <a:pt x="138" y="0"/>
                    </a:cubicBezTo>
                    <a:cubicBezTo>
                      <a:pt x="90" y="0"/>
                      <a:pt x="44" y="6"/>
                      <a:pt x="0" y="1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28"/>
            <p:cNvGrpSpPr/>
            <p:nvPr/>
          </p:nvGrpSpPr>
          <p:grpSpPr>
            <a:xfrm flipH="1">
              <a:off x="4156419" y="3605162"/>
              <a:ext cx="870615" cy="607149"/>
              <a:chOff x="1447800" y="1539025"/>
              <a:chExt cx="1371600" cy="956525"/>
            </a:xfrm>
          </p:grpSpPr>
          <p:sp>
            <p:nvSpPr>
              <p:cNvPr id="92" name="Round Same Side Corner Rectangle 131"/>
              <p:cNvSpPr/>
              <p:nvPr/>
            </p:nvSpPr>
            <p:spPr>
              <a:xfrm rot="10800000">
                <a:off x="1905000" y="1733550"/>
                <a:ext cx="457200" cy="7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 Same Side Corner Rectangle 132"/>
              <p:cNvSpPr/>
              <p:nvPr/>
            </p:nvSpPr>
            <p:spPr>
              <a:xfrm rot="10800000" flipH="1">
                <a:off x="1447800" y="1733550"/>
                <a:ext cx="457200" cy="7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 Same Side Corner Rectangle 133"/>
              <p:cNvSpPr/>
              <p:nvPr/>
            </p:nvSpPr>
            <p:spPr>
              <a:xfrm rot="10800000">
                <a:off x="2362200" y="1733550"/>
                <a:ext cx="457200" cy="762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Isosceles Triangle 134"/>
              <p:cNvSpPr/>
              <p:nvPr/>
            </p:nvSpPr>
            <p:spPr>
              <a:xfrm>
                <a:off x="2141220" y="1539025"/>
                <a:ext cx="457200" cy="251474"/>
              </a:xfrm>
              <a:prstGeom prst="triangle">
                <a:avLst/>
              </a:prstGeom>
              <a:gradFill>
                <a:gsLst>
                  <a:gs pos="4800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grpSp>
        <p:nvGrpSpPr>
          <p:cNvPr id="99" name="Group 45"/>
          <p:cNvGrpSpPr/>
          <p:nvPr userDrawn="1"/>
        </p:nvGrpSpPr>
        <p:grpSpPr>
          <a:xfrm flipH="1">
            <a:off x="5647714" y="1764295"/>
            <a:ext cx="870615" cy="483674"/>
            <a:chOff x="1447800" y="1733550"/>
            <a:chExt cx="1371600" cy="762000"/>
          </a:xfrm>
        </p:grpSpPr>
        <p:sp>
          <p:nvSpPr>
            <p:cNvPr id="100" name="Snip Single Corner Rectangle 141"/>
            <p:cNvSpPr/>
            <p:nvPr/>
          </p:nvSpPr>
          <p:spPr>
            <a:xfrm rot="10800000">
              <a:off x="1905000" y="1733550"/>
              <a:ext cx="457200" cy="762000"/>
            </a:xfrm>
            <a:prstGeom prst="snip1Rect">
              <a:avLst>
                <a:gd name="adj" fmla="val 4230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nip Single Corner Rectangle 142"/>
            <p:cNvSpPr/>
            <p:nvPr/>
          </p:nvSpPr>
          <p:spPr>
            <a:xfrm rot="10800000" flipH="1">
              <a:off x="1447800" y="1733550"/>
              <a:ext cx="457200" cy="762000"/>
            </a:xfrm>
            <a:prstGeom prst="snip1Rect">
              <a:avLst>
                <a:gd name="adj" fmla="val 4230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rot="10800000">
              <a:off x="2362200" y="1733550"/>
              <a:ext cx="457200" cy="76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Freeform 58"/>
          <p:cNvSpPr>
            <a:spLocks/>
          </p:cNvSpPr>
          <p:nvPr userDrawn="1"/>
        </p:nvSpPr>
        <p:spPr bwMode="auto">
          <a:xfrm>
            <a:off x="5647715" y="1395494"/>
            <a:ext cx="870615" cy="320149"/>
          </a:xfrm>
          <a:custGeom>
            <a:avLst/>
            <a:gdLst/>
            <a:ahLst/>
            <a:cxnLst>
              <a:cxn ang="0">
                <a:pos x="282" y="0"/>
              </a:cxn>
              <a:cxn ang="0">
                <a:pos x="0" y="282"/>
              </a:cxn>
              <a:cxn ang="0">
                <a:pos x="1" y="282"/>
              </a:cxn>
              <a:cxn ang="0">
                <a:pos x="0" y="319"/>
              </a:cxn>
              <a:cxn ang="0">
                <a:pos x="129" y="319"/>
              </a:cxn>
              <a:cxn ang="0">
                <a:pos x="435" y="319"/>
              </a:cxn>
              <a:cxn ang="0">
                <a:pos x="563" y="319"/>
              </a:cxn>
              <a:cxn ang="0">
                <a:pos x="563" y="282"/>
              </a:cxn>
              <a:cxn ang="0">
                <a:pos x="282" y="0"/>
              </a:cxn>
            </a:cxnLst>
            <a:rect l="0" t="0" r="r" b="b"/>
            <a:pathLst>
              <a:path w="563" h="319">
                <a:moveTo>
                  <a:pt x="282" y="0"/>
                </a:moveTo>
                <a:cubicBezTo>
                  <a:pt x="126" y="0"/>
                  <a:pt x="0" y="126"/>
                  <a:pt x="0" y="282"/>
                </a:cubicBezTo>
                <a:cubicBezTo>
                  <a:pt x="1" y="282"/>
                  <a:pt x="1" y="282"/>
                  <a:pt x="1" y="282"/>
                </a:cubicBezTo>
                <a:cubicBezTo>
                  <a:pt x="0" y="319"/>
                  <a:pt x="0" y="319"/>
                  <a:pt x="0" y="319"/>
                </a:cubicBezTo>
                <a:cubicBezTo>
                  <a:pt x="129" y="319"/>
                  <a:pt x="129" y="319"/>
                  <a:pt x="129" y="319"/>
                </a:cubicBezTo>
                <a:cubicBezTo>
                  <a:pt x="435" y="319"/>
                  <a:pt x="435" y="319"/>
                  <a:pt x="435" y="319"/>
                </a:cubicBezTo>
                <a:cubicBezTo>
                  <a:pt x="563" y="319"/>
                  <a:pt x="563" y="319"/>
                  <a:pt x="563" y="319"/>
                </a:cubicBezTo>
                <a:cubicBezTo>
                  <a:pt x="563" y="282"/>
                  <a:pt x="563" y="282"/>
                  <a:pt x="563" y="282"/>
                </a:cubicBezTo>
                <a:cubicBezTo>
                  <a:pt x="563" y="126"/>
                  <a:pt x="437" y="0"/>
                  <a:pt x="282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Espace réservé du texte 8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577497" y="2011099"/>
            <a:ext cx="2088232" cy="6085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5" name="Espace réservé du texte 8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577497" y="1611518"/>
            <a:ext cx="2088232" cy="39958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accent5"/>
                </a:solidFill>
              </a:defRPr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Ajouter un titre</a:t>
            </a:r>
          </a:p>
        </p:txBody>
      </p:sp>
      <p:sp>
        <p:nvSpPr>
          <p:cNvPr id="106" name="Espace réservé du texte 8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1577497" y="3091219"/>
            <a:ext cx="2088232" cy="6085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7" name="Espace réservé du texte 8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1577497" y="2691638"/>
            <a:ext cx="2088232" cy="39958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accent3"/>
                </a:solidFill>
              </a:defRPr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Ajouter un titre</a:t>
            </a:r>
          </a:p>
        </p:txBody>
      </p:sp>
      <p:sp>
        <p:nvSpPr>
          <p:cNvPr id="108" name="Espace réservé du texte 8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1577497" y="4171339"/>
            <a:ext cx="2088232" cy="6085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9" name="Espace réservé du texte 8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577497" y="3771758"/>
            <a:ext cx="2088232" cy="39958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accent1"/>
                </a:solidFill>
              </a:defRPr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Ajouter un titre</a:t>
            </a:r>
          </a:p>
        </p:txBody>
      </p:sp>
      <p:sp>
        <p:nvSpPr>
          <p:cNvPr id="110" name="Espace réservé du texte 8"/>
          <p:cNvSpPr>
            <a:spLocks noGrp="1"/>
          </p:cNvSpPr>
          <p:nvPr>
            <p:ph type="body" sz="quarter" idx="61" hasCustomPrompt="1"/>
          </p:nvPr>
        </p:nvSpPr>
        <p:spPr bwMode="gray">
          <a:xfrm>
            <a:off x="8490265" y="2547622"/>
            <a:ext cx="2088232" cy="6085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1" name="Espace réservé du texte 8"/>
          <p:cNvSpPr>
            <a:spLocks noGrp="1"/>
          </p:cNvSpPr>
          <p:nvPr>
            <p:ph type="body" sz="quarter" idx="62" hasCustomPrompt="1"/>
          </p:nvPr>
        </p:nvSpPr>
        <p:spPr bwMode="gray">
          <a:xfrm>
            <a:off x="8490265" y="2115574"/>
            <a:ext cx="2088232" cy="39958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accent4"/>
                </a:solidFill>
              </a:defRPr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Ajouter un titre</a:t>
            </a:r>
          </a:p>
        </p:txBody>
      </p:sp>
      <p:sp>
        <p:nvSpPr>
          <p:cNvPr id="112" name="Espace réservé du texte 8"/>
          <p:cNvSpPr>
            <a:spLocks noGrp="1"/>
          </p:cNvSpPr>
          <p:nvPr>
            <p:ph type="body" sz="quarter" idx="63" hasCustomPrompt="1"/>
          </p:nvPr>
        </p:nvSpPr>
        <p:spPr bwMode="gray">
          <a:xfrm>
            <a:off x="8490265" y="3595275"/>
            <a:ext cx="2088232" cy="6085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0"/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3" name="Espace réservé du texte 8"/>
          <p:cNvSpPr>
            <a:spLocks noGrp="1"/>
          </p:cNvSpPr>
          <p:nvPr>
            <p:ph type="body" sz="quarter" idx="64" hasCustomPrompt="1"/>
          </p:nvPr>
        </p:nvSpPr>
        <p:spPr bwMode="gray">
          <a:xfrm>
            <a:off x="8490265" y="3195694"/>
            <a:ext cx="2088232" cy="39958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1400" b="1" baseline="0">
                <a:solidFill>
                  <a:schemeClr val="accent2"/>
                </a:solidFill>
              </a:defRPr>
            </a:lvl1pPr>
            <a:lvl2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/>
            </a:lvl2pPr>
            <a:lvl3pPr marL="493713" indent="0">
              <a:buNone/>
              <a:defRPr/>
            </a:lvl3pPr>
            <a:lvl4pPr marL="898525" indent="0">
              <a:buFont typeface="Arial" panose="020B0604020202020204" pitchFamily="34" charset="0"/>
              <a:buNone/>
              <a:defRPr/>
            </a:lvl4pPr>
            <a:lvl5pPr marL="8985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Ajouter un titre</a:t>
            </a:r>
          </a:p>
        </p:txBody>
      </p:sp>
      <p:sp>
        <p:nvSpPr>
          <p:cNvPr id="114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895313" y="2403606"/>
            <a:ext cx="1378928" cy="34790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115" name="Text Placeholder 3"/>
          <p:cNvSpPr>
            <a:spLocks noGrp="1"/>
          </p:cNvSpPr>
          <p:nvPr>
            <p:ph type="body" sz="half" idx="65" hasCustomPrompt="1"/>
          </p:nvPr>
        </p:nvSpPr>
        <p:spPr>
          <a:xfrm>
            <a:off x="6906089" y="3423850"/>
            <a:ext cx="1378928" cy="34790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116" name="Text Placeholder 3"/>
          <p:cNvSpPr>
            <a:spLocks noGrp="1"/>
          </p:cNvSpPr>
          <p:nvPr>
            <p:ph type="body" sz="half" idx="66" hasCustomPrompt="1"/>
          </p:nvPr>
        </p:nvSpPr>
        <p:spPr>
          <a:xfrm>
            <a:off x="3953761" y="3999914"/>
            <a:ext cx="1378928" cy="34790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117" name="Text Placeholder 3"/>
          <p:cNvSpPr>
            <a:spLocks noGrp="1"/>
          </p:cNvSpPr>
          <p:nvPr>
            <p:ph type="body" sz="half" idx="67" hasCustomPrompt="1"/>
          </p:nvPr>
        </p:nvSpPr>
        <p:spPr>
          <a:xfrm>
            <a:off x="3953761" y="2907662"/>
            <a:ext cx="1378928" cy="34790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en-US"/>
          </a:p>
        </p:txBody>
      </p:sp>
      <p:sp>
        <p:nvSpPr>
          <p:cNvPr id="118" name="Text Placeholder 3"/>
          <p:cNvSpPr>
            <a:spLocks noGrp="1"/>
          </p:cNvSpPr>
          <p:nvPr>
            <p:ph type="body" sz="half" idx="68" hasCustomPrompt="1"/>
          </p:nvPr>
        </p:nvSpPr>
        <p:spPr>
          <a:xfrm>
            <a:off x="3953761" y="1827542"/>
            <a:ext cx="1378928" cy="34790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Ajouter</a:t>
            </a:r>
            <a:r>
              <a:rPr lang="en-US"/>
              <a:t> un </a:t>
            </a:r>
            <a:r>
              <a:rPr lang="en-US" err="1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2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5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CA7FC9-5D38-4B26-8ABF-9F3CC399F27A}"/>
              </a:ext>
            </a:extLst>
          </p:cNvPr>
          <p:cNvSpPr/>
          <p:nvPr userDrawn="1"/>
        </p:nvSpPr>
        <p:spPr>
          <a:xfrm>
            <a:off x="0" y="6134868"/>
            <a:ext cx="12192000" cy="8399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73D36B8-7045-490C-AD8A-CC12E799E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87887"/>
          <a:stretch/>
        </p:blipFill>
        <p:spPr>
          <a:xfrm>
            <a:off x="838200" y="6125343"/>
            <a:ext cx="10515600" cy="7136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5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EA29358-3B50-45B5-8BFB-7F945D348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3640" r="77465" b="78881"/>
          <a:stretch/>
        </p:blipFill>
        <p:spPr>
          <a:xfrm>
            <a:off x="203200" y="136525"/>
            <a:ext cx="1847274" cy="11567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50DE221-6FEB-493A-B033-430B218CB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7559" t="72313" r="2653" b="14743"/>
          <a:stretch/>
        </p:blipFill>
        <p:spPr>
          <a:xfrm>
            <a:off x="10360479" y="4880102"/>
            <a:ext cx="1483104" cy="1098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6B8757-810E-4326-AB2C-6E5EA0A5E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2784" t="74209" r="75874" b="14743"/>
          <a:stretch/>
        </p:blipFill>
        <p:spPr>
          <a:xfrm>
            <a:off x="203200" y="5037364"/>
            <a:ext cx="3279440" cy="9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2540000" y="2389164"/>
            <a:ext cx="7112000" cy="73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/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" sz="4500"/>
              <a:t>PROYECTO </a:t>
            </a:r>
            <a:r>
              <a:rPr lang="es-ES" sz="4500">
                <a:solidFill>
                  <a:srgbClr val="009242"/>
                </a:solidFill>
              </a:rPr>
              <a:t>ALCÁNTARA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82395D1B-21EB-4022-A188-60358E0D3E53}"/>
              </a:ext>
            </a:extLst>
          </p:cNvPr>
          <p:cNvSpPr txBox="1">
            <a:spLocks/>
          </p:cNvSpPr>
          <p:nvPr/>
        </p:nvSpPr>
        <p:spPr>
          <a:xfrm>
            <a:off x="873550" y="1166873"/>
            <a:ext cx="10770781" cy="916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4BA89CEA-12CE-4FAB-ABC7-7EE49CE8C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233" y="3272962"/>
            <a:ext cx="9893370" cy="626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Sistema Económico Financiero de la Junta de Extremadura</a:t>
            </a:r>
          </a:p>
          <a:p>
            <a:endParaRPr lang="es-ES">
              <a:cs typeface="Calibri"/>
            </a:endParaRPr>
          </a:p>
          <a:p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9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D491787-1667-4924-8090-2BBECE56DE7B}"/>
              </a:ext>
            </a:extLst>
          </p:cNvPr>
          <p:cNvSpPr/>
          <p:nvPr/>
        </p:nvSpPr>
        <p:spPr>
          <a:xfrm>
            <a:off x="351686" y="1157552"/>
            <a:ext cx="8991600" cy="36140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29CD9903-DE82-46F9-9DED-99888878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05" y="201197"/>
            <a:ext cx="5131988" cy="666775"/>
          </a:xfrm>
        </p:spPr>
        <p:txBody>
          <a:bodyPr>
            <a:normAutofit/>
          </a:bodyPr>
          <a:lstStyle/>
          <a:p>
            <a:r>
              <a:rPr lang="es-ES" sz="3200" b="1">
                <a:solidFill>
                  <a:srgbClr val="009242"/>
                </a:solidFill>
              </a:rPr>
              <a:t>Modelo Alcántara</a:t>
            </a:r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FAEA177-059B-4FF0-8BE5-F646CB1A2321}"/>
              </a:ext>
            </a:extLst>
          </p:cNvPr>
          <p:cNvSpPr txBox="1"/>
          <p:nvPr/>
        </p:nvSpPr>
        <p:spPr>
          <a:xfrm>
            <a:off x="3441497" y="1358621"/>
            <a:ext cx="2785807" cy="472729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Administración General de JEX</a:t>
            </a:r>
            <a:endParaRPr lang="es-ES" sz="1600" b="1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A242E1-BFF1-4415-A0B2-0743208EE824}"/>
              </a:ext>
            </a:extLst>
          </p:cNvPr>
          <p:cNvSpPr txBox="1"/>
          <p:nvPr/>
        </p:nvSpPr>
        <p:spPr>
          <a:xfrm>
            <a:off x="451995" y="2199601"/>
            <a:ext cx="465902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Vicepresidencia primera y Consejería de Hacienda y Administración Pública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Vicepresidencia segunda y Consejería de Sanidad y Servicios Sociales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Consejería de Agricultura, Desarrollo Rural, Población y Territorio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Consejería de Economía, Ciencia y Agenda Digital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Consejería de Educación y Empleo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Consejería de Movilidad, Transporte y Vivienda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Consejería de Igualdad y Cooperación para el Desarrollo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Consejería de Cultura, Turismo y Deportes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Consejería para la Transición Ecológica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95BA292-E383-44B5-B5C1-B179123B9849}"/>
              </a:ext>
            </a:extLst>
          </p:cNvPr>
          <p:cNvSpPr txBox="1"/>
          <p:nvPr/>
        </p:nvSpPr>
        <p:spPr>
          <a:xfrm>
            <a:off x="5368156" y="2061102"/>
            <a:ext cx="368681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Presidencia de la Junta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48EB83A-3271-48EB-AB7E-9469B7856084}"/>
              </a:ext>
            </a:extLst>
          </p:cNvPr>
          <p:cNvSpPr txBox="1"/>
          <p:nvPr/>
        </p:nvSpPr>
        <p:spPr>
          <a:xfrm>
            <a:off x="5346260" y="2424316"/>
            <a:ext cx="373061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Servicio Extremeño Público de Empleo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SEPAD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>
                <a:cs typeface="Calibri" panose="020F0502020204030204"/>
              </a:rPr>
              <a:t>Instituto de Consumo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>
                <a:cs typeface="Calibri" panose="020F0502020204030204"/>
              </a:rPr>
              <a:t>EPESEC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>
                <a:cs typeface="Calibri" panose="020F0502020204030204"/>
              </a:rPr>
              <a:t>Instituto de la Juventud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>
                <a:cs typeface="Calibri" panose="020F0502020204030204"/>
              </a:rPr>
              <a:t>Agencia Extremeña de Cooperación Internacional para el desarrollo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>
                <a:cs typeface="Calibri" panose="020F0502020204030204"/>
              </a:rPr>
              <a:t>Instituto de Estadística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B5812D2-9B19-456E-BB2B-191B67B459A7}"/>
              </a:ext>
            </a:extLst>
          </p:cNvPr>
          <p:cNvSpPr txBox="1"/>
          <p:nvPr/>
        </p:nvSpPr>
        <p:spPr>
          <a:xfrm>
            <a:off x="9822832" y="4375043"/>
            <a:ext cx="1483850" cy="472729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CICYTEX</a:t>
            </a:r>
            <a:endParaRPr lang="es-ES" sz="1600" b="1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29617F6-C6C4-4F46-B9A2-BD9FF4A65DD2}"/>
              </a:ext>
            </a:extLst>
          </p:cNvPr>
          <p:cNvSpPr txBox="1"/>
          <p:nvPr/>
        </p:nvSpPr>
        <p:spPr>
          <a:xfrm>
            <a:off x="9822832" y="1432523"/>
            <a:ext cx="1474787" cy="472729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CES</a:t>
            </a:r>
            <a:endParaRPr lang="es-ES" sz="1600" b="1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4F5152C-3918-4C54-A87F-11B7B7505E2F}"/>
              </a:ext>
            </a:extLst>
          </p:cNvPr>
          <p:cNvSpPr txBox="1"/>
          <p:nvPr/>
        </p:nvSpPr>
        <p:spPr>
          <a:xfrm>
            <a:off x="9813769" y="2413217"/>
            <a:ext cx="1483850" cy="472729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CONSEJO JUVENTUD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0534B07-B720-4A28-87B5-D8820A5CCE2A}"/>
              </a:ext>
            </a:extLst>
          </p:cNvPr>
          <p:cNvSpPr txBox="1"/>
          <p:nvPr/>
        </p:nvSpPr>
        <p:spPr>
          <a:xfrm>
            <a:off x="9813769" y="3408244"/>
            <a:ext cx="1483850" cy="472729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INSTITIUTO MUJER</a:t>
            </a:r>
            <a:endParaRPr lang="es-ES" sz="1600" b="1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BAECD90-8013-4176-B65E-4D0B1ADF0135}"/>
              </a:ext>
            </a:extLst>
          </p:cNvPr>
          <p:cNvSpPr txBox="1"/>
          <p:nvPr/>
        </p:nvSpPr>
        <p:spPr>
          <a:xfrm>
            <a:off x="6012843" y="5043840"/>
            <a:ext cx="1715827" cy="4727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SES</a:t>
            </a:r>
            <a:endParaRPr lang="es-ES" sz="1600" b="1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F88D6DF-46FA-417B-8F25-5C8993FCD8B6}"/>
              </a:ext>
            </a:extLst>
          </p:cNvPr>
          <p:cNvSpPr txBox="1">
            <a:spLocks/>
          </p:cNvSpPr>
          <p:nvPr/>
        </p:nvSpPr>
        <p:spPr>
          <a:xfrm>
            <a:off x="3137223" y="630378"/>
            <a:ext cx="5667027" cy="461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>
                <a:solidFill>
                  <a:srgbClr val="009242"/>
                </a:solidFill>
                <a:cs typeface="Calibri Light"/>
              </a:rPr>
              <a:t>Alcance Organizativo</a:t>
            </a:r>
          </a:p>
        </p:txBody>
      </p:sp>
    </p:spTree>
    <p:extLst>
      <p:ext uri="{BB962C8B-B14F-4D97-AF65-F5344CB8AC3E}">
        <p14:creationId xmlns:p14="http://schemas.microsoft.com/office/powerpoint/2010/main" val="56329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9FCC9C16-BC9C-4D6A-B785-E557892C2C5C}"/>
              </a:ext>
            </a:extLst>
          </p:cNvPr>
          <p:cNvSpPr txBox="1">
            <a:spLocks/>
          </p:cNvSpPr>
          <p:nvPr/>
        </p:nvSpPr>
        <p:spPr>
          <a:xfrm>
            <a:off x="2083543" y="307247"/>
            <a:ext cx="6357140" cy="547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>
                <a:solidFill>
                  <a:srgbClr val="009242"/>
                </a:solidFill>
              </a:rPr>
              <a:t>Modelo Alcántara</a:t>
            </a:r>
            <a:endParaRPr lang="es-ES"/>
          </a:p>
        </p:txBody>
      </p:sp>
      <p:pic>
        <p:nvPicPr>
          <p:cNvPr id="31" name="Imagen 9">
            <a:extLst>
              <a:ext uri="{FF2B5EF4-FFF2-40B4-BE49-F238E27FC236}">
                <a16:creationId xmlns:a16="http://schemas.microsoft.com/office/drawing/2014/main" xmlns="" id="{6AD286EB-7342-469B-AEBC-1351DF37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18" y="3036432"/>
            <a:ext cx="1681256" cy="1101136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4074237B-32D6-4D24-B7E0-CC520271A07A}"/>
              </a:ext>
            </a:extLst>
          </p:cNvPr>
          <p:cNvGrpSpPr/>
          <p:nvPr/>
        </p:nvGrpSpPr>
        <p:grpSpPr>
          <a:xfrm>
            <a:off x="4485110" y="1143675"/>
            <a:ext cx="2155518" cy="1266593"/>
            <a:chOff x="-6182" y="1524346"/>
            <a:chExt cx="3396673" cy="2066052"/>
          </a:xfrm>
        </p:grpSpPr>
        <p:pic>
          <p:nvPicPr>
            <p:cNvPr id="33" name="Imagen 8" descr="Imagen que contiene camiseta&#10;&#10;Descripción generada con confianza muy alta">
              <a:extLst>
                <a:ext uri="{FF2B5EF4-FFF2-40B4-BE49-F238E27FC236}">
                  <a16:creationId xmlns:a16="http://schemas.microsoft.com/office/drawing/2014/main" xmlns="" id="{60F6CD1D-FF4E-4209-B525-941900A8F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105" y="1524346"/>
              <a:ext cx="1940757" cy="1743654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xmlns="" id="{92921242-B800-4EAA-8534-A7A73E187E71}"/>
                </a:ext>
              </a:extLst>
            </p:cNvPr>
            <p:cNvSpPr txBox="1"/>
            <p:nvPr/>
          </p:nvSpPr>
          <p:spPr>
            <a:xfrm>
              <a:off x="-6182" y="2887540"/>
              <a:ext cx="3396673" cy="70285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1100" b="1"/>
                <a:t>SISTEMAS GESTIÓN</a:t>
              </a:r>
              <a:endParaRPr lang="es-ES" sz="1100" b="1">
                <a:cs typeface="Calibri"/>
              </a:endParaRPr>
            </a:p>
            <a:p>
              <a:pPr algn="ctr"/>
              <a:r>
                <a:rPr lang="es-ES" sz="1100" b="1"/>
                <a:t>AYUDAS/SUBVENCIONES</a:t>
              </a:r>
              <a:endParaRPr lang="es-ES" sz="1100" b="1">
                <a:cs typeface="Calibri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FF517311-845E-4105-BAAA-7F6400D8E208}"/>
              </a:ext>
            </a:extLst>
          </p:cNvPr>
          <p:cNvGrpSpPr/>
          <p:nvPr/>
        </p:nvGrpSpPr>
        <p:grpSpPr>
          <a:xfrm>
            <a:off x="6551841" y="1250468"/>
            <a:ext cx="1389485" cy="1042114"/>
            <a:chOff x="5230870" y="1166289"/>
            <a:chExt cx="1389485" cy="1042114"/>
          </a:xfrm>
        </p:grpSpPr>
        <p:pic>
          <p:nvPicPr>
            <p:cNvPr id="37" name="Imagen 36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xmlns="" id="{D4789B3F-F81D-4D85-8FEE-E29BC97EB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0870" y="1166289"/>
              <a:ext cx="1389485" cy="1042114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xmlns="" id="{4C81B0EE-6D22-47EA-9517-EEF60CA8E075}"/>
                </a:ext>
              </a:extLst>
            </p:cNvPr>
            <p:cNvSpPr txBox="1"/>
            <p:nvPr/>
          </p:nvSpPr>
          <p:spPr>
            <a:xfrm>
              <a:off x="5740286" y="1225680"/>
              <a:ext cx="6291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/>
                <a:t>JARA</a:t>
              </a:r>
            </a:p>
          </p:txBody>
        </p:sp>
      </p:grpSp>
      <p:pic>
        <p:nvPicPr>
          <p:cNvPr id="39" name="Imagen 38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D4A5E2C-816C-42CE-A2A6-33624BE84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525" y="2018623"/>
            <a:ext cx="1547070" cy="978522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xmlns="" id="{77A2E45C-3AE6-4F85-A378-CA2D12514D9C}"/>
              </a:ext>
            </a:extLst>
          </p:cNvPr>
          <p:cNvGrpSpPr/>
          <p:nvPr/>
        </p:nvGrpSpPr>
        <p:grpSpPr>
          <a:xfrm>
            <a:off x="3239399" y="4723887"/>
            <a:ext cx="1647533" cy="505642"/>
            <a:chOff x="6793151" y="2923356"/>
            <a:chExt cx="3143250" cy="1116747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xmlns="" id="{560989FC-113A-4A30-9487-2583C15BC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5266" y="3687678"/>
              <a:ext cx="2391135" cy="352425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xmlns="" id="{F91A039A-6C74-4684-9FCA-72E0884FE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3151" y="3687677"/>
              <a:ext cx="752475" cy="352425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xmlns="" id="{6698CE4E-60BC-4CC7-B929-EEB46ECB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3151" y="2923356"/>
              <a:ext cx="3143250" cy="800100"/>
            </a:xfrm>
            <a:prstGeom prst="rect">
              <a:avLst/>
            </a:prstGeom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xmlns="" id="{69D3945E-3682-413E-A765-B5BFEA51F4B9}"/>
              </a:ext>
            </a:extLst>
          </p:cNvPr>
          <p:cNvGrpSpPr/>
          <p:nvPr/>
        </p:nvGrpSpPr>
        <p:grpSpPr>
          <a:xfrm>
            <a:off x="8033962" y="4148754"/>
            <a:ext cx="1743598" cy="1172292"/>
            <a:chOff x="4943475" y="1898337"/>
            <a:chExt cx="3245279" cy="1980658"/>
          </a:xfrm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A101A7DC-8F27-4D35-BE10-B1C51AFC99D8}"/>
                </a:ext>
              </a:extLst>
            </p:cNvPr>
            <p:cNvGrpSpPr/>
            <p:nvPr/>
          </p:nvGrpSpPr>
          <p:grpSpPr>
            <a:xfrm>
              <a:off x="4943475" y="1898337"/>
              <a:ext cx="2338671" cy="1980658"/>
              <a:chOff x="4943475" y="1898337"/>
              <a:chExt cx="2338671" cy="1980658"/>
            </a:xfrm>
          </p:grpSpPr>
          <p:pic>
            <p:nvPicPr>
              <p:cNvPr id="47" name="Imagen 57">
                <a:extLst>
                  <a:ext uri="{FF2B5EF4-FFF2-40B4-BE49-F238E27FC236}">
                    <a16:creationId xmlns:a16="http://schemas.microsoft.com/office/drawing/2014/main" xmlns="" id="{8F2D0AE4-5DE7-4E85-B583-E452A8523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3475" y="1898337"/>
                <a:ext cx="1952625" cy="1632576"/>
              </a:xfrm>
              <a:prstGeom prst="rect">
                <a:avLst/>
              </a:prstGeom>
            </p:spPr>
          </p:pic>
          <p:pic>
            <p:nvPicPr>
              <p:cNvPr id="48" name="Imagen 49">
                <a:extLst>
                  <a:ext uri="{FF2B5EF4-FFF2-40B4-BE49-F238E27FC236}">
                    <a16:creationId xmlns:a16="http://schemas.microsoft.com/office/drawing/2014/main" xmlns="" id="{FA250F35-ABB4-406B-BF87-493705DAF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14975" y="2533650"/>
                <a:ext cx="1028700" cy="514350"/>
              </a:xfrm>
              <a:prstGeom prst="rect">
                <a:avLst/>
              </a:prstGeom>
            </p:spPr>
          </p:pic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xmlns="" id="{E7406C38-E747-4332-999C-5FE5342B20D6}"/>
                  </a:ext>
                </a:extLst>
              </p:cNvPr>
              <p:cNvSpPr txBox="1"/>
              <p:nvPr/>
            </p:nvSpPr>
            <p:spPr>
              <a:xfrm>
                <a:off x="5445554" y="3048000"/>
                <a:ext cx="1836592" cy="83099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s-ES" sz="1050" b="1">
                    <a:solidFill>
                      <a:srgbClr val="FFFFFF"/>
                    </a:solidFill>
                  </a:rPr>
                  <a:t>PUENTE</a:t>
                </a:r>
                <a:endParaRPr lang="es-ES" sz="1100" b="1">
                  <a:solidFill>
                    <a:srgbClr val="FFFFFF"/>
                  </a:solidFill>
                </a:endParaRPr>
              </a:p>
              <a:p>
                <a:endParaRPr lang="es-ES" sz="1050" b="1">
                  <a:solidFill>
                    <a:srgbClr val="FFFFFF"/>
                  </a:solidFill>
                  <a:cs typeface="Calibri"/>
                </a:endParaRPr>
              </a:p>
            </p:txBody>
          </p:sp>
        </p:grp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xmlns="" id="{C98FFE2B-01E6-470F-AA0F-5C01EC46877E}"/>
                </a:ext>
              </a:extLst>
            </p:cNvPr>
            <p:cNvSpPr txBox="1"/>
            <p:nvPr/>
          </p:nvSpPr>
          <p:spPr>
            <a:xfrm>
              <a:off x="5445554" y="3279411"/>
              <a:ext cx="2743200" cy="42900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1050" b="1"/>
                <a:t>ALCÁNTARA</a:t>
              </a:r>
              <a:endParaRPr lang="es-ES" sz="1050" b="1">
                <a:cs typeface="Calibri"/>
              </a:endParaRPr>
            </a:p>
          </p:txBody>
        </p:sp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49776FAC-1E90-47CD-97E9-523E1BB2DF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5954" y="4829205"/>
            <a:ext cx="807266" cy="966273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39169FFB-FCB7-4BE2-9D93-A0C4F57AC6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2555" y="5157373"/>
            <a:ext cx="1837027" cy="372795"/>
          </a:xfrm>
          <a:prstGeom prst="rect">
            <a:avLst/>
          </a:prstGeom>
        </p:spPr>
      </p:pic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xmlns="" id="{DB8FD3F1-ACC7-44AA-B410-FAA865D92D58}"/>
              </a:ext>
            </a:extLst>
          </p:cNvPr>
          <p:cNvCxnSpPr>
            <a:cxnSpLocks/>
          </p:cNvCxnSpPr>
          <p:nvPr/>
        </p:nvCxnSpPr>
        <p:spPr>
          <a:xfrm flipH="1">
            <a:off x="5881069" y="4141072"/>
            <a:ext cx="333152" cy="8942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xmlns="" id="{D5D4D87F-3E68-44DC-A7E4-9A994B57965B}"/>
              </a:ext>
            </a:extLst>
          </p:cNvPr>
          <p:cNvCxnSpPr>
            <a:cxnSpLocks/>
          </p:cNvCxnSpPr>
          <p:nvPr/>
        </p:nvCxnSpPr>
        <p:spPr>
          <a:xfrm flipH="1">
            <a:off x="6951956" y="2684546"/>
            <a:ext cx="1117846" cy="4309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xmlns="" id="{5A2777E1-64AF-417A-9AF6-D8F44CDE4DE6}"/>
              </a:ext>
            </a:extLst>
          </p:cNvPr>
          <p:cNvCxnSpPr>
            <a:cxnSpLocks/>
          </p:cNvCxnSpPr>
          <p:nvPr/>
        </p:nvCxnSpPr>
        <p:spPr>
          <a:xfrm>
            <a:off x="6618126" y="4157491"/>
            <a:ext cx="448894" cy="7345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CACB2B1F-B435-4B9F-859B-F5449430592B}"/>
              </a:ext>
            </a:extLst>
          </p:cNvPr>
          <p:cNvCxnSpPr>
            <a:cxnSpLocks/>
          </p:cNvCxnSpPr>
          <p:nvPr/>
        </p:nvCxnSpPr>
        <p:spPr>
          <a:xfrm flipH="1">
            <a:off x="4715686" y="4063943"/>
            <a:ext cx="987299" cy="6129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0A1719F4-DAF8-426E-AA1B-5ECF04DA9D92}"/>
              </a:ext>
            </a:extLst>
          </p:cNvPr>
          <p:cNvCxnSpPr>
            <a:cxnSpLocks/>
          </p:cNvCxnSpPr>
          <p:nvPr/>
        </p:nvCxnSpPr>
        <p:spPr>
          <a:xfrm flipH="1" flipV="1">
            <a:off x="5652224" y="2410268"/>
            <a:ext cx="326993" cy="6249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E62E2972-F124-4AC8-90C1-49A97F504EF5}"/>
              </a:ext>
            </a:extLst>
          </p:cNvPr>
          <p:cNvCxnSpPr>
            <a:cxnSpLocks/>
          </p:cNvCxnSpPr>
          <p:nvPr/>
        </p:nvCxnSpPr>
        <p:spPr>
          <a:xfrm flipH="1">
            <a:off x="6439699" y="2292582"/>
            <a:ext cx="672930" cy="743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00803F6C-D116-42BA-9460-A63D68668891}"/>
              </a:ext>
            </a:extLst>
          </p:cNvPr>
          <p:cNvCxnSpPr>
            <a:cxnSpLocks/>
          </p:cNvCxnSpPr>
          <p:nvPr/>
        </p:nvCxnSpPr>
        <p:spPr>
          <a:xfrm flipH="1" flipV="1">
            <a:off x="6908520" y="3924073"/>
            <a:ext cx="1072506" cy="4852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76A9152B-8F9C-472F-9CD9-70AB19AAB7F9}"/>
              </a:ext>
            </a:extLst>
          </p:cNvPr>
          <p:cNvGrpSpPr/>
          <p:nvPr/>
        </p:nvGrpSpPr>
        <p:grpSpPr>
          <a:xfrm>
            <a:off x="2619675" y="2459159"/>
            <a:ext cx="1398509" cy="971550"/>
            <a:chOff x="9022333" y="2760974"/>
            <a:chExt cx="1398509" cy="971550"/>
          </a:xfrm>
        </p:grpSpPr>
        <p:pic>
          <p:nvPicPr>
            <p:cNvPr id="60" name="Imagen 59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xmlns="" id="{F28FC120-73A6-44DC-9C45-D7DAD51C8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34000"/>
            </a:blip>
            <a:stretch>
              <a:fillRect/>
            </a:stretch>
          </p:blipFill>
          <p:spPr>
            <a:xfrm>
              <a:off x="9228669" y="2760974"/>
              <a:ext cx="985838" cy="971550"/>
            </a:xfrm>
            <a:prstGeom prst="rect">
              <a:avLst/>
            </a:prstGeom>
            <a:effectLst/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xmlns="" id="{B05B83EA-46A0-4016-816A-249CA1295A70}"/>
                </a:ext>
              </a:extLst>
            </p:cNvPr>
            <p:cNvSpPr txBox="1"/>
            <p:nvPr/>
          </p:nvSpPr>
          <p:spPr>
            <a:xfrm>
              <a:off x="9022333" y="3039000"/>
              <a:ext cx="1398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/>
                <a:t>DIRECTORIO ACTIVO CORPORATIVO</a:t>
              </a:r>
            </a:p>
          </p:txBody>
        </p:sp>
      </p:grp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xmlns="" id="{5408FC23-E35C-4F32-A37F-69600272D89D}"/>
              </a:ext>
            </a:extLst>
          </p:cNvPr>
          <p:cNvCxnSpPr>
            <a:cxnSpLocks/>
          </p:cNvCxnSpPr>
          <p:nvPr/>
        </p:nvCxnSpPr>
        <p:spPr>
          <a:xfrm flipH="1">
            <a:off x="7112629" y="3566187"/>
            <a:ext cx="11968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84E78C-CFE0-4F0A-B62B-AFF17BFF1DE7}"/>
              </a:ext>
            </a:extLst>
          </p:cNvPr>
          <p:cNvSpPr txBox="1">
            <a:spLocks/>
          </p:cNvSpPr>
          <p:nvPr/>
        </p:nvSpPr>
        <p:spPr>
          <a:xfrm>
            <a:off x="3137223" y="745397"/>
            <a:ext cx="5667027" cy="461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>
                <a:solidFill>
                  <a:srgbClr val="009242"/>
                </a:solidFill>
                <a:cs typeface="Calibri Light"/>
              </a:rPr>
              <a:t>Integraciones con Otros Sistemas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9291C3D6-21B0-4C27-BFD2-B6391F8F9DBA}"/>
              </a:ext>
            </a:extLst>
          </p:cNvPr>
          <p:cNvSpPr/>
          <p:nvPr/>
        </p:nvSpPr>
        <p:spPr>
          <a:xfrm>
            <a:off x="3137223" y="1743255"/>
            <a:ext cx="1231598" cy="54744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EDI</a:t>
            </a:r>
            <a:r>
              <a:rPr lang="es-ES" sz="2000" b="1"/>
              <a:t>TRAN</a:t>
            </a:r>
            <a:r>
              <a:rPr lang="es-ES"/>
              <a:t>	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xmlns="" id="{37E62405-0658-4E32-84E6-14716BFBA946}"/>
              </a:ext>
            </a:extLst>
          </p:cNvPr>
          <p:cNvCxnSpPr>
            <a:cxnSpLocks/>
          </p:cNvCxnSpPr>
          <p:nvPr/>
        </p:nvCxnSpPr>
        <p:spPr>
          <a:xfrm flipH="1" flipV="1">
            <a:off x="4394946" y="2362646"/>
            <a:ext cx="903962" cy="7002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0504D5E7-C5E9-459F-899D-29724536888C}"/>
              </a:ext>
            </a:extLst>
          </p:cNvPr>
          <p:cNvCxnSpPr>
            <a:cxnSpLocks/>
          </p:cNvCxnSpPr>
          <p:nvPr/>
        </p:nvCxnSpPr>
        <p:spPr>
          <a:xfrm flipH="1">
            <a:off x="4189803" y="3834800"/>
            <a:ext cx="1132015" cy="857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xmlns="" id="{C1383B10-5667-418A-95B4-17CE59076FBC}"/>
              </a:ext>
            </a:extLst>
          </p:cNvPr>
          <p:cNvSpPr/>
          <p:nvPr/>
        </p:nvSpPr>
        <p:spPr>
          <a:xfrm>
            <a:off x="8342046" y="3310180"/>
            <a:ext cx="1681256" cy="54744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Fondos europeos</a:t>
            </a:r>
          </a:p>
          <a:p>
            <a:pPr algn="ctr"/>
            <a:r>
              <a:rPr lang="es-ES" sz="1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SiFoEx</a:t>
            </a:r>
            <a:endParaRPr lang="es-ES" sz="1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xmlns="" id="{F4E257CE-5B51-42BE-BD44-3695786AD59D}"/>
              </a:ext>
            </a:extLst>
          </p:cNvPr>
          <p:cNvCxnSpPr>
            <a:cxnSpLocks/>
          </p:cNvCxnSpPr>
          <p:nvPr/>
        </p:nvCxnSpPr>
        <p:spPr>
          <a:xfrm flipH="1" flipV="1">
            <a:off x="3954420" y="3004225"/>
            <a:ext cx="1218229" cy="404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4171B46A-A76E-4E60-B917-39D125D0D9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7536" y="3554475"/>
            <a:ext cx="950648" cy="950648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304CD3F1-FAEA-464B-B05F-1374A18500E7}"/>
              </a:ext>
            </a:extLst>
          </p:cNvPr>
          <p:cNvSpPr txBox="1"/>
          <p:nvPr/>
        </p:nvSpPr>
        <p:spPr>
          <a:xfrm>
            <a:off x="3228541" y="3757044"/>
            <a:ext cx="6721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>
                <a:solidFill>
                  <a:schemeClr val="accent3">
                    <a:lumMod val="75000"/>
                  </a:schemeClr>
                </a:solidFill>
              </a:rPr>
              <a:t>Sistemas </a:t>
            </a:r>
          </a:p>
          <a:p>
            <a:pPr algn="ctr"/>
            <a:r>
              <a:rPr lang="es-ES" sz="1000" b="1">
                <a:solidFill>
                  <a:schemeClr val="accent3">
                    <a:lumMod val="75000"/>
                  </a:schemeClr>
                </a:solidFill>
              </a:rPr>
              <a:t>de              RRHH</a:t>
            </a:r>
          </a:p>
        </p:txBody>
      </p:sp>
    </p:spTree>
    <p:extLst>
      <p:ext uri="{BB962C8B-B14F-4D97-AF65-F5344CB8AC3E}">
        <p14:creationId xmlns:p14="http://schemas.microsoft.com/office/powerpoint/2010/main" val="51874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D36FC35B-39F2-4283-AA2A-929B27AAEA7D}"/>
              </a:ext>
            </a:extLst>
          </p:cNvPr>
          <p:cNvSpPr/>
          <p:nvPr/>
        </p:nvSpPr>
        <p:spPr>
          <a:xfrm>
            <a:off x="1570328" y="1492020"/>
            <a:ext cx="9293615" cy="474740"/>
          </a:xfrm>
          <a:custGeom>
            <a:avLst/>
            <a:gdLst>
              <a:gd name="connsiteX0" fmla="*/ 0 w 8052809"/>
              <a:gd name="connsiteY0" fmla="*/ 0 h 465982"/>
              <a:gd name="connsiteX1" fmla="*/ 8052809 w 8052809"/>
              <a:gd name="connsiteY1" fmla="*/ 0 h 465982"/>
              <a:gd name="connsiteX2" fmla="*/ 8052809 w 8052809"/>
              <a:gd name="connsiteY2" fmla="*/ 465982 h 465982"/>
              <a:gd name="connsiteX3" fmla="*/ 0 w 8052809"/>
              <a:gd name="connsiteY3" fmla="*/ 465982 h 465982"/>
              <a:gd name="connsiteX4" fmla="*/ 0 w 8052809"/>
              <a:gd name="connsiteY4" fmla="*/ 0 h 4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809" h="465982">
                <a:moveTo>
                  <a:pt x="0" y="0"/>
                </a:moveTo>
                <a:lnTo>
                  <a:pt x="8052809" y="0"/>
                </a:lnTo>
                <a:lnTo>
                  <a:pt x="8052809" y="465982"/>
                </a:lnTo>
                <a:lnTo>
                  <a:pt x="0" y="465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>
                <a:solidFill>
                  <a:srgbClr val="009242"/>
                </a:solidFill>
              </a:rPr>
              <a:t>5 </a:t>
            </a:r>
            <a:r>
              <a:rPr lang="es-ES" sz="1800" b="1" kern="1200">
                <a:solidFill>
                  <a:schemeClr val="tx1"/>
                </a:solidFill>
              </a:rPr>
              <a:t>Sociedades Financieras </a:t>
            </a:r>
            <a:r>
              <a:rPr lang="es-ES" sz="1800" b="1" kern="1200">
                <a:solidFill>
                  <a:srgbClr val="009242"/>
                </a:solidFill>
              </a:rPr>
              <a:t>– 11 </a:t>
            </a:r>
            <a:r>
              <a:rPr lang="es-ES" sz="1800" b="1" kern="1200">
                <a:solidFill>
                  <a:schemeClr val="tx1"/>
                </a:solidFill>
              </a:rPr>
              <a:t>Oficinas Presupuestarias </a:t>
            </a:r>
            <a:r>
              <a:rPr lang="es-ES" sz="1800" b="1" kern="1200">
                <a:solidFill>
                  <a:srgbClr val="009242"/>
                </a:solidFill>
              </a:rPr>
              <a:t>– 44 </a:t>
            </a:r>
            <a:r>
              <a:rPr lang="es-ES" sz="1800" b="1" kern="1200">
                <a:solidFill>
                  <a:schemeClr val="tx1"/>
                </a:solidFill>
              </a:rPr>
              <a:t>Cuentas Autorizadas/Auxiliares </a:t>
            </a:r>
            <a:endParaRPr lang="es-ES" sz="1800" b="0" kern="1200">
              <a:solidFill>
                <a:schemeClr val="tx1"/>
              </a:solidFill>
            </a:endParaRPr>
          </a:p>
        </p:txBody>
      </p:sp>
      <p:sp>
        <p:nvSpPr>
          <p:cNvPr id="10" name="Conector recto 9">
            <a:extLst>
              <a:ext uri="{FF2B5EF4-FFF2-40B4-BE49-F238E27FC236}">
                <a16:creationId xmlns:a16="http://schemas.microsoft.com/office/drawing/2014/main" xmlns="" id="{148558C7-121C-47AF-9DC0-0DF252A4035E}"/>
              </a:ext>
            </a:extLst>
          </p:cNvPr>
          <p:cNvSpPr/>
          <p:nvPr/>
        </p:nvSpPr>
        <p:spPr>
          <a:xfrm flipV="1">
            <a:off x="1328057" y="2483829"/>
            <a:ext cx="9535886" cy="2890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onector recto 12">
            <a:extLst>
              <a:ext uri="{FF2B5EF4-FFF2-40B4-BE49-F238E27FC236}">
                <a16:creationId xmlns:a16="http://schemas.microsoft.com/office/drawing/2014/main" xmlns="" id="{825B7693-2507-44AE-B549-30A701557223}"/>
              </a:ext>
            </a:extLst>
          </p:cNvPr>
          <p:cNvSpPr/>
          <p:nvPr/>
        </p:nvSpPr>
        <p:spPr>
          <a:xfrm flipV="1">
            <a:off x="1328057" y="1975590"/>
            <a:ext cx="9293615" cy="2890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944996E1-9884-4192-BE38-A4D87790EAA2}"/>
              </a:ext>
            </a:extLst>
          </p:cNvPr>
          <p:cNvSpPr/>
          <p:nvPr/>
        </p:nvSpPr>
        <p:spPr>
          <a:xfrm>
            <a:off x="1570323" y="2093322"/>
            <a:ext cx="8052809" cy="465982"/>
          </a:xfrm>
          <a:custGeom>
            <a:avLst/>
            <a:gdLst>
              <a:gd name="connsiteX0" fmla="*/ 0 w 8052809"/>
              <a:gd name="connsiteY0" fmla="*/ 0 h 465982"/>
              <a:gd name="connsiteX1" fmla="*/ 8052809 w 8052809"/>
              <a:gd name="connsiteY1" fmla="*/ 0 h 465982"/>
              <a:gd name="connsiteX2" fmla="*/ 8052809 w 8052809"/>
              <a:gd name="connsiteY2" fmla="*/ 465982 h 465982"/>
              <a:gd name="connsiteX3" fmla="*/ 0 w 8052809"/>
              <a:gd name="connsiteY3" fmla="*/ 465982 h 465982"/>
              <a:gd name="connsiteX4" fmla="*/ 0 w 8052809"/>
              <a:gd name="connsiteY4" fmla="*/ 0 h 4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809" h="465982">
                <a:moveTo>
                  <a:pt x="0" y="0"/>
                </a:moveTo>
                <a:lnTo>
                  <a:pt x="8052809" y="0"/>
                </a:lnTo>
                <a:lnTo>
                  <a:pt x="8052809" y="465982"/>
                </a:lnTo>
                <a:lnTo>
                  <a:pt x="0" y="465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>
                <a:solidFill>
                  <a:srgbClr val="009242"/>
                </a:solidFill>
              </a:rPr>
              <a:t>1.400</a:t>
            </a:r>
            <a:r>
              <a:rPr lang="es-ES" sz="1800" kern="1200"/>
              <a:t> </a:t>
            </a:r>
            <a:r>
              <a:rPr lang="es-ES" b="1"/>
              <a:t>u</a:t>
            </a:r>
            <a:r>
              <a:rPr lang="es-ES" sz="1800" b="1" kern="1200"/>
              <a:t>suarios </a:t>
            </a:r>
            <a:r>
              <a:rPr lang="es-ES" b="1"/>
              <a:t>nominales aproximadamente</a:t>
            </a:r>
            <a:endParaRPr lang="es-ES" sz="1800" b="1" kern="1200"/>
          </a:p>
        </p:txBody>
      </p:sp>
      <p:sp>
        <p:nvSpPr>
          <p:cNvPr id="15" name="Conector recto 14">
            <a:extLst>
              <a:ext uri="{FF2B5EF4-FFF2-40B4-BE49-F238E27FC236}">
                <a16:creationId xmlns:a16="http://schemas.microsoft.com/office/drawing/2014/main" xmlns="" id="{43156BF8-39D8-4AC3-9B40-F9A9F09787B3}"/>
              </a:ext>
            </a:extLst>
          </p:cNvPr>
          <p:cNvSpPr/>
          <p:nvPr/>
        </p:nvSpPr>
        <p:spPr>
          <a:xfrm>
            <a:off x="914146" y="3706502"/>
            <a:ext cx="9949797" cy="66183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060126FB-4350-4A60-A5AD-2F7E84A2EE23}"/>
              </a:ext>
            </a:extLst>
          </p:cNvPr>
          <p:cNvSpPr/>
          <p:nvPr/>
        </p:nvSpPr>
        <p:spPr>
          <a:xfrm>
            <a:off x="1570322" y="2633438"/>
            <a:ext cx="8052809" cy="465982"/>
          </a:xfrm>
          <a:custGeom>
            <a:avLst/>
            <a:gdLst>
              <a:gd name="connsiteX0" fmla="*/ 0 w 8052809"/>
              <a:gd name="connsiteY0" fmla="*/ 0 h 465982"/>
              <a:gd name="connsiteX1" fmla="*/ 8052809 w 8052809"/>
              <a:gd name="connsiteY1" fmla="*/ 0 h 465982"/>
              <a:gd name="connsiteX2" fmla="*/ 8052809 w 8052809"/>
              <a:gd name="connsiteY2" fmla="*/ 465982 h 465982"/>
              <a:gd name="connsiteX3" fmla="*/ 0 w 8052809"/>
              <a:gd name="connsiteY3" fmla="*/ 465982 h 465982"/>
              <a:gd name="connsiteX4" fmla="*/ 0 w 8052809"/>
              <a:gd name="connsiteY4" fmla="*/ 0 h 4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809" h="465982">
                <a:moveTo>
                  <a:pt x="0" y="0"/>
                </a:moveTo>
                <a:lnTo>
                  <a:pt x="8052809" y="0"/>
                </a:lnTo>
                <a:lnTo>
                  <a:pt x="8052809" y="465982"/>
                </a:lnTo>
                <a:lnTo>
                  <a:pt x="0" y="465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09242"/>
                </a:solidFill>
              </a:rPr>
              <a:t>69.900</a:t>
            </a:r>
            <a:r>
              <a:rPr lang="es-ES" dirty="0"/>
              <a:t> </a:t>
            </a:r>
            <a:r>
              <a:rPr lang="es-ES" sz="1800" b="1" kern="1200" dirty="0" err="1">
                <a:solidFill>
                  <a:schemeClr val="tx1"/>
                </a:solidFill>
              </a:rPr>
              <a:t>Exp</a:t>
            </a:r>
            <a:r>
              <a:rPr lang="es-ES" sz="1800" b="1" kern="1200" dirty="0">
                <a:solidFill>
                  <a:schemeClr val="tx1"/>
                </a:solidFill>
              </a:rPr>
              <a:t>. Gasto </a:t>
            </a:r>
            <a:r>
              <a:rPr lang="es-ES" sz="1800" kern="1200" dirty="0"/>
              <a:t>/ </a:t>
            </a:r>
            <a:r>
              <a:rPr lang="es-ES" b="1" dirty="0">
                <a:solidFill>
                  <a:srgbClr val="009242"/>
                </a:solidFill>
              </a:rPr>
              <a:t>9.200</a:t>
            </a:r>
            <a:r>
              <a:rPr lang="es-ES_tradnl" sz="1800" kern="1200" dirty="0"/>
              <a:t> </a:t>
            </a:r>
            <a:r>
              <a:rPr lang="es-ES_tradnl" sz="1800" b="1" kern="1200" dirty="0" err="1"/>
              <a:t>Exp</a:t>
            </a:r>
            <a:r>
              <a:rPr lang="es-ES_tradnl" sz="1800" b="1" kern="1200" dirty="0"/>
              <a:t>. Subvención</a:t>
            </a:r>
            <a:r>
              <a:rPr lang="es-ES_tradnl" b="1" dirty="0"/>
              <a:t> </a:t>
            </a:r>
            <a:r>
              <a:rPr lang="es-ES_tradnl" sz="1800" b="1" kern="1200" dirty="0"/>
              <a:t> </a:t>
            </a:r>
            <a:r>
              <a:rPr lang="es-ES_tradnl" sz="1800" kern="1200" dirty="0"/>
              <a:t>/ </a:t>
            </a:r>
            <a:r>
              <a:rPr lang="es-ES" b="1" dirty="0">
                <a:solidFill>
                  <a:srgbClr val="009242"/>
                </a:solidFill>
              </a:rPr>
              <a:t>22.500</a:t>
            </a:r>
            <a:r>
              <a:rPr lang="es-ES" sz="1800" kern="1200" dirty="0"/>
              <a:t> </a:t>
            </a:r>
            <a:r>
              <a:rPr lang="es-ES" sz="1800" b="1" kern="1200" dirty="0" err="1"/>
              <a:t>Exp</a:t>
            </a:r>
            <a:r>
              <a:rPr lang="es-ES" sz="1800" b="1" kern="1200" dirty="0"/>
              <a:t>. Contratación</a:t>
            </a:r>
          </a:p>
        </p:txBody>
      </p:sp>
      <p:sp>
        <p:nvSpPr>
          <p:cNvPr id="19" name="Conector recto 18">
            <a:extLst>
              <a:ext uri="{FF2B5EF4-FFF2-40B4-BE49-F238E27FC236}">
                <a16:creationId xmlns:a16="http://schemas.microsoft.com/office/drawing/2014/main" xmlns="" id="{9FAF4657-9C9B-460B-B08D-DBF22DAEE94B}"/>
              </a:ext>
            </a:extLst>
          </p:cNvPr>
          <p:cNvSpPr/>
          <p:nvPr/>
        </p:nvSpPr>
        <p:spPr>
          <a:xfrm flipV="1">
            <a:off x="1037516" y="4213066"/>
            <a:ext cx="9949798" cy="557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54C21E9A-9061-43F9-9C9E-E0B3D4500D3D}"/>
              </a:ext>
            </a:extLst>
          </p:cNvPr>
          <p:cNvSpPr/>
          <p:nvPr/>
        </p:nvSpPr>
        <p:spPr>
          <a:xfrm>
            <a:off x="1570322" y="4309478"/>
            <a:ext cx="9051350" cy="465982"/>
          </a:xfrm>
          <a:custGeom>
            <a:avLst/>
            <a:gdLst>
              <a:gd name="connsiteX0" fmla="*/ 0 w 8052809"/>
              <a:gd name="connsiteY0" fmla="*/ 0 h 465982"/>
              <a:gd name="connsiteX1" fmla="*/ 8052809 w 8052809"/>
              <a:gd name="connsiteY1" fmla="*/ 0 h 465982"/>
              <a:gd name="connsiteX2" fmla="*/ 8052809 w 8052809"/>
              <a:gd name="connsiteY2" fmla="*/ 465982 h 465982"/>
              <a:gd name="connsiteX3" fmla="*/ 0 w 8052809"/>
              <a:gd name="connsiteY3" fmla="*/ 465982 h 465982"/>
              <a:gd name="connsiteX4" fmla="*/ 0 w 8052809"/>
              <a:gd name="connsiteY4" fmla="*/ 0 h 4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809" h="465982">
                <a:moveTo>
                  <a:pt x="0" y="0"/>
                </a:moveTo>
                <a:lnTo>
                  <a:pt x="8052809" y="0"/>
                </a:lnTo>
                <a:lnTo>
                  <a:pt x="8052809" y="465982"/>
                </a:lnTo>
                <a:lnTo>
                  <a:pt x="0" y="465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09242"/>
                </a:solidFill>
              </a:rPr>
              <a:t>210.000 </a:t>
            </a:r>
            <a:r>
              <a:rPr lang="es-ES" b="1" dirty="0">
                <a:solidFill>
                  <a:schemeClr val="tx1"/>
                </a:solidFill>
              </a:rPr>
              <a:t>Doc. FI Pagos </a:t>
            </a:r>
            <a:r>
              <a:rPr lang="es-ES" sz="1800" b="1" kern="1200" dirty="0"/>
              <a:t>PAC / </a:t>
            </a:r>
            <a:r>
              <a:rPr lang="es-ES" b="1" dirty="0">
                <a:solidFill>
                  <a:srgbClr val="009242"/>
                </a:solidFill>
              </a:rPr>
              <a:t>263.000 </a:t>
            </a:r>
            <a:r>
              <a:rPr lang="es-ES" b="1" dirty="0" err="1"/>
              <a:t>Doc.Fi</a:t>
            </a:r>
            <a:r>
              <a:rPr lang="es-ES" b="1" dirty="0"/>
              <a:t> Pagos</a:t>
            </a:r>
            <a:r>
              <a:rPr lang="es-ES" sz="1800" b="1" kern="1200" dirty="0"/>
              <a:t> Dependencia / </a:t>
            </a:r>
            <a:r>
              <a:rPr lang="es-ES" b="1" dirty="0">
                <a:solidFill>
                  <a:srgbClr val="009242"/>
                </a:solidFill>
              </a:rPr>
              <a:t>69.500</a:t>
            </a:r>
            <a:r>
              <a:rPr lang="es-ES" sz="1800" b="1" kern="1200" dirty="0"/>
              <a:t> Pagos Nomina Empleados Públicos</a:t>
            </a:r>
            <a:r>
              <a:rPr lang="es-ES" b="1" dirty="0"/>
              <a:t>   </a:t>
            </a:r>
            <a:endParaRPr lang="es-ES" sz="1800" b="1" kern="1200">
              <a:cs typeface="Calibri"/>
            </a:endParaRPr>
          </a:p>
        </p:txBody>
      </p:sp>
      <p:sp>
        <p:nvSpPr>
          <p:cNvPr id="21" name="Conector recto 20">
            <a:extLst>
              <a:ext uri="{FF2B5EF4-FFF2-40B4-BE49-F238E27FC236}">
                <a16:creationId xmlns:a16="http://schemas.microsoft.com/office/drawing/2014/main" xmlns="" id="{F7245E00-AEE1-452D-A488-86186072D6B7}"/>
              </a:ext>
            </a:extLst>
          </p:cNvPr>
          <p:cNvSpPr/>
          <p:nvPr/>
        </p:nvSpPr>
        <p:spPr>
          <a:xfrm flipV="1">
            <a:off x="1290566" y="3085315"/>
            <a:ext cx="9600033" cy="7357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AD56DD3-2782-47E9-960A-8F466C0B5E7B}"/>
              </a:ext>
            </a:extLst>
          </p:cNvPr>
          <p:cNvSpPr/>
          <p:nvPr/>
        </p:nvSpPr>
        <p:spPr>
          <a:xfrm>
            <a:off x="1553079" y="3195832"/>
            <a:ext cx="8052809" cy="465982"/>
          </a:xfrm>
          <a:custGeom>
            <a:avLst/>
            <a:gdLst>
              <a:gd name="connsiteX0" fmla="*/ 0 w 8052809"/>
              <a:gd name="connsiteY0" fmla="*/ 0 h 465982"/>
              <a:gd name="connsiteX1" fmla="*/ 8052809 w 8052809"/>
              <a:gd name="connsiteY1" fmla="*/ 0 h 465982"/>
              <a:gd name="connsiteX2" fmla="*/ 8052809 w 8052809"/>
              <a:gd name="connsiteY2" fmla="*/ 465982 h 465982"/>
              <a:gd name="connsiteX3" fmla="*/ 0 w 8052809"/>
              <a:gd name="connsiteY3" fmla="*/ 465982 h 465982"/>
              <a:gd name="connsiteX4" fmla="*/ 0 w 8052809"/>
              <a:gd name="connsiteY4" fmla="*/ 0 h 4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809" h="465982">
                <a:moveTo>
                  <a:pt x="0" y="0"/>
                </a:moveTo>
                <a:lnTo>
                  <a:pt x="8052809" y="0"/>
                </a:lnTo>
                <a:lnTo>
                  <a:pt x="8052809" y="465982"/>
                </a:lnTo>
                <a:lnTo>
                  <a:pt x="0" y="465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09242"/>
                </a:solidFill>
              </a:rPr>
              <a:t>102.000 </a:t>
            </a:r>
            <a:r>
              <a:rPr lang="es-ES" b="1" dirty="0"/>
              <a:t>Facturas</a:t>
            </a:r>
            <a:r>
              <a:rPr lang="es-ES" sz="1800" b="1" kern="1200" dirty="0"/>
              <a:t> / </a:t>
            </a:r>
            <a:r>
              <a:rPr lang="es-ES" b="1" dirty="0">
                <a:solidFill>
                  <a:srgbClr val="009242"/>
                </a:solidFill>
              </a:rPr>
              <a:t>16.000 </a:t>
            </a:r>
            <a:r>
              <a:rPr lang="es-ES" b="1" dirty="0"/>
              <a:t>Indemnizaciones</a:t>
            </a:r>
            <a:endParaRPr lang="es-ES" sz="1800" b="1" kern="1200" dirty="0">
              <a:cs typeface="Calibri"/>
            </a:endParaRPr>
          </a:p>
        </p:txBody>
      </p:sp>
      <p:sp>
        <p:nvSpPr>
          <p:cNvPr id="23" name="Conector recto 22">
            <a:extLst>
              <a:ext uri="{FF2B5EF4-FFF2-40B4-BE49-F238E27FC236}">
                <a16:creationId xmlns:a16="http://schemas.microsoft.com/office/drawing/2014/main" xmlns="" id="{B1194BE0-8B45-4946-BB7F-E3C14EADAF26}"/>
              </a:ext>
            </a:extLst>
          </p:cNvPr>
          <p:cNvSpPr/>
          <p:nvPr/>
        </p:nvSpPr>
        <p:spPr>
          <a:xfrm>
            <a:off x="1077467" y="4775460"/>
            <a:ext cx="9786476" cy="3694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B01FABA5-41BA-4506-97B3-890816DE36A3}"/>
              </a:ext>
            </a:extLst>
          </p:cNvPr>
          <p:cNvSpPr/>
          <p:nvPr/>
        </p:nvSpPr>
        <p:spPr>
          <a:xfrm>
            <a:off x="1570325" y="3752655"/>
            <a:ext cx="8052809" cy="465982"/>
          </a:xfrm>
          <a:custGeom>
            <a:avLst/>
            <a:gdLst>
              <a:gd name="connsiteX0" fmla="*/ 0 w 8052809"/>
              <a:gd name="connsiteY0" fmla="*/ 0 h 465982"/>
              <a:gd name="connsiteX1" fmla="*/ 8052809 w 8052809"/>
              <a:gd name="connsiteY1" fmla="*/ 0 h 465982"/>
              <a:gd name="connsiteX2" fmla="*/ 8052809 w 8052809"/>
              <a:gd name="connsiteY2" fmla="*/ 465982 h 465982"/>
              <a:gd name="connsiteX3" fmla="*/ 0 w 8052809"/>
              <a:gd name="connsiteY3" fmla="*/ 465982 h 465982"/>
              <a:gd name="connsiteX4" fmla="*/ 0 w 8052809"/>
              <a:gd name="connsiteY4" fmla="*/ 0 h 4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2809" h="465982">
                <a:moveTo>
                  <a:pt x="0" y="0"/>
                </a:moveTo>
                <a:lnTo>
                  <a:pt x="8052809" y="0"/>
                </a:lnTo>
                <a:lnTo>
                  <a:pt x="8052809" y="465982"/>
                </a:lnTo>
                <a:lnTo>
                  <a:pt x="0" y="465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09242"/>
                </a:solidFill>
              </a:rPr>
              <a:t>360.000 </a:t>
            </a:r>
            <a:r>
              <a:rPr lang="es-ES" b="1" dirty="0">
                <a:solidFill>
                  <a:schemeClr val="tx1"/>
                </a:solidFill>
              </a:rPr>
              <a:t>Documentos</a:t>
            </a:r>
            <a:r>
              <a:rPr lang="es-ES" sz="1800" b="1" kern="1200" dirty="0">
                <a:solidFill>
                  <a:schemeClr val="tx1"/>
                </a:solidFill>
              </a:rPr>
              <a:t> administrativos</a:t>
            </a:r>
            <a:r>
              <a:rPr lang="es-ES" b="1" dirty="0">
                <a:solidFill>
                  <a:srgbClr val="009242"/>
                </a:solidFill>
              </a:rPr>
              <a:t> </a:t>
            </a:r>
            <a:endParaRPr lang="es-ES" sz="1800" b="1" kern="1200" dirty="0">
              <a:solidFill>
                <a:srgbClr val="009242"/>
              </a:solidFill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8562" y="378724"/>
            <a:ext cx="6500913" cy="5330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>
                <a:solidFill>
                  <a:srgbClr val="009242"/>
                </a:solidFill>
              </a:rPr>
              <a:t>Cifras - 2020 </a:t>
            </a:r>
            <a:endParaRPr lang="es-ES" sz="3200" b="1">
              <a:solidFill>
                <a:srgbClr val="009242"/>
              </a:solidFill>
              <a:cs typeface="Calibri Light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1143892-F73C-4872-AD2D-D7BE74FF17CE}"/>
              </a:ext>
            </a:extLst>
          </p:cNvPr>
          <p:cNvSpPr/>
          <p:nvPr/>
        </p:nvSpPr>
        <p:spPr>
          <a:xfrm>
            <a:off x="861852" y="1878073"/>
            <a:ext cx="223934" cy="223934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6143E9C6-A913-475D-9D41-A1911849A52A}"/>
              </a:ext>
            </a:extLst>
          </p:cNvPr>
          <p:cNvSpPr/>
          <p:nvPr/>
        </p:nvSpPr>
        <p:spPr>
          <a:xfrm>
            <a:off x="10863943" y="2344954"/>
            <a:ext cx="223934" cy="223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F2534A76-AC68-452F-9F9C-1D3C58EFB507}"/>
              </a:ext>
            </a:extLst>
          </p:cNvPr>
          <p:cNvSpPr/>
          <p:nvPr/>
        </p:nvSpPr>
        <p:spPr>
          <a:xfrm>
            <a:off x="1845635" y="2389642"/>
            <a:ext cx="223934" cy="223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066772FB-23E9-42AE-B2D8-2F4304A4FD4C}"/>
              </a:ext>
            </a:extLst>
          </p:cNvPr>
          <p:cNvSpPr/>
          <p:nvPr/>
        </p:nvSpPr>
        <p:spPr>
          <a:xfrm>
            <a:off x="10865497" y="3561172"/>
            <a:ext cx="223934" cy="223934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9AB8ADD1-2874-4F2B-BAEC-04161FAC171C}"/>
              </a:ext>
            </a:extLst>
          </p:cNvPr>
          <p:cNvSpPr/>
          <p:nvPr/>
        </p:nvSpPr>
        <p:spPr>
          <a:xfrm>
            <a:off x="857919" y="2963707"/>
            <a:ext cx="223934" cy="223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F8216248-79FC-4428-99C8-39BC6F6C40E5}"/>
              </a:ext>
            </a:extLst>
          </p:cNvPr>
          <p:cNvSpPr/>
          <p:nvPr/>
        </p:nvSpPr>
        <p:spPr>
          <a:xfrm>
            <a:off x="10122378" y="3772685"/>
            <a:ext cx="223934" cy="223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42BEBC6B-6D01-435F-8FAF-93B37807F678}"/>
              </a:ext>
            </a:extLst>
          </p:cNvPr>
          <p:cNvSpPr/>
          <p:nvPr/>
        </p:nvSpPr>
        <p:spPr>
          <a:xfrm>
            <a:off x="871091" y="4059026"/>
            <a:ext cx="223934" cy="223934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20DCB42-3083-4144-BECD-2FA2584F4DF8}"/>
              </a:ext>
            </a:extLst>
          </p:cNvPr>
          <p:cNvSpPr/>
          <p:nvPr/>
        </p:nvSpPr>
        <p:spPr>
          <a:xfrm>
            <a:off x="10890599" y="4663493"/>
            <a:ext cx="223934" cy="223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96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34AAE74D-515E-4A3B-9F13-326D818E5B3C}"/>
              </a:ext>
            </a:extLst>
          </p:cNvPr>
          <p:cNvCxnSpPr/>
          <p:nvPr/>
        </p:nvCxnSpPr>
        <p:spPr>
          <a:xfrm>
            <a:off x="5820651" y="2527896"/>
            <a:ext cx="20381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60CE3F9F-3383-48A7-8729-638154DF71AE}"/>
              </a:ext>
            </a:extLst>
          </p:cNvPr>
          <p:cNvCxnSpPr/>
          <p:nvPr/>
        </p:nvCxnSpPr>
        <p:spPr>
          <a:xfrm>
            <a:off x="5820651" y="3662010"/>
            <a:ext cx="20381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66964947-ED98-4FBF-A44E-AFE0BED73711}"/>
              </a:ext>
            </a:extLst>
          </p:cNvPr>
          <p:cNvCxnSpPr/>
          <p:nvPr/>
        </p:nvCxnSpPr>
        <p:spPr>
          <a:xfrm>
            <a:off x="5817782" y="4796123"/>
            <a:ext cx="20381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E8BA01-D1CB-48D3-9D5B-142057EAAB23}"/>
              </a:ext>
            </a:extLst>
          </p:cNvPr>
          <p:cNvSpPr/>
          <p:nvPr/>
        </p:nvSpPr>
        <p:spPr>
          <a:xfrm flipH="1">
            <a:off x="5794071" y="1623527"/>
            <a:ext cx="233265" cy="4385387"/>
          </a:xfrm>
          <a:custGeom>
            <a:avLst/>
            <a:gdLst>
              <a:gd name="connsiteX0" fmla="*/ 0 w 233265"/>
              <a:gd name="connsiteY0" fmla="*/ 4385387 h 4385387"/>
              <a:gd name="connsiteX1" fmla="*/ 0 w 233265"/>
              <a:gd name="connsiteY1" fmla="*/ 0 h 4385387"/>
              <a:gd name="connsiteX2" fmla="*/ 233265 w 233265"/>
              <a:gd name="connsiteY2" fmla="*/ 0 h 43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265" h="4385387">
                <a:moveTo>
                  <a:pt x="0" y="4385387"/>
                </a:moveTo>
                <a:lnTo>
                  <a:pt x="0" y="0"/>
                </a:lnTo>
                <a:lnTo>
                  <a:pt x="233265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22 Pentágono">
            <a:extLst>
              <a:ext uri="{FF2B5EF4-FFF2-40B4-BE49-F238E27FC236}">
                <a16:creationId xmlns:a16="http://schemas.microsoft.com/office/drawing/2014/main" xmlns="" id="{824045BF-05A6-4AAF-8258-81E7C8E200E9}"/>
              </a:ext>
            </a:extLst>
          </p:cNvPr>
          <p:cNvSpPr/>
          <p:nvPr/>
        </p:nvSpPr>
        <p:spPr>
          <a:xfrm rot="10800000" flipV="1">
            <a:off x="1562033" y="868098"/>
            <a:ext cx="4283308" cy="932762"/>
          </a:xfrm>
          <a:prstGeom prst="homePlate">
            <a:avLst>
              <a:gd name="adj" fmla="val 59477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r"/>
            <a:r>
              <a:rPr lang="es-MX" sz="1400" dirty="0">
                <a:latin typeface="Arial"/>
                <a:cs typeface="Arial"/>
              </a:rPr>
              <a:t>  Dato único en sistema único: permite ofrecer servicios de calidad a ciudadanos / empresas.</a:t>
            </a:r>
          </a:p>
        </p:txBody>
      </p:sp>
      <p:sp>
        <p:nvSpPr>
          <p:cNvPr id="5" name="23 Pentágono">
            <a:extLst>
              <a:ext uri="{FF2B5EF4-FFF2-40B4-BE49-F238E27FC236}">
                <a16:creationId xmlns:a16="http://schemas.microsoft.com/office/drawing/2014/main" xmlns="" id="{981E46F8-15C6-4EEA-99C3-A101F779376A}"/>
              </a:ext>
            </a:extLst>
          </p:cNvPr>
          <p:cNvSpPr/>
          <p:nvPr/>
        </p:nvSpPr>
        <p:spPr>
          <a:xfrm rot="10800000" flipV="1">
            <a:off x="1542557" y="1904624"/>
            <a:ext cx="4283308" cy="996362"/>
          </a:xfrm>
          <a:prstGeom prst="homePlate">
            <a:avLst>
              <a:gd name="adj" fmla="val 59477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r"/>
            <a:r>
              <a:rPr lang="es-MX" sz="1400" dirty="0">
                <a:latin typeface="Arial"/>
                <a:cs typeface="Arial"/>
              </a:rPr>
              <a:t>Información de la ejecución del presupuesto en tiempo real: permite ofrecer datos fiables en Portal de Transparencia accesible ciudadanos y empresas</a:t>
            </a:r>
            <a:endParaRPr lang="es-PA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4 Pentágono">
            <a:extLst>
              <a:ext uri="{FF2B5EF4-FFF2-40B4-BE49-F238E27FC236}">
                <a16:creationId xmlns:a16="http://schemas.microsoft.com/office/drawing/2014/main" xmlns="" id="{5EA67314-748C-4996-9899-AB5B4919B2BB}"/>
              </a:ext>
            </a:extLst>
          </p:cNvPr>
          <p:cNvSpPr/>
          <p:nvPr/>
        </p:nvSpPr>
        <p:spPr>
          <a:xfrm rot="10800000" flipV="1">
            <a:off x="1523564" y="2977782"/>
            <a:ext cx="4283308" cy="1051371"/>
          </a:xfrm>
          <a:prstGeom prst="homePlate">
            <a:avLst>
              <a:gd name="adj" fmla="val 59477"/>
            </a:avLst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r"/>
            <a:r>
              <a:rPr lang="es-E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Mejora de la gestión mediante la estandarización de procesos y políticas ofreciendo servicios más agiles a ciudadanos y empresas</a:t>
            </a:r>
            <a:r>
              <a:rPr lang="es-ES" sz="1400" dirty="0">
                <a:solidFill>
                  <a:srgbClr val="009242"/>
                </a:solidFill>
                <a:latin typeface="Arial"/>
                <a:cs typeface="Arial"/>
              </a:rPr>
              <a:t>.</a:t>
            </a:r>
            <a:r>
              <a:rPr lang="es-ES" sz="14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5 Pentágono">
            <a:extLst>
              <a:ext uri="{FF2B5EF4-FFF2-40B4-BE49-F238E27FC236}">
                <a16:creationId xmlns:a16="http://schemas.microsoft.com/office/drawing/2014/main" xmlns="" id="{73679D57-1992-4879-A0C0-82F8C7D3C748}"/>
              </a:ext>
            </a:extLst>
          </p:cNvPr>
          <p:cNvSpPr/>
          <p:nvPr/>
        </p:nvSpPr>
        <p:spPr>
          <a:xfrm rot="10800000" flipV="1">
            <a:off x="1517163" y="4115018"/>
            <a:ext cx="4283308" cy="1051372"/>
          </a:xfrm>
          <a:prstGeom prst="homePlate">
            <a:avLst>
              <a:gd name="adj" fmla="val 59477"/>
            </a:avLst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r"/>
            <a:r>
              <a:rPr lang="es-E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Posibilidad de explotación de datos con herramientas ofimáticas</a:t>
            </a:r>
          </a:p>
        </p:txBody>
      </p:sp>
      <p:sp>
        <p:nvSpPr>
          <p:cNvPr id="8" name="26 Pentágono">
            <a:extLst>
              <a:ext uri="{FF2B5EF4-FFF2-40B4-BE49-F238E27FC236}">
                <a16:creationId xmlns:a16="http://schemas.microsoft.com/office/drawing/2014/main" xmlns="" id="{E7967ECA-FB39-4D64-ACD7-ECDA9C3CE0ED}"/>
              </a:ext>
            </a:extLst>
          </p:cNvPr>
          <p:cNvSpPr/>
          <p:nvPr/>
        </p:nvSpPr>
        <p:spPr>
          <a:xfrm>
            <a:off x="6210023" y="4095741"/>
            <a:ext cx="4283307" cy="992507"/>
          </a:xfrm>
          <a:prstGeom prst="homePlate">
            <a:avLst>
              <a:gd name="adj" fmla="val 59477"/>
            </a:avLst>
          </a:prstGeom>
          <a:solidFill>
            <a:srgbClr val="00743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>
                <a:solidFill>
                  <a:schemeClr val="bg1"/>
                </a:solidFill>
                <a:latin typeface="Arial"/>
                <a:cs typeface="Arial"/>
              </a:rPr>
              <a:t>Interoperabilidad y servicios telemáticos dirigidos a ciudadanos y empresas</a:t>
            </a:r>
            <a:endParaRPr lang="es-E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7 Pentágono">
            <a:extLst>
              <a:ext uri="{FF2B5EF4-FFF2-40B4-BE49-F238E27FC236}">
                <a16:creationId xmlns:a16="http://schemas.microsoft.com/office/drawing/2014/main" xmlns="" id="{EB343055-C4A9-4DF3-A619-B6F891BB5065}"/>
              </a:ext>
            </a:extLst>
          </p:cNvPr>
          <p:cNvSpPr/>
          <p:nvPr/>
        </p:nvSpPr>
        <p:spPr>
          <a:xfrm>
            <a:off x="6219499" y="3000925"/>
            <a:ext cx="4283307" cy="929985"/>
          </a:xfrm>
          <a:prstGeom prst="homePlate">
            <a:avLst>
              <a:gd name="adj" fmla="val 59477"/>
            </a:avLst>
          </a:prstGeom>
          <a:solidFill>
            <a:srgbClr val="74B230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>
                <a:solidFill>
                  <a:schemeClr val="bg1"/>
                </a:solidFill>
                <a:latin typeface="Arial"/>
                <a:cs typeface="Arial"/>
              </a:rPr>
              <a:t>Gestión integral y telemática: teletrabajo.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>
                <a:solidFill>
                  <a:schemeClr val="bg1"/>
                </a:solidFill>
                <a:latin typeface="Arial"/>
                <a:cs typeface="Arial"/>
              </a:rPr>
              <a:t>Tramitador: trazabilidad y flexibilidad ante cambios normativos u operativos</a:t>
            </a:r>
          </a:p>
        </p:txBody>
      </p:sp>
      <p:sp>
        <p:nvSpPr>
          <p:cNvPr id="10" name="28 Pentágono">
            <a:extLst>
              <a:ext uri="{FF2B5EF4-FFF2-40B4-BE49-F238E27FC236}">
                <a16:creationId xmlns:a16="http://schemas.microsoft.com/office/drawing/2014/main" xmlns="" id="{70B830D4-D764-45A2-A477-FDC7D886CF18}"/>
              </a:ext>
            </a:extLst>
          </p:cNvPr>
          <p:cNvSpPr/>
          <p:nvPr/>
        </p:nvSpPr>
        <p:spPr>
          <a:xfrm>
            <a:off x="6210023" y="1941520"/>
            <a:ext cx="4283307" cy="929984"/>
          </a:xfrm>
          <a:prstGeom prst="homePlate">
            <a:avLst>
              <a:gd name="adj" fmla="val 59477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r>
              <a:rPr lang="es-ES" sz="1400" dirty="0">
                <a:solidFill>
                  <a:srgbClr val="009242"/>
                </a:solidFill>
                <a:latin typeface="Arial"/>
                <a:cs typeface="Arial"/>
              </a:rPr>
              <a:t>Empleo de estándares tecnológicos para una gestión eficiente y racional de los recursos. Permite ofrecer mejores servicios telemáticos</a:t>
            </a:r>
            <a:endParaRPr lang="es-ES" sz="14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9 Pentágono">
            <a:extLst>
              <a:ext uri="{FF2B5EF4-FFF2-40B4-BE49-F238E27FC236}">
                <a16:creationId xmlns:a16="http://schemas.microsoft.com/office/drawing/2014/main" xmlns="" id="{65BAA4E5-0032-4728-AC2F-743DD24F1E5A}"/>
              </a:ext>
            </a:extLst>
          </p:cNvPr>
          <p:cNvSpPr/>
          <p:nvPr/>
        </p:nvSpPr>
        <p:spPr>
          <a:xfrm>
            <a:off x="6210023" y="882336"/>
            <a:ext cx="4283307" cy="929984"/>
          </a:xfrm>
          <a:prstGeom prst="homePlate">
            <a:avLst>
              <a:gd name="adj" fmla="val 59477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r>
              <a:rPr lang="es-ES" sz="1400" dirty="0">
                <a:solidFill>
                  <a:srgbClr val="009242"/>
                </a:solidFill>
                <a:latin typeface="Arial"/>
                <a:cs typeface="Arial"/>
              </a:rPr>
              <a:t>Robustez en la autenticación y autorización. Seguridad, alta disponibilidad, escalabilidad e integridad, que mejora calidad servicios al ciudadano</a:t>
            </a:r>
            <a:endParaRPr lang="es-ES" sz="14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CB46F8A-BDD4-4BFE-BDBD-CF37BE7A4F6D}"/>
              </a:ext>
            </a:extLst>
          </p:cNvPr>
          <p:cNvSpPr txBox="1">
            <a:spLocks/>
          </p:cNvSpPr>
          <p:nvPr/>
        </p:nvSpPr>
        <p:spPr>
          <a:xfrm>
            <a:off x="2083631" y="174642"/>
            <a:ext cx="4272424" cy="489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>
                <a:solidFill>
                  <a:srgbClr val="009242"/>
                </a:solidFill>
              </a:rPr>
              <a:t>Beneficios generales</a:t>
            </a:r>
            <a:endParaRPr lang="es-ES" sz="3200" b="1">
              <a:solidFill>
                <a:srgbClr val="009242"/>
              </a:solidFill>
              <a:cs typeface="Calibri Light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BD55B6E1-2F61-4FCB-990A-25C4CA8760DB}"/>
              </a:ext>
            </a:extLst>
          </p:cNvPr>
          <p:cNvCxnSpPr>
            <a:cxnSpLocks/>
          </p:cNvCxnSpPr>
          <p:nvPr/>
        </p:nvCxnSpPr>
        <p:spPr>
          <a:xfrm>
            <a:off x="6040374" y="2530804"/>
            <a:ext cx="169649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66E54BB2-5E9C-4D31-85A1-2052E9C701BD}"/>
              </a:ext>
            </a:extLst>
          </p:cNvPr>
          <p:cNvCxnSpPr/>
          <p:nvPr/>
        </p:nvCxnSpPr>
        <p:spPr>
          <a:xfrm>
            <a:off x="6018553" y="3662010"/>
            <a:ext cx="203815" cy="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60B33BB4-13D8-4712-8430-C3462B8785A7}"/>
              </a:ext>
            </a:extLst>
          </p:cNvPr>
          <p:cNvCxnSpPr/>
          <p:nvPr/>
        </p:nvCxnSpPr>
        <p:spPr>
          <a:xfrm>
            <a:off x="6015684" y="4796123"/>
            <a:ext cx="203815" cy="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15423E1D-7C3B-437B-9670-12063274F327}"/>
              </a:ext>
            </a:extLst>
          </p:cNvPr>
          <p:cNvCxnSpPr>
            <a:cxnSpLocks/>
          </p:cNvCxnSpPr>
          <p:nvPr/>
        </p:nvCxnSpPr>
        <p:spPr>
          <a:xfrm>
            <a:off x="6041852" y="1626764"/>
            <a:ext cx="169649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79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467707" y="3026072"/>
            <a:ext cx="5256585" cy="805855"/>
          </a:xfrm>
        </p:spPr>
        <p:txBody>
          <a:bodyPr>
            <a:normAutofit/>
          </a:bodyPr>
          <a:lstStyle/>
          <a:p>
            <a:pPr algn="ctr"/>
            <a:r>
              <a:rPr lang="es-ES" sz="4000" b="1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54788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1956" y="316857"/>
            <a:ext cx="5131988" cy="723925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rgbClr val="009242"/>
                </a:solidFill>
              </a:rPr>
              <a:t>Agenda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3009" y="1312331"/>
            <a:ext cx="4525179" cy="36024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000">
                <a:cs typeface="Calibri"/>
              </a:rPr>
              <a:t>Introducción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/>
              <a:t>Situación antes Alcántara</a:t>
            </a:r>
            <a:endParaRPr lang="es-ES" sz="200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600">
                <a:cs typeface="Calibri"/>
              </a:rPr>
              <a:t>Mapa Sistemas de Información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600">
                <a:cs typeface="Calibri"/>
              </a:rPr>
              <a:t>Dificultades y problemas técnicos y funcionales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>
                <a:cs typeface="Calibri"/>
              </a:rPr>
              <a:t>Objetivos iniciales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>
                <a:cs typeface="Calibri"/>
              </a:rPr>
              <a:t>Modelo Alcántara: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600">
                <a:cs typeface="Calibri"/>
              </a:rPr>
              <a:t>Modelo Tecnológico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600">
                <a:cs typeface="Calibri"/>
              </a:rPr>
              <a:t>Mapa Funcional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600">
                <a:cs typeface="Calibri"/>
              </a:rPr>
              <a:t>Alcance organizativo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600">
                <a:cs typeface="Calibri"/>
              </a:rPr>
              <a:t>Integraciones Otros Sistemas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>
                <a:cs typeface="Calibri"/>
              </a:rPr>
              <a:t>Cifras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/>
              <a:t>Beneficios Generales</a:t>
            </a:r>
            <a:endParaRPr lang="es-ES" sz="2000">
              <a:cs typeface="Calibri"/>
            </a:endParaRPr>
          </a:p>
        </p:txBody>
      </p:sp>
      <p:grpSp>
        <p:nvGrpSpPr>
          <p:cNvPr id="15" name="Groupe 28">
            <a:extLst>
              <a:ext uri="{FF2B5EF4-FFF2-40B4-BE49-F238E27FC236}">
                <a16:creationId xmlns:a16="http://schemas.microsoft.com/office/drawing/2014/main" xmlns="" id="{D246B54B-7B6C-4A01-B913-52A734663156}"/>
              </a:ext>
            </a:extLst>
          </p:cNvPr>
          <p:cNvGrpSpPr/>
          <p:nvPr/>
        </p:nvGrpSpPr>
        <p:grpSpPr>
          <a:xfrm>
            <a:off x="8446566" y="1312330"/>
            <a:ext cx="675663" cy="3876527"/>
            <a:chOff x="7140615" y="260649"/>
            <a:chExt cx="815762" cy="6120679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30DB5C4B-3837-4E03-A9AC-3C0285A5F642}"/>
                </a:ext>
              </a:extLst>
            </p:cNvPr>
            <p:cNvSpPr>
              <a:spLocks noEditPoints="1"/>
            </p:cNvSpPr>
            <p:nvPr/>
          </p:nvSpPr>
          <p:spPr bwMode="auto">
            <a:xfrm rot="15972407">
              <a:off x="5470350" y="2001486"/>
              <a:ext cx="4109146" cy="627471"/>
            </a:xfrm>
            <a:custGeom>
              <a:avLst/>
              <a:gdLst>
                <a:gd name="T0" fmla="*/ 947 w 2829"/>
                <a:gd name="T1" fmla="*/ 306 h 381"/>
                <a:gd name="T2" fmla="*/ 998 w 2829"/>
                <a:gd name="T3" fmla="*/ 138 h 381"/>
                <a:gd name="T4" fmla="*/ 994 w 2829"/>
                <a:gd name="T5" fmla="*/ 138 h 381"/>
                <a:gd name="T6" fmla="*/ 979 w 2829"/>
                <a:gd name="T7" fmla="*/ 141 h 381"/>
                <a:gd name="T8" fmla="*/ 962 w 2829"/>
                <a:gd name="T9" fmla="*/ 146 h 381"/>
                <a:gd name="T10" fmla="*/ 953 w 2829"/>
                <a:gd name="T11" fmla="*/ 150 h 381"/>
                <a:gd name="T12" fmla="*/ 943 w 2829"/>
                <a:gd name="T13" fmla="*/ 158 h 381"/>
                <a:gd name="T14" fmla="*/ 930 w 2829"/>
                <a:gd name="T15" fmla="*/ 170 h 381"/>
                <a:gd name="T16" fmla="*/ 927 w 2829"/>
                <a:gd name="T17" fmla="*/ 174 h 381"/>
                <a:gd name="T18" fmla="*/ 917 w 2829"/>
                <a:gd name="T19" fmla="*/ 193 h 381"/>
                <a:gd name="T20" fmla="*/ 918 w 2829"/>
                <a:gd name="T21" fmla="*/ 259 h 381"/>
                <a:gd name="T22" fmla="*/ 952 w 2829"/>
                <a:gd name="T23" fmla="*/ 301 h 381"/>
                <a:gd name="T24" fmla="*/ 965 w 2829"/>
                <a:gd name="T25" fmla="*/ 286 h 381"/>
                <a:gd name="T26" fmla="*/ 995 w 2829"/>
                <a:gd name="T27" fmla="*/ 171 h 381"/>
                <a:gd name="T28" fmla="*/ 841 w 2829"/>
                <a:gd name="T29" fmla="*/ 1 h 381"/>
                <a:gd name="T30" fmla="*/ 985 w 2829"/>
                <a:gd name="T31" fmla="*/ 32 h 381"/>
                <a:gd name="T32" fmla="*/ 1040 w 2829"/>
                <a:gd name="T33" fmla="*/ 85 h 381"/>
                <a:gd name="T34" fmla="*/ 1058 w 2829"/>
                <a:gd name="T35" fmla="*/ 116 h 381"/>
                <a:gd name="T36" fmla="*/ 1291 w 2829"/>
                <a:gd name="T37" fmla="*/ 159 h 381"/>
                <a:gd name="T38" fmla="*/ 1575 w 2829"/>
                <a:gd name="T39" fmla="*/ 259 h 381"/>
                <a:gd name="T40" fmla="*/ 2049 w 2829"/>
                <a:gd name="T41" fmla="*/ 354 h 381"/>
                <a:gd name="T42" fmla="*/ 2387 w 2829"/>
                <a:gd name="T43" fmla="*/ 344 h 381"/>
                <a:gd name="T44" fmla="*/ 2541 w 2829"/>
                <a:gd name="T45" fmla="*/ 309 h 381"/>
                <a:gd name="T46" fmla="*/ 2566 w 2829"/>
                <a:gd name="T47" fmla="*/ 299 h 381"/>
                <a:gd name="T48" fmla="*/ 2622 w 2829"/>
                <a:gd name="T49" fmla="*/ 279 h 381"/>
                <a:gd name="T50" fmla="*/ 2698 w 2829"/>
                <a:gd name="T51" fmla="*/ 242 h 381"/>
                <a:gd name="T52" fmla="*/ 2702 w 2829"/>
                <a:gd name="T53" fmla="*/ 239 h 381"/>
                <a:gd name="T54" fmla="*/ 2769 w 2829"/>
                <a:gd name="T55" fmla="*/ 196 h 381"/>
                <a:gd name="T56" fmla="*/ 2792 w 2829"/>
                <a:gd name="T57" fmla="*/ 178 h 381"/>
                <a:gd name="T58" fmla="*/ 2818 w 2829"/>
                <a:gd name="T59" fmla="*/ 173 h 381"/>
                <a:gd name="T60" fmla="*/ 2827 w 2829"/>
                <a:gd name="T61" fmla="*/ 175 h 381"/>
                <a:gd name="T62" fmla="*/ 2821 w 2829"/>
                <a:gd name="T63" fmla="*/ 187 h 381"/>
                <a:gd name="T64" fmla="*/ 2649 w 2829"/>
                <a:gd name="T65" fmla="*/ 286 h 381"/>
                <a:gd name="T66" fmla="*/ 2318 w 2829"/>
                <a:gd name="T67" fmla="*/ 371 h 381"/>
                <a:gd name="T68" fmla="*/ 1919 w 2829"/>
                <a:gd name="T69" fmla="*/ 365 h 381"/>
                <a:gd name="T70" fmla="*/ 1477 w 2829"/>
                <a:gd name="T71" fmla="*/ 260 h 381"/>
                <a:gd name="T72" fmla="*/ 1155 w 2829"/>
                <a:gd name="T73" fmla="*/ 153 h 381"/>
                <a:gd name="T74" fmla="*/ 1041 w 2829"/>
                <a:gd name="T75" fmla="*/ 190 h 381"/>
                <a:gd name="T76" fmla="*/ 1002 w 2829"/>
                <a:gd name="T77" fmla="*/ 294 h 381"/>
                <a:gd name="T78" fmla="*/ 941 w 2829"/>
                <a:gd name="T79" fmla="*/ 323 h 381"/>
                <a:gd name="T80" fmla="*/ 885 w 2829"/>
                <a:gd name="T81" fmla="*/ 301 h 381"/>
                <a:gd name="T82" fmla="*/ 862 w 2829"/>
                <a:gd name="T83" fmla="*/ 230 h 381"/>
                <a:gd name="T84" fmla="*/ 907 w 2829"/>
                <a:gd name="T85" fmla="*/ 154 h 381"/>
                <a:gd name="T86" fmla="*/ 996 w 2829"/>
                <a:gd name="T87" fmla="*/ 120 h 381"/>
                <a:gd name="T88" fmla="*/ 953 w 2829"/>
                <a:gd name="T89" fmla="*/ 57 h 381"/>
                <a:gd name="T90" fmla="*/ 854 w 2829"/>
                <a:gd name="T91" fmla="*/ 27 h 381"/>
                <a:gd name="T92" fmla="*/ 556 w 2829"/>
                <a:gd name="T93" fmla="*/ 32 h 381"/>
                <a:gd name="T94" fmla="*/ 191 w 2829"/>
                <a:gd name="T95" fmla="*/ 95 h 381"/>
                <a:gd name="T96" fmla="*/ 157 w 2829"/>
                <a:gd name="T97" fmla="*/ 102 h 381"/>
                <a:gd name="T98" fmla="*/ 27 w 2829"/>
                <a:gd name="T99" fmla="*/ 133 h 381"/>
                <a:gd name="T100" fmla="*/ 14 w 2829"/>
                <a:gd name="T101" fmla="*/ 136 h 381"/>
                <a:gd name="T102" fmla="*/ 1 w 2829"/>
                <a:gd name="T103" fmla="*/ 133 h 381"/>
                <a:gd name="T104" fmla="*/ 17 w 2829"/>
                <a:gd name="T105" fmla="*/ 119 h 381"/>
                <a:gd name="T106" fmla="*/ 349 w 2829"/>
                <a:gd name="T107" fmla="*/ 46 h 381"/>
                <a:gd name="T108" fmla="*/ 774 w 2829"/>
                <a:gd name="T10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29" h="381">
                  <a:moveTo>
                    <a:pt x="948" y="306"/>
                  </a:moveTo>
                  <a:lnTo>
                    <a:pt x="948" y="306"/>
                  </a:lnTo>
                  <a:lnTo>
                    <a:pt x="948" y="306"/>
                  </a:lnTo>
                  <a:lnTo>
                    <a:pt x="947" y="306"/>
                  </a:lnTo>
                  <a:lnTo>
                    <a:pt x="947" y="307"/>
                  </a:lnTo>
                  <a:lnTo>
                    <a:pt x="947" y="306"/>
                  </a:lnTo>
                  <a:lnTo>
                    <a:pt x="948" y="306"/>
                  </a:lnTo>
                  <a:close/>
                  <a:moveTo>
                    <a:pt x="998" y="138"/>
                  </a:moveTo>
                  <a:lnTo>
                    <a:pt x="996" y="138"/>
                  </a:lnTo>
                  <a:lnTo>
                    <a:pt x="998" y="138"/>
                  </a:lnTo>
                  <a:lnTo>
                    <a:pt x="996" y="138"/>
                  </a:lnTo>
                  <a:lnTo>
                    <a:pt x="994" y="138"/>
                  </a:lnTo>
                  <a:lnTo>
                    <a:pt x="992" y="138"/>
                  </a:lnTo>
                  <a:lnTo>
                    <a:pt x="991" y="140"/>
                  </a:lnTo>
                  <a:lnTo>
                    <a:pt x="982" y="141"/>
                  </a:lnTo>
                  <a:lnTo>
                    <a:pt x="979" y="141"/>
                  </a:lnTo>
                  <a:lnTo>
                    <a:pt x="972" y="144"/>
                  </a:lnTo>
                  <a:lnTo>
                    <a:pt x="970" y="144"/>
                  </a:lnTo>
                  <a:lnTo>
                    <a:pt x="969" y="144"/>
                  </a:lnTo>
                  <a:lnTo>
                    <a:pt x="962" y="146"/>
                  </a:lnTo>
                  <a:lnTo>
                    <a:pt x="962" y="146"/>
                  </a:lnTo>
                  <a:lnTo>
                    <a:pt x="961" y="148"/>
                  </a:lnTo>
                  <a:lnTo>
                    <a:pt x="955" y="150"/>
                  </a:lnTo>
                  <a:lnTo>
                    <a:pt x="953" y="150"/>
                  </a:lnTo>
                  <a:lnTo>
                    <a:pt x="953" y="152"/>
                  </a:lnTo>
                  <a:lnTo>
                    <a:pt x="944" y="157"/>
                  </a:lnTo>
                  <a:lnTo>
                    <a:pt x="943" y="158"/>
                  </a:lnTo>
                  <a:lnTo>
                    <a:pt x="943" y="158"/>
                  </a:lnTo>
                  <a:lnTo>
                    <a:pt x="941" y="158"/>
                  </a:lnTo>
                  <a:lnTo>
                    <a:pt x="941" y="159"/>
                  </a:lnTo>
                  <a:lnTo>
                    <a:pt x="937" y="163"/>
                  </a:lnTo>
                  <a:lnTo>
                    <a:pt x="930" y="170"/>
                  </a:lnTo>
                  <a:lnTo>
                    <a:pt x="928" y="173"/>
                  </a:lnTo>
                  <a:lnTo>
                    <a:pt x="927" y="173"/>
                  </a:lnTo>
                  <a:lnTo>
                    <a:pt x="927" y="174"/>
                  </a:lnTo>
                  <a:lnTo>
                    <a:pt x="927" y="174"/>
                  </a:lnTo>
                  <a:lnTo>
                    <a:pt x="926" y="175"/>
                  </a:lnTo>
                  <a:lnTo>
                    <a:pt x="924" y="178"/>
                  </a:lnTo>
                  <a:lnTo>
                    <a:pt x="920" y="186"/>
                  </a:lnTo>
                  <a:lnTo>
                    <a:pt x="917" y="193"/>
                  </a:lnTo>
                  <a:lnTo>
                    <a:pt x="914" y="203"/>
                  </a:lnTo>
                  <a:lnTo>
                    <a:pt x="911" y="220"/>
                  </a:lnTo>
                  <a:lnTo>
                    <a:pt x="913" y="238"/>
                  </a:lnTo>
                  <a:lnTo>
                    <a:pt x="918" y="259"/>
                  </a:lnTo>
                  <a:lnTo>
                    <a:pt x="927" y="279"/>
                  </a:lnTo>
                  <a:lnTo>
                    <a:pt x="941" y="294"/>
                  </a:lnTo>
                  <a:lnTo>
                    <a:pt x="947" y="298"/>
                  </a:lnTo>
                  <a:lnTo>
                    <a:pt x="952" y="301"/>
                  </a:lnTo>
                  <a:lnTo>
                    <a:pt x="952" y="301"/>
                  </a:lnTo>
                  <a:lnTo>
                    <a:pt x="953" y="301"/>
                  </a:lnTo>
                  <a:lnTo>
                    <a:pt x="953" y="301"/>
                  </a:lnTo>
                  <a:lnTo>
                    <a:pt x="965" y="286"/>
                  </a:lnTo>
                  <a:lnTo>
                    <a:pt x="974" y="268"/>
                  </a:lnTo>
                  <a:lnTo>
                    <a:pt x="985" y="235"/>
                  </a:lnTo>
                  <a:lnTo>
                    <a:pt x="991" y="201"/>
                  </a:lnTo>
                  <a:lnTo>
                    <a:pt x="995" y="171"/>
                  </a:lnTo>
                  <a:lnTo>
                    <a:pt x="998" y="138"/>
                  </a:lnTo>
                  <a:close/>
                  <a:moveTo>
                    <a:pt x="774" y="0"/>
                  </a:moveTo>
                  <a:lnTo>
                    <a:pt x="797" y="0"/>
                  </a:lnTo>
                  <a:lnTo>
                    <a:pt x="841" y="1"/>
                  </a:lnTo>
                  <a:lnTo>
                    <a:pt x="884" y="5"/>
                  </a:lnTo>
                  <a:lnTo>
                    <a:pt x="926" y="13"/>
                  </a:lnTo>
                  <a:lnTo>
                    <a:pt x="966" y="25"/>
                  </a:lnTo>
                  <a:lnTo>
                    <a:pt x="985" y="32"/>
                  </a:lnTo>
                  <a:lnTo>
                    <a:pt x="1002" y="43"/>
                  </a:lnTo>
                  <a:lnTo>
                    <a:pt x="1017" y="55"/>
                  </a:lnTo>
                  <a:lnTo>
                    <a:pt x="1030" y="68"/>
                  </a:lnTo>
                  <a:lnTo>
                    <a:pt x="1040" y="85"/>
                  </a:lnTo>
                  <a:lnTo>
                    <a:pt x="1046" y="104"/>
                  </a:lnTo>
                  <a:lnTo>
                    <a:pt x="1048" y="116"/>
                  </a:lnTo>
                  <a:lnTo>
                    <a:pt x="1054" y="116"/>
                  </a:lnTo>
                  <a:lnTo>
                    <a:pt x="1058" y="116"/>
                  </a:lnTo>
                  <a:lnTo>
                    <a:pt x="1117" y="119"/>
                  </a:lnTo>
                  <a:lnTo>
                    <a:pt x="1176" y="128"/>
                  </a:lnTo>
                  <a:lnTo>
                    <a:pt x="1233" y="142"/>
                  </a:lnTo>
                  <a:lnTo>
                    <a:pt x="1291" y="159"/>
                  </a:lnTo>
                  <a:lnTo>
                    <a:pt x="1351" y="180"/>
                  </a:lnTo>
                  <a:lnTo>
                    <a:pt x="1412" y="203"/>
                  </a:lnTo>
                  <a:lnTo>
                    <a:pt x="1472" y="225"/>
                  </a:lnTo>
                  <a:lnTo>
                    <a:pt x="1575" y="259"/>
                  </a:lnTo>
                  <a:lnTo>
                    <a:pt x="1680" y="289"/>
                  </a:lnTo>
                  <a:lnTo>
                    <a:pt x="1802" y="319"/>
                  </a:lnTo>
                  <a:lnTo>
                    <a:pt x="1925" y="341"/>
                  </a:lnTo>
                  <a:lnTo>
                    <a:pt x="2049" y="354"/>
                  </a:lnTo>
                  <a:lnTo>
                    <a:pt x="2175" y="360"/>
                  </a:lnTo>
                  <a:lnTo>
                    <a:pt x="2245" y="358"/>
                  </a:lnTo>
                  <a:lnTo>
                    <a:pt x="2315" y="353"/>
                  </a:lnTo>
                  <a:lnTo>
                    <a:pt x="2387" y="344"/>
                  </a:lnTo>
                  <a:lnTo>
                    <a:pt x="2457" y="331"/>
                  </a:lnTo>
                  <a:lnTo>
                    <a:pt x="2526" y="313"/>
                  </a:lnTo>
                  <a:lnTo>
                    <a:pt x="2539" y="309"/>
                  </a:lnTo>
                  <a:lnTo>
                    <a:pt x="2541" y="309"/>
                  </a:lnTo>
                  <a:lnTo>
                    <a:pt x="2542" y="307"/>
                  </a:lnTo>
                  <a:lnTo>
                    <a:pt x="2543" y="307"/>
                  </a:lnTo>
                  <a:lnTo>
                    <a:pt x="2545" y="307"/>
                  </a:lnTo>
                  <a:lnTo>
                    <a:pt x="2566" y="299"/>
                  </a:lnTo>
                  <a:lnTo>
                    <a:pt x="2606" y="285"/>
                  </a:lnTo>
                  <a:lnTo>
                    <a:pt x="2617" y="281"/>
                  </a:lnTo>
                  <a:lnTo>
                    <a:pt x="2621" y="279"/>
                  </a:lnTo>
                  <a:lnTo>
                    <a:pt x="2622" y="279"/>
                  </a:lnTo>
                  <a:lnTo>
                    <a:pt x="2622" y="279"/>
                  </a:lnTo>
                  <a:lnTo>
                    <a:pt x="2638" y="271"/>
                  </a:lnTo>
                  <a:lnTo>
                    <a:pt x="2670" y="256"/>
                  </a:lnTo>
                  <a:lnTo>
                    <a:pt x="2698" y="242"/>
                  </a:lnTo>
                  <a:lnTo>
                    <a:pt x="2699" y="241"/>
                  </a:lnTo>
                  <a:lnTo>
                    <a:pt x="2700" y="241"/>
                  </a:lnTo>
                  <a:lnTo>
                    <a:pt x="2700" y="241"/>
                  </a:lnTo>
                  <a:lnTo>
                    <a:pt x="2702" y="239"/>
                  </a:lnTo>
                  <a:lnTo>
                    <a:pt x="2707" y="237"/>
                  </a:lnTo>
                  <a:lnTo>
                    <a:pt x="2717" y="230"/>
                  </a:lnTo>
                  <a:lnTo>
                    <a:pt x="2755" y="205"/>
                  </a:lnTo>
                  <a:lnTo>
                    <a:pt x="2769" y="196"/>
                  </a:lnTo>
                  <a:lnTo>
                    <a:pt x="2770" y="193"/>
                  </a:lnTo>
                  <a:lnTo>
                    <a:pt x="2774" y="191"/>
                  </a:lnTo>
                  <a:lnTo>
                    <a:pt x="2782" y="184"/>
                  </a:lnTo>
                  <a:lnTo>
                    <a:pt x="2792" y="178"/>
                  </a:lnTo>
                  <a:lnTo>
                    <a:pt x="2803" y="174"/>
                  </a:lnTo>
                  <a:lnTo>
                    <a:pt x="2814" y="173"/>
                  </a:lnTo>
                  <a:lnTo>
                    <a:pt x="2816" y="173"/>
                  </a:lnTo>
                  <a:lnTo>
                    <a:pt x="2818" y="173"/>
                  </a:lnTo>
                  <a:lnTo>
                    <a:pt x="2821" y="173"/>
                  </a:lnTo>
                  <a:lnTo>
                    <a:pt x="2824" y="174"/>
                  </a:lnTo>
                  <a:lnTo>
                    <a:pt x="2826" y="174"/>
                  </a:lnTo>
                  <a:lnTo>
                    <a:pt x="2827" y="175"/>
                  </a:lnTo>
                  <a:lnTo>
                    <a:pt x="2829" y="176"/>
                  </a:lnTo>
                  <a:lnTo>
                    <a:pt x="2829" y="179"/>
                  </a:lnTo>
                  <a:lnTo>
                    <a:pt x="2826" y="182"/>
                  </a:lnTo>
                  <a:lnTo>
                    <a:pt x="2821" y="187"/>
                  </a:lnTo>
                  <a:lnTo>
                    <a:pt x="2780" y="217"/>
                  </a:lnTo>
                  <a:lnTo>
                    <a:pt x="2738" y="243"/>
                  </a:lnTo>
                  <a:lnTo>
                    <a:pt x="2694" y="267"/>
                  </a:lnTo>
                  <a:lnTo>
                    <a:pt x="2649" y="286"/>
                  </a:lnTo>
                  <a:lnTo>
                    <a:pt x="2569" y="317"/>
                  </a:lnTo>
                  <a:lnTo>
                    <a:pt x="2487" y="341"/>
                  </a:lnTo>
                  <a:lnTo>
                    <a:pt x="2403" y="360"/>
                  </a:lnTo>
                  <a:lnTo>
                    <a:pt x="2318" y="371"/>
                  </a:lnTo>
                  <a:lnTo>
                    <a:pt x="2233" y="379"/>
                  </a:lnTo>
                  <a:lnTo>
                    <a:pt x="2148" y="381"/>
                  </a:lnTo>
                  <a:lnTo>
                    <a:pt x="2034" y="377"/>
                  </a:lnTo>
                  <a:lnTo>
                    <a:pt x="1919" y="365"/>
                  </a:lnTo>
                  <a:lnTo>
                    <a:pt x="1805" y="347"/>
                  </a:lnTo>
                  <a:lnTo>
                    <a:pt x="1692" y="323"/>
                  </a:lnTo>
                  <a:lnTo>
                    <a:pt x="1581" y="293"/>
                  </a:lnTo>
                  <a:lnTo>
                    <a:pt x="1477" y="260"/>
                  </a:lnTo>
                  <a:lnTo>
                    <a:pt x="1376" y="224"/>
                  </a:lnTo>
                  <a:lnTo>
                    <a:pt x="1296" y="195"/>
                  </a:lnTo>
                  <a:lnTo>
                    <a:pt x="1215" y="169"/>
                  </a:lnTo>
                  <a:lnTo>
                    <a:pt x="1155" y="153"/>
                  </a:lnTo>
                  <a:lnTo>
                    <a:pt x="1093" y="141"/>
                  </a:lnTo>
                  <a:lnTo>
                    <a:pt x="1048" y="137"/>
                  </a:lnTo>
                  <a:lnTo>
                    <a:pt x="1045" y="163"/>
                  </a:lnTo>
                  <a:lnTo>
                    <a:pt x="1041" y="190"/>
                  </a:lnTo>
                  <a:lnTo>
                    <a:pt x="1034" y="225"/>
                  </a:lnTo>
                  <a:lnTo>
                    <a:pt x="1023" y="259"/>
                  </a:lnTo>
                  <a:lnTo>
                    <a:pt x="1013" y="277"/>
                  </a:lnTo>
                  <a:lnTo>
                    <a:pt x="1002" y="294"/>
                  </a:lnTo>
                  <a:lnTo>
                    <a:pt x="986" y="307"/>
                  </a:lnTo>
                  <a:lnTo>
                    <a:pt x="969" y="317"/>
                  </a:lnTo>
                  <a:lnTo>
                    <a:pt x="948" y="323"/>
                  </a:lnTo>
                  <a:lnTo>
                    <a:pt x="941" y="323"/>
                  </a:lnTo>
                  <a:lnTo>
                    <a:pt x="935" y="324"/>
                  </a:lnTo>
                  <a:lnTo>
                    <a:pt x="917" y="320"/>
                  </a:lnTo>
                  <a:lnTo>
                    <a:pt x="900" y="313"/>
                  </a:lnTo>
                  <a:lnTo>
                    <a:pt x="885" y="301"/>
                  </a:lnTo>
                  <a:lnTo>
                    <a:pt x="875" y="286"/>
                  </a:lnTo>
                  <a:lnTo>
                    <a:pt x="867" y="268"/>
                  </a:lnTo>
                  <a:lnTo>
                    <a:pt x="863" y="250"/>
                  </a:lnTo>
                  <a:lnTo>
                    <a:pt x="862" y="230"/>
                  </a:lnTo>
                  <a:lnTo>
                    <a:pt x="867" y="205"/>
                  </a:lnTo>
                  <a:lnTo>
                    <a:pt x="876" y="186"/>
                  </a:lnTo>
                  <a:lnTo>
                    <a:pt x="890" y="169"/>
                  </a:lnTo>
                  <a:lnTo>
                    <a:pt x="907" y="154"/>
                  </a:lnTo>
                  <a:lnTo>
                    <a:pt x="927" y="142"/>
                  </a:lnTo>
                  <a:lnTo>
                    <a:pt x="949" y="133"/>
                  </a:lnTo>
                  <a:lnTo>
                    <a:pt x="973" y="125"/>
                  </a:lnTo>
                  <a:lnTo>
                    <a:pt x="996" y="120"/>
                  </a:lnTo>
                  <a:lnTo>
                    <a:pt x="992" y="103"/>
                  </a:lnTo>
                  <a:lnTo>
                    <a:pt x="985" y="87"/>
                  </a:lnTo>
                  <a:lnTo>
                    <a:pt x="974" y="74"/>
                  </a:lnTo>
                  <a:lnTo>
                    <a:pt x="953" y="57"/>
                  </a:lnTo>
                  <a:lnTo>
                    <a:pt x="930" y="46"/>
                  </a:lnTo>
                  <a:lnTo>
                    <a:pt x="905" y="38"/>
                  </a:lnTo>
                  <a:lnTo>
                    <a:pt x="880" y="31"/>
                  </a:lnTo>
                  <a:lnTo>
                    <a:pt x="854" y="27"/>
                  </a:lnTo>
                  <a:lnTo>
                    <a:pt x="803" y="22"/>
                  </a:lnTo>
                  <a:lnTo>
                    <a:pt x="752" y="21"/>
                  </a:lnTo>
                  <a:lnTo>
                    <a:pt x="664" y="23"/>
                  </a:lnTo>
                  <a:lnTo>
                    <a:pt x="556" y="32"/>
                  </a:lnTo>
                  <a:lnTo>
                    <a:pt x="450" y="47"/>
                  </a:lnTo>
                  <a:lnTo>
                    <a:pt x="343" y="65"/>
                  </a:lnTo>
                  <a:lnTo>
                    <a:pt x="237" y="85"/>
                  </a:lnTo>
                  <a:lnTo>
                    <a:pt x="191" y="95"/>
                  </a:lnTo>
                  <a:lnTo>
                    <a:pt x="170" y="99"/>
                  </a:lnTo>
                  <a:lnTo>
                    <a:pt x="161" y="102"/>
                  </a:lnTo>
                  <a:lnTo>
                    <a:pt x="159" y="102"/>
                  </a:lnTo>
                  <a:lnTo>
                    <a:pt x="157" y="102"/>
                  </a:lnTo>
                  <a:lnTo>
                    <a:pt x="154" y="103"/>
                  </a:lnTo>
                  <a:lnTo>
                    <a:pt x="154" y="103"/>
                  </a:lnTo>
                  <a:lnTo>
                    <a:pt x="87" y="118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2" y="135"/>
                  </a:lnTo>
                  <a:lnTo>
                    <a:pt x="18" y="135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6" y="136"/>
                  </a:lnTo>
                  <a:lnTo>
                    <a:pt x="4" y="135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2" y="125"/>
                  </a:lnTo>
                  <a:lnTo>
                    <a:pt x="9" y="121"/>
                  </a:lnTo>
                  <a:lnTo>
                    <a:pt x="17" y="119"/>
                  </a:lnTo>
                  <a:lnTo>
                    <a:pt x="22" y="116"/>
                  </a:lnTo>
                  <a:lnTo>
                    <a:pt x="38" y="112"/>
                  </a:lnTo>
                  <a:lnTo>
                    <a:pt x="194" y="77"/>
                  </a:lnTo>
                  <a:lnTo>
                    <a:pt x="349" y="46"/>
                  </a:lnTo>
                  <a:lnTo>
                    <a:pt x="454" y="29"/>
                  </a:lnTo>
                  <a:lnTo>
                    <a:pt x="560" y="14"/>
                  </a:lnTo>
                  <a:lnTo>
                    <a:pt x="668" y="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accent6"/>
                </a:solidFill>
              </a:endParaRPr>
            </a:p>
          </p:txBody>
        </p:sp>
        <p:grpSp>
          <p:nvGrpSpPr>
            <p:cNvPr id="17" name="Grouper 11">
              <a:extLst>
                <a:ext uri="{FF2B5EF4-FFF2-40B4-BE49-F238E27FC236}">
                  <a16:creationId xmlns:a16="http://schemas.microsoft.com/office/drawing/2014/main" xmlns="" id="{24E320F1-2105-47C5-AE58-6E309283B70F}"/>
                </a:ext>
              </a:extLst>
            </p:cNvPr>
            <p:cNvGrpSpPr/>
            <p:nvPr/>
          </p:nvGrpSpPr>
          <p:grpSpPr>
            <a:xfrm>
              <a:off x="7140615" y="4283259"/>
              <a:ext cx="815762" cy="2058741"/>
              <a:chOff x="2995409" y="4168013"/>
              <a:chExt cx="1194114" cy="3416903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orme libre 26">
                <a:extLst>
                  <a:ext uri="{FF2B5EF4-FFF2-40B4-BE49-F238E27FC236}">
                    <a16:creationId xmlns:a16="http://schemas.microsoft.com/office/drawing/2014/main" xmlns="" id="{19269B4B-7ED1-4E8B-93BD-F40CE4E6EABB}"/>
                  </a:ext>
                </a:extLst>
              </p:cNvPr>
              <p:cNvSpPr/>
              <p:nvPr/>
            </p:nvSpPr>
            <p:spPr>
              <a:xfrm>
                <a:off x="3486150" y="4168013"/>
                <a:ext cx="228600" cy="268166"/>
              </a:xfrm>
              <a:custGeom>
                <a:avLst/>
                <a:gdLst>
                  <a:gd name="connsiteX0" fmla="*/ 4396 w 228600"/>
                  <a:gd name="connsiteY0" fmla="*/ 254977 h 268166"/>
                  <a:gd name="connsiteX1" fmla="*/ 0 w 228600"/>
                  <a:gd name="connsiteY1" fmla="*/ 87923 h 268166"/>
                  <a:gd name="connsiteX2" fmla="*/ 13188 w 228600"/>
                  <a:gd name="connsiteY2" fmla="*/ 57150 h 268166"/>
                  <a:gd name="connsiteX3" fmla="*/ 189035 w 228600"/>
                  <a:gd name="connsiteY3" fmla="*/ 0 h 268166"/>
                  <a:gd name="connsiteX4" fmla="*/ 206619 w 228600"/>
                  <a:gd name="connsiteY4" fmla="*/ 0 h 268166"/>
                  <a:gd name="connsiteX5" fmla="*/ 206619 w 228600"/>
                  <a:gd name="connsiteY5" fmla="*/ 0 h 268166"/>
                  <a:gd name="connsiteX6" fmla="*/ 228600 w 228600"/>
                  <a:gd name="connsiteY6" fmla="*/ 61547 h 268166"/>
                  <a:gd name="connsiteX7" fmla="*/ 228600 w 228600"/>
                  <a:gd name="connsiteY7" fmla="*/ 268166 h 268166"/>
                  <a:gd name="connsiteX8" fmla="*/ 4396 w 228600"/>
                  <a:gd name="connsiteY8" fmla="*/ 254977 h 26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8600" h="268166">
                    <a:moveTo>
                      <a:pt x="4396" y="254977"/>
                    </a:moveTo>
                    <a:lnTo>
                      <a:pt x="0" y="87923"/>
                    </a:lnTo>
                    <a:lnTo>
                      <a:pt x="13188" y="57150"/>
                    </a:lnTo>
                    <a:lnTo>
                      <a:pt x="189035" y="0"/>
                    </a:lnTo>
                    <a:lnTo>
                      <a:pt x="206619" y="0"/>
                    </a:lnTo>
                    <a:lnTo>
                      <a:pt x="206619" y="0"/>
                    </a:lnTo>
                    <a:lnTo>
                      <a:pt x="228600" y="61547"/>
                    </a:lnTo>
                    <a:lnTo>
                      <a:pt x="228600" y="268166"/>
                    </a:lnTo>
                    <a:lnTo>
                      <a:pt x="4396" y="2549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0" name="Forme libre 27">
                <a:extLst>
                  <a:ext uri="{FF2B5EF4-FFF2-40B4-BE49-F238E27FC236}">
                    <a16:creationId xmlns:a16="http://schemas.microsoft.com/office/drawing/2014/main" xmlns="" id="{5EDD5A14-E18F-4A4B-871B-B90ABF74846F}"/>
                  </a:ext>
                </a:extLst>
              </p:cNvPr>
              <p:cNvSpPr/>
              <p:nvPr/>
            </p:nvSpPr>
            <p:spPr>
              <a:xfrm>
                <a:off x="3005797" y="5334568"/>
                <a:ext cx="1167618" cy="2250348"/>
              </a:xfrm>
              <a:custGeom>
                <a:avLst/>
                <a:gdLst>
                  <a:gd name="connsiteX0" fmla="*/ 0 w 1249648"/>
                  <a:gd name="connsiteY0" fmla="*/ 5582822 h 8109896"/>
                  <a:gd name="connsiteX1" fmla="*/ 1249648 w 1249648"/>
                  <a:gd name="connsiteY1" fmla="*/ 5582822 h 8109896"/>
                  <a:gd name="connsiteX2" fmla="*/ 1200547 w 1249648"/>
                  <a:gd name="connsiteY2" fmla="*/ 7755908 h 8109896"/>
                  <a:gd name="connsiteX3" fmla="*/ 1179042 w 1249648"/>
                  <a:gd name="connsiteY3" fmla="*/ 8109896 h 8109896"/>
                  <a:gd name="connsiteX4" fmla="*/ 70606 w 1249648"/>
                  <a:gd name="connsiteY4" fmla="*/ 8109896 h 8109896"/>
                  <a:gd name="connsiteX5" fmla="*/ 49102 w 1249648"/>
                  <a:gd name="connsiteY5" fmla="*/ 7755908 h 8109896"/>
                  <a:gd name="connsiteX6" fmla="*/ 0 w 1249648"/>
                  <a:gd name="connsiteY6" fmla="*/ 5582822 h 8109896"/>
                  <a:gd name="connsiteX7" fmla="*/ 624824 w 1249648"/>
                  <a:gd name="connsiteY7" fmla="*/ 0 h 8109896"/>
                  <a:gd name="connsiteX8" fmla="*/ 1142938 w 1249648"/>
                  <a:gd name="connsiteY8" fmla="*/ 2461414 h 8109896"/>
                  <a:gd name="connsiteX9" fmla="*/ 1165486 w 1249648"/>
                  <a:gd name="connsiteY9" fmla="*/ 2832594 h 8109896"/>
                  <a:gd name="connsiteX10" fmla="*/ 84162 w 1249648"/>
                  <a:gd name="connsiteY10" fmla="*/ 2832594 h 8109896"/>
                  <a:gd name="connsiteX11" fmla="*/ 106710 w 1249648"/>
                  <a:gd name="connsiteY11" fmla="*/ 2461414 h 8109896"/>
                  <a:gd name="connsiteX12" fmla="*/ 624824 w 1249648"/>
                  <a:gd name="connsiteY12" fmla="*/ 0 h 8109896"/>
                  <a:gd name="connsiteX0" fmla="*/ 0 w 1249648"/>
                  <a:gd name="connsiteY0" fmla="*/ 3167806 h 5694880"/>
                  <a:gd name="connsiteX1" fmla="*/ 1249648 w 1249648"/>
                  <a:gd name="connsiteY1" fmla="*/ 3167806 h 5694880"/>
                  <a:gd name="connsiteX2" fmla="*/ 1200547 w 1249648"/>
                  <a:gd name="connsiteY2" fmla="*/ 5340892 h 5694880"/>
                  <a:gd name="connsiteX3" fmla="*/ 1179042 w 1249648"/>
                  <a:gd name="connsiteY3" fmla="*/ 5694880 h 5694880"/>
                  <a:gd name="connsiteX4" fmla="*/ 70606 w 1249648"/>
                  <a:gd name="connsiteY4" fmla="*/ 5694880 h 5694880"/>
                  <a:gd name="connsiteX5" fmla="*/ 49102 w 1249648"/>
                  <a:gd name="connsiteY5" fmla="*/ 5340892 h 5694880"/>
                  <a:gd name="connsiteX6" fmla="*/ 0 w 1249648"/>
                  <a:gd name="connsiteY6" fmla="*/ 3167806 h 5694880"/>
                  <a:gd name="connsiteX7" fmla="*/ 106710 w 1249648"/>
                  <a:gd name="connsiteY7" fmla="*/ 46398 h 5694880"/>
                  <a:gd name="connsiteX8" fmla="*/ 1142938 w 1249648"/>
                  <a:gd name="connsiteY8" fmla="*/ 46398 h 5694880"/>
                  <a:gd name="connsiteX9" fmla="*/ 1165486 w 1249648"/>
                  <a:gd name="connsiteY9" fmla="*/ 417578 h 5694880"/>
                  <a:gd name="connsiteX10" fmla="*/ 84162 w 1249648"/>
                  <a:gd name="connsiteY10" fmla="*/ 417578 h 5694880"/>
                  <a:gd name="connsiteX11" fmla="*/ 106710 w 1249648"/>
                  <a:gd name="connsiteY11" fmla="*/ 46398 h 5694880"/>
                  <a:gd name="connsiteX0" fmla="*/ 0 w 1249648"/>
                  <a:gd name="connsiteY0" fmla="*/ 3121408 h 5648482"/>
                  <a:gd name="connsiteX1" fmla="*/ 1249648 w 1249648"/>
                  <a:gd name="connsiteY1" fmla="*/ 3121408 h 5648482"/>
                  <a:gd name="connsiteX2" fmla="*/ 1200547 w 1249648"/>
                  <a:gd name="connsiteY2" fmla="*/ 5294494 h 5648482"/>
                  <a:gd name="connsiteX3" fmla="*/ 1179042 w 1249648"/>
                  <a:gd name="connsiteY3" fmla="*/ 5648482 h 5648482"/>
                  <a:gd name="connsiteX4" fmla="*/ 70606 w 1249648"/>
                  <a:gd name="connsiteY4" fmla="*/ 5648482 h 5648482"/>
                  <a:gd name="connsiteX5" fmla="*/ 49102 w 1249648"/>
                  <a:gd name="connsiteY5" fmla="*/ 5294494 h 5648482"/>
                  <a:gd name="connsiteX6" fmla="*/ 0 w 1249648"/>
                  <a:gd name="connsiteY6" fmla="*/ 3121408 h 5648482"/>
                  <a:gd name="connsiteX7" fmla="*/ 84162 w 1249648"/>
                  <a:gd name="connsiteY7" fmla="*/ 371180 h 5648482"/>
                  <a:gd name="connsiteX8" fmla="*/ 1142938 w 1249648"/>
                  <a:gd name="connsiteY8" fmla="*/ 0 h 5648482"/>
                  <a:gd name="connsiteX9" fmla="*/ 1165486 w 1249648"/>
                  <a:gd name="connsiteY9" fmla="*/ 371180 h 5648482"/>
                  <a:gd name="connsiteX10" fmla="*/ 84162 w 1249648"/>
                  <a:gd name="connsiteY10" fmla="*/ 371180 h 5648482"/>
                  <a:gd name="connsiteX0" fmla="*/ 0 w 1249648"/>
                  <a:gd name="connsiteY0" fmla="*/ 2750228 h 5277302"/>
                  <a:gd name="connsiteX1" fmla="*/ 1249648 w 1249648"/>
                  <a:gd name="connsiteY1" fmla="*/ 2750228 h 5277302"/>
                  <a:gd name="connsiteX2" fmla="*/ 1200547 w 1249648"/>
                  <a:gd name="connsiteY2" fmla="*/ 4923314 h 5277302"/>
                  <a:gd name="connsiteX3" fmla="*/ 1179042 w 1249648"/>
                  <a:gd name="connsiteY3" fmla="*/ 5277302 h 5277302"/>
                  <a:gd name="connsiteX4" fmla="*/ 70606 w 1249648"/>
                  <a:gd name="connsiteY4" fmla="*/ 5277302 h 5277302"/>
                  <a:gd name="connsiteX5" fmla="*/ 49102 w 1249648"/>
                  <a:gd name="connsiteY5" fmla="*/ 4923314 h 5277302"/>
                  <a:gd name="connsiteX6" fmla="*/ 0 w 1249648"/>
                  <a:gd name="connsiteY6" fmla="*/ 2750228 h 5277302"/>
                  <a:gd name="connsiteX7" fmla="*/ 84162 w 1249648"/>
                  <a:gd name="connsiteY7" fmla="*/ 0 h 5277302"/>
                  <a:gd name="connsiteX8" fmla="*/ 1165486 w 1249648"/>
                  <a:gd name="connsiteY8" fmla="*/ 0 h 5277302"/>
                  <a:gd name="connsiteX9" fmla="*/ 84162 w 1249648"/>
                  <a:gd name="connsiteY9" fmla="*/ 0 h 5277302"/>
                  <a:gd name="connsiteX0" fmla="*/ 0 w 1249648"/>
                  <a:gd name="connsiteY0" fmla="*/ 0 h 2527074"/>
                  <a:gd name="connsiteX1" fmla="*/ 1249648 w 1249648"/>
                  <a:gd name="connsiteY1" fmla="*/ 0 h 2527074"/>
                  <a:gd name="connsiteX2" fmla="*/ 1200547 w 1249648"/>
                  <a:gd name="connsiteY2" fmla="*/ 2173086 h 2527074"/>
                  <a:gd name="connsiteX3" fmla="*/ 1179042 w 1249648"/>
                  <a:gd name="connsiteY3" fmla="*/ 2527074 h 2527074"/>
                  <a:gd name="connsiteX4" fmla="*/ 70606 w 1249648"/>
                  <a:gd name="connsiteY4" fmla="*/ 2527074 h 2527074"/>
                  <a:gd name="connsiteX5" fmla="*/ 49102 w 1249648"/>
                  <a:gd name="connsiteY5" fmla="*/ 2173086 h 2527074"/>
                  <a:gd name="connsiteX6" fmla="*/ 0 w 1249648"/>
                  <a:gd name="connsiteY6" fmla="*/ 0 h 252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48" h="2527074">
                    <a:moveTo>
                      <a:pt x="0" y="0"/>
                    </a:moveTo>
                    <a:lnTo>
                      <a:pt x="1249648" y="0"/>
                    </a:lnTo>
                    <a:cubicBezTo>
                      <a:pt x="1249648" y="770827"/>
                      <a:pt x="1232164" y="1505167"/>
                      <a:pt x="1200547" y="2173086"/>
                    </a:cubicBezTo>
                    <a:lnTo>
                      <a:pt x="1179042" y="2527074"/>
                    </a:lnTo>
                    <a:lnTo>
                      <a:pt x="70606" y="2527074"/>
                    </a:lnTo>
                    <a:lnTo>
                      <a:pt x="49102" y="2173086"/>
                    </a:lnTo>
                    <a:cubicBezTo>
                      <a:pt x="17484" y="1505167"/>
                      <a:pt x="0" y="770827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16000">
                    <a:schemeClr val="accent1">
                      <a:shade val="67500"/>
                      <a:satMod val="115000"/>
                    </a:schemeClr>
                  </a:gs>
                  <a:gs pos="82000">
                    <a:schemeClr val="accent1">
                      <a:lumMod val="60000"/>
                      <a:lumOff val="40000"/>
                    </a:schemeClr>
                  </a:gs>
                  <a:gs pos="100000">
                    <a:srgbClr val="C40C08"/>
                  </a:gs>
                  <a:gs pos="7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6"/>
                  </a:solidFill>
                </a:endParaRPr>
              </a:p>
            </p:txBody>
          </p:sp>
          <p:pic>
            <p:nvPicPr>
              <p:cNvPr id="21" name="Image 28">
                <a:extLst>
                  <a:ext uri="{FF2B5EF4-FFF2-40B4-BE49-F238E27FC236}">
                    <a16:creationId xmlns:a16="http://schemas.microsoft.com/office/drawing/2014/main" xmlns="" id="{4EF038B5-9267-47D7-8397-4F359749B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126651" y="4285343"/>
                <a:ext cx="931630" cy="1194114"/>
              </a:xfrm>
              <a:prstGeom prst="rect">
                <a:avLst/>
              </a:prstGeom>
            </p:spPr>
          </p:pic>
        </p:grpSp>
        <p:sp>
          <p:nvSpPr>
            <p:cNvPr id="18" name="Forme libre 25">
              <a:extLst>
                <a:ext uri="{FF2B5EF4-FFF2-40B4-BE49-F238E27FC236}">
                  <a16:creationId xmlns:a16="http://schemas.microsoft.com/office/drawing/2014/main" xmlns="" id="{AD5BD688-C1AC-46A9-80FA-1C19216E442D}"/>
                </a:ext>
              </a:extLst>
            </p:cNvPr>
            <p:cNvSpPr/>
            <p:nvPr/>
          </p:nvSpPr>
          <p:spPr>
            <a:xfrm>
              <a:off x="7146419" y="4976145"/>
              <a:ext cx="809957" cy="1405183"/>
            </a:xfrm>
            <a:custGeom>
              <a:avLst/>
              <a:gdLst>
                <a:gd name="connsiteX0" fmla="*/ 0 w 1249648"/>
                <a:gd name="connsiteY0" fmla="*/ 5582822 h 8109896"/>
                <a:gd name="connsiteX1" fmla="*/ 1249648 w 1249648"/>
                <a:gd name="connsiteY1" fmla="*/ 5582822 h 8109896"/>
                <a:gd name="connsiteX2" fmla="*/ 1200547 w 1249648"/>
                <a:gd name="connsiteY2" fmla="*/ 7755908 h 8109896"/>
                <a:gd name="connsiteX3" fmla="*/ 1179042 w 1249648"/>
                <a:gd name="connsiteY3" fmla="*/ 8109896 h 8109896"/>
                <a:gd name="connsiteX4" fmla="*/ 70606 w 1249648"/>
                <a:gd name="connsiteY4" fmla="*/ 8109896 h 8109896"/>
                <a:gd name="connsiteX5" fmla="*/ 49102 w 1249648"/>
                <a:gd name="connsiteY5" fmla="*/ 7755908 h 8109896"/>
                <a:gd name="connsiteX6" fmla="*/ 0 w 1249648"/>
                <a:gd name="connsiteY6" fmla="*/ 5582822 h 8109896"/>
                <a:gd name="connsiteX7" fmla="*/ 624824 w 1249648"/>
                <a:gd name="connsiteY7" fmla="*/ 0 h 8109896"/>
                <a:gd name="connsiteX8" fmla="*/ 1142938 w 1249648"/>
                <a:gd name="connsiteY8" fmla="*/ 2461414 h 8109896"/>
                <a:gd name="connsiteX9" fmla="*/ 1165486 w 1249648"/>
                <a:gd name="connsiteY9" fmla="*/ 2832594 h 8109896"/>
                <a:gd name="connsiteX10" fmla="*/ 84162 w 1249648"/>
                <a:gd name="connsiteY10" fmla="*/ 2832594 h 8109896"/>
                <a:gd name="connsiteX11" fmla="*/ 106710 w 1249648"/>
                <a:gd name="connsiteY11" fmla="*/ 2461414 h 8109896"/>
                <a:gd name="connsiteX12" fmla="*/ 624824 w 1249648"/>
                <a:gd name="connsiteY12" fmla="*/ 0 h 8109896"/>
                <a:gd name="connsiteX0" fmla="*/ 0 w 1249648"/>
                <a:gd name="connsiteY0" fmla="*/ 3167806 h 5694880"/>
                <a:gd name="connsiteX1" fmla="*/ 1249648 w 1249648"/>
                <a:gd name="connsiteY1" fmla="*/ 3167806 h 5694880"/>
                <a:gd name="connsiteX2" fmla="*/ 1200547 w 1249648"/>
                <a:gd name="connsiteY2" fmla="*/ 5340892 h 5694880"/>
                <a:gd name="connsiteX3" fmla="*/ 1179042 w 1249648"/>
                <a:gd name="connsiteY3" fmla="*/ 5694880 h 5694880"/>
                <a:gd name="connsiteX4" fmla="*/ 70606 w 1249648"/>
                <a:gd name="connsiteY4" fmla="*/ 5694880 h 5694880"/>
                <a:gd name="connsiteX5" fmla="*/ 49102 w 1249648"/>
                <a:gd name="connsiteY5" fmla="*/ 5340892 h 5694880"/>
                <a:gd name="connsiteX6" fmla="*/ 0 w 1249648"/>
                <a:gd name="connsiteY6" fmla="*/ 3167806 h 5694880"/>
                <a:gd name="connsiteX7" fmla="*/ 106710 w 1249648"/>
                <a:gd name="connsiteY7" fmla="*/ 46398 h 5694880"/>
                <a:gd name="connsiteX8" fmla="*/ 1142938 w 1249648"/>
                <a:gd name="connsiteY8" fmla="*/ 46398 h 5694880"/>
                <a:gd name="connsiteX9" fmla="*/ 1165486 w 1249648"/>
                <a:gd name="connsiteY9" fmla="*/ 417578 h 5694880"/>
                <a:gd name="connsiteX10" fmla="*/ 84162 w 1249648"/>
                <a:gd name="connsiteY10" fmla="*/ 417578 h 5694880"/>
                <a:gd name="connsiteX11" fmla="*/ 106710 w 1249648"/>
                <a:gd name="connsiteY11" fmla="*/ 46398 h 5694880"/>
                <a:gd name="connsiteX0" fmla="*/ 0 w 1249648"/>
                <a:gd name="connsiteY0" fmla="*/ 3121408 h 5648482"/>
                <a:gd name="connsiteX1" fmla="*/ 1249648 w 1249648"/>
                <a:gd name="connsiteY1" fmla="*/ 3121408 h 5648482"/>
                <a:gd name="connsiteX2" fmla="*/ 1200547 w 1249648"/>
                <a:gd name="connsiteY2" fmla="*/ 5294494 h 5648482"/>
                <a:gd name="connsiteX3" fmla="*/ 1179042 w 1249648"/>
                <a:gd name="connsiteY3" fmla="*/ 5648482 h 5648482"/>
                <a:gd name="connsiteX4" fmla="*/ 70606 w 1249648"/>
                <a:gd name="connsiteY4" fmla="*/ 5648482 h 5648482"/>
                <a:gd name="connsiteX5" fmla="*/ 49102 w 1249648"/>
                <a:gd name="connsiteY5" fmla="*/ 5294494 h 5648482"/>
                <a:gd name="connsiteX6" fmla="*/ 0 w 1249648"/>
                <a:gd name="connsiteY6" fmla="*/ 3121408 h 5648482"/>
                <a:gd name="connsiteX7" fmla="*/ 84162 w 1249648"/>
                <a:gd name="connsiteY7" fmla="*/ 371180 h 5648482"/>
                <a:gd name="connsiteX8" fmla="*/ 1142938 w 1249648"/>
                <a:gd name="connsiteY8" fmla="*/ 0 h 5648482"/>
                <a:gd name="connsiteX9" fmla="*/ 1165486 w 1249648"/>
                <a:gd name="connsiteY9" fmla="*/ 371180 h 5648482"/>
                <a:gd name="connsiteX10" fmla="*/ 84162 w 1249648"/>
                <a:gd name="connsiteY10" fmla="*/ 371180 h 5648482"/>
                <a:gd name="connsiteX0" fmla="*/ 0 w 1249648"/>
                <a:gd name="connsiteY0" fmla="*/ 2750228 h 5277302"/>
                <a:gd name="connsiteX1" fmla="*/ 1249648 w 1249648"/>
                <a:gd name="connsiteY1" fmla="*/ 2750228 h 5277302"/>
                <a:gd name="connsiteX2" fmla="*/ 1200547 w 1249648"/>
                <a:gd name="connsiteY2" fmla="*/ 4923314 h 5277302"/>
                <a:gd name="connsiteX3" fmla="*/ 1179042 w 1249648"/>
                <a:gd name="connsiteY3" fmla="*/ 5277302 h 5277302"/>
                <a:gd name="connsiteX4" fmla="*/ 70606 w 1249648"/>
                <a:gd name="connsiteY4" fmla="*/ 5277302 h 5277302"/>
                <a:gd name="connsiteX5" fmla="*/ 49102 w 1249648"/>
                <a:gd name="connsiteY5" fmla="*/ 4923314 h 5277302"/>
                <a:gd name="connsiteX6" fmla="*/ 0 w 1249648"/>
                <a:gd name="connsiteY6" fmla="*/ 2750228 h 5277302"/>
                <a:gd name="connsiteX7" fmla="*/ 84162 w 1249648"/>
                <a:gd name="connsiteY7" fmla="*/ 0 h 5277302"/>
                <a:gd name="connsiteX8" fmla="*/ 1165486 w 1249648"/>
                <a:gd name="connsiteY8" fmla="*/ 0 h 5277302"/>
                <a:gd name="connsiteX9" fmla="*/ 84162 w 1249648"/>
                <a:gd name="connsiteY9" fmla="*/ 0 h 5277302"/>
                <a:gd name="connsiteX0" fmla="*/ 0 w 1249648"/>
                <a:gd name="connsiteY0" fmla="*/ 0 h 2527074"/>
                <a:gd name="connsiteX1" fmla="*/ 1249648 w 1249648"/>
                <a:gd name="connsiteY1" fmla="*/ 0 h 2527074"/>
                <a:gd name="connsiteX2" fmla="*/ 1200547 w 1249648"/>
                <a:gd name="connsiteY2" fmla="*/ 2173086 h 2527074"/>
                <a:gd name="connsiteX3" fmla="*/ 1179042 w 1249648"/>
                <a:gd name="connsiteY3" fmla="*/ 2527074 h 2527074"/>
                <a:gd name="connsiteX4" fmla="*/ 70606 w 1249648"/>
                <a:gd name="connsiteY4" fmla="*/ 2527074 h 2527074"/>
                <a:gd name="connsiteX5" fmla="*/ 49102 w 1249648"/>
                <a:gd name="connsiteY5" fmla="*/ 2173086 h 2527074"/>
                <a:gd name="connsiteX6" fmla="*/ 0 w 1249648"/>
                <a:gd name="connsiteY6" fmla="*/ 0 h 252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648" h="2527074">
                  <a:moveTo>
                    <a:pt x="0" y="0"/>
                  </a:moveTo>
                  <a:lnTo>
                    <a:pt x="1249648" y="0"/>
                  </a:lnTo>
                  <a:cubicBezTo>
                    <a:pt x="1249648" y="770827"/>
                    <a:pt x="1232164" y="1505167"/>
                    <a:pt x="1200547" y="2173086"/>
                  </a:cubicBezTo>
                  <a:lnTo>
                    <a:pt x="1179042" y="2527074"/>
                  </a:lnTo>
                  <a:lnTo>
                    <a:pt x="70606" y="2527074"/>
                  </a:lnTo>
                  <a:lnTo>
                    <a:pt x="49102" y="2173086"/>
                  </a:lnTo>
                  <a:cubicBezTo>
                    <a:pt x="17484" y="1505167"/>
                    <a:pt x="0" y="77082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47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93DCB463-FB71-4ECF-886F-27F4098D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705" y="372647"/>
            <a:ext cx="2703113" cy="542950"/>
          </a:xfrm>
        </p:spPr>
        <p:txBody>
          <a:bodyPr>
            <a:normAutofit/>
          </a:bodyPr>
          <a:lstStyle/>
          <a:p>
            <a:r>
              <a:rPr lang="es-ES" sz="3200" b="1">
                <a:solidFill>
                  <a:srgbClr val="009242"/>
                </a:solidFill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201CA7-8F4B-4551-ADCD-0C27A614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248"/>
            <a:ext cx="8876582" cy="2068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sz="1800">
                <a:cs typeface="Calibri"/>
              </a:rPr>
              <a:t>El sistema de información </a:t>
            </a:r>
            <a:r>
              <a:rPr lang="es-ES" sz="1800" b="1" u="sng">
                <a:cs typeface="Calibri"/>
              </a:rPr>
              <a:t>ALCÁNTARA </a:t>
            </a:r>
            <a:r>
              <a:rPr lang="es-ES" sz="1800">
                <a:cs typeface="Calibri"/>
              </a:rPr>
              <a:t>es el sistema económico financiero y presupuestario de la Junta de Extremadura, que incluye todo el ciclo contable, desde la elaboración del anteproyecto de presupuestos hasta la rendición de la cuenta anual.</a:t>
            </a:r>
            <a:endParaRPr lang="es-ES" sz="1800"/>
          </a:p>
          <a:p>
            <a:pPr marL="0" indent="0" algn="just">
              <a:buNone/>
            </a:pPr>
            <a:endParaRPr lang="es-ES" sz="1800">
              <a:cs typeface="Calibri"/>
            </a:endParaRPr>
          </a:p>
          <a:p>
            <a:pPr marL="0" indent="0" algn="just">
              <a:buNone/>
            </a:pPr>
            <a:r>
              <a:rPr lang="es-ES" sz="1800">
                <a:cs typeface="Calibri"/>
              </a:rPr>
              <a:t>Se inicio su desarrollo en junio de 2018, realizándose la puesta en producción en </a:t>
            </a:r>
            <a:r>
              <a:rPr lang="es-ES" sz="1800" b="1">
                <a:cs typeface="Calibri"/>
              </a:rPr>
              <a:t>enero del año 2020</a:t>
            </a:r>
            <a:r>
              <a:rPr lang="es-ES" sz="180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27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38BFF2C-4197-4DC7-BB4A-5098D4C44612}"/>
              </a:ext>
            </a:extLst>
          </p:cNvPr>
          <p:cNvCxnSpPr>
            <a:cxnSpLocks/>
          </p:cNvCxnSpPr>
          <p:nvPr/>
        </p:nvCxnSpPr>
        <p:spPr>
          <a:xfrm>
            <a:off x="2788529" y="3539412"/>
            <a:ext cx="6268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ainfrm">
            <a:extLst>
              <a:ext uri="{FF2B5EF4-FFF2-40B4-BE49-F238E27FC236}">
                <a16:creationId xmlns:a16="http://schemas.microsoft.com/office/drawing/2014/main" xmlns="" id="{90B2E147-50BB-4D89-B922-0A87EBD3AA5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59245" y="2749720"/>
            <a:ext cx="752505" cy="684403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27301E2B-8032-4A32-B2E9-EA63FA813B7A}"/>
              </a:ext>
            </a:extLst>
          </p:cNvPr>
          <p:cNvSpPr txBox="1"/>
          <p:nvPr/>
        </p:nvSpPr>
        <p:spPr>
          <a:xfrm>
            <a:off x="9725954" y="1903943"/>
            <a:ext cx="20272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Clr>
                <a:srgbClr val="009242"/>
              </a:buClr>
              <a:buFont typeface="Wingdings" panose="05000000000000000000" pitchFamily="2" charset="2"/>
              <a:buChar char="§"/>
            </a:pPr>
            <a:r>
              <a:rPr lang="es-ES" sz="1400" b="1">
                <a:solidFill>
                  <a:srgbClr val="009242"/>
                </a:solidFill>
              </a:rPr>
              <a:t>19 Sistemas de Información </a:t>
            </a:r>
            <a:r>
              <a:rPr lang="es-ES" sz="1400"/>
              <a:t>con </a:t>
            </a:r>
            <a:r>
              <a:rPr lang="es-ES" sz="1400" b="1">
                <a:solidFill>
                  <a:srgbClr val="009242"/>
                </a:solidFill>
              </a:rPr>
              <a:t>8 tecnologías diferentes, </a:t>
            </a:r>
            <a:r>
              <a:rPr lang="es-ES" sz="1400"/>
              <a:t>la mayoría obsoletas.  </a:t>
            </a:r>
          </a:p>
          <a:p>
            <a:pPr marL="93663" indent="-93663">
              <a:spcBef>
                <a:spcPts val="1200"/>
              </a:spcBef>
              <a:buClr>
                <a:srgbClr val="009242"/>
              </a:buClr>
              <a:buFont typeface="Wingdings" panose="05000000000000000000" pitchFamily="2" charset="2"/>
              <a:buChar char="§"/>
            </a:pPr>
            <a:r>
              <a:rPr lang="es-ES" sz="1400" b="1">
                <a:solidFill>
                  <a:srgbClr val="009242"/>
                </a:solidFill>
              </a:rPr>
              <a:t>12 Sistemas sustituidos por Alcántara, </a:t>
            </a:r>
            <a:r>
              <a:rPr lang="es-ES" sz="1400"/>
              <a:t>permaneciendo el resto con adaptaciones parciales.</a:t>
            </a:r>
          </a:p>
          <a:p>
            <a:pPr marL="285750" indent="-285750">
              <a:buClr>
                <a:srgbClr val="009242"/>
              </a:buClr>
              <a:buFont typeface="Wingdings" panose="05000000000000000000" pitchFamily="2" charset="2"/>
              <a:buChar char="§"/>
            </a:pPr>
            <a:endParaRPr lang="es-ES" sz="1400"/>
          </a:p>
        </p:txBody>
      </p:sp>
      <p:sp>
        <p:nvSpPr>
          <p:cNvPr id="56" name="Text Box 8">
            <a:extLst>
              <a:ext uri="{FF2B5EF4-FFF2-40B4-BE49-F238E27FC236}">
                <a16:creationId xmlns:a16="http://schemas.microsoft.com/office/drawing/2014/main" xmlns="" id="{5FBA5E7B-6DE0-4E87-AD3C-ECEBF620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707" y="3531021"/>
            <a:ext cx="868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Contabilidad (</a:t>
            </a:r>
            <a:r>
              <a:rPr lang="es-ES" altLang="es-ES" sz="1000" b="1" err="1">
                <a:solidFill>
                  <a:srgbClr val="009242"/>
                </a:solidFill>
              </a:rPr>
              <a:t>Siccaex</a:t>
            </a:r>
            <a:r>
              <a:rPr lang="es-ES" altLang="es-ES" sz="1000" b="1">
                <a:solidFill>
                  <a:srgbClr val="009242"/>
                </a:solidFill>
              </a:rPr>
              <a:t>)</a:t>
            </a: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xmlns="" id="{1295C2F7-636F-4510-A107-CE8838B55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245" y="1893992"/>
            <a:ext cx="84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Elaboración (</a:t>
            </a:r>
            <a:r>
              <a:rPr lang="es-ES" altLang="es-ES" sz="1000" b="1" err="1">
                <a:solidFill>
                  <a:srgbClr val="009242"/>
                </a:solidFill>
              </a:rPr>
              <a:t>Siprex</a:t>
            </a:r>
            <a:r>
              <a:rPr lang="es-ES" altLang="es-ES" sz="1000" b="1">
                <a:solidFill>
                  <a:srgbClr val="009242"/>
                </a:solidFill>
              </a:rPr>
              <a:t>)</a:t>
            </a:r>
          </a:p>
        </p:txBody>
      </p:sp>
      <p:sp>
        <p:nvSpPr>
          <p:cNvPr id="58" name="Text Box 20">
            <a:extLst>
              <a:ext uri="{FF2B5EF4-FFF2-40B4-BE49-F238E27FC236}">
                <a16:creationId xmlns:a16="http://schemas.microsoft.com/office/drawing/2014/main" xmlns="" id="{6CFE88EB-8818-437C-BF13-95988C23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394" y="1893992"/>
            <a:ext cx="9858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Modificaciones (</a:t>
            </a:r>
            <a:r>
              <a:rPr lang="es-ES" altLang="es-ES" sz="1000" b="1" err="1">
                <a:solidFill>
                  <a:srgbClr val="009242"/>
                </a:solidFill>
              </a:rPr>
              <a:t>Siemprex</a:t>
            </a:r>
            <a:r>
              <a:rPr lang="es-ES" altLang="es-ES" sz="1000" b="1">
                <a:solidFill>
                  <a:srgbClr val="009242"/>
                </a:solidFill>
              </a:rPr>
              <a:t>)</a:t>
            </a:r>
          </a:p>
        </p:txBody>
      </p:sp>
      <p:sp>
        <p:nvSpPr>
          <p:cNvPr id="59" name="Text Box 25">
            <a:extLst>
              <a:ext uri="{FF2B5EF4-FFF2-40B4-BE49-F238E27FC236}">
                <a16:creationId xmlns:a16="http://schemas.microsoft.com/office/drawing/2014/main" xmlns="" id="{A542F28C-8A0A-4DF0-9253-0157737C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420" y="1893991"/>
            <a:ext cx="8689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ConexFACe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xmlns="" id="{616FB85C-6FBE-4F4D-87D4-BF39C96E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788" y="1893991"/>
            <a:ext cx="9413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Patrimonio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xmlns="" id="{1A49597D-3FB6-42FD-B13C-AE67847CB184}"/>
              </a:ext>
            </a:extLst>
          </p:cNvPr>
          <p:cNvSpPr txBox="1">
            <a:spLocks/>
          </p:cNvSpPr>
          <p:nvPr/>
        </p:nvSpPr>
        <p:spPr>
          <a:xfrm>
            <a:off x="2072798" y="611215"/>
            <a:ext cx="6943377" cy="461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>
                <a:solidFill>
                  <a:srgbClr val="009242"/>
                </a:solidFill>
              </a:rPr>
              <a:t>Mapa sistemas información previos</a:t>
            </a:r>
            <a:endParaRPr lang="es-ES" sz="2000" b="1">
              <a:solidFill>
                <a:srgbClr val="009242"/>
              </a:solidFill>
              <a:cs typeface="Calibri Light"/>
            </a:endParaRPr>
          </a:p>
        </p:txBody>
      </p:sp>
      <p:sp>
        <p:nvSpPr>
          <p:cNvPr id="62" name="mainfrm">
            <a:extLst>
              <a:ext uri="{FF2B5EF4-FFF2-40B4-BE49-F238E27FC236}">
                <a16:creationId xmlns:a16="http://schemas.microsoft.com/office/drawing/2014/main" xmlns="" id="{3035A20B-5936-4788-A387-1F1C7E29DC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41416" y="1290153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3" name="mainfrm">
            <a:extLst>
              <a:ext uri="{FF2B5EF4-FFF2-40B4-BE49-F238E27FC236}">
                <a16:creationId xmlns:a16="http://schemas.microsoft.com/office/drawing/2014/main" xmlns="" id="{F8E403E6-BEC9-4549-B4F0-BC8E45315AE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101884" y="1280994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4" name="mainfrm">
            <a:extLst>
              <a:ext uri="{FF2B5EF4-FFF2-40B4-BE49-F238E27FC236}">
                <a16:creationId xmlns:a16="http://schemas.microsoft.com/office/drawing/2014/main" xmlns="" id="{42E5F649-7FEB-4E26-B898-1FE5E79937D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922141" y="1280994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5" name="mainfrm">
            <a:extLst>
              <a:ext uri="{FF2B5EF4-FFF2-40B4-BE49-F238E27FC236}">
                <a16:creationId xmlns:a16="http://schemas.microsoft.com/office/drawing/2014/main" xmlns="" id="{34281A3E-36FE-441B-84D7-04E361340DC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953139" y="1280994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xmlns="" id="{EAE823A8-804D-4E9E-ABA0-55684C7A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555" y="3702413"/>
            <a:ext cx="868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 dirty="0">
                <a:solidFill>
                  <a:srgbClr val="009242"/>
                </a:solidFill>
              </a:rPr>
              <a:t>Gestión OP (</a:t>
            </a:r>
            <a:r>
              <a:rPr lang="es-ES" altLang="es-ES" sz="1000" b="1" dirty="0" err="1">
                <a:solidFill>
                  <a:srgbClr val="009242"/>
                </a:solidFill>
              </a:rPr>
              <a:t>Sigex</a:t>
            </a:r>
            <a:r>
              <a:rPr lang="es-ES" altLang="es-ES" sz="1000" b="1" dirty="0">
                <a:solidFill>
                  <a:srgbClr val="009242"/>
                </a:solidFill>
              </a:rPr>
              <a:t>)</a:t>
            </a:r>
          </a:p>
        </p:txBody>
      </p:sp>
      <p:sp>
        <p:nvSpPr>
          <p:cNvPr id="67" name="Text Box 40">
            <a:extLst>
              <a:ext uri="{FF2B5EF4-FFF2-40B4-BE49-F238E27FC236}">
                <a16:creationId xmlns:a16="http://schemas.microsoft.com/office/drawing/2014/main" xmlns="" id="{C93B289A-A2FB-456D-A97D-9B7DA13B7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949" y="3360097"/>
            <a:ext cx="1160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/>
              <a:t>Fondos Europeos (</a:t>
            </a:r>
            <a:r>
              <a:rPr lang="es-ES" altLang="es-ES" sz="1000" b="1" err="1"/>
              <a:t>Sifoex</a:t>
            </a:r>
            <a:r>
              <a:rPr lang="es-ES" altLang="es-ES" sz="1000" b="1"/>
              <a:t>)</a:t>
            </a:r>
          </a:p>
        </p:txBody>
      </p:sp>
      <p:sp>
        <p:nvSpPr>
          <p:cNvPr id="68" name="mainfrm">
            <a:extLst>
              <a:ext uri="{FF2B5EF4-FFF2-40B4-BE49-F238E27FC236}">
                <a16:creationId xmlns:a16="http://schemas.microsoft.com/office/drawing/2014/main" xmlns="" id="{DD2F34E3-D6BE-466A-A1E1-7562E5B4246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32158" y="3231895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9" name="mainfrm">
            <a:extLst>
              <a:ext uri="{FF2B5EF4-FFF2-40B4-BE49-F238E27FC236}">
                <a16:creationId xmlns:a16="http://schemas.microsoft.com/office/drawing/2014/main" xmlns="" id="{17EAE21B-253B-459D-951A-4367EA910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953139" y="2849817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xmlns="" id="{234826A8-2D69-41B1-B766-901690FC1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442" y="4962500"/>
            <a:ext cx="163273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Tesorería</a:t>
            </a:r>
          </a:p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(TAYA, Cuentas corrientes, Gestión de embargos, Caja de depósitos, Registro de pagos)</a:t>
            </a:r>
          </a:p>
        </p:txBody>
      </p:sp>
      <p:sp>
        <p:nvSpPr>
          <p:cNvPr id="71" name="Text Box 31">
            <a:extLst>
              <a:ext uri="{FF2B5EF4-FFF2-40B4-BE49-F238E27FC236}">
                <a16:creationId xmlns:a16="http://schemas.microsoft.com/office/drawing/2014/main" xmlns="" id="{6CBE383A-B638-4BBA-96B3-820ACEB2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30" y="4970139"/>
            <a:ext cx="67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/>
              <a:t>Tributos (Dehesa)</a:t>
            </a:r>
          </a:p>
        </p:txBody>
      </p:sp>
      <p:sp>
        <p:nvSpPr>
          <p:cNvPr id="72" name="Text Box 34">
            <a:extLst>
              <a:ext uri="{FF2B5EF4-FFF2-40B4-BE49-F238E27FC236}">
                <a16:creationId xmlns:a16="http://schemas.microsoft.com/office/drawing/2014/main" xmlns="" id="{06D1C913-486C-4CAB-B9C7-AA2B5538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578" y="4960180"/>
            <a:ext cx="1093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/>
              <a:t>Nóminas (</a:t>
            </a:r>
            <a:r>
              <a:rPr lang="es-ES" altLang="es-ES" sz="1000" b="1" err="1"/>
              <a:t>Sirhus</a:t>
            </a:r>
            <a:r>
              <a:rPr lang="es-ES" altLang="es-ES" sz="1000" b="1"/>
              <a:t>/</a:t>
            </a:r>
            <a:r>
              <a:rPr lang="es-ES" altLang="es-ES" sz="1000" b="1" err="1"/>
              <a:t>Profex</a:t>
            </a:r>
            <a:r>
              <a:rPr lang="es-ES" altLang="es-ES" sz="1000" b="1"/>
              <a:t>)</a:t>
            </a:r>
          </a:p>
        </p:txBody>
      </p:sp>
      <p:sp>
        <p:nvSpPr>
          <p:cNvPr id="73" name="Text Box 37">
            <a:extLst>
              <a:ext uri="{FF2B5EF4-FFF2-40B4-BE49-F238E27FC236}">
                <a16:creationId xmlns:a16="http://schemas.microsoft.com/office/drawing/2014/main" xmlns="" id="{7CA17B5F-1E85-439E-92A0-FD1BC509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141" y="5011197"/>
            <a:ext cx="9069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1000" b="1">
                <a:solidFill>
                  <a:srgbClr val="009242"/>
                </a:solidFill>
              </a:rPr>
              <a:t>Deuda Pública (Sage)</a:t>
            </a:r>
          </a:p>
        </p:txBody>
      </p:sp>
      <p:sp>
        <p:nvSpPr>
          <p:cNvPr id="74" name="mainfrm">
            <a:extLst>
              <a:ext uri="{FF2B5EF4-FFF2-40B4-BE49-F238E27FC236}">
                <a16:creationId xmlns:a16="http://schemas.microsoft.com/office/drawing/2014/main" xmlns="" id="{A50B9943-3C83-4ECE-A513-18CD7DAD988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41416" y="4413903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5" name="mainfrm">
            <a:extLst>
              <a:ext uri="{FF2B5EF4-FFF2-40B4-BE49-F238E27FC236}">
                <a16:creationId xmlns:a16="http://schemas.microsoft.com/office/drawing/2014/main" xmlns="" id="{CB42F151-84A3-467D-81E7-4789B7235DC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101883" y="4415559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6" name="mainfrm">
            <a:extLst>
              <a:ext uri="{FF2B5EF4-FFF2-40B4-BE49-F238E27FC236}">
                <a16:creationId xmlns:a16="http://schemas.microsoft.com/office/drawing/2014/main" xmlns="" id="{27BBEC8D-4C24-43A6-BBD8-F97FA3EF997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922141" y="4415558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7" name="mainfrm">
            <a:extLst>
              <a:ext uri="{FF2B5EF4-FFF2-40B4-BE49-F238E27FC236}">
                <a16:creationId xmlns:a16="http://schemas.microsoft.com/office/drawing/2014/main" xmlns="" id="{1E70EAA5-7A9B-4881-BB62-D380A97EE94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953139" y="4415558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8" name="Text Box 34">
            <a:extLst>
              <a:ext uri="{FF2B5EF4-FFF2-40B4-BE49-F238E27FC236}">
                <a16:creationId xmlns:a16="http://schemas.microsoft.com/office/drawing/2014/main" xmlns="" id="{C36FB0CE-6BEE-470E-AE1B-0BF9B5E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380" y="3355179"/>
            <a:ext cx="946193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altLang="es-ES" sz="1000" b="1" dirty="0"/>
              <a:t>Sistemas, subvenciones</a:t>
            </a:r>
            <a:br>
              <a:rPr lang="es-ES" altLang="es-ES" sz="1000" b="1" dirty="0"/>
            </a:br>
            <a:r>
              <a:rPr lang="es-ES" altLang="es-ES" sz="1000" b="1" dirty="0"/>
              <a:t>y ayudas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64A7EB5C-FC61-455B-B947-1DF3EADB8A62}"/>
              </a:ext>
            </a:extLst>
          </p:cNvPr>
          <p:cNvCxnSpPr>
            <a:cxnSpLocks/>
          </p:cNvCxnSpPr>
          <p:nvPr/>
        </p:nvCxnSpPr>
        <p:spPr>
          <a:xfrm flipV="1">
            <a:off x="2534876" y="4489662"/>
            <a:ext cx="0" cy="51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776C9D63-38D3-4E68-9684-264D3AD74036}"/>
              </a:ext>
            </a:extLst>
          </p:cNvPr>
          <p:cNvSpPr/>
          <p:nvPr/>
        </p:nvSpPr>
        <p:spPr>
          <a:xfrm>
            <a:off x="5300147" y="3946714"/>
            <a:ext cx="2659987" cy="357886"/>
          </a:xfrm>
          <a:custGeom>
            <a:avLst/>
            <a:gdLst>
              <a:gd name="connsiteX0" fmla="*/ 2864498 w 2864498"/>
              <a:gd name="connsiteY0" fmla="*/ 438539 h 438539"/>
              <a:gd name="connsiteX1" fmla="*/ 2864498 w 2864498"/>
              <a:gd name="connsiteY1" fmla="*/ 139959 h 438539"/>
              <a:gd name="connsiteX2" fmla="*/ 0 w 2864498"/>
              <a:gd name="connsiteY2" fmla="*/ 139959 h 438539"/>
              <a:gd name="connsiteX3" fmla="*/ 0 w 2864498"/>
              <a:gd name="connsiteY3" fmla="*/ 0 h 4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8" h="438539">
                <a:moveTo>
                  <a:pt x="2864498" y="438539"/>
                </a:moveTo>
                <a:lnTo>
                  <a:pt x="2864498" y="139959"/>
                </a:lnTo>
                <a:lnTo>
                  <a:pt x="0" y="13995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EFFD189A-900D-46F3-8114-501F42AF977A}"/>
              </a:ext>
            </a:extLst>
          </p:cNvPr>
          <p:cNvSpPr/>
          <p:nvPr/>
        </p:nvSpPr>
        <p:spPr>
          <a:xfrm>
            <a:off x="4374087" y="4069596"/>
            <a:ext cx="937085" cy="329184"/>
          </a:xfrm>
          <a:custGeom>
            <a:avLst/>
            <a:gdLst>
              <a:gd name="connsiteX0" fmla="*/ 906517 w 906517"/>
              <a:gd name="connsiteY0" fmla="*/ 0 h 323193"/>
              <a:gd name="connsiteX1" fmla="*/ 0 w 906517"/>
              <a:gd name="connsiteY1" fmla="*/ 0 h 323193"/>
              <a:gd name="connsiteX2" fmla="*/ 0 w 906517"/>
              <a:gd name="connsiteY2" fmla="*/ 323193 h 32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517" h="323193">
                <a:moveTo>
                  <a:pt x="906517" y="0"/>
                </a:moveTo>
                <a:lnTo>
                  <a:pt x="0" y="0"/>
                </a:lnTo>
                <a:lnTo>
                  <a:pt x="0" y="32319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30374FE6-121C-4F69-8C0E-DDE9353C4190}"/>
              </a:ext>
            </a:extLst>
          </p:cNvPr>
          <p:cNvCxnSpPr>
            <a:cxnSpLocks/>
          </p:cNvCxnSpPr>
          <p:nvPr/>
        </p:nvCxnSpPr>
        <p:spPr>
          <a:xfrm>
            <a:off x="6198621" y="4082477"/>
            <a:ext cx="0" cy="236637"/>
          </a:xfrm>
          <a:prstGeom prst="line">
            <a:avLst/>
          </a:prstGeom>
          <a:ln w="127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FCE3592-3803-4B7B-A29F-D048179A1139}"/>
              </a:ext>
            </a:extLst>
          </p:cNvPr>
          <p:cNvCxnSpPr>
            <a:cxnSpLocks/>
          </p:cNvCxnSpPr>
          <p:nvPr/>
        </p:nvCxnSpPr>
        <p:spPr>
          <a:xfrm>
            <a:off x="2857963" y="3274733"/>
            <a:ext cx="1962165" cy="0"/>
          </a:xfrm>
          <a:prstGeom prst="line">
            <a:avLst/>
          </a:prstGeom>
          <a:ln w="127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DA417F8F-49C5-4F41-89BA-AE68AC44B48C}"/>
              </a:ext>
            </a:extLst>
          </p:cNvPr>
          <p:cNvCxnSpPr>
            <a:cxnSpLocks/>
          </p:cNvCxnSpPr>
          <p:nvPr/>
        </p:nvCxnSpPr>
        <p:spPr>
          <a:xfrm>
            <a:off x="5835107" y="2964325"/>
            <a:ext cx="1962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DB723662-081A-4046-A90E-5123F4B6A9E5}"/>
              </a:ext>
            </a:extLst>
          </p:cNvPr>
          <p:cNvCxnSpPr>
            <a:cxnSpLocks/>
          </p:cNvCxnSpPr>
          <p:nvPr/>
        </p:nvCxnSpPr>
        <p:spPr>
          <a:xfrm>
            <a:off x="6494543" y="1538929"/>
            <a:ext cx="1362122" cy="0"/>
          </a:xfrm>
          <a:prstGeom prst="line">
            <a:avLst/>
          </a:prstGeom>
          <a:ln w="127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7F3CDA53-6641-4CD1-886A-3AE918696707}"/>
              </a:ext>
            </a:extLst>
          </p:cNvPr>
          <p:cNvSpPr/>
          <p:nvPr/>
        </p:nvSpPr>
        <p:spPr>
          <a:xfrm>
            <a:off x="2535466" y="2136090"/>
            <a:ext cx="2722054" cy="483314"/>
          </a:xfrm>
          <a:custGeom>
            <a:avLst/>
            <a:gdLst>
              <a:gd name="connsiteX0" fmla="*/ 0 w 2864498"/>
              <a:gd name="connsiteY0" fmla="*/ 0 h 541175"/>
              <a:gd name="connsiteX1" fmla="*/ 0 w 2864498"/>
              <a:gd name="connsiteY1" fmla="*/ 307910 h 541175"/>
              <a:gd name="connsiteX2" fmla="*/ 2864498 w 2864498"/>
              <a:gd name="connsiteY2" fmla="*/ 307910 h 541175"/>
              <a:gd name="connsiteX3" fmla="*/ 2864498 w 2864498"/>
              <a:gd name="connsiteY3" fmla="*/ 541175 h 5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8" h="541175">
                <a:moveTo>
                  <a:pt x="0" y="0"/>
                </a:moveTo>
                <a:lnTo>
                  <a:pt x="0" y="307910"/>
                </a:lnTo>
                <a:lnTo>
                  <a:pt x="2864498" y="307910"/>
                </a:lnTo>
                <a:lnTo>
                  <a:pt x="2864498" y="541175"/>
                </a:lnTo>
              </a:path>
            </a:pathLst>
          </a:custGeom>
          <a:noFill/>
          <a:ln w="127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2BB921A6-6C52-41AF-9ADB-3E87CD308345}"/>
              </a:ext>
            </a:extLst>
          </p:cNvPr>
          <p:cNvSpPr/>
          <p:nvPr/>
        </p:nvSpPr>
        <p:spPr>
          <a:xfrm>
            <a:off x="5346801" y="2276501"/>
            <a:ext cx="2766387" cy="141661"/>
          </a:xfrm>
          <a:custGeom>
            <a:avLst/>
            <a:gdLst>
              <a:gd name="connsiteX0" fmla="*/ 0 w 2911151"/>
              <a:gd name="connsiteY0" fmla="*/ 158620 h 158620"/>
              <a:gd name="connsiteX1" fmla="*/ 2911151 w 2911151"/>
              <a:gd name="connsiteY1" fmla="*/ 158620 h 158620"/>
              <a:gd name="connsiteX2" fmla="*/ 2911151 w 2911151"/>
              <a:gd name="connsiteY2" fmla="*/ 0 h 1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1151" h="158620">
                <a:moveTo>
                  <a:pt x="0" y="158620"/>
                </a:moveTo>
                <a:lnTo>
                  <a:pt x="2911151" y="158620"/>
                </a:lnTo>
                <a:lnTo>
                  <a:pt x="2911151" y="0"/>
                </a:lnTo>
              </a:path>
            </a:pathLst>
          </a:custGeom>
          <a:noFill/>
          <a:ln w="127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9D697397-BB6F-4528-8CAD-341F6B44B96F}"/>
              </a:ext>
            </a:extLst>
          </p:cNvPr>
          <p:cNvCxnSpPr>
            <a:cxnSpLocks/>
          </p:cNvCxnSpPr>
          <p:nvPr/>
        </p:nvCxnSpPr>
        <p:spPr>
          <a:xfrm>
            <a:off x="4374087" y="2135258"/>
            <a:ext cx="0" cy="274989"/>
          </a:xfrm>
          <a:prstGeom prst="line">
            <a:avLst/>
          </a:prstGeom>
          <a:ln w="127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xmlns="" id="{0EB834A6-0FD2-45B2-8B27-07CE48B62340}"/>
              </a:ext>
            </a:extLst>
          </p:cNvPr>
          <p:cNvCxnSpPr>
            <a:cxnSpLocks/>
          </p:cNvCxnSpPr>
          <p:nvPr/>
        </p:nvCxnSpPr>
        <p:spPr>
          <a:xfrm>
            <a:off x="6199406" y="2275670"/>
            <a:ext cx="0" cy="141661"/>
          </a:xfrm>
          <a:prstGeom prst="line">
            <a:avLst/>
          </a:prstGeom>
          <a:ln w="127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40903ABA-EB68-4003-9D58-0419DB018E22}"/>
              </a:ext>
            </a:extLst>
          </p:cNvPr>
          <p:cNvSpPr/>
          <p:nvPr/>
        </p:nvSpPr>
        <p:spPr>
          <a:xfrm>
            <a:off x="9377265" y="0"/>
            <a:ext cx="195943" cy="6139543"/>
          </a:xfrm>
          <a:custGeom>
            <a:avLst/>
            <a:gdLst>
              <a:gd name="connsiteX0" fmla="*/ 0 w 195943"/>
              <a:gd name="connsiteY0" fmla="*/ 0 h 6139543"/>
              <a:gd name="connsiteX1" fmla="*/ 0 w 195943"/>
              <a:gd name="connsiteY1" fmla="*/ 2696547 h 6139543"/>
              <a:gd name="connsiteX2" fmla="*/ 195943 w 195943"/>
              <a:gd name="connsiteY2" fmla="*/ 2827176 h 6139543"/>
              <a:gd name="connsiteX3" fmla="*/ 0 w 195943"/>
              <a:gd name="connsiteY3" fmla="*/ 2911151 h 6139543"/>
              <a:gd name="connsiteX4" fmla="*/ 0 w 195943"/>
              <a:gd name="connsiteY4" fmla="*/ 6139543 h 613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43" h="6139543">
                <a:moveTo>
                  <a:pt x="0" y="0"/>
                </a:moveTo>
                <a:lnTo>
                  <a:pt x="0" y="2696547"/>
                </a:lnTo>
                <a:lnTo>
                  <a:pt x="195943" y="2827176"/>
                </a:lnTo>
                <a:lnTo>
                  <a:pt x="0" y="2911151"/>
                </a:lnTo>
                <a:lnTo>
                  <a:pt x="0" y="6139543"/>
                </a:lnTo>
              </a:path>
            </a:pathLst>
          </a:custGeom>
          <a:noFill/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5C18B3-DF25-4A38-BA83-17ADAD98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287" y="115652"/>
            <a:ext cx="4504775" cy="581050"/>
          </a:xfrm>
        </p:spPr>
        <p:txBody>
          <a:bodyPr>
            <a:normAutofit/>
          </a:bodyPr>
          <a:lstStyle/>
          <a:p>
            <a:r>
              <a:rPr lang="es-ES" sz="3200" b="1">
                <a:solidFill>
                  <a:srgbClr val="009242"/>
                </a:solidFill>
                <a:cs typeface="Calibri Light"/>
              </a:rPr>
              <a:t>Situación antes Alcántara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92B1FC7D-D122-49A7-9A26-C965C2C79803}"/>
              </a:ext>
            </a:extLst>
          </p:cNvPr>
          <p:cNvCxnSpPr>
            <a:cxnSpLocks/>
          </p:cNvCxnSpPr>
          <p:nvPr/>
        </p:nvCxnSpPr>
        <p:spPr>
          <a:xfrm>
            <a:off x="4322053" y="3539412"/>
            <a:ext cx="6268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724532F9-30F9-45DB-BB5D-087B29237BC1}"/>
              </a:ext>
            </a:extLst>
          </p:cNvPr>
          <p:cNvCxnSpPr>
            <a:cxnSpLocks/>
          </p:cNvCxnSpPr>
          <p:nvPr/>
        </p:nvCxnSpPr>
        <p:spPr>
          <a:xfrm flipV="1">
            <a:off x="2482303" y="4174145"/>
            <a:ext cx="0" cy="3250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ainfrm">
            <a:extLst>
              <a:ext uri="{FF2B5EF4-FFF2-40B4-BE49-F238E27FC236}">
                <a16:creationId xmlns:a16="http://schemas.microsoft.com/office/drawing/2014/main" xmlns="" id="{3551A654-FA7D-46A2-ABB1-8BF476C2D21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232157" y="2503307"/>
            <a:ext cx="517337" cy="470518"/>
          </a:xfrm>
          <a:custGeom>
            <a:avLst/>
            <a:gdLst>
              <a:gd name="T0" fmla="*/ 0 w 21600"/>
              <a:gd name="T1" fmla="*/ 0 h 21600"/>
              <a:gd name="T2" fmla="*/ 168 w 21600"/>
              <a:gd name="T3" fmla="*/ 0 h 21600"/>
              <a:gd name="T4" fmla="*/ 336 w 21600"/>
              <a:gd name="T5" fmla="*/ 0 h 21600"/>
              <a:gd name="T6" fmla="*/ 336 w 21600"/>
              <a:gd name="T7" fmla="*/ 168 h 21600"/>
              <a:gd name="T8" fmla="*/ 320 w 21600"/>
              <a:gd name="T9" fmla="*/ 336 h 21600"/>
              <a:gd name="T10" fmla="*/ 168 w 21600"/>
              <a:gd name="T11" fmla="*/ 336 h 21600"/>
              <a:gd name="T12" fmla="*/ 18 w 21600"/>
              <a:gd name="T13" fmla="*/ 336 h 21600"/>
              <a:gd name="T14" fmla="*/ 0 w 21600"/>
              <a:gd name="T15" fmla="*/ 1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21 w 21600"/>
              <a:gd name="T25" fmla="*/ 22179 h 21600"/>
              <a:gd name="T26" fmla="*/ 21600 w 21600"/>
              <a:gd name="T27" fmla="*/ 279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noFill/>
          <a:ln w="12700">
            <a:solidFill>
              <a:srgbClr val="009242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xmlns="" id="{F16F403E-7BB6-4D6C-885F-C476F5C0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38" y="2955830"/>
            <a:ext cx="8689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altLang="es-ES" sz="1000" b="1" dirty="0">
                <a:solidFill>
                  <a:srgbClr val="009242"/>
                </a:solidFill>
              </a:rPr>
              <a:t>BSCAEX</a:t>
            </a:r>
            <a:endParaRPr lang="es-ES" dirty="0"/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06449F3A-FAD5-4490-98EC-B3F63EE6B114}"/>
              </a:ext>
            </a:extLst>
          </p:cNvPr>
          <p:cNvCxnSpPr>
            <a:cxnSpLocks/>
          </p:cNvCxnSpPr>
          <p:nvPr/>
        </p:nvCxnSpPr>
        <p:spPr>
          <a:xfrm>
            <a:off x="2857963" y="2788149"/>
            <a:ext cx="2021586" cy="0"/>
          </a:xfrm>
          <a:prstGeom prst="line">
            <a:avLst/>
          </a:prstGeom>
          <a:ln w="127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7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3E6FD-AB27-4108-A2FC-346BB5F75E3F}" type="slidenum">
              <a:rPr kumimoji="0" lang="es-ES" sz="1200" b="0" i="0" u="none" strike="noStrike" kern="1200" cap="none" spc="0" normalizeH="0" baseline="0" noProof="1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55"/>
          </p:nvPr>
        </p:nvSpPr>
        <p:spPr>
          <a:xfrm>
            <a:off x="469847" y="1617892"/>
            <a:ext cx="3153696" cy="75540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r"/>
            <a:r>
              <a:rPr lang="es-ES" sz="5600" noProof="1"/>
              <a:t>Datos con poca calidad</a:t>
            </a:r>
          </a:p>
          <a:p>
            <a:pPr algn="r"/>
            <a:r>
              <a:rPr lang="es-ES" sz="5600" noProof="1"/>
              <a:t>Datos Duplicados en distintos sistemas</a:t>
            </a:r>
            <a:endParaRPr lang="es-ES" sz="5600" noProof="1">
              <a:cs typeface="Calibri"/>
            </a:endParaRPr>
          </a:p>
          <a:p>
            <a:pPr algn="r"/>
            <a:r>
              <a:rPr lang="es-ES" sz="5600" noProof="1"/>
              <a:t>Falta de integridad de los datos</a:t>
            </a:r>
            <a:endParaRPr lang="es-ES" sz="5600" noProof="1">
              <a:cs typeface="Calibri"/>
            </a:endParaRPr>
          </a:p>
          <a:p>
            <a:pPr algn="r"/>
            <a:endParaRPr lang="es-ES" sz="1600" noProof="1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56"/>
          </p:nvPr>
        </p:nvSpPr>
        <p:spPr>
          <a:xfrm>
            <a:off x="463407" y="2837924"/>
            <a:ext cx="3153696" cy="583941"/>
          </a:xfrm>
        </p:spPr>
        <p:txBody>
          <a:bodyPr>
            <a:noAutofit/>
          </a:bodyPr>
          <a:lstStyle/>
          <a:p>
            <a:pPr algn="r"/>
            <a:r>
              <a:rPr lang="es-ES" noProof="1">
                <a:solidFill>
                  <a:schemeClr val="accent3">
                    <a:lumMod val="75000"/>
                  </a:schemeClr>
                </a:solidFill>
              </a:rPr>
              <a:t>Documentación papel</a:t>
            </a:r>
          </a:p>
          <a:p>
            <a:pPr algn="r"/>
            <a:r>
              <a:rPr lang="es-ES" noProof="1">
                <a:solidFill>
                  <a:schemeClr val="accent3">
                    <a:lumMod val="75000"/>
                  </a:schemeClr>
                </a:solidFill>
              </a:rPr>
              <a:t>Firmas manuales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57"/>
          </p:nvPr>
        </p:nvSpPr>
        <p:spPr>
          <a:xfrm>
            <a:off x="991181" y="4024948"/>
            <a:ext cx="2625922" cy="501845"/>
          </a:xfrm>
        </p:spPr>
        <p:txBody>
          <a:bodyPr>
            <a:noAutofit/>
          </a:bodyPr>
          <a:lstStyle/>
          <a:p>
            <a:pPr algn="r"/>
            <a:r>
              <a:rPr lang="es-ES" noProof="1"/>
              <a:t>Tramitacion externa sistemas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58"/>
          </p:nvPr>
        </p:nvSpPr>
        <p:spPr>
          <a:xfrm>
            <a:off x="8476711" y="2242213"/>
            <a:ext cx="3487619" cy="7274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S" noProof="1"/>
              <a:t>Problemas en los procesos de gestión</a:t>
            </a:r>
          </a:p>
          <a:p>
            <a:pPr algn="l"/>
            <a:r>
              <a:rPr lang="es-ES" noProof="1">
                <a:cs typeface="Calibri"/>
              </a:rPr>
              <a:t>Dificultad para ofrecer servicios al ciudadano y otros organismos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59"/>
          </p:nvPr>
        </p:nvSpPr>
        <p:spPr>
          <a:xfrm>
            <a:off x="8476711" y="3237516"/>
            <a:ext cx="3434402" cy="9121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noProof="1"/>
              <a:t>Dificultad para abordar cambios normativos</a:t>
            </a:r>
          </a:p>
          <a:p>
            <a:pPr algn="l"/>
            <a:r>
              <a:rPr lang="es-ES" noProof="1"/>
              <a:t>Problemas de seguridad</a:t>
            </a:r>
            <a:endParaRPr lang="es-ES" noProof="1">
              <a:cs typeface="Calibri"/>
            </a:endParaRPr>
          </a:p>
          <a:p>
            <a:r>
              <a:rPr lang="es-ES" noProof="1">
                <a:cs typeface="Calibri"/>
              </a:rPr>
              <a:t>Poca disponibilidad de los servicios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60"/>
          </p:nvPr>
        </p:nvSpPr>
        <p:spPr>
          <a:xfrm>
            <a:off x="6588787" y="3487593"/>
            <a:ext cx="2088232" cy="399581"/>
          </a:xfrm>
        </p:spPr>
        <p:txBody>
          <a:bodyPr/>
          <a:lstStyle/>
          <a:p>
            <a:r>
              <a:rPr lang="es-ES" sz="1600" noProof="1"/>
              <a:t>Obsolescencia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61"/>
          </p:nvPr>
        </p:nvSpPr>
        <p:spPr>
          <a:xfrm>
            <a:off x="4252611" y="4024948"/>
            <a:ext cx="2088232" cy="415941"/>
          </a:xfrm>
        </p:spPr>
        <p:txBody>
          <a:bodyPr/>
          <a:lstStyle/>
          <a:p>
            <a:r>
              <a:rPr lang="es-ES" sz="1600" noProof="1"/>
              <a:t>Manual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62"/>
          </p:nvPr>
        </p:nvSpPr>
        <p:spPr>
          <a:xfrm>
            <a:off x="3917799" y="2951099"/>
            <a:ext cx="1378928" cy="347908"/>
          </a:xfrm>
        </p:spPr>
        <p:txBody>
          <a:bodyPr/>
          <a:lstStyle/>
          <a:p>
            <a:r>
              <a:rPr lang="es-ES" sz="1600" noProof="1"/>
              <a:t>Papel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63"/>
          </p:nvPr>
        </p:nvSpPr>
        <p:spPr>
          <a:xfrm>
            <a:off x="4069793" y="1888599"/>
            <a:ext cx="1227708" cy="2620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 sz="1600" noProof="1"/>
              <a:t>Fiabilidad</a:t>
            </a:r>
            <a:endParaRPr lang="es-ES" sz="1600" noProof="1">
              <a:cs typeface="Calibri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half" idx="21"/>
          </p:nvPr>
        </p:nvSpPr>
        <p:spPr>
          <a:xfrm>
            <a:off x="6895313" y="2373294"/>
            <a:ext cx="1378928" cy="347908"/>
          </a:xfrm>
        </p:spPr>
        <p:txBody>
          <a:bodyPr/>
          <a:lstStyle/>
          <a:p>
            <a:r>
              <a:rPr lang="es-ES" sz="1600" noProof="1"/>
              <a:t>Gestión</a:t>
            </a:r>
          </a:p>
        </p:txBody>
      </p:sp>
      <p:sp>
        <p:nvSpPr>
          <p:cNvPr id="24" name="Freeform 135"/>
          <p:cNvSpPr>
            <a:spLocks noEditPoints="1"/>
          </p:cNvSpPr>
          <p:nvPr/>
        </p:nvSpPr>
        <p:spPr bwMode="auto">
          <a:xfrm>
            <a:off x="5301841" y="4024948"/>
            <a:ext cx="274737" cy="25734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57">
            <a:extLst>
              <a:ext uri="{FF2B5EF4-FFF2-40B4-BE49-F238E27FC236}">
                <a16:creationId xmlns:a16="http://schemas.microsoft.com/office/drawing/2014/main" xmlns="" id="{F006C819-4142-4A96-A5D9-102FFE1CE0DA}"/>
              </a:ext>
            </a:extLst>
          </p:cNvPr>
          <p:cNvSpPr>
            <a:spLocks noEditPoints="1"/>
          </p:cNvSpPr>
          <p:nvPr/>
        </p:nvSpPr>
        <p:spPr bwMode="auto">
          <a:xfrm>
            <a:off x="6700536" y="3475334"/>
            <a:ext cx="307744" cy="347908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87">
            <a:extLst>
              <a:ext uri="{FF2B5EF4-FFF2-40B4-BE49-F238E27FC236}">
                <a16:creationId xmlns:a16="http://schemas.microsoft.com/office/drawing/2014/main" xmlns="" id="{A1635A6E-4DB2-434A-BC09-7959C1DFBACD}"/>
              </a:ext>
            </a:extLst>
          </p:cNvPr>
          <p:cNvSpPr>
            <a:spLocks noEditPoints="1"/>
          </p:cNvSpPr>
          <p:nvPr/>
        </p:nvSpPr>
        <p:spPr bwMode="auto">
          <a:xfrm>
            <a:off x="5510672" y="1917202"/>
            <a:ext cx="305056" cy="204811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69">
            <a:extLst>
              <a:ext uri="{FF2B5EF4-FFF2-40B4-BE49-F238E27FC236}">
                <a16:creationId xmlns:a16="http://schemas.microsoft.com/office/drawing/2014/main" xmlns="" id="{8195D608-C2A0-4845-9C2E-89AB346E0364}"/>
              </a:ext>
            </a:extLst>
          </p:cNvPr>
          <p:cNvSpPr>
            <a:spLocks noEditPoints="1"/>
          </p:cNvSpPr>
          <p:nvPr/>
        </p:nvSpPr>
        <p:spPr bwMode="auto">
          <a:xfrm>
            <a:off x="5296727" y="2963563"/>
            <a:ext cx="288032" cy="287777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65">
            <a:extLst>
              <a:ext uri="{FF2B5EF4-FFF2-40B4-BE49-F238E27FC236}">
                <a16:creationId xmlns:a16="http://schemas.microsoft.com/office/drawing/2014/main" xmlns="" id="{FC47FF26-D211-44E2-BDF9-E6BBC93D8048}"/>
              </a:ext>
            </a:extLst>
          </p:cNvPr>
          <p:cNvSpPr>
            <a:spLocks noEditPoints="1"/>
          </p:cNvSpPr>
          <p:nvPr/>
        </p:nvSpPr>
        <p:spPr bwMode="auto">
          <a:xfrm>
            <a:off x="6692843" y="2388369"/>
            <a:ext cx="404939" cy="347908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2EC374FE-1BF4-435C-A31A-14A8C3199179}"/>
              </a:ext>
            </a:extLst>
          </p:cNvPr>
          <p:cNvSpPr txBox="1">
            <a:spLocks/>
          </p:cNvSpPr>
          <p:nvPr/>
        </p:nvSpPr>
        <p:spPr>
          <a:xfrm>
            <a:off x="2605261" y="702265"/>
            <a:ext cx="5667027" cy="461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>
                <a:solidFill>
                  <a:srgbClr val="009242"/>
                </a:solidFill>
              </a:rPr>
              <a:t>Dificultades y problemas</a:t>
            </a:r>
            <a:endParaRPr lang="es-ES" sz="2000" b="1">
              <a:solidFill>
                <a:srgbClr val="009242"/>
              </a:solidFill>
              <a:cs typeface="Calibri Ligh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B604309-BEB7-4309-8A5E-080CAAA060C0}"/>
              </a:ext>
            </a:extLst>
          </p:cNvPr>
          <p:cNvSpPr txBox="1">
            <a:spLocks/>
          </p:cNvSpPr>
          <p:nvPr/>
        </p:nvSpPr>
        <p:spPr>
          <a:xfrm>
            <a:off x="1941037" y="172802"/>
            <a:ext cx="4504775" cy="5810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rgbClr val="009242"/>
                </a:solidFill>
                <a:cs typeface="Calibri Light"/>
              </a:rPr>
              <a:t>Situación antes Alcántara</a:t>
            </a:r>
          </a:p>
        </p:txBody>
      </p:sp>
    </p:spTree>
    <p:extLst>
      <p:ext uri="{BB962C8B-B14F-4D97-AF65-F5344CB8AC3E}">
        <p14:creationId xmlns:p14="http://schemas.microsoft.com/office/powerpoint/2010/main" val="1569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9FCC9C16-BC9C-4D6A-B785-E557892C2C5C}"/>
              </a:ext>
            </a:extLst>
          </p:cNvPr>
          <p:cNvSpPr txBox="1">
            <a:spLocks/>
          </p:cNvSpPr>
          <p:nvPr/>
        </p:nvSpPr>
        <p:spPr>
          <a:xfrm>
            <a:off x="2083543" y="307247"/>
            <a:ext cx="4473707" cy="446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>
                <a:solidFill>
                  <a:srgbClr val="009242"/>
                </a:solidFill>
              </a:rPr>
              <a:t>Objetivos iniciales</a:t>
            </a:r>
            <a:endParaRPr lang="es-ES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DB345D63-3923-43E7-A864-2DE5899D2F56}"/>
              </a:ext>
            </a:extLst>
          </p:cNvPr>
          <p:cNvSpPr/>
          <p:nvPr/>
        </p:nvSpPr>
        <p:spPr>
          <a:xfrm>
            <a:off x="4320396" y="2779486"/>
            <a:ext cx="2866571" cy="899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TRANSFORMACIÓN</a:t>
            </a:r>
          </a:p>
          <a:p>
            <a:pPr algn="ctr"/>
            <a:r>
              <a:rPr lang="es-ES"/>
              <a:t>DIGITAL</a:t>
            </a:r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xmlns="" id="{45E3BE8C-8FC9-4063-8618-0C504C9E6217}"/>
              </a:ext>
            </a:extLst>
          </p:cNvPr>
          <p:cNvSpPr/>
          <p:nvPr/>
        </p:nvSpPr>
        <p:spPr>
          <a:xfrm>
            <a:off x="1587385" y="1739616"/>
            <a:ext cx="1843315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002060"/>
                </a:solidFill>
              </a:rPr>
              <a:t>Dato Único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:a16="http://schemas.microsoft.com/office/drawing/2014/main" xmlns="" id="{0DE87A48-F1A4-4536-B548-44C855CAF40F}"/>
              </a:ext>
            </a:extLst>
          </p:cNvPr>
          <p:cNvSpPr/>
          <p:nvPr/>
        </p:nvSpPr>
        <p:spPr>
          <a:xfrm>
            <a:off x="1256600" y="3044491"/>
            <a:ext cx="1653886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Fiabilidad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xmlns="" id="{9839D260-9D50-4338-A615-A805390BC219}"/>
              </a:ext>
            </a:extLst>
          </p:cNvPr>
          <p:cNvSpPr/>
          <p:nvPr/>
        </p:nvSpPr>
        <p:spPr>
          <a:xfrm>
            <a:off x="2221383" y="4234177"/>
            <a:ext cx="1712314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Trazabilidad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xmlns="" id="{4794FA29-EA83-4148-A4DD-02666D9A93F2}"/>
              </a:ext>
            </a:extLst>
          </p:cNvPr>
          <p:cNvSpPr/>
          <p:nvPr/>
        </p:nvSpPr>
        <p:spPr>
          <a:xfrm>
            <a:off x="4755280" y="5212021"/>
            <a:ext cx="1712314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>
                <a:solidFill>
                  <a:schemeClr val="tx1"/>
                </a:solidFill>
              </a:rPr>
              <a:t>Tramitación electrónica</a:t>
            </a:r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xmlns="" id="{8AC12FA3-513B-4B22-9767-B4F1A60EEFFC}"/>
              </a:ext>
            </a:extLst>
          </p:cNvPr>
          <p:cNvSpPr/>
          <p:nvPr/>
        </p:nvSpPr>
        <p:spPr>
          <a:xfrm>
            <a:off x="7439864" y="5212022"/>
            <a:ext cx="2784160" cy="638629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>
                <a:solidFill>
                  <a:schemeClr val="tx1"/>
                </a:solidFill>
              </a:rPr>
              <a:t>Documentación electrónica</a:t>
            </a:r>
          </a:p>
          <a:p>
            <a:r>
              <a:rPr lang="es-ES" sz="1400">
                <a:solidFill>
                  <a:schemeClr val="tx1"/>
                </a:solidFill>
              </a:rPr>
              <a:t>Firma certificado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1E766946-E10C-4E42-A593-8E322D52269A}"/>
              </a:ext>
            </a:extLst>
          </p:cNvPr>
          <p:cNvCxnSpPr>
            <a:stCxn id="9" idx="0"/>
            <a:endCxn id="10" idx="3"/>
          </p:cNvCxnSpPr>
          <p:nvPr/>
        </p:nvCxnSpPr>
        <p:spPr>
          <a:xfrm>
            <a:off x="6467594" y="5531336"/>
            <a:ext cx="972270" cy="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Hexágono 12">
            <a:extLst>
              <a:ext uri="{FF2B5EF4-FFF2-40B4-BE49-F238E27FC236}">
                <a16:creationId xmlns:a16="http://schemas.microsoft.com/office/drawing/2014/main" xmlns="" id="{5F08863F-E371-48A5-97C0-405C69D70350}"/>
              </a:ext>
            </a:extLst>
          </p:cNvPr>
          <p:cNvSpPr/>
          <p:nvPr/>
        </p:nvSpPr>
        <p:spPr>
          <a:xfrm>
            <a:off x="7858884" y="4282411"/>
            <a:ext cx="1653886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Flexibilidad</a:t>
            </a:r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xmlns="" id="{4CABA906-67DD-4B20-95B0-3E9CCE6743CF}"/>
              </a:ext>
            </a:extLst>
          </p:cNvPr>
          <p:cNvSpPr/>
          <p:nvPr/>
        </p:nvSpPr>
        <p:spPr>
          <a:xfrm>
            <a:off x="8685827" y="3061818"/>
            <a:ext cx="1676027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Servicios Telemáticos</a:t>
            </a:r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xmlns="" id="{E097B38C-841F-4E5D-9F8C-8D39CD46A626}"/>
              </a:ext>
            </a:extLst>
          </p:cNvPr>
          <p:cNvSpPr/>
          <p:nvPr/>
        </p:nvSpPr>
        <p:spPr>
          <a:xfrm>
            <a:off x="8127629" y="1814284"/>
            <a:ext cx="1653886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Seguridad</a:t>
            </a: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xmlns="" id="{93B114C8-1A06-45CC-8D51-27163146BE8E}"/>
              </a:ext>
            </a:extLst>
          </p:cNvPr>
          <p:cNvSpPr/>
          <p:nvPr/>
        </p:nvSpPr>
        <p:spPr>
          <a:xfrm>
            <a:off x="4589379" y="927521"/>
            <a:ext cx="2364350" cy="63862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err="1">
                <a:solidFill>
                  <a:schemeClr val="tx1"/>
                </a:solidFill>
              </a:rPr>
              <a:t>InterOperabilidad</a:t>
            </a:r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56BEEB8E-6FF2-4F40-96A6-3FAAE688B2DB}"/>
              </a:ext>
            </a:extLst>
          </p:cNvPr>
          <p:cNvCxnSpPr>
            <a:cxnSpLocks/>
          </p:cNvCxnSpPr>
          <p:nvPr/>
        </p:nvCxnSpPr>
        <p:spPr>
          <a:xfrm flipV="1">
            <a:off x="5753681" y="1739616"/>
            <a:ext cx="0" cy="881036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74766B0A-99DE-49BF-AA01-A853788DF8CD}"/>
              </a:ext>
            </a:extLst>
          </p:cNvPr>
          <p:cNvCxnSpPr>
            <a:cxnSpLocks/>
          </p:cNvCxnSpPr>
          <p:nvPr/>
        </p:nvCxnSpPr>
        <p:spPr>
          <a:xfrm flipV="1">
            <a:off x="6834433" y="2180134"/>
            <a:ext cx="1170568" cy="599352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014C465C-F0A2-458F-AFBE-B6961FF3F3AA}"/>
              </a:ext>
            </a:extLst>
          </p:cNvPr>
          <p:cNvCxnSpPr>
            <a:cxnSpLocks/>
          </p:cNvCxnSpPr>
          <p:nvPr/>
        </p:nvCxnSpPr>
        <p:spPr>
          <a:xfrm>
            <a:off x="7315200" y="3354192"/>
            <a:ext cx="1159497" cy="0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3E6DBDF2-FDE2-4004-B142-A479D0E52F15}"/>
              </a:ext>
            </a:extLst>
          </p:cNvPr>
          <p:cNvCxnSpPr>
            <a:cxnSpLocks/>
          </p:cNvCxnSpPr>
          <p:nvPr/>
        </p:nvCxnSpPr>
        <p:spPr>
          <a:xfrm flipH="1" flipV="1">
            <a:off x="3430700" y="2286705"/>
            <a:ext cx="959680" cy="560191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xmlns="" id="{CD76E7C1-5BFD-452E-BA88-B2E4DC354D27}"/>
              </a:ext>
            </a:extLst>
          </p:cNvPr>
          <p:cNvCxnSpPr>
            <a:cxnSpLocks/>
          </p:cNvCxnSpPr>
          <p:nvPr/>
        </p:nvCxnSpPr>
        <p:spPr>
          <a:xfrm flipH="1">
            <a:off x="3007152" y="3339677"/>
            <a:ext cx="1102114" cy="78177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xmlns="" id="{E73C1854-01FD-4D0B-B5A7-AA6787DB19BF}"/>
              </a:ext>
            </a:extLst>
          </p:cNvPr>
          <p:cNvCxnSpPr>
            <a:cxnSpLocks/>
          </p:cNvCxnSpPr>
          <p:nvPr/>
        </p:nvCxnSpPr>
        <p:spPr>
          <a:xfrm flipH="1">
            <a:off x="4006392" y="3853821"/>
            <a:ext cx="867266" cy="525725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xmlns="" id="{6A844CD1-0D05-4607-9871-89F4A1C2E2D4}"/>
              </a:ext>
            </a:extLst>
          </p:cNvPr>
          <p:cNvCxnSpPr>
            <a:cxnSpLocks/>
          </p:cNvCxnSpPr>
          <p:nvPr/>
        </p:nvCxnSpPr>
        <p:spPr>
          <a:xfrm flipH="1">
            <a:off x="5753681" y="3921551"/>
            <a:ext cx="1" cy="1093509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xmlns="" id="{68E8052B-B404-49CA-897D-AE7552837211}"/>
              </a:ext>
            </a:extLst>
          </p:cNvPr>
          <p:cNvCxnSpPr>
            <a:cxnSpLocks/>
          </p:cNvCxnSpPr>
          <p:nvPr/>
        </p:nvCxnSpPr>
        <p:spPr>
          <a:xfrm>
            <a:off x="6713345" y="3863248"/>
            <a:ext cx="950647" cy="516298"/>
          </a:xfrm>
          <a:prstGeom prst="straightConnector1">
            <a:avLst/>
          </a:prstGeom>
          <a:ln w="101600" cap="rnd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94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2015FC9-23E5-459E-9A0F-0B8D0EBEB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83011"/>
              </p:ext>
            </p:extLst>
          </p:nvPr>
        </p:nvGraphicFramePr>
        <p:xfrm>
          <a:off x="1203960" y="1300480"/>
          <a:ext cx="9784080" cy="365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7CEE7E8A-0E3B-4A5A-994C-D8551157EB4F}"/>
              </a:ext>
            </a:extLst>
          </p:cNvPr>
          <p:cNvSpPr txBox="1">
            <a:spLocks/>
          </p:cNvSpPr>
          <p:nvPr/>
        </p:nvSpPr>
        <p:spPr>
          <a:xfrm>
            <a:off x="2083543" y="307247"/>
            <a:ext cx="4473707" cy="446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009242"/>
                </a:solidFill>
              </a:rPr>
              <a:t>Modelo Alcántara</a:t>
            </a:r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D644FF0-629A-4D18-A0CE-F7D7342D9F7E}"/>
              </a:ext>
            </a:extLst>
          </p:cNvPr>
          <p:cNvSpPr txBox="1">
            <a:spLocks/>
          </p:cNvSpPr>
          <p:nvPr/>
        </p:nvSpPr>
        <p:spPr>
          <a:xfrm>
            <a:off x="2605261" y="702265"/>
            <a:ext cx="5667027" cy="461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>
                <a:solidFill>
                  <a:srgbClr val="009242"/>
                </a:solidFill>
                <a:cs typeface="Calibri Light"/>
              </a:rPr>
              <a:t>Modelo Tecnológico</a:t>
            </a:r>
          </a:p>
        </p:txBody>
      </p:sp>
    </p:spTree>
    <p:extLst>
      <p:ext uri="{BB962C8B-B14F-4D97-AF65-F5344CB8AC3E}">
        <p14:creationId xmlns:p14="http://schemas.microsoft.com/office/powerpoint/2010/main" val="257695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9FCC9C16-BC9C-4D6A-B785-E557892C2C5C}"/>
              </a:ext>
            </a:extLst>
          </p:cNvPr>
          <p:cNvSpPr txBox="1">
            <a:spLocks/>
          </p:cNvSpPr>
          <p:nvPr/>
        </p:nvSpPr>
        <p:spPr>
          <a:xfrm>
            <a:off x="2083543" y="307247"/>
            <a:ext cx="4473707" cy="446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>
                <a:solidFill>
                  <a:srgbClr val="009242"/>
                </a:solidFill>
              </a:rPr>
              <a:t>Modelo Tecnológico</a:t>
            </a:r>
            <a:endParaRPr lang="es-ES"/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xmlns="" id="{B01AA332-83CB-4A1C-9718-4A44FEB2713F}"/>
              </a:ext>
            </a:extLst>
          </p:cNvPr>
          <p:cNvGrpSpPr/>
          <p:nvPr/>
        </p:nvGrpSpPr>
        <p:grpSpPr>
          <a:xfrm>
            <a:off x="2548107" y="775034"/>
            <a:ext cx="8018286" cy="4660777"/>
            <a:chOff x="2765729" y="259146"/>
            <a:chExt cx="8956666" cy="5528365"/>
          </a:xfrm>
        </p:grpSpPr>
        <p:sp>
          <p:nvSpPr>
            <p:cNvPr id="72" name="4 Rectángulo">
              <a:extLst>
                <a:ext uri="{FF2B5EF4-FFF2-40B4-BE49-F238E27FC236}">
                  <a16:creationId xmlns:a16="http://schemas.microsoft.com/office/drawing/2014/main" xmlns="" id="{EC5428A1-7DB2-4009-A68C-ED972365BAE0}"/>
                </a:ext>
              </a:extLst>
            </p:cNvPr>
            <p:cNvSpPr/>
            <p:nvPr/>
          </p:nvSpPr>
          <p:spPr bwMode="auto">
            <a:xfrm>
              <a:off x="9615377" y="1451974"/>
              <a:ext cx="1020037" cy="3666828"/>
            </a:xfrm>
            <a:prstGeom prst="rect">
              <a:avLst/>
            </a:prstGeom>
            <a:solidFill>
              <a:srgbClr val="007434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72000" rIns="0"/>
            <a:lstStyle/>
            <a:p>
              <a:pPr algn="ctr">
                <a:lnSpc>
                  <a:spcPct val="110000"/>
                </a:lnSpc>
                <a:defRPr/>
              </a:pPr>
              <a:r>
                <a:rPr lang="es-ES" sz="800" b="1" kern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ADMINISTRACIÓN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s-ES" sz="800" b="1" kern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ELECTRÓNICA</a:t>
              </a:r>
            </a:p>
          </p:txBody>
        </p:sp>
        <p:sp>
          <p:nvSpPr>
            <p:cNvPr id="73" name="5 Rectángulo redondeado">
              <a:extLst>
                <a:ext uri="{FF2B5EF4-FFF2-40B4-BE49-F238E27FC236}">
                  <a16:creationId xmlns:a16="http://schemas.microsoft.com/office/drawing/2014/main" xmlns="" id="{D720163F-D4AA-4850-9125-2850D825DB85}"/>
                </a:ext>
              </a:extLst>
            </p:cNvPr>
            <p:cNvSpPr/>
            <p:nvPr/>
          </p:nvSpPr>
          <p:spPr bwMode="auto">
            <a:xfrm>
              <a:off x="9740390" y="3701626"/>
              <a:ext cx="811136" cy="494769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850" b="1">
                  <a:solidFill>
                    <a:prstClr val="white"/>
                  </a:solidFill>
                  <a:latin typeface="Arial Narrow" pitchFamily="34" charset="0"/>
                  <a:cs typeface="Tahoma" pitchFamily="34" charset="0"/>
                </a:rPr>
                <a:t>Gestor Documental Content Server</a:t>
              </a:r>
            </a:p>
          </p:txBody>
        </p:sp>
        <p:sp>
          <p:nvSpPr>
            <p:cNvPr id="74" name="10 Rectángulo redondeado">
              <a:extLst>
                <a:ext uri="{FF2B5EF4-FFF2-40B4-BE49-F238E27FC236}">
                  <a16:creationId xmlns:a16="http://schemas.microsoft.com/office/drawing/2014/main" xmlns="" id="{0434C1A8-A27E-4B96-851D-EF24D3654906}"/>
                </a:ext>
              </a:extLst>
            </p:cNvPr>
            <p:cNvSpPr/>
            <p:nvPr/>
          </p:nvSpPr>
          <p:spPr bwMode="auto">
            <a:xfrm>
              <a:off x="9740390" y="4333228"/>
              <a:ext cx="811136" cy="573117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_tradnl" sz="850" b="1">
                  <a:solidFill>
                    <a:prstClr val="white"/>
                  </a:solidFill>
                  <a:latin typeface="Arial Narrow" pitchFamily="34" charset="0"/>
                  <a:cs typeface="Tahoma" pitchFamily="34" charset="0"/>
                </a:rPr>
                <a:t>P</a:t>
              </a:r>
              <a:r>
                <a:rPr lang="es-ES" sz="850" b="1" err="1">
                  <a:solidFill>
                    <a:prstClr val="white"/>
                  </a:solidFill>
                  <a:latin typeface="Arial Narrow" pitchFamily="34" charset="0"/>
                  <a:cs typeface="Tahoma" pitchFamily="34" charset="0"/>
                </a:rPr>
                <a:t>ortaFirmas</a:t>
              </a:r>
              <a:endParaRPr lang="es-ES" sz="850" b="1">
                <a:solidFill>
                  <a:prstClr val="white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75" name="23 Rectángulo">
              <a:extLst>
                <a:ext uri="{FF2B5EF4-FFF2-40B4-BE49-F238E27FC236}">
                  <a16:creationId xmlns:a16="http://schemas.microsoft.com/office/drawing/2014/main" xmlns="" id="{287D78B3-CD3D-48B4-A354-577BD81E82A2}"/>
                </a:ext>
              </a:extLst>
            </p:cNvPr>
            <p:cNvSpPr/>
            <p:nvPr/>
          </p:nvSpPr>
          <p:spPr bwMode="auto">
            <a:xfrm>
              <a:off x="2795938" y="1437479"/>
              <a:ext cx="878026" cy="3961062"/>
            </a:xfrm>
            <a:prstGeom prst="rect">
              <a:avLst/>
            </a:prstGeom>
            <a:solidFill>
              <a:srgbClr val="007434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72000" rIns="0"/>
            <a:lstStyle/>
            <a:p>
              <a:pPr algn="ctr">
                <a:lnSpc>
                  <a:spcPct val="110000"/>
                </a:lnSpc>
                <a:defRPr/>
              </a:pPr>
              <a:r>
                <a:rPr lang="es-ES" sz="800" b="1" kern="0">
                  <a:solidFill>
                    <a:srgbClr val="E2F2F6"/>
                  </a:solidFill>
                  <a:latin typeface="Arial Narrow" pitchFamily="34" charset="0"/>
                  <a:cs typeface="Arial" pitchFamily="34" charset="0"/>
                </a:rPr>
                <a:t>CENTRAL DE INFORMACIÓN</a:t>
              </a:r>
            </a:p>
          </p:txBody>
        </p:sp>
        <p:sp>
          <p:nvSpPr>
            <p:cNvPr id="76" name="24 Rectángulo redondeado">
              <a:extLst>
                <a:ext uri="{FF2B5EF4-FFF2-40B4-BE49-F238E27FC236}">
                  <a16:creationId xmlns:a16="http://schemas.microsoft.com/office/drawing/2014/main" xmlns="" id="{1F7B13DC-707A-4A64-90A1-221C888BA8B6}"/>
                </a:ext>
              </a:extLst>
            </p:cNvPr>
            <p:cNvSpPr/>
            <p:nvPr/>
          </p:nvSpPr>
          <p:spPr bwMode="auto">
            <a:xfrm>
              <a:off x="2849397" y="1851738"/>
              <a:ext cx="771108" cy="598892"/>
            </a:xfrm>
            <a:prstGeom prst="roundRect">
              <a:avLst>
                <a:gd name="adj" fmla="val 5906"/>
              </a:avLst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Catálogo</a:t>
              </a:r>
              <a:br>
                <a:rPr lang="es-ES" sz="90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</a:br>
              <a:r>
                <a:rPr lang="es-ES" sz="90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Entes</a:t>
              </a:r>
            </a:p>
          </p:txBody>
        </p:sp>
        <p:sp>
          <p:nvSpPr>
            <p:cNvPr id="77" name="26 Rectángulo redondeado">
              <a:extLst>
                <a:ext uri="{FF2B5EF4-FFF2-40B4-BE49-F238E27FC236}">
                  <a16:creationId xmlns:a16="http://schemas.microsoft.com/office/drawing/2014/main" xmlns="" id="{193CE572-A107-4B32-9144-AFDD1CC83FE5}"/>
                </a:ext>
              </a:extLst>
            </p:cNvPr>
            <p:cNvSpPr/>
            <p:nvPr/>
          </p:nvSpPr>
          <p:spPr bwMode="auto">
            <a:xfrm>
              <a:off x="2849397" y="2565444"/>
              <a:ext cx="771108" cy="2786552"/>
            </a:xfrm>
            <a:prstGeom prst="roundRect">
              <a:avLst>
                <a:gd name="adj" fmla="val 5906"/>
              </a:avLst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/>
            <a:lstStyle/>
            <a:p>
              <a:pPr algn="ctr">
                <a:defRPr/>
              </a:pPr>
              <a:r>
                <a:rPr lang="es-ES" sz="85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Áreas</a:t>
              </a:r>
            </a:p>
          </p:txBody>
        </p:sp>
        <p:sp>
          <p:nvSpPr>
            <p:cNvPr id="78" name="27 Rectángulo redondeado">
              <a:extLst>
                <a:ext uri="{FF2B5EF4-FFF2-40B4-BE49-F238E27FC236}">
                  <a16:creationId xmlns:a16="http://schemas.microsoft.com/office/drawing/2014/main" xmlns="" id="{E9E773E9-5B9F-4459-9DC9-E5D71ACE1BEA}"/>
                </a:ext>
              </a:extLst>
            </p:cNvPr>
            <p:cNvSpPr/>
            <p:nvPr/>
          </p:nvSpPr>
          <p:spPr bwMode="auto">
            <a:xfrm>
              <a:off x="2883327" y="2770024"/>
              <a:ext cx="731842" cy="391135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schemeClr val="bg1"/>
                  </a:solidFill>
                  <a:latin typeface="Arial Narrow" panose="020B0606020202030204" pitchFamily="34" charset="0"/>
                </a:rPr>
                <a:t>CIMCA Entes Alcántara</a:t>
              </a:r>
              <a:endParaRPr lang="es-ES" sz="900" b="1">
                <a:solidFill>
                  <a:schemeClr val="bg1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79" name="28 Rectángulo redondeado">
              <a:extLst>
                <a:ext uri="{FF2B5EF4-FFF2-40B4-BE49-F238E27FC236}">
                  <a16:creationId xmlns:a16="http://schemas.microsoft.com/office/drawing/2014/main" xmlns="" id="{AB48F290-DFA7-4CF2-B634-2E7EE6047BAB}"/>
                </a:ext>
              </a:extLst>
            </p:cNvPr>
            <p:cNvSpPr/>
            <p:nvPr/>
          </p:nvSpPr>
          <p:spPr bwMode="auto">
            <a:xfrm>
              <a:off x="2876792" y="3590300"/>
              <a:ext cx="698209" cy="336751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schemeClr val="bg1"/>
                  </a:solidFill>
                  <a:latin typeface="Arial Narrow" panose="020B0606020202030204" pitchFamily="34" charset="0"/>
                </a:rPr>
                <a:t>Consolidación</a:t>
              </a:r>
            </a:p>
          </p:txBody>
        </p:sp>
        <p:sp>
          <p:nvSpPr>
            <p:cNvPr id="80" name="29 Rectángulo redondeado">
              <a:extLst>
                <a:ext uri="{FF2B5EF4-FFF2-40B4-BE49-F238E27FC236}">
                  <a16:creationId xmlns:a16="http://schemas.microsoft.com/office/drawing/2014/main" xmlns="" id="{9B633836-8F9D-4FA4-A5C7-588EC7E70860}"/>
                </a:ext>
              </a:extLst>
            </p:cNvPr>
            <p:cNvSpPr/>
            <p:nvPr/>
          </p:nvSpPr>
          <p:spPr bwMode="auto">
            <a:xfrm>
              <a:off x="2880772" y="3998761"/>
              <a:ext cx="698209" cy="291688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schemeClr val="bg1"/>
                  </a:solidFill>
                  <a:latin typeface="Arial Narrow" panose="020B0606020202030204" pitchFamily="34" charset="0"/>
                </a:rPr>
                <a:t>Calculo</a:t>
              </a:r>
              <a:r>
                <a:rPr lang="es-ES" sz="90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 </a:t>
              </a:r>
              <a:r>
                <a:rPr lang="es-ES" sz="900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déficit</a:t>
              </a:r>
            </a:p>
          </p:txBody>
        </p:sp>
        <p:sp>
          <p:nvSpPr>
            <p:cNvPr id="81" name="30 Rectángulo redondeado">
              <a:extLst>
                <a:ext uri="{FF2B5EF4-FFF2-40B4-BE49-F238E27FC236}">
                  <a16:creationId xmlns:a16="http://schemas.microsoft.com/office/drawing/2014/main" xmlns="" id="{89BEC9BF-4688-432B-84B7-DE8510AFF6A3}"/>
                </a:ext>
              </a:extLst>
            </p:cNvPr>
            <p:cNvSpPr/>
            <p:nvPr/>
          </p:nvSpPr>
          <p:spPr bwMode="auto">
            <a:xfrm>
              <a:off x="2886257" y="4366189"/>
              <a:ext cx="726819" cy="255888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_tradnl" sz="900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R</a:t>
              </a:r>
              <a:r>
                <a:rPr lang="es-ES" sz="900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egla del gasto</a:t>
              </a:r>
            </a:p>
          </p:txBody>
        </p:sp>
        <p:sp>
          <p:nvSpPr>
            <p:cNvPr id="82" name="31 Rectángulo redondeado">
              <a:extLst>
                <a:ext uri="{FF2B5EF4-FFF2-40B4-BE49-F238E27FC236}">
                  <a16:creationId xmlns:a16="http://schemas.microsoft.com/office/drawing/2014/main" xmlns="" id="{3A13AAAA-06C4-4972-AD48-0294AAC67539}"/>
                </a:ext>
              </a:extLst>
            </p:cNvPr>
            <p:cNvSpPr/>
            <p:nvPr/>
          </p:nvSpPr>
          <p:spPr bwMode="auto">
            <a:xfrm>
              <a:off x="2882060" y="4698165"/>
              <a:ext cx="698209" cy="212560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Cuenta Anual</a:t>
              </a:r>
            </a:p>
          </p:txBody>
        </p:sp>
        <p:sp>
          <p:nvSpPr>
            <p:cNvPr id="83" name="37 Rectángulo">
              <a:extLst>
                <a:ext uri="{FF2B5EF4-FFF2-40B4-BE49-F238E27FC236}">
                  <a16:creationId xmlns:a16="http://schemas.microsoft.com/office/drawing/2014/main" xmlns="" id="{63E62E31-DFD1-4A2A-84D1-CED7D67C4BA4}"/>
                </a:ext>
              </a:extLst>
            </p:cNvPr>
            <p:cNvSpPr/>
            <p:nvPr/>
          </p:nvSpPr>
          <p:spPr bwMode="auto">
            <a:xfrm>
              <a:off x="2765729" y="259146"/>
              <a:ext cx="6633797" cy="1125748"/>
            </a:xfrm>
            <a:prstGeom prst="rect">
              <a:avLst/>
            </a:prstGeom>
            <a:solidFill>
              <a:srgbClr val="009242"/>
            </a:solidFill>
            <a:ln>
              <a:noFill/>
            </a:ln>
            <a:effectLst/>
            <a:scene3d>
              <a:camera prst="perspectiveFront" fov="5100000">
                <a:rot lat="0" lon="0" rev="0"/>
              </a:camera>
              <a:lightRig rig="balanced" dir="t"/>
            </a:scene3d>
            <a:sp3d extrusionH="184150" prstMaterial="metal">
              <a:bevelT w="82550" h="63500" prst="divot"/>
              <a:bevelB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b="1">
                <a:solidFill>
                  <a:prstClr val="white"/>
                </a:solidFill>
              </a:endParaRPr>
            </a:p>
          </p:txBody>
        </p:sp>
        <p:sp>
          <p:nvSpPr>
            <p:cNvPr id="84" name="38 Elipse">
              <a:extLst>
                <a:ext uri="{FF2B5EF4-FFF2-40B4-BE49-F238E27FC236}">
                  <a16:creationId xmlns:a16="http://schemas.microsoft.com/office/drawing/2014/main" xmlns="" id="{2A6D6CE9-3450-4FD6-82E8-07F0B899F2F4}"/>
                </a:ext>
              </a:extLst>
            </p:cNvPr>
            <p:cNvSpPr/>
            <p:nvPr/>
          </p:nvSpPr>
          <p:spPr bwMode="auto">
            <a:xfrm>
              <a:off x="3019207" y="384903"/>
              <a:ext cx="918405" cy="879490"/>
            </a:xfrm>
            <a:prstGeom prst="ellipse">
              <a:avLst/>
            </a:prstGeom>
            <a:solidFill>
              <a:srgbClr val="009242"/>
            </a:solidFill>
            <a:ln>
              <a:noFill/>
            </a:ln>
            <a:effectLst>
              <a:outerShdw blurRad="190500" dist="762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0" rev="0"/>
              </a:camera>
              <a:lightRig rig="threePt" dir="t"/>
            </a:scene3d>
            <a:sp3d extrusionH="63500" prstMaterial="plastic">
              <a:bevelT w="63500" h="50800" prst="divot"/>
              <a:bevelB w="57150" h="5715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1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BI / BO</a:t>
              </a:r>
            </a:p>
          </p:txBody>
        </p:sp>
        <p:sp>
          <p:nvSpPr>
            <p:cNvPr id="85" name="32 CuadroTexto">
              <a:extLst>
                <a:ext uri="{FF2B5EF4-FFF2-40B4-BE49-F238E27FC236}">
                  <a16:creationId xmlns:a16="http://schemas.microsoft.com/office/drawing/2014/main" xmlns="" id="{1C634D86-8386-430D-A33F-0443B2058934}"/>
                </a:ext>
              </a:extLst>
            </p:cNvPr>
            <p:cNvSpPr txBox="1"/>
            <p:nvPr/>
          </p:nvSpPr>
          <p:spPr bwMode="auto">
            <a:xfrm>
              <a:off x="4676372" y="976265"/>
              <a:ext cx="4124698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050" b="1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Migración de  Históricos</a:t>
              </a:r>
            </a:p>
          </p:txBody>
        </p:sp>
        <p:sp>
          <p:nvSpPr>
            <p:cNvPr id="86" name="35 CuadroTexto">
              <a:extLst>
                <a:ext uri="{FF2B5EF4-FFF2-40B4-BE49-F238E27FC236}">
                  <a16:creationId xmlns:a16="http://schemas.microsoft.com/office/drawing/2014/main" xmlns="" id="{087A9F9C-7437-4ACB-9279-B719D0517F6C}"/>
                </a:ext>
              </a:extLst>
            </p:cNvPr>
            <p:cNvSpPr txBox="1"/>
            <p:nvPr/>
          </p:nvSpPr>
          <p:spPr bwMode="auto">
            <a:xfrm>
              <a:off x="5057878" y="657382"/>
              <a:ext cx="3240834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050" b="1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Sistema de Información</a:t>
              </a:r>
            </a:p>
          </p:txBody>
        </p:sp>
        <p:sp>
          <p:nvSpPr>
            <p:cNvPr id="87" name="36 CuadroTexto">
              <a:extLst>
                <a:ext uri="{FF2B5EF4-FFF2-40B4-BE49-F238E27FC236}">
                  <a16:creationId xmlns:a16="http://schemas.microsoft.com/office/drawing/2014/main" xmlns="" id="{D273A95E-1DFD-4194-9780-100AA331C481}"/>
                </a:ext>
              </a:extLst>
            </p:cNvPr>
            <p:cNvSpPr txBox="1"/>
            <p:nvPr/>
          </p:nvSpPr>
          <p:spPr bwMode="auto">
            <a:xfrm>
              <a:off x="5368102" y="343672"/>
              <a:ext cx="272524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050" b="1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Cuadros de Mando </a:t>
              </a:r>
            </a:p>
          </p:txBody>
        </p:sp>
        <p:sp>
          <p:nvSpPr>
            <p:cNvPr id="88" name="71 Rectángulo">
              <a:extLst>
                <a:ext uri="{FF2B5EF4-FFF2-40B4-BE49-F238E27FC236}">
                  <a16:creationId xmlns:a16="http://schemas.microsoft.com/office/drawing/2014/main" xmlns="" id="{8CBED509-AE95-41FF-9BC2-248CA14C58F8}"/>
                </a:ext>
              </a:extLst>
            </p:cNvPr>
            <p:cNvSpPr/>
            <p:nvPr/>
          </p:nvSpPr>
          <p:spPr bwMode="auto">
            <a:xfrm>
              <a:off x="3906250" y="4947132"/>
              <a:ext cx="5647233" cy="840379"/>
            </a:xfrm>
            <a:prstGeom prst="rect">
              <a:avLst/>
            </a:prstGeom>
            <a:solidFill>
              <a:srgbClr val="376B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s-ES" sz="130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Interfase otros Sistemas de Información</a:t>
              </a:r>
            </a:p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9" name="73 Rectángulo redondeado">
              <a:extLst>
                <a:ext uri="{FF2B5EF4-FFF2-40B4-BE49-F238E27FC236}">
                  <a16:creationId xmlns:a16="http://schemas.microsoft.com/office/drawing/2014/main" xmlns="" id="{644AC5D5-66B7-4617-8016-5D21C1A44A44}"/>
                </a:ext>
              </a:extLst>
            </p:cNvPr>
            <p:cNvSpPr/>
            <p:nvPr/>
          </p:nvSpPr>
          <p:spPr bwMode="auto">
            <a:xfrm>
              <a:off x="8000788" y="5172188"/>
              <a:ext cx="637109" cy="473091"/>
            </a:xfrm>
            <a:prstGeom prst="roundRect">
              <a:avLst>
                <a:gd name="adj" fmla="val 5906"/>
              </a:avLst>
            </a:prstGeom>
            <a:solidFill>
              <a:srgbClr val="71B778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EDITRAN</a:t>
              </a:r>
              <a:endParaRPr lang="es-ES" sz="900">
                <a:solidFill>
                  <a:prstClr val="white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90" name="77 Rectángulo redondeado">
              <a:extLst>
                <a:ext uri="{FF2B5EF4-FFF2-40B4-BE49-F238E27FC236}">
                  <a16:creationId xmlns:a16="http://schemas.microsoft.com/office/drawing/2014/main" xmlns="" id="{E88B62B7-EB6A-4C7B-90C9-7E5961972F06}"/>
                </a:ext>
              </a:extLst>
            </p:cNvPr>
            <p:cNvSpPr/>
            <p:nvPr/>
          </p:nvSpPr>
          <p:spPr bwMode="auto">
            <a:xfrm>
              <a:off x="3990065" y="5118802"/>
              <a:ext cx="638669" cy="497039"/>
            </a:xfrm>
            <a:prstGeom prst="roundRect">
              <a:avLst>
                <a:gd name="adj" fmla="val 5906"/>
              </a:avLst>
            </a:prstGeom>
            <a:solidFill>
              <a:srgbClr val="71B778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s-ES" sz="9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RRHH</a:t>
              </a:r>
            </a:p>
            <a:p>
              <a:pPr algn="ctr" eaLnBrk="0" hangingPunct="0">
                <a:defRPr/>
              </a:pPr>
              <a:r>
                <a:rPr lang="es-ES_tradnl" sz="9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(</a:t>
              </a:r>
              <a:r>
                <a:rPr lang="es-ES" sz="9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SIRHUS y DOCENTE) </a:t>
              </a:r>
            </a:p>
          </p:txBody>
        </p:sp>
        <p:sp>
          <p:nvSpPr>
            <p:cNvPr id="91" name="78 Rectángulo redondeado">
              <a:extLst>
                <a:ext uri="{FF2B5EF4-FFF2-40B4-BE49-F238E27FC236}">
                  <a16:creationId xmlns:a16="http://schemas.microsoft.com/office/drawing/2014/main" xmlns="" id="{EEF3B37A-0D33-4323-A465-D0D343FABA59}"/>
                </a:ext>
              </a:extLst>
            </p:cNvPr>
            <p:cNvSpPr/>
            <p:nvPr/>
          </p:nvSpPr>
          <p:spPr bwMode="auto">
            <a:xfrm>
              <a:off x="4742483" y="5121545"/>
              <a:ext cx="637109" cy="513540"/>
            </a:xfrm>
            <a:prstGeom prst="roundRect">
              <a:avLst>
                <a:gd name="adj" fmla="val 5906"/>
              </a:avLst>
            </a:prstGeom>
            <a:solidFill>
              <a:srgbClr val="71B778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s-ES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s-ES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 Vivienda </a:t>
              </a:r>
              <a:r>
                <a:rPr lang="es-ES_tradnl" sz="1000" b="1">
                  <a:solidFill>
                    <a:prstClr val="white"/>
                  </a:solidFill>
                  <a:latin typeface="Arial Narrow" pitchFamily="34" charset="0"/>
                  <a:cs typeface="Arial" charset="0"/>
                </a:rPr>
                <a:t>(</a:t>
              </a:r>
              <a:r>
                <a:rPr lang="es-ES" sz="1000" b="1">
                  <a:solidFill>
                    <a:prstClr val="white"/>
                  </a:solidFill>
                  <a:latin typeface="Arial Narrow" pitchFamily="34" charset="0"/>
                  <a:cs typeface="Arial" charset="0"/>
                </a:rPr>
                <a:t>VIVEX)</a:t>
              </a:r>
              <a:endParaRPr lang="es-ES" sz="1000" b="1">
                <a:solidFill>
                  <a:prstClr val="white"/>
                </a:solidFill>
                <a:latin typeface="Arial Narrow" pitchFamily="34" charset="0"/>
                <a:cs typeface="Tahoma" pitchFamily="34" charset="0"/>
              </a:endParaRPr>
            </a:p>
            <a:p>
              <a:pPr algn="ctr" eaLnBrk="0" hangingPunct="0">
                <a:defRPr/>
              </a:pPr>
              <a:endParaRPr lang="es-ES" sz="100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92" name="81 Rectángulo redondeado">
              <a:extLst>
                <a:ext uri="{FF2B5EF4-FFF2-40B4-BE49-F238E27FC236}">
                  <a16:creationId xmlns:a16="http://schemas.microsoft.com/office/drawing/2014/main" xmlns="" id="{1C6A6A7B-973D-4695-9804-C78428F7C95C}"/>
                </a:ext>
              </a:extLst>
            </p:cNvPr>
            <p:cNvSpPr/>
            <p:nvPr/>
          </p:nvSpPr>
          <p:spPr bwMode="auto">
            <a:xfrm>
              <a:off x="5519576" y="5151760"/>
              <a:ext cx="637109" cy="473091"/>
            </a:xfrm>
            <a:prstGeom prst="roundRect">
              <a:avLst>
                <a:gd name="adj" fmla="val 5906"/>
              </a:avLst>
            </a:prstGeom>
            <a:solidFill>
              <a:srgbClr val="71B778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s-ES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Sanidad</a:t>
              </a:r>
            </a:p>
            <a:p>
              <a:pPr algn="ctr" eaLnBrk="0" hangingPunct="0">
                <a:defRPr/>
              </a:pPr>
              <a:r>
                <a:rPr lang="es-ES_tradnl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(</a:t>
              </a:r>
              <a:r>
                <a:rPr lang="es-ES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JARA)</a:t>
              </a:r>
            </a:p>
          </p:txBody>
        </p:sp>
        <p:sp>
          <p:nvSpPr>
            <p:cNvPr id="93" name="43 Rectángulo">
              <a:extLst>
                <a:ext uri="{FF2B5EF4-FFF2-40B4-BE49-F238E27FC236}">
                  <a16:creationId xmlns:a16="http://schemas.microsoft.com/office/drawing/2014/main" xmlns="" id="{E51B5BA7-846B-4A1B-BA87-CB205D427868}"/>
                </a:ext>
              </a:extLst>
            </p:cNvPr>
            <p:cNvSpPr/>
            <p:nvPr/>
          </p:nvSpPr>
          <p:spPr bwMode="auto">
            <a:xfrm>
              <a:off x="3891013" y="1554708"/>
              <a:ext cx="5511154" cy="3200067"/>
            </a:xfrm>
            <a:prstGeom prst="rect">
              <a:avLst/>
            </a:prstGeom>
            <a:solidFill>
              <a:srgbClr val="74B2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>
                <a:defRPr/>
              </a:pPr>
              <a:endParaRPr lang="es-ES" sz="2800" spc="300">
                <a:solidFill>
                  <a:prstClr val="white"/>
                </a:solidFill>
              </a:endParaRPr>
            </a:p>
          </p:txBody>
        </p:sp>
        <p:sp>
          <p:nvSpPr>
            <p:cNvPr id="94" name="54 Rectángulo redondeado">
              <a:extLst>
                <a:ext uri="{FF2B5EF4-FFF2-40B4-BE49-F238E27FC236}">
                  <a16:creationId xmlns:a16="http://schemas.microsoft.com/office/drawing/2014/main" xmlns="" id="{E96F22B2-0C0E-4122-AD92-97247CF7C009}"/>
                </a:ext>
              </a:extLst>
            </p:cNvPr>
            <p:cNvSpPr/>
            <p:nvPr/>
          </p:nvSpPr>
          <p:spPr bwMode="auto">
            <a:xfrm>
              <a:off x="4624683" y="3005888"/>
              <a:ext cx="4004577" cy="1561520"/>
            </a:xfrm>
            <a:prstGeom prst="roundRect">
              <a:avLst>
                <a:gd name="adj" fmla="val 6705"/>
              </a:avLst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s-ES" sz="130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Económico-Financiero</a:t>
              </a:r>
            </a:p>
          </p:txBody>
        </p:sp>
        <p:sp>
          <p:nvSpPr>
            <p:cNvPr id="95" name="55 Rectángulo redondeado">
              <a:extLst>
                <a:ext uri="{FF2B5EF4-FFF2-40B4-BE49-F238E27FC236}">
                  <a16:creationId xmlns:a16="http://schemas.microsoft.com/office/drawing/2014/main" xmlns="" id="{298BB6F0-118C-42CF-884A-EA5D6518E2B8}"/>
                </a:ext>
              </a:extLst>
            </p:cNvPr>
            <p:cNvSpPr/>
            <p:nvPr/>
          </p:nvSpPr>
          <p:spPr bwMode="auto">
            <a:xfrm>
              <a:off x="5301606" y="3282545"/>
              <a:ext cx="1213362" cy="304100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Elaboración</a:t>
              </a:r>
              <a:b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</a:b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Presupuestos</a:t>
              </a:r>
            </a:p>
          </p:txBody>
        </p:sp>
        <p:sp>
          <p:nvSpPr>
            <p:cNvPr id="96" name="56 Rectángulo redondeado">
              <a:extLst>
                <a:ext uri="{FF2B5EF4-FFF2-40B4-BE49-F238E27FC236}">
                  <a16:creationId xmlns:a16="http://schemas.microsoft.com/office/drawing/2014/main" xmlns="" id="{A50435ED-B449-45CA-B6C9-B37AA2ADF412}"/>
                </a:ext>
              </a:extLst>
            </p:cNvPr>
            <p:cNvSpPr/>
            <p:nvPr/>
          </p:nvSpPr>
          <p:spPr bwMode="auto">
            <a:xfrm>
              <a:off x="5309706" y="3655691"/>
              <a:ext cx="1213362" cy="385958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Ejecución de Gastos e Ingresos</a:t>
              </a:r>
            </a:p>
          </p:txBody>
        </p:sp>
        <p:sp>
          <p:nvSpPr>
            <p:cNvPr id="97" name="57 Rectángulo redondeado">
              <a:extLst>
                <a:ext uri="{FF2B5EF4-FFF2-40B4-BE49-F238E27FC236}">
                  <a16:creationId xmlns:a16="http://schemas.microsoft.com/office/drawing/2014/main" xmlns="" id="{9D699B72-B16A-4F25-8C68-EA19C3CEBC9C}"/>
                </a:ext>
              </a:extLst>
            </p:cNvPr>
            <p:cNvSpPr/>
            <p:nvPr/>
          </p:nvSpPr>
          <p:spPr bwMode="auto">
            <a:xfrm>
              <a:off x="5301606" y="4137729"/>
              <a:ext cx="1213362" cy="291553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Activos Fijos</a:t>
              </a:r>
            </a:p>
          </p:txBody>
        </p:sp>
        <p:sp>
          <p:nvSpPr>
            <p:cNvPr id="98" name="58 Rectángulo redondeado">
              <a:extLst>
                <a:ext uri="{FF2B5EF4-FFF2-40B4-BE49-F238E27FC236}">
                  <a16:creationId xmlns:a16="http://schemas.microsoft.com/office/drawing/2014/main" xmlns="" id="{BAC6B0AA-900B-4CEF-8CCA-2AC7B8828AC2}"/>
                </a:ext>
              </a:extLst>
            </p:cNvPr>
            <p:cNvSpPr/>
            <p:nvPr/>
          </p:nvSpPr>
          <p:spPr bwMode="auto">
            <a:xfrm>
              <a:off x="6597586" y="3282545"/>
              <a:ext cx="1211741" cy="245142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Modificaciones Crédito</a:t>
              </a:r>
            </a:p>
          </p:txBody>
        </p:sp>
        <p:sp>
          <p:nvSpPr>
            <p:cNvPr id="99" name="59 Rectángulo redondeado">
              <a:extLst>
                <a:ext uri="{FF2B5EF4-FFF2-40B4-BE49-F238E27FC236}">
                  <a16:creationId xmlns:a16="http://schemas.microsoft.com/office/drawing/2014/main" xmlns="" id="{01DF8C65-1DFB-4952-BFB6-1BCA5A905B7C}"/>
                </a:ext>
              </a:extLst>
            </p:cNvPr>
            <p:cNvSpPr/>
            <p:nvPr/>
          </p:nvSpPr>
          <p:spPr bwMode="auto">
            <a:xfrm>
              <a:off x="6597586" y="3586645"/>
              <a:ext cx="1211741" cy="274958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Gestión Deuda Operaciones Financieras</a:t>
              </a:r>
            </a:p>
          </p:txBody>
        </p:sp>
        <p:sp>
          <p:nvSpPr>
            <p:cNvPr id="100" name="60 Rectángulo redondeado">
              <a:extLst>
                <a:ext uri="{FF2B5EF4-FFF2-40B4-BE49-F238E27FC236}">
                  <a16:creationId xmlns:a16="http://schemas.microsoft.com/office/drawing/2014/main" xmlns="" id="{2448ED61-5767-4DFF-B64F-52B9CE6D3633}"/>
                </a:ext>
              </a:extLst>
            </p:cNvPr>
            <p:cNvSpPr/>
            <p:nvPr/>
          </p:nvSpPr>
          <p:spPr bwMode="auto">
            <a:xfrm>
              <a:off x="6607307" y="3920272"/>
              <a:ext cx="1211741" cy="217457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C. Extrapresupuestaria</a:t>
              </a:r>
            </a:p>
          </p:txBody>
        </p:sp>
        <p:sp>
          <p:nvSpPr>
            <p:cNvPr id="101" name="61 Rectángulo redondeado">
              <a:extLst>
                <a:ext uri="{FF2B5EF4-FFF2-40B4-BE49-F238E27FC236}">
                  <a16:creationId xmlns:a16="http://schemas.microsoft.com/office/drawing/2014/main" xmlns="" id="{56EAC78F-0D87-416F-B56B-86314D764F78}"/>
                </a:ext>
              </a:extLst>
            </p:cNvPr>
            <p:cNvSpPr/>
            <p:nvPr/>
          </p:nvSpPr>
          <p:spPr bwMode="auto">
            <a:xfrm>
              <a:off x="6597586" y="4196398"/>
              <a:ext cx="1211741" cy="246693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Tesorería</a:t>
              </a:r>
            </a:p>
          </p:txBody>
        </p:sp>
        <p:sp>
          <p:nvSpPr>
            <p:cNvPr id="102" name="62 Rectángulo redondeado">
              <a:extLst>
                <a:ext uri="{FF2B5EF4-FFF2-40B4-BE49-F238E27FC236}">
                  <a16:creationId xmlns:a16="http://schemas.microsoft.com/office/drawing/2014/main" xmlns="" id="{872AF085-2B74-4B0D-8725-A4C6B461F7E1}"/>
                </a:ext>
              </a:extLst>
            </p:cNvPr>
            <p:cNvSpPr/>
            <p:nvPr/>
          </p:nvSpPr>
          <p:spPr bwMode="auto">
            <a:xfrm rot="16200000">
              <a:off x="4419209" y="3623871"/>
              <a:ext cx="1160546" cy="477893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Contabilidad Financiera</a:t>
              </a:r>
            </a:p>
          </p:txBody>
        </p:sp>
        <p:sp>
          <p:nvSpPr>
            <p:cNvPr id="103" name="63 Rectángulo redondeado">
              <a:extLst>
                <a:ext uri="{FF2B5EF4-FFF2-40B4-BE49-F238E27FC236}">
                  <a16:creationId xmlns:a16="http://schemas.microsoft.com/office/drawing/2014/main" xmlns="" id="{1FF6A3B8-6620-465C-809A-C7060D021AE3}"/>
                </a:ext>
              </a:extLst>
            </p:cNvPr>
            <p:cNvSpPr/>
            <p:nvPr/>
          </p:nvSpPr>
          <p:spPr bwMode="auto">
            <a:xfrm rot="16200000">
              <a:off x="7542520" y="3623871"/>
              <a:ext cx="1160546" cy="477893"/>
            </a:xfrm>
            <a:prstGeom prst="roundRect">
              <a:avLst>
                <a:gd name="adj" fmla="val 5906"/>
              </a:avLst>
            </a:prstGeom>
            <a:solidFill>
              <a:srgbClr val="009242"/>
            </a:solidFill>
            <a:ln w="254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Terceros</a:t>
              </a:r>
            </a:p>
          </p:txBody>
        </p:sp>
        <p:sp>
          <p:nvSpPr>
            <p:cNvPr id="104" name="65 Rectángulo redondeado">
              <a:extLst>
                <a:ext uri="{FF2B5EF4-FFF2-40B4-BE49-F238E27FC236}">
                  <a16:creationId xmlns:a16="http://schemas.microsoft.com/office/drawing/2014/main" xmlns="" id="{5D2B350F-9603-4F70-904D-61ADB35353DD}"/>
                </a:ext>
              </a:extLst>
            </p:cNvPr>
            <p:cNvSpPr/>
            <p:nvPr/>
          </p:nvSpPr>
          <p:spPr bwMode="auto">
            <a:xfrm>
              <a:off x="3963734" y="1891016"/>
              <a:ext cx="5326477" cy="1019357"/>
            </a:xfrm>
            <a:prstGeom prst="roundRect">
              <a:avLst>
                <a:gd name="adj" fmla="val 6705"/>
              </a:avLst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>
                <a:defRPr/>
              </a:pPr>
              <a:r>
                <a:rPr lang="es-ES" sz="130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Gestión de Expedientes</a:t>
              </a:r>
            </a:p>
          </p:txBody>
        </p:sp>
        <p:sp>
          <p:nvSpPr>
            <p:cNvPr id="105" name="67 Rectángulo redondeado">
              <a:extLst>
                <a:ext uri="{FF2B5EF4-FFF2-40B4-BE49-F238E27FC236}">
                  <a16:creationId xmlns:a16="http://schemas.microsoft.com/office/drawing/2014/main" xmlns="" id="{BCB54EC5-3B47-4F4D-BBD3-A6583DEAB3B1}"/>
                </a:ext>
              </a:extLst>
            </p:cNvPr>
            <p:cNvSpPr/>
            <p:nvPr/>
          </p:nvSpPr>
          <p:spPr bwMode="auto">
            <a:xfrm>
              <a:off x="6187092" y="2170924"/>
              <a:ext cx="1067886" cy="668710"/>
            </a:xfrm>
            <a:prstGeom prst="roundRect">
              <a:avLst>
                <a:gd name="adj" fmla="val 5906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12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Expediente Contratos </a:t>
              </a:r>
            </a:p>
          </p:txBody>
        </p:sp>
        <p:sp>
          <p:nvSpPr>
            <p:cNvPr id="106" name="68 Rectángulo redondeado">
              <a:extLst>
                <a:ext uri="{FF2B5EF4-FFF2-40B4-BE49-F238E27FC236}">
                  <a16:creationId xmlns:a16="http://schemas.microsoft.com/office/drawing/2014/main" xmlns="" id="{40FC1436-95D6-4B6E-A5E1-32F339F1C750}"/>
                </a:ext>
              </a:extLst>
            </p:cNvPr>
            <p:cNvSpPr/>
            <p:nvPr/>
          </p:nvSpPr>
          <p:spPr bwMode="auto">
            <a:xfrm>
              <a:off x="8073246" y="2188225"/>
              <a:ext cx="1028683" cy="633491"/>
            </a:xfrm>
            <a:prstGeom prst="roundRect">
              <a:avLst>
                <a:gd name="adj" fmla="val 5906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s-ES" sz="12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Expediente Subvenciones</a:t>
              </a:r>
            </a:p>
          </p:txBody>
        </p:sp>
        <p:sp>
          <p:nvSpPr>
            <p:cNvPr id="107" name="70 CuadroTexto">
              <a:extLst>
                <a:ext uri="{FF2B5EF4-FFF2-40B4-BE49-F238E27FC236}">
                  <a16:creationId xmlns:a16="http://schemas.microsoft.com/office/drawing/2014/main" xmlns="" id="{7B623BA2-407D-44D4-9BC1-76A91F946B77}"/>
                </a:ext>
              </a:extLst>
            </p:cNvPr>
            <p:cNvSpPr txBox="1"/>
            <p:nvPr/>
          </p:nvSpPr>
          <p:spPr bwMode="auto">
            <a:xfrm>
              <a:off x="5295787" y="1515392"/>
              <a:ext cx="2304643" cy="421124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s-ES" sz="2800" spc="300">
                  <a:solidFill>
                    <a:prstClr val="white"/>
                  </a:solidFill>
                </a:rPr>
                <a:t>S4HANA</a:t>
              </a:r>
            </a:p>
          </p:txBody>
        </p:sp>
        <p:sp>
          <p:nvSpPr>
            <p:cNvPr id="108" name="84 Flecha izquierda y arriba">
              <a:extLst>
                <a:ext uri="{FF2B5EF4-FFF2-40B4-BE49-F238E27FC236}">
                  <a16:creationId xmlns:a16="http://schemas.microsoft.com/office/drawing/2014/main" xmlns="" id="{F7792A27-14CC-45DF-ACF0-39D424D12BCE}"/>
                </a:ext>
              </a:extLst>
            </p:cNvPr>
            <p:cNvSpPr/>
            <p:nvPr/>
          </p:nvSpPr>
          <p:spPr bwMode="auto">
            <a:xfrm rot="5400000">
              <a:off x="4190947" y="3006442"/>
              <a:ext cx="418914" cy="437393"/>
            </a:xfrm>
            <a:prstGeom prst="leftUpArrow">
              <a:avLst>
                <a:gd name="adj1" fmla="val 15077"/>
                <a:gd name="adj2" fmla="val 21279"/>
                <a:gd name="adj3" fmla="val 25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9" name="86 Flecha izquierda y arriba">
              <a:extLst>
                <a:ext uri="{FF2B5EF4-FFF2-40B4-BE49-F238E27FC236}">
                  <a16:creationId xmlns:a16="http://schemas.microsoft.com/office/drawing/2014/main" xmlns="" id="{A0831C0D-FDEA-426B-8911-EC482AEB576C}"/>
                </a:ext>
              </a:extLst>
            </p:cNvPr>
            <p:cNvSpPr/>
            <p:nvPr/>
          </p:nvSpPr>
          <p:spPr bwMode="auto">
            <a:xfrm rot="16200000" flipH="1">
              <a:off x="8607297" y="2965988"/>
              <a:ext cx="418914" cy="437393"/>
            </a:xfrm>
            <a:prstGeom prst="leftUpArrow">
              <a:avLst>
                <a:gd name="adj1" fmla="val 15077"/>
                <a:gd name="adj2" fmla="val 21279"/>
                <a:gd name="adj3" fmla="val 25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0" name="92 Flecha izquierda y derecha">
              <a:extLst>
                <a:ext uri="{FF2B5EF4-FFF2-40B4-BE49-F238E27FC236}">
                  <a16:creationId xmlns:a16="http://schemas.microsoft.com/office/drawing/2014/main" xmlns="" id="{EEFE305E-42E2-4307-841C-F12DC3219812}"/>
                </a:ext>
              </a:extLst>
            </p:cNvPr>
            <p:cNvSpPr/>
            <p:nvPr/>
          </p:nvSpPr>
          <p:spPr bwMode="auto">
            <a:xfrm>
              <a:off x="3639184" y="2559864"/>
              <a:ext cx="294835" cy="175955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1" name="93 Flecha izquierda y derecha">
              <a:extLst>
                <a:ext uri="{FF2B5EF4-FFF2-40B4-BE49-F238E27FC236}">
                  <a16:creationId xmlns:a16="http://schemas.microsoft.com/office/drawing/2014/main" xmlns="" id="{5992A03F-35D3-43F8-B457-2BA2C419C890}"/>
                </a:ext>
              </a:extLst>
            </p:cNvPr>
            <p:cNvSpPr/>
            <p:nvPr/>
          </p:nvSpPr>
          <p:spPr bwMode="auto">
            <a:xfrm>
              <a:off x="3639184" y="4202304"/>
              <a:ext cx="294835" cy="175955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2" name="96 Flecha izquierda y derecha">
              <a:extLst>
                <a:ext uri="{FF2B5EF4-FFF2-40B4-BE49-F238E27FC236}">
                  <a16:creationId xmlns:a16="http://schemas.microsoft.com/office/drawing/2014/main" xmlns="" id="{531A1D2C-0240-4519-A06D-00C3C5AA0731}"/>
                </a:ext>
              </a:extLst>
            </p:cNvPr>
            <p:cNvSpPr/>
            <p:nvPr/>
          </p:nvSpPr>
          <p:spPr bwMode="auto">
            <a:xfrm>
              <a:off x="9363287" y="2687326"/>
              <a:ext cx="293215" cy="175955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3" name="97 Flecha izquierda y derecha">
              <a:extLst>
                <a:ext uri="{FF2B5EF4-FFF2-40B4-BE49-F238E27FC236}">
                  <a16:creationId xmlns:a16="http://schemas.microsoft.com/office/drawing/2014/main" xmlns="" id="{1107E6DB-8E9E-461E-8B53-AFE7342DDC55}"/>
                </a:ext>
              </a:extLst>
            </p:cNvPr>
            <p:cNvSpPr/>
            <p:nvPr/>
          </p:nvSpPr>
          <p:spPr bwMode="auto">
            <a:xfrm>
              <a:off x="9363287" y="4329766"/>
              <a:ext cx="293215" cy="175955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4" name="99 Flecha izquierda y derecha">
              <a:extLst>
                <a:ext uri="{FF2B5EF4-FFF2-40B4-BE49-F238E27FC236}">
                  <a16:creationId xmlns:a16="http://schemas.microsoft.com/office/drawing/2014/main" xmlns="" id="{DF164165-67D7-4A9C-829D-691DC83639D5}"/>
                </a:ext>
              </a:extLst>
            </p:cNvPr>
            <p:cNvSpPr/>
            <p:nvPr/>
          </p:nvSpPr>
          <p:spPr>
            <a:xfrm rot="5400000">
              <a:off x="8240129" y="1365067"/>
              <a:ext cx="246290" cy="183682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5" name="100 Flecha izquierda y derecha">
              <a:extLst>
                <a:ext uri="{FF2B5EF4-FFF2-40B4-BE49-F238E27FC236}">
                  <a16:creationId xmlns:a16="http://schemas.microsoft.com/office/drawing/2014/main" xmlns="" id="{9BC3F374-E998-4A52-B748-76C687362855}"/>
                </a:ext>
              </a:extLst>
            </p:cNvPr>
            <p:cNvSpPr/>
            <p:nvPr/>
          </p:nvSpPr>
          <p:spPr>
            <a:xfrm rot="5400000">
              <a:off x="5037834" y="1375699"/>
              <a:ext cx="246290" cy="183682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6" name="102 Flecha izquierda y derecha">
              <a:extLst>
                <a:ext uri="{FF2B5EF4-FFF2-40B4-BE49-F238E27FC236}">
                  <a16:creationId xmlns:a16="http://schemas.microsoft.com/office/drawing/2014/main" xmlns="" id="{FB57E6EC-25EB-47C0-84E0-5CCE17BAE7CA}"/>
                </a:ext>
              </a:extLst>
            </p:cNvPr>
            <p:cNvSpPr/>
            <p:nvPr/>
          </p:nvSpPr>
          <p:spPr bwMode="auto">
            <a:xfrm rot="5400000">
              <a:off x="9117340" y="4731969"/>
              <a:ext cx="246693" cy="183642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7" name="103 Flecha izquierda y derecha">
              <a:extLst>
                <a:ext uri="{FF2B5EF4-FFF2-40B4-BE49-F238E27FC236}">
                  <a16:creationId xmlns:a16="http://schemas.microsoft.com/office/drawing/2014/main" xmlns="" id="{1A784548-AF4E-43BD-933A-FE65D4372DC2}"/>
                </a:ext>
              </a:extLst>
            </p:cNvPr>
            <p:cNvSpPr/>
            <p:nvPr/>
          </p:nvSpPr>
          <p:spPr bwMode="auto">
            <a:xfrm rot="5400000">
              <a:off x="6426142" y="4731968"/>
              <a:ext cx="246693" cy="183642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8" name="104 Flecha izquierda y derecha">
              <a:extLst>
                <a:ext uri="{FF2B5EF4-FFF2-40B4-BE49-F238E27FC236}">
                  <a16:creationId xmlns:a16="http://schemas.microsoft.com/office/drawing/2014/main" xmlns="" id="{4F4C1EBB-AFEF-43A4-BC8D-F51692DCC634}"/>
                </a:ext>
              </a:extLst>
            </p:cNvPr>
            <p:cNvSpPr/>
            <p:nvPr/>
          </p:nvSpPr>
          <p:spPr bwMode="auto">
            <a:xfrm rot="5400000">
              <a:off x="4026344" y="4731969"/>
              <a:ext cx="246693" cy="183642"/>
            </a:xfrm>
            <a:prstGeom prst="leftRightArrow">
              <a:avLst/>
            </a:prstGeom>
            <a:solidFill>
              <a:schemeClr val="tx1">
                <a:lumMod val="85000"/>
                <a:lumOff val="15000"/>
              </a:schemeClr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19" name="14 Rectángulo">
              <a:extLst>
                <a:ext uri="{FF2B5EF4-FFF2-40B4-BE49-F238E27FC236}">
                  <a16:creationId xmlns:a16="http://schemas.microsoft.com/office/drawing/2014/main" xmlns="" id="{D5D2FA41-76E5-4CEF-B8C0-5040B6AEF5EA}"/>
                </a:ext>
              </a:extLst>
            </p:cNvPr>
            <p:cNvSpPr/>
            <p:nvPr/>
          </p:nvSpPr>
          <p:spPr bwMode="auto">
            <a:xfrm>
              <a:off x="10681948" y="1451973"/>
              <a:ext cx="1040447" cy="3666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54000" rIns="0" bIns="0"/>
            <a:lstStyle/>
            <a:p>
              <a:pPr algn="ctr">
                <a:lnSpc>
                  <a:spcPct val="110000"/>
                </a:lnSpc>
                <a:defRPr/>
              </a:pPr>
              <a:r>
                <a:rPr lang="es-ES" sz="800" b="1" kern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SERVICIOS AL CIUDADANO</a:t>
              </a:r>
            </a:p>
          </p:txBody>
        </p:sp>
        <p:sp>
          <p:nvSpPr>
            <p:cNvPr id="120" name="16 Rectángulo redondeado">
              <a:extLst>
                <a:ext uri="{FF2B5EF4-FFF2-40B4-BE49-F238E27FC236}">
                  <a16:creationId xmlns:a16="http://schemas.microsoft.com/office/drawing/2014/main" xmlns="" id="{FC2F2D01-E9C4-453D-81F3-DD0834D8AE7C}"/>
                </a:ext>
              </a:extLst>
            </p:cNvPr>
            <p:cNvSpPr/>
            <p:nvPr/>
          </p:nvSpPr>
          <p:spPr bwMode="auto">
            <a:xfrm>
              <a:off x="10827128" y="1799053"/>
              <a:ext cx="789211" cy="1594605"/>
            </a:xfrm>
            <a:prstGeom prst="roundRect">
              <a:avLst>
                <a:gd name="adj" fmla="val 590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36000" rIns="0" bIns="0"/>
            <a:lstStyle/>
            <a:p>
              <a:pPr algn="ctr">
                <a:defRPr/>
              </a:pPr>
              <a:r>
                <a:rPr lang="es-ES" sz="85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Portal de Transparencia</a:t>
              </a:r>
            </a:p>
          </p:txBody>
        </p:sp>
        <p:sp>
          <p:nvSpPr>
            <p:cNvPr id="121" name="17 Rectángulo redondeado">
              <a:extLst>
                <a:ext uri="{FF2B5EF4-FFF2-40B4-BE49-F238E27FC236}">
                  <a16:creationId xmlns:a16="http://schemas.microsoft.com/office/drawing/2014/main" xmlns="" id="{2DE01D37-1209-4B1E-BEEB-E1B10E4C3968}"/>
                </a:ext>
              </a:extLst>
            </p:cNvPr>
            <p:cNvSpPr/>
            <p:nvPr/>
          </p:nvSpPr>
          <p:spPr bwMode="auto">
            <a:xfrm>
              <a:off x="10858671" y="2257217"/>
              <a:ext cx="706878" cy="506494"/>
            </a:xfrm>
            <a:prstGeom prst="roundRect">
              <a:avLst>
                <a:gd name="adj" fmla="val 590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85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Saldos Bancos propios</a:t>
              </a:r>
            </a:p>
          </p:txBody>
        </p:sp>
        <p:sp>
          <p:nvSpPr>
            <p:cNvPr id="122" name="67 Rectángulo redondeado">
              <a:extLst>
                <a:ext uri="{FF2B5EF4-FFF2-40B4-BE49-F238E27FC236}">
                  <a16:creationId xmlns:a16="http://schemas.microsoft.com/office/drawing/2014/main" xmlns="" id="{A50F2DB8-C34F-47D0-9A5B-7DC4D75B4434}"/>
                </a:ext>
              </a:extLst>
            </p:cNvPr>
            <p:cNvSpPr/>
            <p:nvPr/>
          </p:nvSpPr>
          <p:spPr bwMode="auto">
            <a:xfrm>
              <a:off x="4243617" y="2176449"/>
              <a:ext cx="917362" cy="668710"/>
            </a:xfrm>
            <a:prstGeom prst="roundRect">
              <a:avLst>
                <a:gd name="adj" fmla="val 5906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1200" b="1">
                  <a:solidFill>
                    <a:srgbClr val="E2F2F6"/>
                  </a:solidFill>
                  <a:latin typeface="Arial Narrow" pitchFamily="34" charset="0"/>
                  <a:cs typeface="Tahoma" pitchFamily="34" charset="0"/>
                </a:rPr>
                <a:t>Expediente Contable </a:t>
              </a:r>
            </a:p>
          </p:txBody>
        </p:sp>
        <p:sp>
          <p:nvSpPr>
            <p:cNvPr id="123" name="78 Rectángulo redondeado">
              <a:extLst>
                <a:ext uri="{FF2B5EF4-FFF2-40B4-BE49-F238E27FC236}">
                  <a16:creationId xmlns:a16="http://schemas.microsoft.com/office/drawing/2014/main" xmlns="" id="{D844E87E-F335-4C50-B709-C3ED38972FFF}"/>
                </a:ext>
              </a:extLst>
            </p:cNvPr>
            <p:cNvSpPr/>
            <p:nvPr/>
          </p:nvSpPr>
          <p:spPr bwMode="auto">
            <a:xfrm>
              <a:off x="6286036" y="5151760"/>
              <a:ext cx="799167" cy="489842"/>
            </a:xfrm>
            <a:prstGeom prst="roundRect">
              <a:avLst>
                <a:gd name="adj" fmla="val 5906"/>
              </a:avLst>
            </a:prstGeom>
            <a:solidFill>
              <a:srgbClr val="71B778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s-ES_tradnl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Gestores Subvenciones</a:t>
              </a:r>
            </a:p>
          </p:txBody>
        </p:sp>
        <p:sp>
          <p:nvSpPr>
            <p:cNvPr id="124" name="78 Rectángulo redondeado">
              <a:extLst>
                <a:ext uri="{FF2B5EF4-FFF2-40B4-BE49-F238E27FC236}">
                  <a16:creationId xmlns:a16="http://schemas.microsoft.com/office/drawing/2014/main" xmlns="" id="{730E16E8-3AF2-4C61-A72B-3D126303A249}"/>
                </a:ext>
              </a:extLst>
            </p:cNvPr>
            <p:cNvSpPr/>
            <p:nvPr/>
          </p:nvSpPr>
          <p:spPr bwMode="auto">
            <a:xfrm>
              <a:off x="7222896" y="5167662"/>
              <a:ext cx="660950" cy="482148"/>
            </a:xfrm>
            <a:prstGeom prst="roundRect">
              <a:avLst>
                <a:gd name="adj" fmla="val 5906"/>
              </a:avLst>
            </a:prstGeom>
            <a:solidFill>
              <a:srgbClr val="71B778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s-ES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Facturas</a:t>
              </a:r>
            </a:p>
            <a:p>
              <a:pPr algn="ctr" eaLnBrk="0" hangingPunct="0">
                <a:defRPr/>
              </a:pPr>
              <a:r>
                <a:rPr lang="es-ES_tradnl" sz="1000" err="1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FACe</a:t>
              </a:r>
              <a:endParaRPr lang="es-ES_tradnl" sz="100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endParaRPr>
            </a:p>
            <a:p>
              <a:pPr algn="ctr" eaLnBrk="0" hangingPunct="0">
                <a:defRPr/>
              </a:pPr>
              <a:r>
                <a:rPr lang="es-ES" sz="10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 SIREX</a:t>
              </a:r>
            </a:p>
          </p:txBody>
        </p:sp>
        <p:sp>
          <p:nvSpPr>
            <p:cNvPr id="125" name="12 Rectángulo redondeado">
              <a:extLst>
                <a:ext uri="{FF2B5EF4-FFF2-40B4-BE49-F238E27FC236}">
                  <a16:creationId xmlns:a16="http://schemas.microsoft.com/office/drawing/2014/main" xmlns="" id="{05862448-3398-4D79-9FC7-DEEE8D6BA8E2}"/>
                </a:ext>
              </a:extLst>
            </p:cNvPr>
            <p:cNvSpPr/>
            <p:nvPr/>
          </p:nvSpPr>
          <p:spPr bwMode="auto">
            <a:xfrm>
              <a:off x="9736197" y="2063763"/>
              <a:ext cx="815330" cy="1488733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850" b="1">
                  <a:solidFill>
                    <a:prstClr val="white"/>
                  </a:solidFill>
                  <a:latin typeface="Arial Narrow" pitchFamily="34" charset="0"/>
                  <a:cs typeface="Tahoma" pitchFamily="34" charset="0"/>
                </a:rPr>
                <a:t>Sede Electrónica</a:t>
              </a:r>
            </a:p>
          </p:txBody>
        </p:sp>
        <p:sp>
          <p:nvSpPr>
            <p:cNvPr id="126" name="18 Rectángulo redondeado">
              <a:extLst>
                <a:ext uri="{FF2B5EF4-FFF2-40B4-BE49-F238E27FC236}">
                  <a16:creationId xmlns:a16="http://schemas.microsoft.com/office/drawing/2014/main" xmlns="" id="{03902362-4BFA-4240-94F5-20AA701660F1}"/>
                </a:ext>
              </a:extLst>
            </p:cNvPr>
            <p:cNvSpPr/>
            <p:nvPr/>
          </p:nvSpPr>
          <p:spPr bwMode="auto">
            <a:xfrm>
              <a:off x="10875217" y="2883277"/>
              <a:ext cx="705554" cy="390814"/>
            </a:xfrm>
            <a:prstGeom prst="roundRect">
              <a:avLst>
                <a:gd name="adj" fmla="val 590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85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Informes Central Información</a:t>
              </a:r>
            </a:p>
          </p:txBody>
        </p:sp>
        <p:sp>
          <p:nvSpPr>
            <p:cNvPr id="127" name="31 Rectángulo redondeado">
              <a:extLst>
                <a:ext uri="{FF2B5EF4-FFF2-40B4-BE49-F238E27FC236}">
                  <a16:creationId xmlns:a16="http://schemas.microsoft.com/office/drawing/2014/main" xmlns="" id="{3CE54FFC-1E8C-45B6-A8EC-83C1E290CCDC}"/>
                </a:ext>
              </a:extLst>
            </p:cNvPr>
            <p:cNvSpPr/>
            <p:nvPr/>
          </p:nvSpPr>
          <p:spPr bwMode="auto">
            <a:xfrm>
              <a:off x="2876677" y="4975701"/>
              <a:ext cx="698210" cy="243611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Otros Informes</a:t>
              </a:r>
            </a:p>
          </p:txBody>
        </p:sp>
        <p:sp>
          <p:nvSpPr>
            <p:cNvPr id="128" name="27 Rectángulo redondeado">
              <a:extLst>
                <a:ext uri="{FF2B5EF4-FFF2-40B4-BE49-F238E27FC236}">
                  <a16:creationId xmlns:a16="http://schemas.microsoft.com/office/drawing/2014/main" xmlns="" id="{E527DD8F-5BEF-4404-AD22-A26767D6577D}"/>
                </a:ext>
              </a:extLst>
            </p:cNvPr>
            <p:cNvSpPr/>
            <p:nvPr/>
          </p:nvSpPr>
          <p:spPr bwMode="auto">
            <a:xfrm>
              <a:off x="2895284" y="3197707"/>
              <a:ext cx="707017" cy="368354"/>
            </a:xfrm>
            <a:prstGeom prst="roundRect">
              <a:avLst>
                <a:gd name="adj" fmla="val 5906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schemeClr val="bg1"/>
                  </a:solidFill>
                  <a:latin typeface="Arial Narrow" panose="020B0606020202030204" pitchFamily="34" charset="0"/>
                </a:rPr>
                <a:t>CIMCA Entes NO Alcántara</a:t>
              </a:r>
              <a:endParaRPr lang="es-ES" sz="900" b="1">
                <a:solidFill>
                  <a:schemeClr val="bg1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129" name="16 Rectángulo redondeado">
              <a:extLst>
                <a:ext uri="{FF2B5EF4-FFF2-40B4-BE49-F238E27FC236}">
                  <a16:creationId xmlns:a16="http://schemas.microsoft.com/office/drawing/2014/main" xmlns="" id="{2186705E-603A-4FA7-8E04-906289ED6811}"/>
                </a:ext>
              </a:extLst>
            </p:cNvPr>
            <p:cNvSpPr/>
            <p:nvPr/>
          </p:nvSpPr>
          <p:spPr bwMode="auto">
            <a:xfrm>
              <a:off x="10822875" y="3497507"/>
              <a:ext cx="793464" cy="947803"/>
            </a:xfrm>
            <a:prstGeom prst="roundRect">
              <a:avLst>
                <a:gd name="adj" fmla="val 590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36000" rIns="0" bIns="0"/>
            <a:lstStyle/>
            <a:p>
              <a:pPr algn="ctr">
                <a:defRPr/>
              </a:pPr>
              <a:r>
                <a:rPr lang="es-ES" sz="85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Portal de Ciudadano</a:t>
              </a:r>
            </a:p>
          </p:txBody>
        </p:sp>
        <p:sp>
          <p:nvSpPr>
            <p:cNvPr id="130" name="18 Rectángulo redondeado">
              <a:extLst>
                <a:ext uri="{FF2B5EF4-FFF2-40B4-BE49-F238E27FC236}">
                  <a16:creationId xmlns:a16="http://schemas.microsoft.com/office/drawing/2014/main" xmlns="" id="{B76EF486-4E09-4E79-B936-138A34DB1BF5}"/>
                </a:ext>
              </a:extLst>
            </p:cNvPr>
            <p:cNvSpPr/>
            <p:nvPr/>
          </p:nvSpPr>
          <p:spPr bwMode="auto">
            <a:xfrm>
              <a:off x="10873894" y="3897579"/>
              <a:ext cx="705554" cy="390814"/>
            </a:xfrm>
            <a:prstGeom prst="roundRect">
              <a:avLst>
                <a:gd name="adj" fmla="val 590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850" b="1">
                  <a:solidFill>
                    <a:schemeClr val="bg1"/>
                  </a:solidFill>
                  <a:latin typeface="Arial Narrow" pitchFamily="34" charset="0"/>
                  <a:cs typeface="Tahoma" pitchFamily="34" charset="0"/>
                </a:rPr>
                <a:t>Servicios Telemáticos</a:t>
              </a:r>
            </a:p>
          </p:txBody>
        </p:sp>
        <p:sp>
          <p:nvSpPr>
            <p:cNvPr id="131" name="96 Flecha izquierda y derecha">
              <a:extLst>
                <a:ext uri="{FF2B5EF4-FFF2-40B4-BE49-F238E27FC236}">
                  <a16:creationId xmlns:a16="http://schemas.microsoft.com/office/drawing/2014/main" xmlns="" id="{55ECD823-9950-487B-8443-4B051419A0A4}"/>
                </a:ext>
              </a:extLst>
            </p:cNvPr>
            <p:cNvSpPr/>
            <p:nvPr/>
          </p:nvSpPr>
          <p:spPr bwMode="auto">
            <a:xfrm>
              <a:off x="10522593" y="2171823"/>
              <a:ext cx="293215" cy="175955"/>
            </a:xfrm>
            <a:prstGeom prst="leftRightArrow">
              <a:avLst/>
            </a:prstGeom>
            <a:solidFill>
              <a:srgbClr val="74B230"/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2" name="96 Flecha izquierda y derecha">
              <a:extLst>
                <a:ext uri="{FF2B5EF4-FFF2-40B4-BE49-F238E27FC236}">
                  <a16:creationId xmlns:a16="http://schemas.microsoft.com/office/drawing/2014/main" xmlns="" id="{8B0018D4-0CFD-41B3-A857-B2836F1A77F9}"/>
                </a:ext>
              </a:extLst>
            </p:cNvPr>
            <p:cNvSpPr/>
            <p:nvPr/>
          </p:nvSpPr>
          <p:spPr bwMode="auto">
            <a:xfrm>
              <a:off x="10529660" y="3396182"/>
              <a:ext cx="293215" cy="175955"/>
            </a:xfrm>
            <a:prstGeom prst="leftRightArrow">
              <a:avLst/>
            </a:prstGeom>
            <a:solidFill>
              <a:srgbClr val="74B230"/>
            </a:solidFill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3" name="73 Rectángulo redondeado">
              <a:extLst>
                <a:ext uri="{FF2B5EF4-FFF2-40B4-BE49-F238E27FC236}">
                  <a16:creationId xmlns:a16="http://schemas.microsoft.com/office/drawing/2014/main" xmlns="" id="{CE87085E-B809-4F53-8496-518F25E9BA7C}"/>
                </a:ext>
              </a:extLst>
            </p:cNvPr>
            <p:cNvSpPr/>
            <p:nvPr/>
          </p:nvSpPr>
          <p:spPr bwMode="auto">
            <a:xfrm>
              <a:off x="8754839" y="5165571"/>
              <a:ext cx="624337" cy="484059"/>
            </a:xfrm>
            <a:prstGeom prst="roundRect">
              <a:avLst>
                <a:gd name="adj" fmla="val 5906"/>
              </a:avLst>
            </a:prstGeom>
            <a:solidFill>
              <a:srgbClr val="71B778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9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Tributos</a:t>
              </a:r>
            </a:p>
            <a:p>
              <a:pPr algn="ctr">
                <a:defRPr/>
              </a:pPr>
              <a:r>
                <a:rPr lang="es-ES" sz="90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DEHESA</a:t>
              </a:r>
              <a:endParaRPr lang="es-ES" sz="900">
                <a:solidFill>
                  <a:prstClr val="white"/>
                </a:solidFill>
                <a:latin typeface="Arial Narrow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33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5">
            <a:extLst>
              <a:ext uri="{FF2B5EF4-FFF2-40B4-BE49-F238E27FC236}">
                <a16:creationId xmlns:a16="http://schemas.microsoft.com/office/drawing/2014/main" xmlns="" id="{F5EFF88D-A5C5-463F-A88C-3EA53F012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88604"/>
            <a:ext cx="4292960" cy="38679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xmlns="" id="{466A0909-09A4-405F-BE9E-EEFB9424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865" y="1588605"/>
            <a:ext cx="4473708" cy="375529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xmlns="" id="{4A3A66D4-4A3A-4A4A-A618-A689F41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675" y="889215"/>
            <a:ext cx="7342550" cy="7112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9FCC9C16-BC9C-4D6A-B785-E557892C2C5C}"/>
              </a:ext>
            </a:extLst>
          </p:cNvPr>
          <p:cNvSpPr txBox="1">
            <a:spLocks/>
          </p:cNvSpPr>
          <p:nvPr/>
        </p:nvSpPr>
        <p:spPr>
          <a:xfrm>
            <a:off x="2054788" y="278492"/>
            <a:ext cx="4473707" cy="446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>
                <a:solidFill>
                  <a:srgbClr val="009242"/>
                </a:solidFill>
              </a:rPr>
              <a:t>Modelo Alcántara</a:t>
            </a:r>
            <a:endParaRPr lang="es-ES"/>
          </a:p>
        </p:txBody>
      </p:sp>
      <p:sp>
        <p:nvSpPr>
          <p:cNvPr id="35" name="CuadroTexto 4">
            <a:extLst>
              <a:ext uri="{FF2B5EF4-FFF2-40B4-BE49-F238E27FC236}">
                <a16:creationId xmlns:a16="http://schemas.microsoft.com/office/drawing/2014/main" xmlns="" id="{60FA8DD5-7CE7-45F7-B5F2-BE9D1CFA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114" y="1067023"/>
            <a:ext cx="2747606" cy="338554"/>
          </a:xfrm>
          <a:prstGeom prst="rect">
            <a:avLst/>
          </a:prstGeom>
          <a:solidFill>
            <a:srgbClr val="009242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 charset="0"/>
              </a:rPr>
              <a:t>Elaboración del Presupuesto</a:t>
            </a:r>
          </a:p>
        </p:txBody>
      </p:sp>
      <p:sp>
        <p:nvSpPr>
          <p:cNvPr id="36" name="CuadroTexto 46">
            <a:extLst>
              <a:ext uri="{FF2B5EF4-FFF2-40B4-BE49-F238E27FC236}">
                <a16:creationId xmlns:a16="http://schemas.microsoft.com/office/drawing/2014/main" xmlns="" id="{5E30C3F9-44E2-45F6-AA28-448E45B0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954" y="1060087"/>
            <a:ext cx="2551235" cy="338554"/>
          </a:xfrm>
          <a:prstGeom prst="rect">
            <a:avLst/>
          </a:prstGeom>
          <a:solidFill>
            <a:srgbClr val="009242"/>
          </a:solidFill>
          <a:ln w="2857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Cuenta General</a:t>
            </a:r>
            <a:endParaRPr lang="es-ES">
              <a:cs typeface="Calibri" panose="020F0502020204030204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500565FE-30F1-48E7-A6CD-E4BB60CE7DF2}"/>
              </a:ext>
            </a:extLst>
          </p:cNvPr>
          <p:cNvSpPr txBox="1"/>
          <p:nvPr/>
        </p:nvSpPr>
        <p:spPr>
          <a:xfrm>
            <a:off x="3794870" y="2722655"/>
            <a:ext cx="20500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Ejecución de Gastos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E5B06A2A-5923-43E3-B3E7-5889219ADE37}"/>
              </a:ext>
            </a:extLst>
          </p:cNvPr>
          <p:cNvSpPr txBox="1"/>
          <p:nvPr/>
        </p:nvSpPr>
        <p:spPr>
          <a:xfrm>
            <a:off x="1609512" y="2727122"/>
            <a:ext cx="204920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Ejecución de Ingresos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F88E2129-8C9B-4218-8FD9-F6D7521A45FE}"/>
              </a:ext>
            </a:extLst>
          </p:cNvPr>
          <p:cNvSpPr txBox="1"/>
          <p:nvPr/>
        </p:nvSpPr>
        <p:spPr>
          <a:xfrm>
            <a:off x="3809247" y="3524483"/>
            <a:ext cx="20500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cs typeface="Arial" charset="0"/>
              </a:defRPr>
            </a:lvl1pPr>
          </a:lstStyle>
          <a:p>
            <a:pPr algn="ctr"/>
            <a:r>
              <a:rPr lang="es-ES"/>
              <a:t>Subvenciones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90AE1F1A-2A7F-4ACF-AF08-4A9326539AB8}"/>
              </a:ext>
            </a:extLst>
          </p:cNvPr>
          <p:cNvSpPr txBox="1"/>
          <p:nvPr/>
        </p:nvSpPr>
        <p:spPr>
          <a:xfrm>
            <a:off x="1609511" y="3506802"/>
            <a:ext cx="20500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Contratos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59B2B7AC-649E-48AD-BB53-90F2DCDEC401}"/>
              </a:ext>
            </a:extLst>
          </p:cNvPr>
          <p:cNvSpPr txBox="1"/>
          <p:nvPr/>
        </p:nvSpPr>
        <p:spPr>
          <a:xfrm>
            <a:off x="3794870" y="4060913"/>
            <a:ext cx="2050083" cy="656660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 charset="0"/>
              </a:rPr>
              <a:t>Contabilidad Financiera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4DCE66BF-339F-45C0-B139-47B99B40FFA7}"/>
              </a:ext>
            </a:extLst>
          </p:cNvPr>
          <p:cNvSpPr txBox="1"/>
          <p:nvPr/>
        </p:nvSpPr>
        <p:spPr>
          <a:xfrm>
            <a:off x="6114285" y="3503499"/>
            <a:ext cx="402871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cs typeface="Arial" charset="0"/>
              </a:defRPr>
            </a:lvl1pPr>
          </a:lstStyle>
          <a:p>
            <a:r>
              <a:rPr lang="es-ES"/>
              <a:t>Contabilidad Extrapresupuestaria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32F26DC5-4DE3-48D8-8646-2BDBACD931BB}"/>
              </a:ext>
            </a:extLst>
          </p:cNvPr>
          <p:cNvSpPr txBox="1"/>
          <p:nvPr/>
        </p:nvSpPr>
        <p:spPr>
          <a:xfrm>
            <a:off x="6114285" y="2388672"/>
            <a:ext cx="178154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Caja Depósitos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463A9B75-9AD4-407F-AC82-38C2B2705600}"/>
              </a:ext>
            </a:extLst>
          </p:cNvPr>
          <p:cNvSpPr txBox="1"/>
          <p:nvPr/>
        </p:nvSpPr>
        <p:spPr>
          <a:xfrm>
            <a:off x="8072840" y="2394313"/>
            <a:ext cx="207016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Habilitaciones</a:t>
            </a:r>
            <a:endParaRPr lang="es-ES" b="1">
              <a:cs typeface="Arial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F4001F02-117F-4E8D-BF0B-5399E99EB44B}"/>
              </a:ext>
            </a:extLst>
          </p:cNvPr>
          <p:cNvSpPr txBox="1"/>
          <p:nvPr/>
        </p:nvSpPr>
        <p:spPr>
          <a:xfrm>
            <a:off x="8072840" y="2946085"/>
            <a:ext cx="207016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Consola de Facturas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D4016B21-A9CB-4015-9E47-506202D862CB}"/>
              </a:ext>
            </a:extLst>
          </p:cNvPr>
          <p:cNvSpPr txBox="1"/>
          <p:nvPr/>
        </p:nvSpPr>
        <p:spPr>
          <a:xfrm>
            <a:off x="8072840" y="1831259"/>
            <a:ext cx="207016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Terceros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6314E733-53B7-4227-97E7-EF0D91D4A308}"/>
              </a:ext>
            </a:extLst>
          </p:cNvPr>
          <p:cNvSpPr txBox="1"/>
          <p:nvPr/>
        </p:nvSpPr>
        <p:spPr>
          <a:xfrm>
            <a:off x="6114284" y="2946085"/>
            <a:ext cx="178154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Embargos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E9B7E5AF-E7EE-45BF-97E1-47427BE29B08}"/>
              </a:ext>
            </a:extLst>
          </p:cNvPr>
          <p:cNvSpPr txBox="1"/>
          <p:nvPr/>
        </p:nvSpPr>
        <p:spPr>
          <a:xfrm>
            <a:off x="6114286" y="1831259"/>
            <a:ext cx="178154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cs typeface="Arial" charset="0"/>
              </a:rPr>
              <a:t>Tesorería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F5824652-8D79-4207-ACA3-679F97178479}"/>
              </a:ext>
            </a:extLst>
          </p:cNvPr>
          <p:cNvSpPr txBox="1"/>
          <p:nvPr/>
        </p:nvSpPr>
        <p:spPr>
          <a:xfrm>
            <a:off x="6114285" y="4074169"/>
            <a:ext cx="890773" cy="584775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1600">
                <a:solidFill>
                  <a:schemeClr val="bg1">
                    <a:lumMod val="95000"/>
                  </a:schemeClr>
                </a:solidFill>
                <a:cs typeface="Arial" charset="0"/>
              </a:rPr>
              <a:t>Activos</a:t>
            </a:r>
            <a:br>
              <a:rPr lang="es-ES" sz="1600">
                <a:solidFill>
                  <a:schemeClr val="bg1">
                    <a:lumMod val="95000"/>
                  </a:schemeClr>
                </a:solidFill>
                <a:cs typeface="Arial" charset="0"/>
              </a:rPr>
            </a:br>
            <a:r>
              <a:rPr lang="es-ES" sz="1600">
                <a:solidFill>
                  <a:schemeClr val="bg1">
                    <a:lumMod val="95000"/>
                  </a:schemeClr>
                </a:solidFill>
                <a:cs typeface="Arial" charset="0"/>
              </a:rPr>
              <a:t>Fijos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9DAAFA82-6378-475B-B0AF-C1D4EB313941}"/>
              </a:ext>
            </a:extLst>
          </p:cNvPr>
          <p:cNvSpPr txBox="1"/>
          <p:nvPr/>
        </p:nvSpPr>
        <p:spPr>
          <a:xfrm>
            <a:off x="7051714" y="4074169"/>
            <a:ext cx="1377820" cy="584775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1600">
                <a:solidFill>
                  <a:schemeClr val="bg1">
                    <a:lumMod val="95000"/>
                  </a:schemeClr>
                </a:solidFill>
                <a:cs typeface="Arial" charset="0"/>
              </a:rPr>
              <a:t>Operaciones</a:t>
            </a:r>
            <a:endParaRPr lang="es-ES" sz="160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s-ES" sz="1600">
                <a:solidFill>
                  <a:schemeClr val="bg1">
                    <a:lumMod val="95000"/>
                  </a:schemeClr>
                </a:solidFill>
                <a:cs typeface="Arial" charset="0"/>
              </a:rPr>
              <a:t>Financieras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E32FAF84-97F3-494F-AFCC-D031AD371CC1}"/>
              </a:ext>
            </a:extLst>
          </p:cNvPr>
          <p:cNvSpPr txBox="1"/>
          <p:nvPr/>
        </p:nvSpPr>
        <p:spPr>
          <a:xfrm>
            <a:off x="8485515" y="4074169"/>
            <a:ext cx="1657486" cy="584775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s-ES" sz="1600">
                <a:solidFill>
                  <a:schemeClr val="bg1">
                    <a:lumMod val="95000"/>
                  </a:schemeClr>
                </a:solidFill>
                <a:cs typeface="Arial" charset="0"/>
              </a:rPr>
              <a:t>Indemnizaciones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73F8370F-BC7E-4CCC-AC13-869E4F684FEC}"/>
              </a:ext>
            </a:extLst>
          </p:cNvPr>
          <p:cNvSpPr txBox="1"/>
          <p:nvPr/>
        </p:nvSpPr>
        <p:spPr>
          <a:xfrm>
            <a:off x="1566380" y="4930156"/>
            <a:ext cx="8576620" cy="33855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 charset="0"/>
              </a:rPr>
              <a:t>Central de Información</a:t>
            </a:r>
            <a:endParaRPr lang="es-ES" sz="1600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D52DD79F-FA3D-4236-A6D6-D2AF4C66CF23}"/>
              </a:ext>
            </a:extLst>
          </p:cNvPr>
          <p:cNvSpPr txBox="1"/>
          <p:nvPr/>
        </p:nvSpPr>
        <p:spPr>
          <a:xfrm>
            <a:off x="2702190" y="1816882"/>
            <a:ext cx="20500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600" b="1">
                <a:cs typeface="Arial"/>
              </a:rPr>
              <a:t>Modificaciones Crédito</a:t>
            </a:r>
            <a:endParaRPr lang="es-ES" sz="1600" b="1">
              <a:cs typeface="Arial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D413E462-2CF0-4210-8E25-C3AC3125A2DF}"/>
              </a:ext>
            </a:extLst>
          </p:cNvPr>
          <p:cNvSpPr txBox="1"/>
          <p:nvPr/>
        </p:nvSpPr>
        <p:spPr>
          <a:xfrm>
            <a:off x="1566379" y="4060912"/>
            <a:ext cx="2050083" cy="656660"/>
          </a:xfrm>
          <a:prstGeom prst="rect">
            <a:avLst/>
          </a:prstGeom>
          <a:solidFill>
            <a:srgbClr val="009242"/>
          </a:solidFill>
          <a:ln w="28575"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s-ES" sz="1600" b="1">
                <a:solidFill>
                  <a:schemeClr val="bg1">
                    <a:lumMod val="95000"/>
                  </a:schemeClr>
                </a:solidFill>
                <a:cs typeface="Arial"/>
              </a:rPr>
              <a:t>Cuadro de Mandos</a:t>
            </a:r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1C0893-5464-470B-91C4-308E58611420}"/>
              </a:ext>
            </a:extLst>
          </p:cNvPr>
          <p:cNvSpPr txBox="1">
            <a:spLocks/>
          </p:cNvSpPr>
          <p:nvPr/>
        </p:nvSpPr>
        <p:spPr>
          <a:xfrm>
            <a:off x="3122846" y="500982"/>
            <a:ext cx="5667027" cy="461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>
                <a:solidFill>
                  <a:srgbClr val="009242"/>
                </a:solidFill>
                <a:cs typeface="Calibri Light"/>
              </a:rPr>
              <a:t>Mapa Funcional</a:t>
            </a:r>
          </a:p>
        </p:txBody>
      </p:sp>
    </p:spTree>
    <p:extLst>
      <p:ext uri="{BB962C8B-B14F-4D97-AF65-F5344CB8AC3E}">
        <p14:creationId xmlns:p14="http://schemas.microsoft.com/office/powerpoint/2010/main" val="3191530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5A63E2-44A7-47EA-9C7B-332D278773EC}"/>
</file>

<file path=customXml/itemProps2.xml><?xml version="1.0" encoding="utf-8"?>
<ds:datastoreItem xmlns:ds="http://schemas.openxmlformats.org/officeDocument/2006/customXml" ds:itemID="{D2E94436-F6C0-4835-99A4-C86947B16BEE}"/>
</file>

<file path=customXml/itemProps3.xml><?xml version="1.0" encoding="utf-8"?>
<ds:datastoreItem xmlns:ds="http://schemas.openxmlformats.org/officeDocument/2006/customXml" ds:itemID="{C3FC2AA8-6C67-4C49-9B87-0167A0B355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877</Words>
  <Application>Microsoft Office PowerPoint</Application>
  <PresentationFormat>Panorámica</PresentationFormat>
  <Paragraphs>223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Calibri</vt:lpstr>
      <vt:lpstr>Arial</vt:lpstr>
      <vt:lpstr>Calibri Light</vt:lpstr>
      <vt:lpstr>Tahoma</vt:lpstr>
      <vt:lpstr>Arial Narrow</vt:lpstr>
      <vt:lpstr>Wingdings</vt:lpstr>
      <vt:lpstr>Tema de Office</vt:lpstr>
      <vt:lpstr>Presentación de PowerPoint</vt:lpstr>
      <vt:lpstr>Agenda</vt:lpstr>
      <vt:lpstr>Introducción</vt:lpstr>
      <vt:lpstr>Situación antes Alcántara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 Alcántara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Presentaciones</dc:title>
  <dc:creator>Miguel Rodriguez Martin</dc:creator>
  <cp:lastModifiedBy>Eva Maria Gonzalez Alhaja</cp:lastModifiedBy>
  <cp:revision>62</cp:revision>
  <dcterms:created xsi:type="dcterms:W3CDTF">2017-10-27T08:29:18Z</dcterms:created>
  <dcterms:modified xsi:type="dcterms:W3CDTF">2021-12-14T19:22:04Z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  <property fmtid="{D5CDD505-2E9C-101B-9397-08002B2CF9AE}" pid="3" name="MSIP_Label_6c04a875-6eb2-484b-a14b-e2519851b720_Enabled">
    <vt:lpwstr>true</vt:lpwstr>
  </property>
  <property fmtid="{D5CDD505-2E9C-101B-9397-08002B2CF9AE}" pid="4" name="MSIP_Label_6c04a875-6eb2-484b-a14b-e2519851b720_SetDate">
    <vt:lpwstr>2021-12-14T16:42:52Z</vt:lpwstr>
  </property>
  <property fmtid="{D5CDD505-2E9C-101B-9397-08002B2CF9AE}" pid="5" name="MSIP_Label_6c04a875-6eb2-484b-a14b-e2519851b720_Method">
    <vt:lpwstr>Standard</vt:lpwstr>
  </property>
  <property fmtid="{D5CDD505-2E9C-101B-9397-08002B2CF9AE}" pid="6" name="MSIP_Label_6c04a875-6eb2-484b-a14b-e2519851b720_Name">
    <vt:lpwstr>External</vt:lpwstr>
  </property>
  <property fmtid="{D5CDD505-2E9C-101B-9397-08002B2CF9AE}" pid="7" name="MSIP_Label_6c04a875-6eb2-484b-a14b-e2519851b720_SiteId">
    <vt:lpwstr>14cb4ab4-62b8-45a2-a944-e225383ee1f9</vt:lpwstr>
  </property>
  <property fmtid="{D5CDD505-2E9C-101B-9397-08002B2CF9AE}" pid="8" name="MSIP_Label_6c04a875-6eb2-484b-a14b-e2519851b720_ActionId">
    <vt:lpwstr>4d70cf16-33db-4314-9fa1-27a9104b56c8</vt:lpwstr>
  </property>
  <property fmtid="{D5CDD505-2E9C-101B-9397-08002B2CF9AE}" pid="9" name="MSIP_Label_6c04a875-6eb2-484b-a14b-e2519851b720_ContentBits">
    <vt:lpwstr>0</vt:lpwstr>
  </property>
</Properties>
</file>