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355" r:id="rId5"/>
    <p:sldId id="494" r:id="rId6"/>
    <p:sldId id="507" r:id="rId7"/>
    <p:sldId id="511" r:id="rId8"/>
    <p:sldId id="495" r:id="rId9"/>
    <p:sldId id="440" r:id="rId10"/>
    <p:sldId id="530" r:id="rId11"/>
    <p:sldId id="527" r:id="rId12"/>
    <p:sldId id="529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0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9C8990-5CAA-41CB-8558-7FB1B4A3A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2E1EEC9-F1E1-4868-A409-BCA333A44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431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84930ED-762A-44D8-BBED-70228195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788C74B-9799-4873-A664-09D50956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54501C-2771-481A-A25C-E9839AF1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7" descr="Logo Navarra bi">
            <a:extLst>
              <a:ext uri="{FF2B5EF4-FFF2-40B4-BE49-F238E27FC236}">
                <a16:creationId xmlns="" xmlns:a16="http://schemas.microsoft.com/office/drawing/2014/main" id="{ECECDB2A-7812-44C3-B7FE-13DBEF932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15" y="6241796"/>
            <a:ext cx="2017192" cy="4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ED8EC60-559A-4459-94D2-642617B6B1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48200" y="6321421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Fondo Europeo de Desarrollo Regional: </a:t>
            </a:r>
            <a:r>
              <a:rPr kumimoji="0" lang="es-ES" altLang="es-E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“Una manera de hacer Europa”</a:t>
            </a:r>
            <a:r>
              <a:rPr kumimoji="0" lang="es-ES" alt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E013F9C-F905-4672-BDEB-12553FC9EC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35849" y="6291659"/>
            <a:ext cx="201795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A33458-71DB-4397-8E17-DDEBF83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53AC920-7255-48CA-A1CA-EE37E13A1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017C7D6-667C-4469-8DA2-74A76F32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12A1A3F-7FC9-4A11-A09F-6F2911EC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00E60B6-37B6-4D34-9202-CD0E6DE0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1B57FA6-6E60-442C-A410-77CC66113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6D03803-49B4-4EC6-8330-6909337D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FE5145C-01F8-4554-88B3-66AAF063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6EFD626-4559-4839-A5EA-75B0C897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C3CBD8-430E-4198-8E7C-59F60A97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78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 Palobiofarma">
            <a:extLst>
              <a:ext uri="{FF2B5EF4-FFF2-40B4-BE49-F238E27FC236}">
                <a16:creationId xmlns="" xmlns:a16="http://schemas.microsoft.com/office/drawing/2014/main" id="{EBDCBDE7-0F12-49AE-91D6-AB5019F795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36525"/>
            <a:ext cx="268816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subTitle" idx="1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F5ABCC-E52A-4980-A6B3-54E23D05CF8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8DD8-105C-48E2-8D94-C40236D76D98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7517343-F0BD-4D68-881B-BCB7F257D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600B98B-BC87-4066-8D3B-9D36FEBF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14D6FE-C4B1-4761-A9B3-3AE3FD2E595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633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AE118C1-C9DC-4947-BA35-934EE4C10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8414-B4FD-462E-A8D3-2BEC7F38061B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0CBAF1E-5BEB-432F-B450-1AE9E64305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13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657B47D-E637-46FA-9592-48D96F8B5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0F56E-C66B-47C2-8C31-D83580FA32C1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388600B-72EE-4E82-9D46-814F867932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75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67530FD-6B3C-4CD5-8510-625410219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A2473-4E61-490A-AC05-320DB51FE07A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127456F-0E61-480C-9F58-F89CDBB347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080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270CBED-FDD2-41B5-8E4D-673DAA7F4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435E4-96AA-4BCA-98BF-F651EA336EFA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19E1AA3-61FD-40BA-88B6-12B1D550ED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6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B686390-FC1B-4DEC-A341-78A1B31E2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4DAE-9D14-4E5B-94D5-6CEF9FBB3B64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D847EC6-F5FC-4737-BE1A-E9AC5BC1CD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081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20E2E35-935E-4610-878C-93FA2A9C8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141B-9B60-42BC-83E9-FEFF4CECFAF9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AA656DF7-F282-4149-8BD8-F48D326A9A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657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DD3A56-6244-4BFA-9493-17E18F16C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2CD24-9609-4C29-AB5A-D6C3B6A9DF8D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4A4450C-C40E-40D8-97BA-0508C8A580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81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A99ACF-92AF-4EA4-A98C-E8D930CB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C99AE72-395C-4001-BD8B-54B36784C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E92E903-C38A-4595-8394-1F0CC11A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AB17450-93F5-4D3C-9249-D55FE0E0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D58D960-2D88-4480-89FC-FA87CEE5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89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B2832AE-6D74-4B2B-93DA-4FC128805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D8CE-2048-4CAC-B3E5-D8973C495899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FA5022-F3EF-4BF1-B793-874349ADB6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42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FD0C946-ED3A-426A-A47C-25E212A0A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AE52-FAA8-4E7A-954E-2BC43815330E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658F551-1F70-4F9E-B54C-DCAC27962F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973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913284" y="228601"/>
            <a:ext cx="2836333" cy="5897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07917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CD16ED-9702-485A-8C78-42FD6EC7F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06761-3E97-492D-BA85-BD5477A4C2A4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8C977C7-01E6-4EDA-8C4C-1E043DFB6B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45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C3A172CB-0831-4E4F-B792-3C332C438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661A-A5BA-4C17-8688-B45A5FB2C8AC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79F648-0BEB-4657-8F8A-B263A66751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3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02167" y="228601"/>
            <a:ext cx="11347451" cy="5897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34C97C0-0A52-40BA-BA9F-B851C3DD3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E4C5-75F2-4835-8667-33C866C76FC3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59CCA43-2B8A-4071-8036-3A0BE48367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32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66B70F-2C34-4733-85A5-C7A9915D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9898421-1582-41BA-A3B7-DA0B3B5A2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E3D8298-2819-4220-BDCE-FEC5EC83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C0A2A4B-CC42-4A1A-B5B0-1F00DFA4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8B8626E-A8D5-4211-BF46-747289EF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0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417029-1820-4520-B130-BA9F8EB7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E2BEA8B-E8B1-4523-A84E-86F374989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728B3AF-15AD-49B6-B2D7-40C1517EF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6C8485B-5844-46D5-9FC5-7B5F61F2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7CBCDAA-5D7B-4C19-98BE-A3763CDA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25550DF-F531-4608-BAB9-D1683875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25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068EF2A-1796-49E8-8297-EE435C6B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820AB03-0233-4C7D-808A-06A0081D2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C1E71F4-DCE4-45F7-AA29-5C92C865A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54B6B4D0-6C99-444F-9B70-DA70552BC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E9BE3B7-365A-4031-99ED-5F94AAFC5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44FF9D5-D0D5-4B92-B975-205BB96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20D5752-F316-46A8-AE8D-66983225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03C52C6-9B62-40F6-91D0-DCB10B29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76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36B5EA-2F60-4227-8459-F871E320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1098DEE-8A6B-44A4-8D8E-492D9B2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9B70FDD-4C0C-4586-A26F-9BB27EEA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E546917-2F3E-4E17-B8C1-341AC4A8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54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3912122-8D93-46CC-8991-79AD851C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5E050D0-15D4-4C40-8FC9-B28E7D6C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D1386C0-4938-4C96-8B4E-0ABE7AA3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46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AEEE6B1-3D49-4294-91C8-3D2828B8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5AC19E-D033-41D5-B4D0-5EECC0A5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69AE6AD-E688-44CB-B9C9-F75D753F1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3E2CC0D-0299-45CF-B574-1E8D5E121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1B310EA-73F4-4FF8-99A3-0FE888E0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227BD00-D652-4AA5-9988-FAA67711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10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9987D8-596C-47DC-8E56-FD58127E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BBE2C1E-4820-407A-92DD-E8AE804A3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807D6A3-559F-46BD-859A-BA8AE5769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C3E6DC5-FFB4-4BA4-A4DB-F771B090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93FEF5A-84BC-474D-A14D-33BE866B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93E158C-A719-4B20-BFE3-9A6DF48E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0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D2F6C9E-5D0E-4678-8433-5D74CAB7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85FA89A-44B1-4E29-ADA0-DBAD2502B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610F9A1-8F77-4537-9DC8-8FC13AC6A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D0CB-248E-4D05-BDE0-386F8FB19976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579D7B9-0392-4CA9-BBC6-8F246B8CD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AEA5689-BD1F-4734-8475-6045CAB55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6E04-556B-487A-8AD2-C117F910B9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1B0FF0AA-BB21-4A31-88D3-16F8D503F47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42EE88D7-899F-4430-8F02-F5DB4C2C06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75FD73-B02E-4E10-81B1-D1ED9A40105C}" type="datetimeFigureOut">
              <a:rPr lang="es-ES"/>
              <a:pPr>
                <a:defRPr/>
              </a:pPr>
              <a:t>25/11/2019</a:t>
            </a:fld>
            <a:endParaRPr lang="es-ES"/>
          </a:p>
        </p:txBody>
      </p:sp>
      <p:sp>
        <p:nvSpPr>
          <p:cNvPr id="36870" name="Rectangle 6">
            <a:extLst>
              <a:ext uri="{FF2B5EF4-FFF2-40B4-BE49-F238E27FC236}">
                <a16:creationId xmlns="" xmlns:a16="http://schemas.microsoft.com/office/drawing/2014/main" id="{069698C5-1F7B-4B90-AC6B-FFD06F682E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1029" name="Picture 7" descr="Logo Palobiofarma">
            <a:extLst>
              <a:ext uri="{FF2B5EF4-FFF2-40B4-BE49-F238E27FC236}">
                <a16:creationId xmlns="" xmlns:a16="http://schemas.microsoft.com/office/drawing/2014/main" id="{E8EC00B7-54E6-4C3C-9A28-6851E46C8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36525"/>
            <a:ext cx="268816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8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="" xmlns:a16="http://schemas.microsoft.com/office/drawing/2014/main" id="{13781DEE-3FDA-4F45-80F5-8DA051CA9A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104900"/>
            <a:ext cx="9144000" cy="2652713"/>
          </a:xfrm>
          <a:noFill/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</a:pPr>
            <a:r>
              <a:rPr lang="es-ES" altLang="es-ES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</a:t>
            </a:r>
            <a:r>
              <a:rPr lang="es-ES" altLang="es-E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Foral de Navarra</a:t>
            </a:r>
            <a:r>
              <a:rPr lang="es-ES" altLang="es-ES" sz="3000" b="1" dirty="0">
                <a:solidFill>
                  <a:schemeClr val="tx1"/>
                </a:solidFill>
              </a:rPr>
              <a:t/>
            </a:r>
            <a:br>
              <a:rPr lang="es-ES" altLang="es-ES" sz="3000" b="1" dirty="0">
                <a:solidFill>
                  <a:schemeClr val="tx1"/>
                </a:solidFill>
              </a:rPr>
            </a:br>
            <a:r>
              <a:rPr lang="es-ES" alt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2014-2020</a:t>
            </a:r>
            <a:r>
              <a:rPr lang="es-ES" altLang="es-ES" sz="3000" b="1" dirty="0">
                <a:solidFill>
                  <a:schemeClr val="tx1"/>
                </a:solidFill>
              </a:rPr>
              <a:t/>
            </a:r>
            <a:br>
              <a:rPr lang="es-ES" altLang="es-ES" sz="3000" b="1" dirty="0">
                <a:solidFill>
                  <a:schemeClr val="tx1"/>
                </a:solidFill>
              </a:rPr>
            </a:br>
            <a:r>
              <a:rPr lang="es-ES" altLang="es-ES" sz="3000" b="1" dirty="0">
                <a:solidFill>
                  <a:schemeClr val="tx1"/>
                </a:solidFill>
              </a:rPr>
              <a:t/>
            </a:r>
            <a:br>
              <a:rPr lang="es-ES" altLang="es-ES" sz="3000" b="1" dirty="0">
                <a:solidFill>
                  <a:schemeClr val="tx1"/>
                </a:solidFill>
              </a:rPr>
            </a:br>
            <a:r>
              <a:rPr lang="es-ES" alt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Buena Práctica de Actuación </a:t>
            </a:r>
            <a:r>
              <a:rPr lang="es-ES" altLang="es-ES" sz="27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alt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ofinanciada</a:t>
            </a:r>
            <a:br>
              <a:rPr lang="es-ES" alt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="" xmlns:a16="http://schemas.microsoft.com/office/drawing/2014/main" id="{BC64B10C-B64A-40CC-8ECF-8F55E02507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47825" y="4416426"/>
            <a:ext cx="9144000" cy="9461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Acto Anual de Comunicación 2019</a:t>
            </a:r>
          </a:p>
          <a:p>
            <a:pPr eaLnBrk="1" hangingPunct="1">
              <a:lnSpc>
                <a:spcPct val="80000"/>
              </a:lnSpc>
            </a:pPr>
            <a:endParaRPr lang="es-ES" altLang="es-ES" sz="1000" dirty="0"/>
          </a:p>
          <a:p>
            <a:pPr eaLnBrk="1" hangingPunct="1">
              <a:lnSpc>
                <a:spcPct val="80000"/>
              </a:lnSpc>
            </a:pPr>
            <a:r>
              <a:rPr lang="es-ES" alt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Madrid, 25 y 26 Noviembre</a:t>
            </a:r>
          </a:p>
        </p:txBody>
      </p:sp>
    </p:spTree>
    <p:extLst>
      <p:ext uri="{BB962C8B-B14F-4D97-AF65-F5344CB8AC3E}">
        <p14:creationId xmlns:p14="http://schemas.microsoft.com/office/powerpoint/2010/main" val="3034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="" xmlns:a16="http://schemas.microsoft.com/office/drawing/2014/main" id="{37340C0B-1100-4387-B340-552F047C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147638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financial support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2B9A4C2-029F-4A83-A353-4B12AE44D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183063"/>
            <a:ext cx="7134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gen 3">
            <a:extLst>
              <a:ext uri="{FF2B5EF4-FFF2-40B4-BE49-F238E27FC236}">
                <a16:creationId xmlns="" xmlns:a16="http://schemas.microsoft.com/office/drawing/2014/main" id="{ADAB4F13-14F7-4C97-BCE9-9D07E482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165225"/>
            <a:ext cx="53721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grama de flujo: conector 4">
            <a:extLst>
              <a:ext uri="{FF2B5EF4-FFF2-40B4-BE49-F238E27FC236}">
                <a16:creationId xmlns="" xmlns:a16="http://schemas.microsoft.com/office/drawing/2014/main" id="{F9D4EFE7-8D5A-4AA6-BC3C-AD2F9A0F7D48}"/>
              </a:ext>
            </a:extLst>
          </p:cNvPr>
          <p:cNvSpPr/>
          <p:nvPr/>
        </p:nvSpPr>
        <p:spPr>
          <a:xfrm>
            <a:off x="4583114" y="2322513"/>
            <a:ext cx="865187" cy="7096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800" b="1" dirty="0">
                <a:solidFill>
                  <a:srgbClr val="2F2B20"/>
                </a:solidFill>
                <a:latin typeface="Arial"/>
              </a:rPr>
              <a:t>PBF-677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D3DF8E3-3765-4D0E-A203-03F7598B2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36" y="65088"/>
            <a:ext cx="2847058" cy="111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Logo Palobiofarma">
            <a:extLst>
              <a:ext uri="{FF2B5EF4-FFF2-40B4-BE49-F238E27FC236}">
                <a16:creationId xmlns="" xmlns:a16="http://schemas.microsoft.com/office/drawing/2014/main" id="{10B7F7D6-205E-418D-9E43-17295C8A9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" y="1140596"/>
            <a:ext cx="4077183" cy="22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3801685-2942-476A-A433-AC0872C9B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4381500"/>
            <a:ext cx="72294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4200" dirty="0">
                <a:solidFill>
                  <a:srgbClr val="2F2B20"/>
                </a:solidFill>
              </a:rPr>
              <a:t>MUCHAS GRACIAS!!!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1BD3C66-44D2-44A9-9979-591595055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84" y="1254892"/>
            <a:ext cx="5506392" cy="2164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CBFDF91-825F-4609-BB16-468993F50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825" y="809625"/>
            <a:ext cx="9553575" cy="529166"/>
          </a:xfrm>
        </p:spPr>
        <p:txBody>
          <a:bodyPr/>
          <a:lstStyle/>
          <a:p>
            <a:r>
              <a:rPr lang="es-ES" sz="2200" b="1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OPERATIVO FEDER 2014-2020 DE NAVARRA</a:t>
            </a:r>
          </a:p>
          <a:p>
            <a:endParaRPr lang="es-ES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7A08C015-DFC2-4886-9AD4-CA7E44C59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52817"/>
              </p:ext>
            </p:extLst>
          </p:nvPr>
        </p:nvGraphicFramePr>
        <p:xfrm>
          <a:off x="1266825" y="1338791"/>
          <a:ext cx="9553575" cy="2514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675">
                  <a:extLst>
                    <a:ext uri="{9D8B030D-6E8A-4147-A177-3AD203B41FA5}">
                      <a16:colId xmlns="" xmlns:a16="http://schemas.microsoft.com/office/drawing/2014/main" val="1320497643"/>
                    </a:ext>
                  </a:extLst>
                </a:gridCol>
                <a:gridCol w="8343900">
                  <a:extLst>
                    <a:ext uri="{9D8B030D-6E8A-4147-A177-3AD203B41FA5}">
                      <a16:colId xmlns="" xmlns:a16="http://schemas.microsoft.com/office/drawing/2014/main" val="55045078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u="none" strike="noStrike" dirty="0">
                          <a:effectLst/>
                        </a:rPr>
                        <a:t>EJE PRIORITARIO 1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9320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OBJETIVO TEMÁTICO: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 1. POTENCIAR LA INVESTIGACIÓN, EL DESARROLLO TECNOLÓGICO Y LA INNOVACIÓN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59091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PRIORIDAD INVERSIÓN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 1.2: Fomento de la inversión empresarial en </a:t>
                      </a:r>
                      <a:r>
                        <a:rPr lang="es-E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I+i</a:t>
                      </a:r>
                      <a:r>
                        <a:rPr lang="es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desarrollo de vínculos y sinergias entre las empresas, los centros de investigación y desarrollo y el sector de la enseñanza superior, en particular mediante el fomento de la inversión en el desarrollo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3864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Objetivo Específico: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OE 1.2.1: Impulso y promoción de actividades de </a:t>
                      </a:r>
                      <a:r>
                        <a:rPr lang="es-E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I+i</a:t>
                      </a:r>
                      <a:r>
                        <a:rPr lang="es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lideradas por las empresas, apoyo a la creación y consolidación de empresas innovadoras y apoyo a la compra pública innovadora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1217628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A6B5871-76DE-41A5-9298-F6AE73DA1C35}"/>
              </a:ext>
            </a:extLst>
          </p:cNvPr>
          <p:cNvSpPr/>
          <p:nvPr/>
        </p:nvSpPr>
        <p:spPr>
          <a:xfrm>
            <a:off x="1266826" y="4290414"/>
            <a:ext cx="955357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253DA1"/>
                </a:solidFill>
              </a:rPr>
              <a:t>LÍNEA DE “AYUDAS A PROYECTOS DE I+D”, CONVOCATORIA 2015.</a:t>
            </a:r>
          </a:p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rgbClr val="253DA1"/>
                </a:solidFill>
              </a:rPr>
              <a:t>Sector de la BIOMEDICINA.</a:t>
            </a:r>
          </a:p>
        </p:txBody>
      </p:sp>
    </p:spTree>
    <p:extLst>
      <p:ext uri="{BB962C8B-B14F-4D97-AF65-F5344CB8AC3E}">
        <p14:creationId xmlns:p14="http://schemas.microsoft.com/office/powerpoint/2010/main" val="11222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="" xmlns:a16="http://schemas.microsoft.com/office/drawing/2014/main" id="{D3A868C1-7C9E-4E59-A05C-EE5C1ED6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5302250"/>
            <a:ext cx="4321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ES" sz="2400" b="1">
              <a:solidFill>
                <a:srgbClr val="4E8542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="" xmlns:a16="http://schemas.microsoft.com/office/drawing/2014/main" id="{81B00762-0E89-4E21-80B0-2128E2392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119063"/>
            <a:ext cx="619283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3200" dirty="0">
                <a:solidFill>
                  <a:srgbClr val="339933"/>
                </a:solidFill>
              </a:rPr>
              <a:t>New Medicines based on the Adenosine Receptors Modulation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="" xmlns:a16="http://schemas.microsoft.com/office/drawing/2014/main" id="{7A45E715-8352-41D6-88C8-60CDA83D9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6" y="5838825"/>
            <a:ext cx="82089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b="1">
                <a:solidFill>
                  <a:srgbClr val="2F2B20"/>
                </a:solidFill>
              </a:rPr>
              <a:t>Dr. Julio Castro (CEO)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b="1">
                <a:solidFill>
                  <a:srgbClr val="2F2B20"/>
                </a:solidFill>
              </a:rPr>
              <a:t>Acto Anual de Política Regional y Fondos Europeos en España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b="1">
                <a:solidFill>
                  <a:srgbClr val="2F2B20"/>
                </a:solidFill>
              </a:rPr>
              <a:t>Madrid, 25 y 26 de Noviembre de 2019 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="" xmlns:a16="http://schemas.microsoft.com/office/drawing/2014/main" id="{5275FAA9-2291-41E1-8B60-8D150EB5F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365250"/>
            <a:ext cx="6696075" cy="432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="" xmlns:a16="http://schemas.microsoft.com/office/drawing/2014/main" id="{0B17C160-A6C9-4E6E-BD20-30D4C5A1D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1" y="260350"/>
            <a:ext cx="5421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Palobiofarma</a:t>
            </a:r>
            <a:r>
              <a:rPr lang="en-US" sz="3200" b="1" dirty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: Introduction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="" xmlns:a16="http://schemas.microsoft.com/office/drawing/2014/main" id="{F3C7ED30-3241-48B5-A487-4780BB269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05064"/>
            <a:ext cx="87137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400">
                <a:solidFill>
                  <a:srgbClr val="0000FF"/>
                </a:solidFill>
              </a:rPr>
              <a:t>Mision</a:t>
            </a:r>
            <a:r>
              <a:rPr lang="en-US" altLang="es-ES" sz="2400">
                <a:solidFill>
                  <a:srgbClr val="2F2B20"/>
                </a:solidFill>
              </a:rPr>
              <a:t>: Discovery of new medicines dealing with modulators of the adenosine receptors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s-ES" sz="2400">
              <a:solidFill>
                <a:srgbClr val="2F2B2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400">
                <a:solidFill>
                  <a:srgbClr val="0000FF"/>
                </a:solidFill>
              </a:rPr>
              <a:t>Vision</a:t>
            </a:r>
            <a:r>
              <a:rPr lang="en-US" altLang="es-ES" sz="2400">
                <a:solidFill>
                  <a:srgbClr val="2F2B20"/>
                </a:solidFill>
              </a:rPr>
              <a:t>: Discover the first marketed drug based on a selective adenosine receptor modulator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s-ES" sz="2400">
              <a:solidFill>
                <a:srgbClr val="2F2B2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400">
                <a:solidFill>
                  <a:srgbClr val="2F2B20"/>
                </a:solidFill>
              </a:rPr>
              <a:t>VC-backed since 2010, with a total of 4 Mio € raised in three financing rounds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s-ES" sz="2400">
              <a:solidFill>
                <a:srgbClr val="2F2B2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s-ES" sz="2400">
              <a:solidFill>
                <a:srgbClr val="2F2B2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s-ES" sz="2400">
              <a:solidFill>
                <a:srgbClr val="2F2B20"/>
              </a:solidFill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="" xmlns:a16="http://schemas.microsoft.com/office/drawing/2014/main" id="{8558C387-AF89-4112-A1CB-0A371A34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373188"/>
            <a:ext cx="8820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400">
                <a:solidFill>
                  <a:srgbClr val="2F2B20"/>
                </a:solidFill>
              </a:rPr>
              <a:t>Spanish Biotech company founded in 2006 and based in Navarre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="" xmlns:a16="http://schemas.microsoft.com/office/drawing/2014/main" id="{643E43D0-2C86-4D48-ACBE-1BA9BFB3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9" y="5805488"/>
            <a:ext cx="88931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400">
                <a:solidFill>
                  <a:srgbClr val="2F2B20"/>
                </a:solidFill>
              </a:rPr>
              <a:t>Focus on Medicinal Chemistry capabilities </a:t>
            </a:r>
            <a:endParaRPr lang="es-ES" altLang="es-ES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30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="" xmlns:a16="http://schemas.microsoft.com/office/drawing/2014/main" id="{03D7411B-F125-41CD-B062-E05D56A01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-26988"/>
            <a:ext cx="5992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800" b="1">
                <a:solidFill>
                  <a:srgbClr val="339933"/>
                </a:solidFill>
              </a:rPr>
              <a:t>Adenosine Receptors as Therapeutic Targets: Challenges</a:t>
            </a:r>
          </a:p>
        </p:txBody>
      </p:sp>
      <p:grpSp>
        <p:nvGrpSpPr>
          <p:cNvPr id="4125" name="Group 29">
            <a:extLst>
              <a:ext uri="{FF2B5EF4-FFF2-40B4-BE49-F238E27FC236}">
                <a16:creationId xmlns="" xmlns:a16="http://schemas.microsoft.com/office/drawing/2014/main" id="{EC92F2F8-087D-4205-942E-5B0503606E83}"/>
              </a:ext>
            </a:extLst>
          </p:cNvPr>
          <p:cNvGrpSpPr>
            <a:grpSpLocks/>
          </p:cNvGrpSpPr>
          <p:nvPr/>
        </p:nvGrpSpPr>
        <p:grpSpPr bwMode="auto">
          <a:xfrm>
            <a:off x="7370763" y="1196975"/>
            <a:ext cx="2686050" cy="2065338"/>
            <a:chOff x="3651" y="754"/>
            <a:chExt cx="1692" cy="1301"/>
          </a:xfrm>
        </p:grpSpPr>
        <p:pic>
          <p:nvPicPr>
            <p:cNvPr id="7188" name="Picture 11" descr="rignon-300x235">
              <a:extLst>
                <a:ext uri="{FF2B5EF4-FFF2-40B4-BE49-F238E27FC236}">
                  <a16:creationId xmlns="" xmlns:a16="http://schemas.microsoft.com/office/drawing/2014/main" id="{B1578319-FA86-43A0-9729-EA38FDC05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" y="754"/>
              <a:ext cx="1308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Text Box 21">
              <a:extLst>
                <a:ext uri="{FF2B5EF4-FFF2-40B4-BE49-F238E27FC236}">
                  <a16:creationId xmlns="" xmlns:a16="http://schemas.microsoft.com/office/drawing/2014/main" id="{0512F81D-6AA0-443B-B7B1-BBA26EB0D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842"/>
              <a:ext cx="12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1">
                  <a:solidFill>
                    <a:srgbClr val="2F2B20"/>
                  </a:solidFill>
                </a:rPr>
                <a:t>Broad renal effects</a:t>
              </a:r>
            </a:p>
          </p:txBody>
        </p:sp>
        <p:sp>
          <p:nvSpPr>
            <p:cNvPr id="7190" name="Line 25">
              <a:extLst>
                <a:ext uri="{FF2B5EF4-FFF2-40B4-BE49-F238E27FC236}">
                  <a16:creationId xmlns="" xmlns:a16="http://schemas.microsoft.com/office/drawing/2014/main" id="{D3D864C9-BEF9-488B-9224-80A286A0E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" y="1797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26" name="Group 30">
            <a:extLst>
              <a:ext uri="{FF2B5EF4-FFF2-40B4-BE49-F238E27FC236}">
                <a16:creationId xmlns="" xmlns:a16="http://schemas.microsoft.com/office/drawing/2014/main" id="{BA5544D0-98E7-4E77-92F7-5E9B07172BDF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1341438"/>
            <a:ext cx="2808288" cy="1993900"/>
            <a:chOff x="340" y="845"/>
            <a:chExt cx="1769" cy="1256"/>
          </a:xfrm>
        </p:grpSpPr>
        <p:pic>
          <p:nvPicPr>
            <p:cNvPr id="7185" name="Picture 17" descr="cerebro">
              <a:extLst>
                <a:ext uri="{FF2B5EF4-FFF2-40B4-BE49-F238E27FC236}">
                  <a16:creationId xmlns="" xmlns:a16="http://schemas.microsoft.com/office/drawing/2014/main" id="{0575555F-F025-4CB5-9783-47E1E878F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45"/>
              <a:ext cx="1173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Text Box 24">
              <a:extLst>
                <a:ext uri="{FF2B5EF4-FFF2-40B4-BE49-F238E27FC236}">
                  <a16:creationId xmlns="" xmlns:a16="http://schemas.microsoft.com/office/drawing/2014/main" id="{D703979A-D20E-478E-AE40-E3A38AC54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1888"/>
              <a:ext cx="12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1">
                  <a:solidFill>
                    <a:srgbClr val="2F2B20"/>
                  </a:solidFill>
                </a:rPr>
                <a:t>Broad CNS effects </a:t>
              </a:r>
            </a:p>
          </p:txBody>
        </p:sp>
        <p:sp>
          <p:nvSpPr>
            <p:cNvPr id="7187" name="Line 28">
              <a:extLst>
                <a:ext uri="{FF2B5EF4-FFF2-40B4-BE49-F238E27FC236}">
                  <a16:creationId xmlns="" xmlns:a16="http://schemas.microsoft.com/office/drawing/2014/main" id="{7C4CD46D-B542-48A9-8491-FE0DB4957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2" y="1797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23 Grupo">
            <a:extLst>
              <a:ext uri="{FF2B5EF4-FFF2-40B4-BE49-F238E27FC236}">
                <a16:creationId xmlns="" xmlns:a16="http://schemas.microsoft.com/office/drawing/2014/main" id="{D08E4563-D74D-405C-BAF7-E50D3896BD92}"/>
              </a:ext>
            </a:extLst>
          </p:cNvPr>
          <p:cNvGrpSpPr>
            <a:grpSpLocks/>
          </p:cNvGrpSpPr>
          <p:nvPr/>
        </p:nvGrpSpPr>
        <p:grpSpPr bwMode="auto">
          <a:xfrm>
            <a:off x="7464425" y="4437064"/>
            <a:ext cx="2808288" cy="2276475"/>
            <a:chOff x="5940152" y="4437114"/>
            <a:chExt cx="2808115" cy="2276841"/>
          </a:xfrm>
        </p:grpSpPr>
        <p:sp>
          <p:nvSpPr>
            <p:cNvPr id="7182" name="Text Box 9">
              <a:extLst>
                <a:ext uri="{FF2B5EF4-FFF2-40B4-BE49-F238E27FC236}">
                  <a16:creationId xmlns="" xmlns:a16="http://schemas.microsoft.com/office/drawing/2014/main" id="{2B4213BE-21D5-4C28-B308-B6EC59EEF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21" y="6375401"/>
              <a:ext cx="26645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1600" b="1">
                  <a:solidFill>
                    <a:srgbClr val="2F2B20"/>
                  </a:solidFill>
                </a:rPr>
                <a:t>Broad pulmonary effects</a:t>
              </a:r>
            </a:p>
          </p:txBody>
        </p:sp>
        <p:pic>
          <p:nvPicPr>
            <p:cNvPr id="7183" name="Picture 10" descr="pulmones-thumb1002346">
              <a:extLst>
                <a:ext uri="{FF2B5EF4-FFF2-40B4-BE49-F238E27FC236}">
                  <a16:creationId xmlns="" xmlns:a16="http://schemas.microsoft.com/office/drawing/2014/main" id="{A0DC3C11-8E15-4B24-83BC-22DFC977F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802" y="4437114"/>
              <a:ext cx="1800176" cy="1800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Line 11">
              <a:extLst>
                <a:ext uri="{FF2B5EF4-FFF2-40B4-BE49-F238E27FC236}">
                  <a16:creationId xmlns="" xmlns:a16="http://schemas.microsoft.com/office/drawing/2014/main" id="{823C22E6-B188-4F53-9E12-C331064FE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152" y="5157192"/>
              <a:ext cx="5048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1 Grupo">
            <a:extLst>
              <a:ext uri="{FF2B5EF4-FFF2-40B4-BE49-F238E27FC236}">
                <a16:creationId xmlns="" xmlns:a16="http://schemas.microsoft.com/office/drawing/2014/main" id="{CF11D67A-6A0C-4157-B487-2DA852ECBF36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4779964"/>
            <a:ext cx="2808288" cy="1817687"/>
            <a:chOff x="540203" y="4779639"/>
            <a:chExt cx="2808164" cy="1817712"/>
          </a:xfrm>
        </p:grpSpPr>
        <p:grpSp>
          <p:nvGrpSpPr>
            <p:cNvPr id="7178" name="2 Grupo">
              <a:extLst>
                <a:ext uri="{FF2B5EF4-FFF2-40B4-BE49-F238E27FC236}">
                  <a16:creationId xmlns="" xmlns:a16="http://schemas.microsoft.com/office/drawing/2014/main" id="{61013909-BB8D-4D87-A661-1411ACC4B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192" y="5228528"/>
              <a:ext cx="2806175" cy="1368823"/>
              <a:chOff x="542149" y="5227965"/>
              <a:chExt cx="2805889" cy="1369615"/>
            </a:xfrm>
          </p:grpSpPr>
          <p:sp>
            <p:nvSpPr>
              <p:cNvPr id="7180" name="Text Box 23">
                <a:extLst>
                  <a:ext uri="{FF2B5EF4-FFF2-40B4-BE49-F238E27FC236}">
                    <a16:creationId xmlns="" xmlns:a16="http://schemas.microsoft.com/office/drawing/2014/main" id="{54A808E9-BAD3-46F4-B54A-4529565135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149" y="6258830"/>
                <a:ext cx="1837174" cy="33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ES" sz="1600" b="1">
                    <a:solidFill>
                      <a:srgbClr val="2F2B20"/>
                    </a:solidFill>
                  </a:rPr>
                  <a:t>Broad CV effects</a:t>
                </a:r>
              </a:p>
            </p:txBody>
          </p:sp>
          <p:sp>
            <p:nvSpPr>
              <p:cNvPr id="7181" name="Line 27">
                <a:extLst>
                  <a:ext uri="{FF2B5EF4-FFF2-40B4-BE49-F238E27FC236}">
                    <a16:creationId xmlns="" xmlns:a16="http://schemas.microsoft.com/office/drawing/2014/main" id="{B6DCEE6D-9853-4132-A271-E3D485015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71775" y="5227965"/>
                <a:ext cx="576263" cy="288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srgbClr val="2F2B2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79" name="Picture 22">
              <a:extLst>
                <a:ext uri="{FF2B5EF4-FFF2-40B4-BE49-F238E27FC236}">
                  <a16:creationId xmlns="" xmlns:a16="http://schemas.microsoft.com/office/drawing/2014/main" id="{ED01D2FC-70E2-4831-A51D-1FF800FF8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03" y="4779639"/>
              <a:ext cx="1943565" cy="145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5" name="Group 36">
            <a:extLst>
              <a:ext uri="{FF2B5EF4-FFF2-40B4-BE49-F238E27FC236}">
                <a16:creationId xmlns="" xmlns:a16="http://schemas.microsoft.com/office/drawing/2014/main" id="{127BA7C1-C908-4403-AEDC-BED1D4B1ADB3}"/>
              </a:ext>
            </a:extLst>
          </p:cNvPr>
          <p:cNvGrpSpPr>
            <a:grpSpLocks/>
          </p:cNvGrpSpPr>
          <p:nvPr/>
        </p:nvGrpSpPr>
        <p:grpSpPr bwMode="auto">
          <a:xfrm>
            <a:off x="4922839" y="3262314"/>
            <a:ext cx="2447925" cy="1800225"/>
            <a:chOff x="2154" y="2024"/>
            <a:chExt cx="1772" cy="1270"/>
          </a:xfrm>
        </p:grpSpPr>
        <p:pic>
          <p:nvPicPr>
            <p:cNvPr id="7176" name="Picture 4" descr="caffeine%20jpg">
              <a:extLst>
                <a:ext uri="{FF2B5EF4-FFF2-40B4-BE49-F238E27FC236}">
                  <a16:creationId xmlns="" xmlns:a16="http://schemas.microsoft.com/office/drawing/2014/main" id="{752993C2-255F-4AE0-B945-F2517AE84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024"/>
              <a:ext cx="1107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35" descr="lg_cocacola_can">
              <a:extLst>
                <a:ext uri="{FF2B5EF4-FFF2-40B4-BE49-F238E27FC236}">
                  <a16:creationId xmlns="" xmlns:a16="http://schemas.microsoft.com/office/drawing/2014/main" id="{8CCCAA04-BA2C-4976-8F9A-8D76746E5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024"/>
              <a:ext cx="683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="" xmlns:a16="http://schemas.microsoft.com/office/drawing/2014/main" id="{DCF6DFED-79EA-4BDE-BADC-456479778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4" y="312739"/>
            <a:ext cx="716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800" b="1">
                <a:solidFill>
                  <a:srgbClr val="339933"/>
                </a:solidFill>
              </a:rPr>
              <a:t>Opportunity: Structure-based design</a:t>
            </a:r>
          </a:p>
        </p:txBody>
      </p:sp>
      <p:sp>
        <p:nvSpPr>
          <p:cNvPr id="8195" name="1 Rectángulo">
            <a:extLst>
              <a:ext uri="{FF2B5EF4-FFF2-40B4-BE49-F238E27FC236}">
                <a16:creationId xmlns="" xmlns:a16="http://schemas.microsoft.com/office/drawing/2014/main" id="{21A4880E-72F0-4684-BC25-041240272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239839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000">
                <a:solidFill>
                  <a:srgbClr val="2F2B20"/>
                </a:solidFill>
              </a:rPr>
              <a:t>The determination of X-ray structures of Adenosine A2a receptor has made these targets accessible to structure-based ligand discovery</a:t>
            </a:r>
            <a:endParaRPr lang="es-ES" altLang="es-ES" sz="2000">
              <a:solidFill>
                <a:srgbClr val="2F2B20"/>
              </a:solidFill>
            </a:endParaRPr>
          </a:p>
        </p:txBody>
      </p:sp>
      <p:grpSp>
        <p:nvGrpSpPr>
          <p:cNvPr id="8196" name="4 Grupo">
            <a:extLst>
              <a:ext uri="{FF2B5EF4-FFF2-40B4-BE49-F238E27FC236}">
                <a16:creationId xmlns="" xmlns:a16="http://schemas.microsoft.com/office/drawing/2014/main" id="{ECC653A7-5F91-420B-AE30-2FF5F1B11AAB}"/>
              </a:ext>
            </a:extLst>
          </p:cNvPr>
          <p:cNvGrpSpPr>
            <a:grpSpLocks/>
          </p:cNvGrpSpPr>
          <p:nvPr/>
        </p:nvGrpSpPr>
        <p:grpSpPr bwMode="auto">
          <a:xfrm>
            <a:off x="4367214" y="2605088"/>
            <a:ext cx="2808287" cy="3713162"/>
            <a:chOff x="2843808" y="2605340"/>
            <a:chExt cx="2808312" cy="3712414"/>
          </a:xfrm>
        </p:grpSpPr>
        <p:pic>
          <p:nvPicPr>
            <p:cNvPr id="8203" name="Picture 24">
              <a:extLst>
                <a:ext uri="{FF2B5EF4-FFF2-40B4-BE49-F238E27FC236}">
                  <a16:creationId xmlns="" xmlns:a16="http://schemas.microsoft.com/office/drawing/2014/main" id="{48D44942-EBD4-4F9F-94D8-24F86DCA2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605340"/>
              <a:ext cx="2730291" cy="2357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4" name="3 CuadroTexto">
              <a:extLst>
                <a:ext uri="{FF2B5EF4-FFF2-40B4-BE49-F238E27FC236}">
                  <a16:creationId xmlns="" xmlns:a16="http://schemas.microsoft.com/office/drawing/2014/main" id="{E8C439FB-ACE8-4D18-B615-FC3CC3183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8602" y="5394424"/>
              <a:ext cx="231351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b="1">
                  <a:solidFill>
                    <a:srgbClr val="2F2B20"/>
                  </a:solidFill>
                </a:rPr>
                <a:t>2011</a:t>
              </a:r>
              <a:r>
                <a:rPr lang="es-ES" altLang="es-ES">
                  <a:solidFill>
                    <a:srgbClr val="2F2B20"/>
                  </a:solidFill>
                </a:rPr>
                <a:t>; Stevens et al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>
                  <a:solidFill>
                    <a:srgbClr val="2F2B20"/>
                  </a:solidFill>
                </a:rPr>
                <a:t>Bound to the Agonist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>
                  <a:solidFill>
                    <a:srgbClr val="2F2B20"/>
                  </a:solidFill>
                </a:rPr>
                <a:t>UK 432, 097</a:t>
              </a:r>
            </a:p>
          </p:txBody>
        </p:sp>
      </p:grpSp>
      <p:grpSp>
        <p:nvGrpSpPr>
          <p:cNvPr id="8197" name="5 Grupo">
            <a:extLst>
              <a:ext uri="{FF2B5EF4-FFF2-40B4-BE49-F238E27FC236}">
                <a16:creationId xmlns="" xmlns:a16="http://schemas.microsoft.com/office/drawing/2014/main" id="{78B72CBB-0E37-4151-836F-B415E9D41844}"/>
              </a:ext>
            </a:extLst>
          </p:cNvPr>
          <p:cNvGrpSpPr>
            <a:grpSpLocks/>
          </p:cNvGrpSpPr>
          <p:nvPr/>
        </p:nvGrpSpPr>
        <p:grpSpPr bwMode="auto">
          <a:xfrm>
            <a:off x="7680326" y="2493964"/>
            <a:ext cx="2987675" cy="3730625"/>
            <a:chOff x="6156176" y="2493243"/>
            <a:chExt cx="2987824" cy="3731295"/>
          </a:xfrm>
        </p:grpSpPr>
        <p:pic>
          <p:nvPicPr>
            <p:cNvPr id="8201" name="Picture 24" descr="overall_2c">
              <a:extLst>
                <a:ext uri="{FF2B5EF4-FFF2-40B4-BE49-F238E27FC236}">
                  <a16:creationId xmlns="" xmlns:a16="http://schemas.microsoft.com/office/drawing/2014/main" id="{C10ABEAE-C94F-41E3-8901-9C1D19CBA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493243"/>
              <a:ext cx="2139950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27 CuadroTexto">
              <a:extLst>
                <a:ext uri="{FF2B5EF4-FFF2-40B4-BE49-F238E27FC236}">
                  <a16:creationId xmlns="" xmlns:a16="http://schemas.microsoft.com/office/drawing/2014/main" id="{021E1DAD-0F4F-409F-A570-5F1790D2A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8184" y="5301208"/>
              <a:ext cx="291581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b="1">
                  <a:solidFill>
                    <a:srgbClr val="2F2B20"/>
                  </a:solidFill>
                </a:rPr>
                <a:t>2011</a:t>
              </a:r>
              <a:r>
                <a:rPr lang="es-ES" altLang="es-ES">
                  <a:solidFill>
                    <a:srgbClr val="2F2B20"/>
                  </a:solidFill>
                </a:rPr>
                <a:t>;  Heptares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>
                  <a:solidFill>
                    <a:srgbClr val="2F2B20"/>
                  </a:solidFill>
                </a:rPr>
                <a:t>Bound to several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>
                  <a:solidFill>
                    <a:srgbClr val="2F2B20"/>
                  </a:solidFill>
                </a:rPr>
                <a:t>Agonists and Antagonists</a:t>
              </a:r>
            </a:p>
          </p:txBody>
        </p:sp>
      </p:grpSp>
      <p:grpSp>
        <p:nvGrpSpPr>
          <p:cNvPr id="8198" name="2 Grupo">
            <a:extLst>
              <a:ext uri="{FF2B5EF4-FFF2-40B4-BE49-F238E27FC236}">
                <a16:creationId xmlns="" xmlns:a16="http://schemas.microsoft.com/office/drawing/2014/main" id="{27CAF30E-473B-4519-A088-0AD9EF7F113C}"/>
              </a:ext>
            </a:extLst>
          </p:cNvPr>
          <p:cNvGrpSpPr>
            <a:grpSpLocks/>
          </p:cNvGrpSpPr>
          <p:nvPr/>
        </p:nvGrpSpPr>
        <p:grpSpPr bwMode="auto">
          <a:xfrm>
            <a:off x="1631950" y="2492375"/>
            <a:ext cx="2705100" cy="3803650"/>
            <a:chOff x="107504" y="2492896"/>
            <a:chExt cx="2706127" cy="3803650"/>
          </a:xfrm>
        </p:grpSpPr>
        <p:pic>
          <p:nvPicPr>
            <p:cNvPr id="8199" name="Picture 23">
              <a:extLst>
                <a:ext uri="{FF2B5EF4-FFF2-40B4-BE49-F238E27FC236}">
                  <a16:creationId xmlns="" xmlns:a16="http://schemas.microsoft.com/office/drawing/2014/main" id="{FCC9989E-CDF7-484F-AF31-6E96A1BFF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492896"/>
              <a:ext cx="2592288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00" name="28 CuadroTexto">
              <a:extLst>
                <a:ext uri="{FF2B5EF4-FFF2-40B4-BE49-F238E27FC236}">
                  <a16:creationId xmlns="" xmlns:a16="http://schemas.microsoft.com/office/drawing/2014/main" id="{CD736666-5CEA-470A-BE00-EBCE2FD55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12" y="5373216"/>
              <a:ext cx="263411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b="1">
                  <a:solidFill>
                    <a:srgbClr val="2F2B20"/>
                  </a:solidFill>
                </a:rPr>
                <a:t>2008</a:t>
              </a:r>
              <a:r>
                <a:rPr lang="es-ES" altLang="es-ES">
                  <a:solidFill>
                    <a:srgbClr val="2F2B20"/>
                  </a:solidFill>
                </a:rPr>
                <a:t>; Stevens et al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>
                  <a:solidFill>
                    <a:srgbClr val="2F2B20"/>
                  </a:solidFill>
                </a:rPr>
                <a:t>Bound to the Antagonist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>
                  <a:solidFill>
                    <a:srgbClr val="2F2B20"/>
                  </a:solidFill>
                </a:rPr>
                <a:t>ZM 241,385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="" xmlns:a16="http://schemas.microsoft.com/office/drawing/2014/main" id="{07F7C0CF-807B-419C-BE38-F76A30CA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333375"/>
            <a:ext cx="5940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3200" b="1">
                <a:solidFill>
                  <a:srgbClr val="339933"/>
                </a:solidFill>
              </a:rPr>
              <a:t>Company Assets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="" xmlns:a16="http://schemas.microsoft.com/office/drawing/2014/main" id="{AB955303-1795-446A-BDC5-58ED05FFB225}"/>
              </a:ext>
            </a:extLst>
          </p:cNvPr>
          <p:cNvSpPr txBox="1"/>
          <p:nvPr/>
        </p:nvSpPr>
        <p:spPr>
          <a:xfrm>
            <a:off x="1668464" y="1412876"/>
            <a:ext cx="8891587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F2B20"/>
                </a:solidFill>
                <a:latin typeface="Arial" charset="0"/>
                <a:cs typeface="Arial" charset="0"/>
              </a:rPr>
              <a:t>Using the structure-based approach we have been able to generate over the past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2800" dirty="0" smtClean="0">
                <a:solidFill>
                  <a:srgbClr val="2F2B2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Arial" charset="0"/>
                <a:cs typeface="Arial" charset="0"/>
              </a:rPr>
              <a:t>years following assets: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F2B20"/>
                </a:solidFill>
                <a:latin typeface="Arial" charset="0"/>
                <a:cs typeface="Arial" charset="0"/>
              </a:rPr>
              <a:t>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F2B20"/>
                </a:solidFill>
                <a:latin typeface="Arial" charset="0"/>
                <a:cs typeface="Arial" charset="0"/>
              </a:rPr>
              <a:t>Proprietary compound library with over 4000 compounds targeting adenosine receptors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F2B20"/>
                </a:solidFill>
                <a:latin typeface="Arial" charset="0"/>
                <a:cs typeface="Arial" charset="0"/>
              </a:rPr>
              <a:t>Broad intellectual property covering novel classes of selective adenosine receptor modulators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2F2B20"/>
                </a:solidFill>
                <a:latin typeface="Arial" charset="0"/>
                <a:cs typeface="Arial" charset="0"/>
              </a:rPr>
              <a:t>Validated Pharmacophore model for each receptor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339933"/>
                </a:solidFill>
                <a:latin typeface="Arial" charset="0"/>
                <a:cs typeface="Arial" charset="0"/>
              </a:rPr>
              <a:t>Seven drug discovery programs generated  6 development candidates in five different therapeutic indications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="" xmlns:a16="http://schemas.microsoft.com/office/drawing/2014/main" id="{4BB0551D-3AEB-4110-9DB8-DB91D71A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4344989"/>
            <a:ext cx="218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PBF-677: A</a:t>
            </a:r>
            <a:r>
              <a:rPr lang="es-ES" altLang="es-ES" sz="1400" b="1" baseline="-25000">
                <a:solidFill>
                  <a:srgbClr val="339933"/>
                </a:solidFill>
              </a:rPr>
              <a:t>3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IBD</a:t>
            </a:r>
            <a:r>
              <a:rPr lang="es-ES" altLang="es-ES" sz="1400" b="1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="" xmlns:a16="http://schemas.microsoft.com/office/drawing/2014/main" id="{A126256B-47FF-4A61-BF71-FE4ACEA3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6" y="115888"/>
            <a:ext cx="6575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400" b="1">
                <a:solidFill>
                  <a:srgbClr val="339933"/>
                </a:solidFill>
              </a:rPr>
              <a:t>Robust Clinical Pipeline of Adenosine Receptor Antagonists</a:t>
            </a:r>
          </a:p>
        </p:txBody>
      </p:sp>
      <p:pic>
        <p:nvPicPr>
          <p:cNvPr id="10244" name="Picture 5" descr="pulmones-thumb1002346">
            <a:extLst>
              <a:ext uri="{FF2B5EF4-FFF2-40B4-BE49-F238E27FC236}">
                <a16:creationId xmlns="" xmlns:a16="http://schemas.microsoft.com/office/drawing/2014/main" id="{BF10ACA2-3B24-405C-8B9C-08BF92A1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4097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>
            <a:extLst>
              <a:ext uri="{FF2B5EF4-FFF2-40B4-BE49-F238E27FC236}">
                <a16:creationId xmlns="" xmlns:a16="http://schemas.microsoft.com/office/drawing/2014/main" id="{C68A7EC9-8303-4448-9214-331F3F57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6" y="1504950"/>
            <a:ext cx="22574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dirty="0">
                <a:solidFill>
                  <a:srgbClr val="339933"/>
                </a:solidFill>
              </a:rPr>
              <a:t>PBF-680: A</a:t>
            </a:r>
            <a:r>
              <a:rPr lang="es-ES" altLang="es-ES" sz="1400" b="1" baseline="-25000" dirty="0">
                <a:solidFill>
                  <a:srgbClr val="339933"/>
                </a:solidFill>
              </a:rPr>
              <a:t>1</a:t>
            </a:r>
            <a:r>
              <a:rPr lang="es-ES" altLang="es-ES" sz="1400" b="1" dirty="0">
                <a:solidFill>
                  <a:srgbClr val="339933"/>
                </a:solidFill>
              </a:rPr>
              <a:t> </a:t>
            </a:r>
            <a:r>
              <a:rPr lang="es-ES" altLang="es-ES" sz="1400" b="1" dirty="0" err="1">
                <a:solidFill>
                  <a:srgbClr val="339933"/>
                </a:solidFill>
              </a:rPr>
              <a:t>antagonist</a:t>
            </a:r>
            <a:endParaRPr lang="es-ES" altLang="es-ES" sz="1400" b="1" dirty="0">
              <a:solidFill>
                <a:srgbClr val="33993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 dirty="0" err="1">
                <a:solidFill>
                  <a:srgbClr val="339933"/>
                </a:solidFill>
              </a:rPr>
              <a:t>Asthma</a:t>
            </a:r>
            <a:r>
              <a:rPr lang="es-ES" altLang="es-ES" sz="1400" b="1" u="sng" dirty="0">
                <a:solidFill>
                  <a:srgbClr val="339933"/>
                </a:solidFill>
              </a:rPr>
              <a:t>/COPD</a:t>
            </a:r>
            <a:r>
              <a:rPr lang="es-ES" altLang="es-ES" sz="1400" b="1" dirty="0">
                <a:solidFill>
                  <a:srgbClr val="339933"/>
                </a:solidFill>
              </a:rPr>
              <a:t>. </a:t>
            </a:r>
          </a:p>
        </p:txBody>
      </p:sp>
      <p:sp>
        <p:nvSpPr>
          <p:cNvPr id="10246" name="AutoShape 10">
            <a:extLst>
              <a:ext uri="{FF2B5EF4-FFF2-40B4-BE49-F238E27FC236}">
                <a16:creationId xmlns="" xmlns:a16="http://schemas.microsoft.com/office/drawing/2014/main" id="{243A8058-4A73-4A3E-B120-FAB0761F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1504950"/>
            <a:ext cx="1046162" cy="407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 Box 11">
            <a:extLst>
              <a:ext uri="{FF2B5EF4-FFF2-40B4-BE49-F238E27FC236}">
                <a16:creationId xmlns="" xmlns:a16="http://schemas.microsoft.com/office/drawing/2014/main" id="{026D7ACC-85F3-41FA-B006-A40435B2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5" y="1535114"/>
            <a:ext cx="2046286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II in progress</a:t>
            </a:r>
          </a:p>
        </p:txBody>
      </p:sp>
      <p:sp>
        <p:nvSpPr>
          <p:cNvPr id="10248" name="Text Box 6">
            <a:extLst>
              <a:ext uri="{FF2B5EF4-FFF2-40B4-BE49-F238E27FC236}">
                <a16:creationId xmlns="" xmlns:a16="http://schemas.microsoft.com/office/drawing/2014/main" id="{633648B3-0F65-45A8-9A19-565B54B3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2508251"/>
            <a:ext cx="2306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PBF-509: A</a:t>
            </a:r>
            <a:r>
              <a:rPr lang="es-ES" altLang="es-ES" sz="1400" b="1" baseline="-25000">
                <a:solidFill>
                  <a:srgbClr val="339933"/>
                </a:solidFill>
              </a:rPr>
              <a:t>2A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Lung Cancer</a:t>
            </a:r>
          </a:p>
        </p:txBody>
      </p:sp>
      <p:sp>
        <p:nvSpPr>
          <p:cNvPr id="10249" name="Line 18">
            <a:extLst>
              <a:ext uri="{FF2B5EF4-FFF2-40B4-BE49-F238E27FC236}">
                <a16:creationId xmlns="" xmlns:a16="http://schemas.microsoft.com/office/drawing/2014/main" id="{680E8EDD-FA4D-412A-9A07-1A10A1B56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9" y="1125538"/>
            <a:ext cx="6467475" cy="1905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 Box 6">
            <a:extLst>
              <a:ext uri="{FF2B5EF4-FFF2-40B4-BE49-F238E27FC236}">
                <a16:creationId xmlns="" xmlns:a16="http://schemas.microsoft.com/office/drawing/2014/main" id="{3BE7D945-7161-4579-B7A9-93B896A0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4" y="3432175"/>
            <a:ext cx="25669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PBF-999: PDE-10 inhibitor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Solid Tumors</a:t>
            </a:r>
          </a:p>
        </p:txBody>
      </p:sp>
      <p:sp>
        <p:nvSpPr>
          <p:cNvPr id="10251" name="Text Box 16">
            <a:extLst>
              <a:ext uri="{FF2B5EF4-FFF2-40B4-BE49-F238E27FC236}">
                <a16:creationId xmlns="" xmlns:a16="http://schemas.microsoft.com/office/drawing/2014/main" id="{5EDCDBA1-7DD4-45F0-B7FF-B488BB40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4" y="3487739"/>
            <a:ext cx="3889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 in progress</a:t>
            </a:r>
          </a:p>
        </p:txBody>
      </p:sp>
      <p:sp>
        <p:nvSpPr>
          <p:cNvPr id="10252" name="Text Box 6">
            <a:extLst>
              <a:ext uri="{FF2B5EF4-FFF2-40B4-BE49-F238E27FC236}">
                <a16:creationId xmlns="" xmlns:a16="http://schemas.microsoft.com/office/drawing/2014/main" id="{FC8BD77C-1D93-482A-B795-83A44FA38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4983163"/>
            <a:ext cx="23510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PBF-1129: A</a:t>
            </a:r>
            <a:r>
              <a:rPr lang="es-ES" altLang="es-ES" sz="1400" b="1" baseline="-25000">
                <a:solidFill>
                  <a:srgbClr val="339933"/>
                </a:solidFill>
              </a:rPr>
              <a:t>2B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Pulmonary Fibrosis &amp; Lung Cancer </a:t>
            </a:r>
          </a:p>
        </p:txBody>
      </p:sp>
      <p:sp>
        <p:nvSpPr>
          <p:cNvPr id="10253" name="Text Box 11">
            <a:extLst>
              <a:ext uri="{FF2B5EF4-FFF2-40B4-BE49-F238E27FC236}">
                <a16:creationId xmlns="" xmlns:a16="http://schemas.microsoft.com/office/drawing/2014/main" id="{CF09E796-5A9E-4C44-A6D0-F8AA3909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4" y="5175051"/>
            <a:ext cx="2678114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dirty="0" err="1">
                <a:solidFill>
                  <a:srgbClr val="339933"/>
                </a:solidFill>
              </a:rPr>
              <a:t>Phase</a:t>
            </a:r>
            <a:r>
              <a:rPr lang="es-ES" altLang="es-ES" sz="1400" b="1" dirty="0">
                <a:solidFill>
                  <a:srgbClr val="339933"/>
                </a:solidFill>
              </a:rPr>
              <a:t> I in </a:t>
            </a:r>
            <a:r>
              <a:rPr lang="es-ES" altLang="es-ES" sz="1400" b="1" dirty="0" err="1">
                <a:solidFill>
                  <a:srgbClr val="339933"/>
                </a:solidFill>
              </a:rPr>
              <a:t>cancer</a:t>
            </a:r>
            <a:r>
              <a:rPr lang="es-ES" altLang="es-ES" sz="1400" b="1" dirty="0">
                <a:solidFill>
                  <a:srgbClr val="339933"/>
                </a:solidFill>
              </a:rPr>
              <a:t> in </a:t>
            </a:r>
            <a:r>
              <a:rPr lang="es-ES" altLang="es-ES" sz="1400" b="1" dirty="0" err="1">
                <a:solidFill>
                  <a:srgbClr val="339933"/>
                </a:solidFill>
              </a:rPr>
              <a:t>progress</a:t>
            </a:r>
            <a:endParaRPr lang="es-ES" altLang="es-ES" sz="1400" b="1" dirty="0">
              <a:solidFill>
                <a:srgbClr val="339933"/>
              </a:solidFill>
            </a:endParaRPr>
          </a:p>
        </p:txBody>
      </p:sp>
      <p:pic>
        <p:nvPicPr>
          <p:cNvPr id="10254" name="Picture 29">
            <a:extLst>
              <a:ext uri="{FF2B5EF4-FFF2-40B4-BE49-F238E27FC236}">
                <a16:creationId xmlns="" xmlns:a16="http://schemas.microsoft.com/office/drawing/2014/main" id="{B2C5367B-8CEE-4EDB-9C08-B3E3F1F5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311400"/>
            <a:ext cx="1081088" cy="3317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30">
            <a:extLst>
              <a:ext uri="{FF2B5EF4-FFF2-40B4-BE49-F238E27FC236}">
                <a16:creationId xmlns="" xmlns:a16="http://schemas.microsoft.com/office/drawing/2014/main" id="{DEEE0ED8-C760-4B8E-8DCC-2CC8FB3C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/>
          <a:stretch>
            <a:fillRect/>
          </a:stretch>
        </p:blipFill>
        <p:spPr bwMode="auto">
          <a:xfrm>
            <a:off x="4621214" y="259238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2">
            <a:extLst>
              <a:ext uri="{FF2B5EF4-FFF2-40B4-BE49-F238E27FC236}">
                <a16:creationId xmlns="" xmlns:a16="http://schemas.microsoft.com/office/drawing/2014/main" id="{5D0E8AA4-1BC0-4034-BBE9-A4E375D3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135563"/>
            <a:ext cx="557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AutoShape 10">
            <a:extLst>
              <a:ext uri="{FF2B5EF4-FFF2-40B4-BE49-F238E27FC236}">
                <a16:creationId xmlns="" xmlns:a16="http://schemas.microsoft.com/office/drawing/2014/main" id="{214FC16C-40C9-4638-97C6-FDD105B6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1" y="2589214"/>
            <a:ext cx="1046163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AutoShape 10">
            <a:extLst>
              <a:ext uri="{FF2B5EF4-FFF2-40B4-BE49-F238E27FC236}">
                <a16:creationId xmlns="" xmlns:a16="http://schemas.microsoft.com/office/drawing/2014/main" id="{2154DFBB-AE11-456F-AAE1-35969206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470275"/>
            <a:ext cx="1046162" cy="407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AutoShape 10">
            <a:extLst>
              <a:ext uri="{FF2B5EF4-FFF2-40B4-BE49-F238E27FC236}">
                <a16:creationId xmlns="" xmlns:a16="http://schemas.microsoft.com/office/drawing/2014/main" id="{0CBC8FB9-F0F3-431B-8DA3-27B8B9D3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4354514"/>
            <a:ext cx="1046163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AutoShape 10">
            <a:extLst>
              <a:ext uri="{FF2B5EF4-FFF2-40B4-BE49-F238E27FC236}">
                <a16:creationId xmlns="" xmlns:a16="http://schemas.microsoft.com/office/drawing/2014/main" id="{14C56F02-D77A-4ECD-83DF-0C7B667A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5135564"/>
            <a:ext cx="1028701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1" name="Imagen 1">
            <a:extLst>
              <a:ext uri="{FF2B5EF4-FFF2-40B4-BE49-F238E27FC236}">
                <a16:creationId xmlns="" xmlns:a16="http://schemas.microsoft.com/office/drawing/2014/main" id="{CC6975BB-67F2-4492-ADDA-230083CB5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463925"/>
            <a:ext cx="5413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Imagen 2">
            <a:extLst>
              <a:ext uri="{FF2B5EF4-FFF2-40B4-BE49-F238E27FC236}">
                <a16:creationId xmlns="" xmlns:a16="http://schemas.microsoft.com/office/drawing/2014/main" id="{F345869E-B271-4590-B9ED-50F5DAA05B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319588"/>
            <a:ext cx="660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6">
            <a:extLst>
              <a:ext uri="{FF2B5EF4-FFF2-40B4-BE49-F238E27FC236}">
                <a16:creationId xmlns="" xmlns:a16="http://schemas.microsoft.com/office/drawing/2014/main" id="{1A7294E3-5976-43AF-90B6-152F0503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5969001"/>
            <a:ext cx="2252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PBF-1650: A</a:t>
            </a:r>
            <a:r>
              <a:rPr lang="es-ES" altLang="es-ES" sz="1400" b="1" baseline="-25000">
                <a:solidFill>
                  <a:srgbClr val="339933"/>
                </a:solidFill>
              </a:rPr>
              <a:t>3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Psoriasis</a:t>
            </a:r>
            <a:r>
              <a:rPr lang="es-ES" altLang="es-ES" sz="1400" b="1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0264" name="Text Box 16">
            <a:extLst>
              <a:ext uri="{FF2B5EF4-FFF2-40B4-BE49-F238E27FC236}">
                <a16:creationId xmlns="" xmlns:a16="http://schemas.microsoft.com/office/drawing/2014/main" id="{F96EA9A2-2B37-4FB7-AC8E-03ABE5FEE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6040439"/>
            <a:ext cx="2289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 HV in progress </a:t>
            </a:r>
          </a:p>
        </p:txBody>
      </p:sp>
      <p:sp>
        <p:nvSpPr>
          <p:cNvPr id="10265" name="AutoShape 10">
            <a:extLst>
              <a:ext uri="{FF2B5EF4-FFF2-40B4-BE49-F238E27FC236}">
                <a16:creationId xmlns="" xmlns:a16="http://schemas.microsoft.com/office/drawing/2014/main" id="{5E3E3463-8336-4C19-B254-E6F83DC6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1" y="6030914"/>
            <a:ext cx="1046163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6" name="Text Box 11">
            <a:extLst>
              <a:ext uri="{FF2B5EF4-FFF2-40B4-BE49-F238E27FC236}">
                <a16:creationId xmlns="" xmlns:a16="http://schemas.microsoft.com/office/drawing/2014/main" id="{BA54FAE3-4D72-4A98-BF70-36A081DD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4" y="2544764"/>
            <a:ext cx="196056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II in progress</a:t>
            </a:r>
          </a:p>
        </p:txBody>
      </p:sp>
      <p:sp>
        <p:nvSpPr>
          <p:cNvPr id="10267" name="Text Box 11">
            <a:extLst>
              <a:ext uri="{FF2B5EF4-FFF2-40B4-BE49-F238E27FC236}">
                <a16:creationId xmlns="" xmlns:a16="http://schemas.microsoft.com/office/drawing/2014/main" id="{3F9F92A8-347E-4517-8A9C-EEE2DAB6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4392614"/>
            <a:ext cx="22971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II in progress</a:t>
            </a:r>
          </a:p>
        </p:txBody>
      </p:sp>
      <p:pic>
        <p:nvPicPr>
          <p:cNvPr id="10268" name="Imagen 1">
            <a:extLst>
              <a:ext uri="{FF2B5EF4-FFF2-40B4-BE49-F238E27FC236}">
                <a16:creationId xmlns="" xmlns:a16="http://schemas.microsoft.com/office/drawing/2014/main" id="{65DC1AB0-00B4-4DDE-A429-BBA7B175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5818188"/>
            <a:ext cx="844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6B16EDC9-7961-4E90-A7F1-D5AB030AD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4953448"/>
            <a:ext cx="2015457" cy="78978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1C5E2F1E-49BD-45A4-A7C2-76AC951B47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4072629"/>
            <a:ext cx="2015457" cy="78978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FF5565ED-BE75-4EDF-9CFD-E33A6517E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5782718"/>
            <a:ext cx="2015457" cy="78978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FE07A347-BE31-4DC1-89E3-23FEA49A7B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3168846"/>
            <a:ext cx="2015457" cy="78978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23702E49-6F34-4BFB-A901-1D02926D9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1" y="1343318"/>
            <a:ext cx="2015457" cy="78978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89636E57-B911-48AD-AE2B-A008906AF1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1" y="2247101"/>
            <a:ext cx="2015457" cy="789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223D962F-A020-4966-9304-3698A77BCF1C}"/>
              </a:ext>
            </a:extLst>
          </p:cNvPr>
          <p:cNvSpPr/>
          <p:nvPr/>
        </p:nvSpPr>
        <p:spPr>
          <a:xfrm>
            <a:off x="1847850" y="4086225"/>
            <a:ext cx="7113588" cy="8588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42" name="Text Box 6">
            <a:extLst>
              <a:ext uri="{FF2B5EF4-FFF2-40B4-BE49-F238E27FC236}">
                <a16:creationId xmlns="" xmlns:a16="http://schemas.microsoft.com/office/drawing/2014/main" id="{4BB0551D-3AEB-4110-9DB8-DB91D71A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4344989"/>
            <a:ext cx="218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PBF-677: A</a:t>
            </a:r>
            <a:r>
              <a:rPr lang="es-ES" altLang="es-ES" sz="1400" b="1" baseline="-25000">
                <a:solidFill>
                  <a:srgbClr val="339933"/>
                </a:solidFill>
              </a:rPr>
              <a:t>3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IBD</a:t>
            </a:r>
            <a:r>
              <a:rPr lang="es-ES" altLang="es-ES" sz="1400" b="1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="" xmlns:a16="http://schemas.microsoft.com/office/drawing/2014/main" id="{A126256B-47FF-4A61-BF71-FE4ACEA3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6" y="115888"/>
            <a:ext cx="6575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2400" b="1">
                <a:solidFill>
                  <a:srgbClr val="339933"/>
                </a:solidFill>
              </a:rPr>
              <a:t>Robust Clinical Pipeline of Adenosine Receptor Antagonists</a:t>
            </a:r>
          </a:p>
        </p:txBody>
      </p:sp>
      <p:pic>
        <p:nvPicPr>
          <p:cNvPr id="10244" name="Picture 5" descr="pulmones-thumb1002346">
            <a:extLst>
              <a:ext uri="{FF2B5EF4-FFF2-40B4-BE49-F238E27FC236}">
                <a16:creationId xmlns="" xmlns:a16="http://schemas.microsoft.com/office/drawing/2014/main" id="{BF10ACA2-3B24-405C-8B9C-08BF92A1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4097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>
            <a:extLst>
              <a:ext uri="{FF2B5EF4-FFF2-40B4-BE49-F238E27FC236}">
                <a16:creationId xmlns="" xmlns:a16="http://schemas.microsoft.com/office/drawing/2014/main" id="{C68A7EC9-8303-4448-9214-331F3F57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6" y="1504950"/>
            <a:ext cx="22574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dirty="0">
                <a:solidFill>
                  <a:srgbClr val="339933"/>
                </a:solidFill>
              </a:rPr>
              <a:t>PBF-680: A</a:t>
            </a:r>
            <a:r>
              <a:rPr lang="es-ES" altLang="es-ES" sz="1400" b="1" baseline="-25000" dirty="0">
                <a:solidFill>
                  <a:srgbClr val="339933"/>
                </a:solidFill>
              </a:rPr>
              <a:t>1</a:t>
            </a:r>
            <a:r>
              <a:rPr lang="es-ES" altLang="es-ES" sz="1400" b="1" dirty="0">
                <a:solidFill>
                  <a:srgbClr val="339933"/>
                </a:solidFill>
              </a:rPr>
              <a:t> </a:t>
            </a:r>
            <a:r>
              <a:rPr lang="es-ES" altLang="es-ES" sz="1400" b="1" dirty="0" err="1">
                <a:solidFill>
                  <a:srgbClr val="339933"/>
                </a:solidFill>
              </a:rPr>
              <a:t>antagonist</a:t>
            </a:r>
            <a:endParaRPr lang="es-ES" altLang="es-ES" sz="1400" b="1" dirty="0">
              <a:solidFill>
                <a:srgbClr val="339933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 dirty="0" err="1">
                <a:solidFill>
                  <a:srgbClr val="339933"/>
                </a:solidFill>
              </a:rPr>
              <a:t>Asthma</a:t>
            </a:r>
            <a:r>
              <a:rPr lang="es-ES" altLang="es-ES" sz="1400" b="1" u="sng" dirty="0">
                <a:solidFill>
                  <a:srgbClr val="339933"/>
                </a:solidFill>
              </a:rPr>
              <a:t>/COPD</a:t>
            </a:r>
            <a:r>
              <a:rPr lang="es-ES" altLang="es-ES" sz="1400" b="1" dirty="0">
                <a:solidFill>
                  <a:srgbClr val="339933"/>
                </a:solidFill>
              </a:rPr>
              <a:t>. </a:t>
            </a:r>
          </a:p>
        </p:txBody>
      </p:sp>
      <p:sp>
        <p:nvSpPr>
          <p:cNvPr id="10246" name="AutoShape 10">
            <a:extLst>
              <a:ext uri="{FF2B5EF4-FFF2-40B4-BE49-F238E27FC236}">
                <a16:creationId xmlns="" xmlns:a16="http://schemas.microsoft.com/office/drawing/2014/main" id="{243A8058-4A73-4A3E-B120-FAB0761F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3" y="1504950"/>
            <a:ext cx="1046162" cy="407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 Box 11">
            <a:extLst>
              <a:ext uri="{FF2B5EF4-FFF2-40B4-BE49-F238E27FC236}">
                <a16:creationId xmlns="" xmlns:a16="http://schemas.microsoft.com/office/drawing/2014/main" id="{026D7ACC-85F3-41FA-B006-A40435B2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5" y="1535114"/>
            <a:ext cx="2046286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II in progress</a:t>
            </a:r>
          </a:p>
        </p:txBody>
      </p:sp>
      <p:sp>
        <p:nvSpPr>
          <p:cNvPr id="10248" name="Text Box 6">
            <a:extLst>
              <a:ext uri="{FF2B5EF4-FFF2-40B4-BE49-F238E27FC236}">
                <a16:creationId xmlns="" xmlns:a16="http://schemas.microsoft.com/office/drawing/2014/main" id="{633648B3-0F65-45A8-9A19-565B54B39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2508251"/>
            <a:ext cx="2306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PBF-509: A</a:t>
            </a:r>
            <a:r>
              <a:rPr lang="es-ES" altLang="es-ES" sz="1400" b="1" baseline="-25000">
                <a:solidFill>
                  <a:srgbClr val="339933"/>
                </a:solidFill>
              </a:rPr>
              <a:t>2A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Lung Cancer</a:t>
            </a:r>
          </a:p>
        </p:txBody>
      </p:sp>
      <p:sp>
        <p:nvSpPr>
          <p:cNvPr id="10249" name="Line 18">
            <a:extLst>
              <a:ext uri="{FF2B5EF4-FFF2-40B4-BE49-F238E27FC236}">
                <a16:creationId xmlns="" xmlns:a16="http://schemas.microsoft.com/office/drawing/2014/main" id="{680E8EDD-FA4D-412A-9A07-1A10A1B56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5389" y="1125538"/>
            <a:ext cx="6467475" cy="19050"/>
          </a:xfrm>
          <a:prstGeom prst="line">
            <a:avLst/>
          </a:prstGeom>
          <a:noFill/>
          <a:ln w="412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 Box 6">
            <a:extLst>
              <a:ext uri="{FF2B5EF4-FFF2-40B4-BE49-F238E27FC236}">
                <a16:creationId xmlns="" xmlns:a16="http://schemas.microsoft.com/office/drawing/2014/main" id="{3BE7D945-7161-4579-B7A9-93B896A05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4" y="3432175"/>
            <a:ext cx="25669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PBF-999: PDE-10 inhibitor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Solid Tumors</a:t>
            </a:r>
          </a:p>
        </p:txBody>
      </p:sp>
      <p:sp>
        <p:nvSpPr>
          <p:cNvPr id="10251" name="Text Box 16">
            <a:extLst>
              <a:ext uri="{FF2B5EF4-FFF2-40B4-BE49-F238E27FC236}">
                <a16:creationId xmlns="" xmlns:a16="http://schemas.microsoft.com/office/drawing/2014/main" id="{5EDCDBA1-7DD4-45F0-B7FF-B488BB40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4" y="3487739"/>
            <a:ext cx="3889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 in progress</a:t>
            </a:r>
          </a:p>
        </p:txBody>
      </p:sp>
      <p:sp>
        <p:nvSpPr>
          <p:cNvPr id="10252" name="Text Box 6">
            <a:extLst>
              <a:ext uri="{FF2B5EF4-FFF2-40B4-BE49-F238E27FC236}">
                <a16:creationId xmlns="" xmlns:a16="http://schemas.microsoft.com/office/drawing/2014/main" id="{FC8BD77C-1D93-482A-B795-83A44FA38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4983163"/>
            <a:ext cx="23510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PBF-1129: A</a:t>
            </a:r>
            <a:r>
              <a:rPr lang="es-ES" altLang="es-ES" sz="1400" b="1" baseline="-25000">
                <a:solidFill>
                  <a:srgbClr val="339933"/>
                </a:solidFill>
              </a:rPr>
              <a:t>2B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Pulmonary Fibrosis &amp; Lung Cancer </a:t>
            </a:r>
          </a:p>
        </p:txBody>
      </p:sp>
      <p:sp>
        <p:nvSpPr>
          <p:cNvPr id="10253" name="Text Box 11">
            <a:extLst>
              <a:ext uri="{FF2B5EF4-FFF2-40B4-BE49-F238E27FC236}">
                <a16:creationId xmlns="" xmlns:a16="http://schemas.microsoft.com/office/drawing/2014/main" id="{CF09E796-5A9E-4C44-A6D0-F8AA3909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4" y="5175051"/>
            <a:ext cx="2678114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dirty="0" err="1">
                <a:solidFill>
                  <a:srgbClr val="339933"/>
                </a:solidFill>
              </a:rPr>
              <a:t>Phase</a:t>
            </a:r>
            <a:r>
              <a:rPr lang="es-ES" altLang="es-ES" sz="1400" b="1" dirty="0">
                <a:solidFill>
                  <a:srgbClr val="339933"/>
                </a:solidFill>
              </a:rPr>
              <a:t> I in </a:t>
            </a:r>
            <a:r>
              <a:rPr lang="es-ES" altLang="es-ES" sz="1400" b="1" dirty="0" err="1">
                <a:solidFill>
                  <a:srgbClr val="339933"/>
                </a:solidFill>
              </a:rPr>
              <a:t>cancer</a:t>
            </a:r>
            <a:r>
              <a:rPr lang="es-ES" altLang="es-ES" sz="1400" b="1" dirty="0">
                <a:solidFill>
                  <a:srgbClr val="339933"/>
                </a:solidFill>
              </a:rPr>
              <a:t> in </a:t>
            </a:r>
            <a:r>
              <a:rPr lang="es-ES" altLang="es-ES" sz="1400" b="1" dirty="0" err="1">
                <a:solidFill>
                  <a:srgbClr val="339933"/>
                </a:solidFill>
              </a:rPr>
              <a:t>progress</a:t>
            </a:r>
            <a:endParaRPr lang="es-ES" altLang="es-ES" sz="1400" b="1" dirty="0">
              <a:solidFill>
                <a:srgbClr val="339933"/>
              </a:solidFill>
            </a:endParaRPr>
          </a:p>
        </p:txBody>
      </p:sp>
      <p:pic>
        <p:nvPicPr>
          <p:cNvPr id="10254" name="Picture 29">
            <a:extLst>
              <a:ext uri="{FF2B5EF4-FFF2-40B4-BE49-F238E27FC236}">
                <a16:creationId xmlns="" xmlns:a16="http://schemas.microsoft.com/office/drawing/2014/main" id="{B2C5367B-8CEE-4EDB-9C08-B3E3F1F5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311400"/>
            <a:ext cx="1081088" cy="3317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30">
            <a:extLst>
              <a:ext uri="{FF2B5EF4-FFF2-40B4-BE49-F238E27FC236}">
                <a16:creationId xmlns="" xmlns:a16="http://schemas.microsoft.com/office/drawing/2014/main" id="{DEEE0ED8-C760-4B8E-8DCC-2CC8FB3C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8"/>
          <a:stretch>
            <a:fillRect/>
          </a:stretch>
        </p:blipFill>
        <p:spPr bwMode="auto">
          <a:xfrm>
            <a:off x="4621214" y="2592388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2">
            <a:extLst>
              <a:ext uri="{FF2B5EF4-FFF2-40B4-BE49-F238E27FC236}">
                <a16:creationId xmlns="" xmlns:a16="http://schemas.microsoft.com/office/drawing/2014/main" id="{5D0E8AA4-1BC0-4034-BBE9-A4E375D3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135563"/>
            <a:ext cx="5572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AutoShape 10">
            <a:extLst>
              <a:ext uri="{FF2B5EF4-FFF2-40B4-BE49-F238E27FC236}">
                <a16:creationId xmlns="" xmlns:a16="http://schemas.microsoft.com/office/drawing/2014/main" id="{214FC16C-40C9-4638-97C6-FDD105B6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1" y="2589214"/>
            <a:ext cx="1046163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AutoShape 10">
            <a:extLst>
              <a:ext uri="{FF2B5EF4-FFF2-40B4-BE49-F238E27FC236}">
                <a16:creationId xmlns="" xmlns:a16="http://schemas.microsoft.com/office/drawing/2014/main" id="{2154DFBB-AE11-456F-AAE1-35969206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3470275"/>
            <a:ext cx="1046162" cy="4079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AutoShape 10">
            <a:extLst>
              <a:ext uri="{FF2B5EF4-FFF2-40B4-BE49-F238E27FC236}">
                <a16:creationId xmlns="" xmlns:a16="http://schemas.microsoft.com/office/drawing/2014/main" id="{0CBC8FB9-F0F3-431B-8DA3-27B8B9D3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1" y="4354514"/>
            <a:ext cx="1046163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0" name="AutoShape 10">
            <a:extLst>
              <a:ext uri="{FF2B5EF4-FFF2-40B4-BE49-F238E27FC236}">
                <a16:creationId xmlns="" xmlns:a16="http://schemas.microsoft.com/office/drawing/2014/main" id="{14C56F02-D77A-4ECD-83DF-0C7B667A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213" y="5135564"/>
            <a:ext cx="1028701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1" name="Imagen 1">
            <a:extLst>
              <a:ext uri="{FF2B5EF4-FFF2-40B4-BE49-F238E27FC236}">
                <a16:creationId xmlns="" xmlns:a16="http://schemas.microsoft.com/office/drawing/2014/main" id="{CC6975BB-67F2-4492-ADDA-230083CB5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463925"/>
            <a:ext cx="5413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Imagen 2">
            <a:extLst>
              <a:ext uri="{FF2B5EF4-FFF2-40B4-BE49-F238E27FC236}">
                <a16:creationId xmlns="" xmlns:a16="http://schemas.microsoft.com/office/drawing/2014/main" id="{F345869E-B271-4590-B9ED-50F5DAA05B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319588"/>
            <a:ext cx="660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6">
            <a:extLst>
              <a:ext uri="{FF2B5EF4-FFF2-40B4-BE49-F238E27FC236}">
                <a16:creationId xmlns="" xmlns:a16="http://schemas.microsoft.com/office/drawing/2014/main" id="{1A7294E3-5976-43AF-90B6-152F0503A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5969001"/>
            <a:ext cx="22526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PBF-1650: A</a:t>
            </a:r>
            <a:r>
              <a:rPr lang="es-ES" altLang="es-ES" sz="1400" b="1" baseline="-25000">
                <a:solidFill>
                  <a:srgbClr val="339933"/>
                </a:solidFill>
              </a:rPr>
              <a:t>3</a:t>
            </a:r>
            <a:r>
              <a:rPr lang="es-ES" altLang="es-ES" sz="1400" b="1">
                <a:solidFill>
                  <a:srgbClr val="339933"/>
                </a:solidFill>
              </a:rPr>
              <a:t> antagonist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u="sng">
                <a:solidFill>
                  <a:srgbClr val="339933"/>
                </a:solidFill>
              </a:rPr>
              <a:t>Psoriasis</a:t>
            </a:r>
            <a:r>
              <a:rPr lang="es-ES" altLang="es-ES" sz="1400" b="1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10264" name="Text Box 16">
            <a:extLst>
              <a:ext uri="{FF2B5EF4-FFF2-40B4-BE49-F238E27FC236}">
                <a16:creationId xmlns="" xmlns:a16="http://schemas.microsoft.com/office/drawing/2014/main" id="{F96EA9A2-2B37-4FB7-AC8E-03ABE5FEE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6040439"/>
            <a:ext cx="2289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 HV in progress </a:t>
            </a:r>
          </a:p>
        </p:txBody>
      </p:sp>
      <p:sp>
        <p:nvSpPr>
          <p:cNvPr id="10265" name="AutoShape 10">
            <a:extLst>
              <a:ext uri="{FF2B5EF4-FFF2-40B4-BE49-F238E27FC236}">
                <a16:creationId xmlns="" xmlns:a16="http://schemas.microsoft.com/office/drawing/2014/main" id="{5E3E3463-8336-4C19-B254-E6F83DC6F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1" y="6030914"/>
            <a:ext cx="1046163" cy="4079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0 h 21600"/>
              <a:gd name="T4" fmla="*/ 2147483646 w 21600"/>
              <a:gd name="T5" fmla="*/ 0 h 21600"/>
              <a:gd name="T6" fmla="*/ 2147483646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9 w 21600"/>
              <a:gd name="T13" fmla="*/ 5424 h 21600"/>
              <a:gd name="T14" fmla="*/ 18906 w 21600"/>
              <a:gd name="T15" fmla="*/ 161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2F2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6" name="Text Box 11">
            <a:extLst>
              <a:ext uri="{FF2B5EF4-FFF2-40B4-BE49-F238E27FC236}">
                <a16:creationId xmlns="" xmlns:a16="http://schemas.microsoft.com/office/drawing/2014/main" id="{BA54FAE3-4D72-4A98-BF70-36A081DD6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4" y="2544764"/>
            <a:ext cx="1960561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II in progress</a:t>
            </a:r>
          </a:p>
        </p:txBody>
      </p:sp>
      <p:sp>
        <p:nvSpPr>
          <p:cNvPr id="10267" name="Text Box 11">
            <a:extLst>
              <a:ext uri="{FF2B5EF4-FFF2-40B4-BE49-F238E27FC236}">
                <a16:creationId xmlns="" xmlns:a16="http://schemas.microsoft.com/office/drawing/2014/main" id="{3F9F92A8-347E-4517-8A9C-EEE2DAB6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4392614"/>
            <a:ext cx="22971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>
                <a:solidFill>
                  <a:srgbClr val="339933"/>
                </a:solidFill>
              </a:rPr>
              <a:t>Phase II in progress</a:t>
            </a:r>
          </a:p>
        </p:txBody>
      </p:sp>
      <p:pic>
        <p:nvPicPr>
          <p:cNvPr id="10268" name="Imagen 1">
            <a:extLst>
              <a:ext uri="{FF2B5EF4-FFF2-40B4-BE49-F238E27FC236}">
                <a16:creationId xmlns="" xmlns:a16="http://schemas.microsoft.com/office/drawing/2014/main" id="{65DC1AB0-00B4-4DDE-A429-BBA7B175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5818188"/>
            <a:ext cx="844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6B16EDC9-7961-4E90-A7F1-D5AB030ADB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4953448"/>
            <a:ext cx="2015457" cy="78978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1C5E2F1E-49BD-45A4-A7C2-76AC951B47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4072629"/>
            <a:ext cx="2015457" cy="78978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FF5565ED-BE75-4EDF-9CFD-E33A6517E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5782718"/>
            <a:ext cx="2015457" cy="78978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="" xmlns:a16="http://schemas.microsoft.com/office/drawing/2014/main" id="{FE07A347-BE31-4DC1-89E3-23FEA49A7B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0" y="3168846"/>
            <a:ext cx="2015457" cy="78978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="" xmlns:a16="http://schemas.microsoft.com/office/drawing/2014/main" id="{23702E49-6F34-4BFB-A901-1D02926D9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1" y="1343318"/>
            <a:ext cx="2015457" cy="789783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89636E57-B911-48AD-AE2B-A008906AF1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941" y="2247101"/>
            <a:ext cx="2015457" cy="7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ubes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Nu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b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b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8951B0-4BB8-4795-91B4-9A9827D2A987}"/>
</file>

<file path=customXml/itemProps2.xml><?xml version="1.0" encoding="utf-8"?>
<ds:datastoreItem xmlns:ds="http://schemas.openxmlformats.org/officeDocument/2006/customXml" ds:itemID="{05984852-AF43-49D1-9FB8-8A0048F5B47F}"/>
</file>

<file path=customXml/itemProps3.xml><?xml version="1.0" encoding="utf-8"?>
<ds:datastoreItem xmlns:ds="http://schemas.openxmlformats.org/officeDocument/2006/customXml" ds:itemID="{66FF8192-FA07-4A43-A9D0-06EDDDDDED36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518</Words>
  <Application>Microsoft Office PowerPoint</Application>
  <PresentationFormat>Panorámica</PresentationFormat>
  <Paragraphs>91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Tema de Office</vt:lpstr>
      <vt:lpstr>Nubes</vt:lpstr>
      <vt:lpstr>Comunidad Foral de Navarra PO 2014-2020  Presentación Buena Práctica de Actuación Cofinanciada FEDER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 Foral de Navarra PO 2014-2020  Presentación actuación cofinanciada FEDER</dc:title>
  <dc:creator>Usuario</dc:creator>
  <cp:lastModifiedBy>adrian rodriguez</cp:lastModifiedBy>
  <cp:revision>20</cp:revision>
  <dcterms:created xsi:type="dcterms:W3CDTF">2019-11-23T12:38:13Z</dcterms:created>
  <dcterms:modified xsi:type="dcterms:W3CDTF">2019-11-25T13:11:17Z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