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25"/>
  </p:notesMasterIdLst>
  <p:sldIdLst>
    <p:sldId id="256" r:id="rId2"/>
    <p:sldId id="304" r:id="rId3"/>
    <p:sldId id="359" r:id="rId4"/>
    <p:sldId id="356" r:id="rId5"/>
    <p:sldId id="303" r:id="rId6"/>
    <p:sldId id="357" r:id="rId7"/>
    <p:sldId id="358" r:id="rId8"/>
    <p:sldId id="387" r:id="rId9"/>
    <p:sldId id="306" r:id="rId10"/>
    <p:sldId id="360" r:id="rId11"/>
    <p:sldId id="361" r:id="rId12"/>
    <p:sldId id="362" r:id="rId13"/>
    <p:sldId id="363" r:id="rId14"/>
    <p:sldId id="282" r:id="rId15"/>
    <p:sldId id="376" r:id="rId16"/>
    <p:sldId id="384" r:id="rId17"/>
    <p:sldId id="385" r:id="rId18"/>
    <p:sldId id="386" r:id="rId19"/>
    <p:sldId id="377" r:id="rId20"/>
    <p:sldId id="379" r:id="rId21"/>
    <p:sldId id="368" r:id="rId22"/>
    <p:sldId id="370" r:id="rId23"/>
    <p:sldId id="342" r:id="rId24"/>
  </p:sldIdLst>
  <p:sldSz cx="9144000" cy="6858000" type="screen4x3"/>
  <p:notesSz cx="6881813" cy="100028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EEEEE"/>
    <a:srgbClr val="ECECEC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1" autoAdjust="0"/>
    <p:restoredTop sz="94660"/>
  </p:normalViewPr>
  <p:slideViewPr>
    <p:cSldViewPr>
      <p:cViewPr>
        <p:scale>
          <a:sx n="80" d="100"/>
          <a:sy n="80" d="100"/>
        </p:scale>
        <p:origin x="-1002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913" cy="500063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7313" y="1"/>
            <a:ext cx="2982913" cy="500063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2C5EAD4A-1DB8-4B6F-9165-B33B6614C98C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751389"/>
            <a:ext cx="5505450" cy="4500562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501188"/>
            <a:ext cx="2982913" cy="500062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3" cy="500062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C897470D-F45E-4771-9904-3DDF884DEC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68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C479-444F-4F06-B94F-6AC8C365C3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BD5F8-A08B-4737-B760-9C6386F282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9F765-702F-4210-BB5C-9C87E2947D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752EE-24FC-40F3-9817-C28B15B8DD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9FF7-A404-4627-ACFF-2BB22FB31E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6B78F-9EB1-4D1E-A879-6B2ED623B3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9BDC5-1499-4902-83D0-000CA44AD9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75B7-F9B5-4DD9-9D4F-49B7D11E05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7E80-85FB-4880-A5FC-78F6A7CEB5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4D89-4DCC-4589-9819-DA6428E4E8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a-ES" noProof="0" smtClean="0"/>
              <a:t>Feu clic a la icona per afegir una imatge</a:t>
            </a:r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8BEA-7A49-41D7-B643-EAE172CB8C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6E2A1C6-8C51-4032-A83B-9687A452FB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125250" y="1246875"/>
            <a:ext cx="68980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/>
              <a:t>Innovación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redes</a:t>
            </a:r>
            <a:r>
              <a:rPr lang="en-US" sz="3200" b="1" dirty="0" smtClean="0"/>
              <a:t> y </a:t>
            </a:r>
            <a:r>
              <a:rPr lang="en-US" sz="3200" b="1" dirty="0" err="1" smtClean="0"/>
              <a:t>conocimiento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err="1" smtClean="0"/>
              <a:t>en</a:t>
            </a:r>
            <a:r>
              <a:rPr lang="en-US" sz="3200" b="1" dirty="0" smtClean="0"/>
              <a:t> las </a:t>
            </a:r>
            <a:r>
              <a:rPr lang="en-US" sz="3200" b="1" dirty="0" err="1" smtClean="0"/>
              <a:t>regiones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Europeas</a:t>
            </a:r>
            <a:endParaRPr lang="es-ES" sz="3200" b="1" dirty="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62361" y="3933056"/>
            <a:ext cx="7035966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4000"/>
              </a:lnSpc>
            </a:pPr>
            <a:r>
              <a:rPr lang="es-ES_tradnl" sz="2000" b="1" dirty="0" smtClean="0">
                <a:solidFill>
                  <a:srgbClr val="716F6E"/>
                </a:solidFill>
                <a:latin typeface="Verdana" charset="0"/>
              </a:rPr>
              <a:t>Rosina Moreno</a:t>
            </a:r>
            <a:endParaRPr lang="es-ES_tradnl" sz="2000" b="1" baseline="30000" dirty="0" smtClean="0">
              <a:solidFill>
                <a:srgbClr val="716F6E"/>
              </a:solidFill>
              <a:latin typeface="Verdana" charset="0"/>
            </a:endParaRPr>
          </a:p>
          <a:p>
            <a:pPr eaLnBrk="0" hangingPunct="0">
              <a:lnSpc>
                <a:spcPts val="4000"/>
              </a:lnSpc>
            </a:pPr>
            <a:r>
              <a:rPr lang="ca-ES" sz="1200" b="1" dirty="0" smtClean="0">
                <a:solidFill>
                  <a:srgbClr val="716F6E"/>
                </a:solidFill>
                <a:latin typeface="Verdana" charset="0"/>
              </a:rPr>
              <a:t>AQR-IREA </a:t>
            </a:r>
            <a:r>
              <a:rPr lang="ca-ES" sz="1200" b="1" dirty="0" err="1" smtClean="0">
                <a:solidFill>
                  <a:srgbClr val="716F6E"/>
                </a:solidFill>
                <a:latin typeface="Verdana" charset="0"/>
              </a:rPr>
              <a:t>Research</a:t>
            </a:r>
            <a:r>
              <a:rPr lang="ca-ES" sz="1200" b="1" dirty="0" smtClean="0">
                <a:solidFill>
                  <a:srgbClr val="716F6E"/>
                </a:solidFill>
                <a:latin typeface="Verdana" charset="0"/>
              </a:rPr>
              <a:t> Group. Universitat de Barcelona</a:t>
            </a:r>
            <a:endParaRPr lang="en-US" sz="2000" b="1" dirty="0">
              <a:solidFill>
                <a:srgbClr val="716F6E"/>
              </a:solidFill>
              <a:latin typeface="Verdana" charset="0"/>
            </a:endParaRPr>
          </a:p>
        </p:txBody>
      </p:sp>
      <p:pic>
        <p:nvPicPr>
          <p:cNvPr id="7" name="6 Imagen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0376"/>
            <a:ext cx="9144000" cy="1357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61817" y="317857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b="1" dirty="0" err="1" smtClean="0">
                <a:solidFill>
                  <a:srgbClr val="009900"/>
                </a:solidFill>
                <a:latin typeface="Verdana" charset="0"/>
              </a:rPr>
              <a:t>Mobility</a:t>
            </a:r>
            <a:r>
              <a:rPr lang="es-ES_tradnl" sz="2000" b="1" dirty="0" smtClean="0">
                <a:solidFill>
                  <a:srgbClr val="009900"/>
                </a:solidFill>
                <a:latin typeface="Verdana" charset="0"/>
              </a:rPr>
              <a:t> and </a:t>
            </a:r>
            <a:r>
              <a:rPr lang="es-ES_tradnl" sz="2000" b="1" dirty="0" smtClean="0">
                <a:solidFill>
                  <a:srgbClr val="009900"/>
                </a:solidFill>
                <a:latin typeface="Verdana" charset="0"/>
              </a:rPr>
              <a:t>Networks: </a:t>
            </a:r>
            <a:r>
              <a:rPr lang="es-ES_tradnl" sz="2000" b="1" dirty="0" err="1" smtClean="0">
                <a:solidFill>
                  <a:srgbClr val="009900"/>
                </a:solidFill>
                <a:latin typeface="Verdana" charset="0"/>
              </a:rPr>
              <a:t>Policy</a:t>
            </a:r>
            <a:endParaRPr lang="es-ES_tradnl" sz="1700" b="1" dirty="0">
              <a:solidFill>
                <a:srgbClr val="009900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268760"/>
            <a:ext cx="849630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ca-ES" sz="2400" b="1" kern="0" dirty="0" smtClean="0">
                <a:solidFill>
                  <a:srgbClr val="009900"/>
                </a:solidFill>
                <a:latin typeface="Arial Unicode MS" pitchFamily="34" charset="-128"/>
              </a:rPr>
              <a:t>EUROPEAN POLICY:</a:t>
            </a:r>
          </a:p>
          <a:p>
            <a:pPr marL="0" indent="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ca-ES" kern="0" dirty="0" err="1" smtClean="0">
                <a:latin typeface="+mj-lt"/>
              </a:rPr>
              <a:t>The</a:t>
            </a:r>
            <a:r>
              <a:rPr lang="ca-ES" kern="0" dirty="0" smtClean="0">
                <a:latin typeface="+mj-lt"/>
              </a:rPr>
              <a:t> </a:t>
            </a:r>
            <a:r>
              <a:rPr lang="ca-ES" b="1" kern="0" dirty="0" err="1">
                <a:solidFill>
                  <a:srgbClr val="009900"/>
                </a:solidFill>
                <a:latin typeface="+mj-lt"/>
              </a:rPr>
              <a:t>European</a:t>
            </a:r>
            <a:r>
              <a:rPr lang="ca-ES" b="1" kern="0" dirty="0">
                <a:solidFill>
                  <a:srgbClr val="009900"/>
                </a:solidFill>
                <a:latin typeface="+mj-lt"/>
              </a:rPr>
              <a:t> </a:t>
            </a:r>
            <a:r>
              <a:rPr lang="ca-ES" b="1" kern="0" dirty="0" err="1">
                <a:solidFill>
                  <a:srgbClr val="009900"/>
                </a:solidFill>
                <a:latin typeface="+mj-lt"/>
              </a:rPr>
              <a:t>Research</a:t>
            </a:r>
            <a:r>
              <a:rPr lang="ca-ES" b="1" kern="0" dirty="0">
                <a:solidFill>
                  <a:srgbClr val="009900"/>
                </a:solidFill>
                <a:latin typeface="+mj-lt"/>
              </a:rPr>
              <a:t> </a:t>
            </a:r>
            <a:r>
              <a:rPr lang="ca-ES" b="1" kern="0" dirty="0" err="1">
                <a:solidFill>
                  <a:srgbClr val="009900"/>
                </a:solidFill>
                <a:latin typeface="+mj-lt"/>
              </a:rPr>
              <a:t>Area</a:t>
            </a:r>
            <a:r>
              <a:rPr lang="ca-ES" b="1" kern="0" dirty="0">
                <a:solidFill>
                  <a:srgbClr val="009900"/>
                </a:solidFill>
                <a:latin typeface="+mj-lt"/>
              </a:rPr>
              <a:t> </a:t>
            </a:r>
            <a:r>
              <a:rPr lang="ca-ES" kern="0" dirty="0">
                <a:latin typeface="+mj-lt"/>
              </a:rPr>
              <a:t>(ERA) </a:t>
            </a:r>
            <a:r>
              <a:rPr lang="ca-ES" kern="0" dirty="0" err="1">
                <a:latin typeface="+mj-lt"/>
              </a:rPr>
              <a:t>aims</a:t>
            </a:r>
            <a:r>
              <a:rPr lang="ca-ES" kern="0" dirty="0">
                <a:latin typeface="+mj-lt"/>
              </a:rPr>
              <a:t> </a:t>
            </a:r>
            <a:r>
              <a:rPr lang="ca-ES" kern="0" dirty="0" err="1">
                <a:latin typeface="+mj-lt"/>
              </a:rPr>
              <a:t>at</a:t>
            </a:r>
            <a:r>
              <a:rPr lang="ca-ES" kern="0" dirty="0">
                <a:latin typeface="+mj-lt"/>
              </a:rPr>
              <a:t> </a:t>
            </a:r>
            <a:r>
              <a:rPr lang="ca-ES" kern="0" dirty="0" err="1">
                <a:latin typeface="+mj-lt"/>
              </a:rPr>
              <a:t>building</a:t>
            </a:r>
            <a:r>
              <a:rPr lang="ca-ES" kern="0" dirty="0">
                <a:latin typeface="+mj-lt"/>
              </a:rPr>
              <a:t> </a:t>
            </a:r>
            <a:r>
              <a:rPr lang="ca-ES" kern="0" dirty="0" err="1">
                <a:latin typeface="+mj-lt"/>
              </a:rPr>
              <a:t>an</a:t>
            </a:r>
            <a:r>
              <a:rPr lang="ca-ES" kern="0" dirty="0">
                <a:latin typeface="+mj-lt"/>
              </a:rPr>
              <a:t> </a:t>
            </a:r>
            <a:r>
              <a:rPr lang="ca-ES" kern="0" dirty="0" err="1">
                <a:latin typeface="+mj-lt"/>
              </a:rPr>
              <a:t>integrated</a:t>
            </a:r>
            <a:r>
              <a:rPr lang="ca-ES" kern="0" dirty="0">
                <a:latin typeface="+mj-lt"/>
              </a:rPr>
              <a:t> </a:t>
            </a:r>
            <a:r>
              <a:rPr lang="ca-ES" kern="0" dirty="0" err="1">
                <a:latin typeface="+mj-lt"/>
              </a:rPr>
              <a:t>pan-European</a:t>
            </a:r>
            <a:r>
              <a:rPr lang="ca-ES" kern="0" dirty="0">
                <a:latin typeface="+mj-lt"/>
              </a:rPr>
              <a:t> </a:t>
            </a:r>
            <a:r>
              <a:rPr lang="ca-ES" kern="0" dirty="0" err="1">
                <a:latin typeface="+mj-lt"/>
              </a:rPr>
              <a:t>research</a:t>
            </a:r>
            <a:r>
              <a:rPr lang="ca-ES" kern="0" dirty="0">
                <a:latin typeface="+mj-lt"/>
              </a:rPr>
              <a:t> </a:t>
            </a:r>
            <a:r>
              <a:rPr lang="ca-ES" kern="0" dirty="0" err="1">
                <a:latin typeface="+mj-lt"/>
              </a:rPr>
              <a:t>and</a:t>
            </a:r>
            <a:r>
              <a:rPr lang="ca-ES" kern="0" dirty="0">
                <a:latin typeface="+mj-lt"/>
              </a:rPr>
              <a:t> </a:t>
            </a:r>
            <a:r>
              <a:rPr lang="ca-ES" kern="0" dirty="0" err="1">
                <a:latin typeface="+mj-lt"/>
              </a:rPr>
              <a:t>innovation</a:t>
            </a:r>
            <a:r>
              <a:rPr lang="ca-ES" kern="0" dirty="0">
                <a:latin typeface="+mj-lt"/>
              </a:rPr>
              <a:t> </a:t>
            </a:r>
            <a:r>
              <a:rPr lang="ca-ES" kern="0" dirty="0" err="1">
                <a:latin typeface="+mj-lt"/>
              </a:rPr>
              <a:t>system</a:t>
            </a:r>
            <a:r>
              <a:rPr lang="ca-ES" kern="0" dirty="0">
                <a:latin typeface="+mj-lt"/>
              </a:rPr>
              <a:t> to </a:t>
            </a:r>
            <a:r>
              <a:rPr lang="ca-ES" kern="0" dirty="0" err="1">
                <a:latin typeface="+mj-lt"/>
              </a:rPr>
              <a:t>facilitate</a:t>
            </a:r>
            <a:r>
              <a:rPr lang="ca-ES" kern="0" dirty="0">
                <a:latin typeface="+mj-lt"/>
              </a:rPr>
              <a:t> </a:t>
            </a:r>
            <a:r>
              <a:rPr lang="ca-ES" kern="0" dirty="0" err="1">
                <a:latin typeface="+mj-lt"/>
              </a:rPr>
              <a:t>the</a:t>
            </a:r>
            <a:r>
              <a:rPr lang="ca-ES" kern="0" dirty="0">
                <a:latin typeface="+mj-lt"/>
              </a:rPr>
              <a:t> “</a:t>
            </a:r>
            <a:r>
              <a:rPr lang="ca-ES" kern="0" dirty="0" err="1">
                <a:latin typeface="+mj-lt"/>
              </a:rPr>
              <a:t>free</a:t>
            </a:r>
            <a:r>
              <a:rPr lang="ca-ES" kern="0" dirty="0">
                <a:latin typeface="+mj-lt"/>
              </a:rPr>
              <a:t> </a:t>
            </a:r>
            <a:r>
              <a:rPr lang="ca-ES" kern="0" dirty="0" err="1">
                <a:latin typeface="+mj-lt"/>
              </a:rPr>
              <a:t>circulation</a:t>
            </a:r>
            <a:r>
              <a:rPr lang="ca-ES" kern="0" dirty="0">
                <a:latin typeface="+mj-lt"/>
              </a:rPr>
              <a:t> of </a:t>
            </a:r>
            <a:r>
              <a:rPr lang="ca-ES" kern="0" dirty="0" err="1">
                <a:latin typeface="+mj-lt"/>
              </a:rPr>
              <a:t>researchers</a:t>
            </a:r>
            <a:r>
              <a:rPr lang="ca-ES" kern="0" dirty="0">
                <a:latin typeface="+mj-lt"/>
              </a:rPr>
              <a:t>, </a:t>
            </a:r>
            <a:r>
              <a:rPr lang="ca-ES" kern="0" dirty="0" err="1">
                <a:latin typeface="+mj-lt"/>
              </a:rPr>
              <a:t>knowledge</a:t>
            </a:r>
            <a:r>
              <a:rPr lang="ca-ES" kern="0" dirty="0">
                <a:latin typeface="+mj-lt"/>
              </a:rPr>
              <a:t> </a:t>
            </a:r>
            <a:r>
              <a:rPr lang="ca-ES" kern="0" dirty="0" err="1">
                <a:latin typeface="+mj-lt"/>
              </a:rPr>
              <a:t>and</a:t>
            </a:r>
            <a:r>
              <a:rPr lang="ca-ES" kern="0" dirty="0">
                <a:latin typeface="+mj-lt"/>
              </a:rPr>
              <a:t> </a:t>
            </a:r>
            <a:r>
              <a:rPr lang="ca-ES" kern="0" dirty="0" err="1">
                <a:latin typeface="+mj-lt"/>
              </a:rPr>
              <a:t>technology</a:t>
            </a:r>
            <a:r>
              <a:rPr lang="ca-ES" kern="0" dirty="0">
                <a:latin typeface="+mj-lt"/>
              </a:rPr>
              <a:t>”: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a-ES" sz="1600" kern="0" baseline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Greater</a:t>
            </a:r>
            <a:r>
              <a:rPr lang="ca-ES" sz="1600" kern="0" baseline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baseline="0" dirty="0" err="1" smtClean="0">
                <a:solidFill>
                  <a:srgbClr val="0099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mobility</a:t>
            </a:r>
            <a:r>
              <a:rPr lang="ca-ES" sz="1600" kern="0" baseline="0" dirty="0" smtClean="0">
                <a:solidFill>
                  <a:srgbClr val="0099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baseline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of </a:t>
            </a:r>
            <a:r>
              <a:rPr lang="ca-ES" sz="1600" kern="0" baseline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researchers</a:t>
            </a:r>
            <a:r>
              <a:rPr lang="ca-ES" sz="1600" kern="0" baseline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baseline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within</a:t>
            </a:r>
            <a:r>
              <a:rPr lang="ca-ES" sz="1600" kern="0" baseline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baseline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sz="1600" kern="0" baseline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continent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a-ES" sz="1600" b="1" kern="0" dirty="0" err="1" smtClean="0">
                <a:solidFill>
                  <a:srgbClr val="0099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Networking</a:t>
            </a:r>
            <a:r>
              <a:rPr lang="ca-ES" sz="1600" kern="0" dirty="0" smtClean="0">
                <a:solidFill>
                  <a:srgbClr val="0099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of 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existing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centres of 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excellence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in Europe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Important 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implications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for </a:t>
            </a:r>
            <a:r>
              <a:rPr lang="ca-ES" sz="1600" b="1" kern="0" dirty="0" err="1" smtClean="0">
                <a:solidFill>
                  <a:srgbClr val="0099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peripheral</a:t>
            </a:r>
            <a:r>
              <a:rPr lang="ca-ES" sz="1600" b="1" kern="0" dirty="0" smtClean="0">
                <a:solidFill>
                  <a:srgbClr val="0099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99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European</a:t>
            </a:r>
            <a:r>
              <a:rPr lang="ca-ES" sz="1600" b="1" kern="0" dirty="0" smtClean="0">
                <a:solidFill>
                  <a:srgbClr val="0099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regions</a:t>
            </a:r>
            <a:endParaRPr lang="ca-ES" sz="1600" b="1" kern="0" dirty="0">
              <a:solidFill>
                <a:srgbClr val="0099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GB" kern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lvl="1" indent="0" algn="just" eaLnBrk="0" fontAlgn="auto" hangingPunct="0"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GB" kern="0" noProof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01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268760"/>
            <a:ext cx="8496300" cy="529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ca-ES" sz="2400" b="1" kern="0" dirty="0" smtClean="0">
                <a:solidFill>
                  <a:srgbClr val="009900"/>
                </a:solidFill>
                <a:latin typeface="Arial Unicode MS" pitchFamily="34" charset="-128"/>
              </a:rPr>
              <a:t>ECONOMIC LITERATURE</a:t>
            </a: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kern="0" dirty="0" err="1" smtClean="0">
                <a:latin typeface="+mj-lt"/>
              </a:rPr>
              <a:t>Relation</a:t>
            </a:r>
            <a:r>
              <a:rPr lang="ca-ES" b="1" kern="0" dirty="0" smtClean="0">
                <a:latin typeface="+mj-lt"/>
              </a:rPr>
              <a:t> </a:t>
            </a:r>
            <a:r>
              <a:rPr lang="ca-ES" kern="0" dirty="0" err="1" smtClean="0">
                <a:latin typeface="+mj-lt"/>
              </a:rPr>
              <a:t>between</a:t>
            </a:r>
            <a:r>
              <a:rPr lang="ca-ES" kern="0" dirty="0" smtClean="0">
                <a:latin typeface="+mj-lt"/>
              </a:rPr>
              <a:t> </a:t>
            </a:r>
            <a:r>
              <a:rPr lang="ca-ES" kern="0" dirty="0" err="1" smtClean="0">
                <a:latin typeface="+mj-lt"/>
              </a:rPr>
              <a:t>high-skilled</a:t>
            </a:r>
            <a:r>
              <a:rPr lang="ca-ES" kern="0" dirty="0" smtClean="0">
                <a:latin typeface="+mj-lt"/>
              </a:rPr>
              <a:t> </a:t>
            </a:r>
            <a:r>
              <a:rPr lang="ca-ES" kern="0" dirty="0" err="1" smtClean="0">
                <a:latin typeface="+mj-lt"/>
              </a:rPr>
              <a:t>workers</a:t>
            </a:r>
            <a:r>
              <a:rPr lang="ca-ES" kern="0" dirty="0" smtClean="0">
                <a:latin typeface="+mj-lt"/>
              </a:rPr>
              <a:t> </a:t>
            </a:r>
            <a:r>
              <a:rPr lang="ca-ES" b="1" kern="0" dirty="0" err="1" smtClean="0">
                <a:solidFill>
                  <a:srgbClr val="009900"/>
                </a:solidFill>
                <a:latin typeface="+mj-lt"/>
              </a:rPr>
              <a:t>mobility</a:t>
            </a:r>
            <a:r>
              <a:rPr lang="ca-ES" b="1" kern="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ca-ES" kern="0" dirty="0" err="1" smtClean="0">
                <a:latin typeface="+mj-lt"/>
              </a:rPr>
              <a:t>and</a:t>
            </a:r>
            <a:r>
              <a:rPr lang="ca-ES" kern="0" dirty="0" smtClean="0">
                <a:latin typeface="+mj-lt"/>
              </a:rPr>
              <a:t> </a:t>
            </a:r>
            <a:r>
              <a:rPr lang="ca-ES" kern="0" dirty="0" err="1" smtClean="0">
                <a:latin typeface="+mj-lt"/>
              </a:rPr>
              <a:t>knowledge</a:t>
            </a:r>
            <a:r>
              <a:rPr lang="ca-ES" kern="0" dirty="0" smtClean="0">
                <a:latin typeface="+mj-lt"/>
              </a:rPr>
              <a:t> </a:t>
            </a:r>
            <a:r>
              <a:rPr lang="ca-ES" kern="0" dirty="0" err="1" smtClean="0">
                <a:latin typeface="+mj-lt"/>
              </a:rPr>
              <a:t>diffusion</a:t>
            </a:r>
            <a:r>
              <a:rPr lang="ca-ES" kern="0" dirty="0">
                <a:latin typeface="+mj-lt"/>
              </a:rPr>
              <a:t>: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1600" dirty="0" smtClean="0">
                <a:latin typeface="+mj-lt"/>
              </a:rPr>
              <a:t>When skilled workers move, take their embodied knowledge, share it with new colleagues, and promote new combinations of knowledge (</a:t>
            </a:r>
            <a:r>
              <a:rPr lang="en-GB" sz="1600" dirty="0" err="1" smtClean="0">
                <a:latin typeface="+mj-lt"/>
              </a:rPr>
              <a:t>Breschi</a:t>
            </a:r>
            <a:r>
              <a:rPr lang="en-GB" sz="1600" dirty="0" smtClean="0">
                <a:latin typeface="+mj-lt"/>
              </a:rPr>
              <a:t> et al, 2010).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latin typeface="+mj-lt"/>
              </a:rPr>
              <a:t>Theoretical and empirical evidence: </a:t>
            </a:r>
            <a:r>
              <a:rPr lang="en-GB" sz="1600" dirty="0" err="1" smtClean="0">
                <a:latin typeface="+mj-lt"/>
              </a:rPr>
              <a:t>Boschma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et al., 2009; </a:t>
            </a:r>
            <a:r>
              <a:rPr lang="en-GB" sz="1600" dirty="0" err="1">
                <a:latin typeface="+mj-lt"/>
              </a:rPr>
              <a:t>Magnani</a:t>
            </a:r>
            <a:r>
              <a:rPr lang="en-GB" sz="1600" dirty="0">
                <a:latin typeface="+mj-lt"/>
              </a:rPr>
              <a:t>, 2006; </a:t>
            </a:r>
            <a:r>
              <a:rPr lang="en-GB" sz="1600" dirty="0" err="1">
                <a:latin typeface="+mj-lt"/>
              </a:rPr>
              <a:t>Oettl</a:t>
            </a:r>
            <a:r>
              <a:rPr lang="en-GB" sz="1600" dirty="0">
                <a:latin typeface="+mj-lt"/>
              </a:rPr>
              <a:t> &amp; Agrawal, </a:t>
            </a:r>
            <a:r>
              <a:rPr lang="en-GB" sz="1600" dirty="0" smtClean="0">
                <a:latin typeface="+mj-lt"/>
              </a:rPr>
              <a:t>2008; </a:t>
            </a:r>
            <a:r>
              <a:rPr lang="en-GB" sz="1600" dirty="0">
                <a:latin typeface="+mj-lt"/>
              </a:rPr>
              <a:t>Singh &amp; Agrawal, 2011.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a-ES" sz="1600" kern="0" dirty="0" smtClean="0">
              <a:solidFill>
                <a:srgbClr val="0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b="1" kern="0" noProof="0" dirty="0" smtClean="0">
                <a:solidFill>
                  <a:srgbClr val="009900"/>
                </a:solidFill>
                <a:latin typeface="+mj-lt"/>
              </a:rPr>
              <a:t>Networks</a:t>
            </a:r>
            <a:r>
              <a:rPr lang="en-GB" kern="0" noProof="0" dirty="0" smtClean="0">
                <a:solidFill>
                  <a:srgbClr val="000000"/>
                </a:solidFill>
                <a:latin typeface="+mj-lt"/>
              </a:rPr>
              <a:t> as a means to diffuse knowledge and promote the cross-pollination of ideas: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Firms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in regions 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buid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pipelines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form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alliances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benefit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knowledge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hotspots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around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world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Bathelt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et al, 2004; Owen-Smith 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Powell, 2004)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Empirical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evidence</a:t>
            </a:r>
            <a:r>
              <a:rPr lang="ca-ES" sz="16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fr-FR" sz="1600" dirty="0" err="1">
                <a:latin typeface="+mj-lt"/>
              </a:rPr>
              <a:t>Breschi</a:t>
            </a:r>
            <a:r>
              <a:rPr lang="fr-FR" sz="1600" dirty="0">
                <a:latin typeface="+mj-lt"/>
              </a:rPr>
              <a:t> &amp; </a:t>
            </a:r>
            <a:r>
              <a:rPr lang="fr-FR" sz="1600" dirty="0" err="1">
                <a:latin typeface="+mj-lt"/>
              </a:rPr>
              <a:t>Lissoni</a:t>
            </a:r>
            <a:r>
              <a:rPr lang="fr-FR" sz="1600" dirty="0">
                <a:latin typeface="+mj-lt"/>
              </a:rPr>
              <a:t>, 2009; Cowan &amp; </a:t>
            </a:r>
            <a:r>
              <a:rPr lang="fr-FR" sz="1600" dirty="0" err="1">
                <a:latin typeface="+mj-lt"/>
              </a:rPr>
              <a:t>Jonard</a:t>
            </a:r>
            <a:r>
              <a:rPr lang="fr-FR" sz="1600" dirty="0">
                <a:latin typeface="+mj-lt"/>
              </a:rPr>
              <a:t>, 2004; Gomes-</a:t>
            </a:r>
            <a:r>
              <a:rPr lang="fr-FR" sz="1600" dirty="0" err="1">
                <a:latin typeface="+mj-lt"/>
              </a:rPr>
              <a:t>Casseres</a:t>
            </a:r>
            <a:r>
              <a:rPr lang="fr-FR" sz="1600" dirty="0">
                <a:latin typeface="+mj-lt"/>
              </a:rPr>
              <a:t> et al., 2006; </a:t>
            </a:r>
            <a:r>
              <a:rPr lang="fr-FR" sz="1600" dirty="0" err="1">
                <a:latin typeface="+mj-lt"/>
              </a:rPr>
              <a:t>Simonen</a:t>
            </a:r>
            <a:r>
              <a:rPr lang="fr-FR" sz="1600" dirty="0">
                <a:latin typeface="+mj-lt"/>
              </a:rPr>
              <a:t> &amp; </a:t>
            </a:r>
            <a:r>
              <a:rPr lang="fr-FR" sz="1600" dirty="0" err="1">
                <a:latin typeface="+mj-lt"/>
              </a:rPr>
              <a:t>McCann</a:t>
            </a:r>
            <a:r>
              <a:rPr lang="fr-FR" sz="1600" dirty="0">
                <a:latin typeface="+mj-lt"/>
              </a:rPr>
              <a:t>, 2008; Singh, </a:t>
            </a:r>
            <a:r>
              <a:rPr lang="fr-FR" sz="1600" dirty="0" smtClean="0">
                <a:latin typeface="+mj-lt"/>
              </a:rPr>
              <a:t>2005</a:t>
            </a:r>
            <a:r>
              <a:rPr lang="fr-FR" sz="1600" dirty="0" smtClean="0">
                <a:latin typeface="+mj-lt"/>
              </a:rPr>
              <a:t>.</a:t>
            </a:r>
            <a:endParaRPr lang="en-GB" kern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lvl="1" indent="0" algn="just" eaLnBrk="0" fontAlgn="auto" hangingPunct="0"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GB" kern="0" noProof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1817" y="317857"/>
            <a:ext cx="8305800" cy="7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Mobility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and 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Networks: </a:t>
            </a:r>
            <a:r>
              <a:rPr lang="es-ES_tradnl" sz="2000" b="1" dirty="0" err="1" smtClean="0">
                <a:solidFill>
                  <a:srgbClr val="009900"/>
                </a:solidFill>
                <a:latin typeface="Verdana" charset="0"/>
              </a:rPr>
              <a:t>Economic</a:t>
            </a:r>
            <a:r>
              <a:rPr lang="es-ES_tradnl" sz="2000" b="1" dirty="0" smtClean="0">
                <a:solidFill>
                  <a:srgbClr val="00990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9900"/>
                </a:solidFill>
                <a:latin typeface="Verdana" charset="0"/>
              </a:rPr>
              <a:t>Literature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</a:t>
            </a:r>
            <a:endParaRPr lang="es-ES_tradnl" sz="2000" dirty="0" smtClean="0">
              <a:solidFill>
                <a:srgbClr val="595756"/>
              </a:solidFill>
              <a:latin typeface="Verdana" charset="0"/>
            </a:endParaRPr>
          </a:p>
          <a:p>
            <a:pPr eaLnBrk="0" hangingPunct="0">
              <a:spcBef>
                <a:spcPct val="50000"/>
              </a:spcBef>
            </a:pP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772816"/>
            <a:ext cx="84963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kern="0" dirty="0" err="1" smtClean="0">
                <a:latin typeface="+mj-lt"/>
              </a:rPr>
              <a:t>Does</a:t>
            </a:r>
            <a:r>
              <a:rPr lang="ca-ES" kern="0" dirty="0" smtClean="0">
                <a:latin typeface="+mj-lt"/>
              </a:rPr>
              <a:t> </a:t>
            </a:r>
            <a:r>
              <a:rPr lang="ca-ES" b="1" kern="0" dirty="0" err="1" smtClean="0">
                <a:solidFill>
                  <a:srgbClr val="009900"/>
                </a:solidFill>
                <a:latin typeface="+mj-lt"/>
              </a:rPr>
              <a:t>mobility</a:t>
            </a:r>
            <a:r>
              <a:rPr lang="ca-ES" b="1" kern="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ca-ES" kern="0" dirty="0" smtClean="0">
                <a:latin typeface="+mj-lt"/>
              </a:rPr>
              <a:t>of </a:t>
            </a:r>
            <a:r>
              <a:rPr lang="ca-ES" kern="0" dirty="0" err="1" smtClean="0">
                <a:latin typeface="+mj-lt"/>
              </a:rPr>
              <a:t>high-skilled</a:t>
            </a:r>
            <a:r>
              <a:rPr lang="ca-ES" kern="0" dirty="0" smtClean="0">
                <a:latin typeface="+mj-lt"/>
              </a:rPr>
              <a:t> </a:t>
            </a:r>
            <a:r>
              <a:rPr lang="ca-ES" kern="0" dirty="0" err="1" smtClean="0">
                <a:latin typeface="+mj-lt"/>
              </a:rPr>
              <a:t>workers</a:t>
            </a:r>
            <a:r>
              <a:rPr lang="ca-ES" kern="0" dirty="0" smtClean="0">
                <a:latin typeface="+mj-lt"/>
              </a:rPr>
              <a:t> </a:t>
            </a:r>
            <a:r>
              <a:rPr lang="ca-ES" b="1" kern="0" dirty="0" err="1" smtClean="0">
                <a:solidFill>
                  <a:srgbClr val="009900"/>
                </a:solidFill>
                <a:latin typeface="+mj-lt"/>
              </a:rPr>
              <a:t>and</a:t>
            </a:r>
            <a:r>
              <a:rPr lang="ca-ES" kern="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ca-ES" b="1" kern="0" dirty="0" smtClean="0">
                <a:solidFill>
                  <a:srgbClr val="009900"/>
                </a:solidFill>
                <a:latin typeface="+mj-lt"/>
              </a:rPr>
              <a:t>networks</a:t>
            </a:r>
            <a:r>
              <a:rPr lang="ca-ES" kern="0" dirty="0" smtClean="0">
                <a:latin typeface="+mj-lt"/>
              </a:rPr>
              <a:t> </a:t>
            </a:r>
            <a:r>
              <a:rPr lang="ca-ES" kern="0" dirty="0" err="1" smtClean="0">
                <a:latin typeface="+mj-lt"/>
              </a:rPr>
              <a:t>generate</a:t>
            </a:r>
            <a:r>
              <a:rPr lang="ca-ES" kern="0" dirty="0" smtClean="0">
                <a:latin typeface="+mj-lt"/>
              </a:rPr>
              <a:t> </a:t>
            </a:r>
            <a:r>
              <a:rPr lang="ca-ES" kern="0" dirty="0" err="1" smtClean="0">
                <a:latin typeface="+mj-lt"/>
              </a:rPr>
              <a:t>knowledge</a:t>
            </a:r>
            <a:r>
              <a:rPr lang="ca-ES" kern="0" dirty="0" smtClean="0">
                <a:latin typeface="+mj-lt"/>
              </a:rPr>
              <a:t> </a:t>
            </a:r>
            <a:r>
              <a:rPr lang="ca-ES" kern="0" dirty="0" err="1" smtClean="0">
                <a:latin typeface="+mj-lt"/>
              </a:rPr>
              <a:t>diffusion</a:t>
            </a:r>
            <a:r>
              <a:rPr lang="ca-ES" kern="0" dirty="0" smtClean="0">
                <a:latin typeface="+mj-lt"/>
              </a:rPr>
              <a:t> </a:t>
            </a:r>
            <a:r>
              <a:rPr lang="ca-ES" kern="0" dirty="0" err="1" smtClean="0">
                <a:latin typeface="+mj-lt"/>
              </a:rPr>
              <a:t>and</a:t>
            </a:r>
            <a:r>
              <a:rPr lang="ca-ES" kern="0" dirty="0" smtClean="0">
                <a:latin typeface="+mj-lt"/>
              </a:rPr>
              <a:t> </a:t>
            </a:r>
            <a:r>
              <a:rPr lang="ca-ES" kern="0" dirty="0" err="1" smtClean="0">
                <a:latin typeface="+mj-lt"/>
              </a:rPr>
              <a:t>subsequent</a:t>
            </a:r>
            <a:r>
              <a:rPr lang="ca-ES" kern="0" dirty="0" smtClean="0">
                <a:latin typeface="+mj-lt"/>
              </a:rPr>
              <a:t> </a:t>
            </a:r>
            <a:r>
              <a:rPr lang="ca-ES" b="1" kern="0" dirty="0" smtClean="0">
                <a:solidFill>
                  <a:srgbClr val="009900"/>
                </a:solidFill>
                <a:latin typeface="+mj-lt"/>
              </a:rPr>
              <a:t>regional </a:t>
            </a:r>
            <a:r>
              <a:rPr lang="ca-ES" b="1" kern="0" dirty="0" err="1" smtClean="0">
                <a:solidFill>
                  <a:srgbClr val="009900"/>
                </a:solidFill>
                <a:latin typeface="+mj-lt"/>
              </a:rPr>
              <a:t>innovation</a:t>
            </a:r>
            <a:r>
              <a:rPr lang="ca-ES" b="1" kern="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ca-ES" b="1" kern="0" dirty="0" err="1" smtClean="0">
                <a:solidFill>
                  <a:srgbClr val="009900"/>
                </a:solidFill>
                <a:latin typeface="+mj-lt"/>
              </a:rPr>
              <a:t>production</a:t>
            </a:r>
            <a:r>
              <a:rPr lang="ca-ES" b="1" kern="0" dirty="0" smtClean="0">
                <a:solidFill>
                  <a:srgbClr val="009900"/>
                </a:solidFill>
                <a:latin typeface="+mj-lt"/>
              </a:rPr>
              <a:t> in EU regions?</a:t>
            </a:r>
            <a:endParaRPr lang="ca-ES" kern="0" dirty="0">
              <a:latin typeface="+mj-lt"/>
            </a:endParaRP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b="1" kern="0" noProof="0" dirty="0" smtClean="0">
                <a:solidFill>
                  <a:srgbClr val="009900"/>
                </a:solidFill>
                <a:latin typeface="+mj-lt"/>
              </a:rPr>
              <a:t>Differentiated effects</a:t>
            </a:r>
            <a:r>
              <a:rPr lang="en-GB" kern="0" noProof="0" dirty="0" smtClean="0">
                <a:solidFill>
                  <a:srgbClr val="000000"/>
                </a:solidFill>
                <a:latin typeface="+mj-lt"/>
              </a:rPr>
              <a:t> of networks and mobility </a:t>
            </a:r>
            <a:r>
              <a:rPr lang="en-GB" b="1" kern="0" noProof="0" dirty="0" smtClean="0">
                <a:solidFill>
                  <a:srgbClr val="009900"/>
                </a:solidFill>
                <a:latin typeface="+mj-lt"/>
              </a:rPr>
              <a:t>across groups of regions?</a:t>
            </a:r>
            <a:endParaRPr lang="en-GB" kern="0" noProof="0" dirty="0" smtClean="0">
              <a:solidFill>
                <a:srgbClr val="000000"/>
              </a:solidFill>
              <a:latin typeface="+mj-lt"/>
            </a:endParaRP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b="1" kern="0" dirty="0" smtClean="0">
                <a:latin typeface="+mj-lt"/>
              </a:rPr>
              <a:t>Do </a:t>
            </a:r>
            <a:r>
              <a:rPr lang="ca-ES" b="1" kern="0" dirty="0" err="1">
                <a:latin typeface="+mj-lt"/>
              </a:rPr>
              <a:t>region’s</a:t>
            </a:r>
            <a:r>
              <a:rPr lang="ca-ES" b="1" kern="0" dirty="0">
                <a:latin typeface="+mj-lt"/>
              </a:rPr>
              <a:t> </a:t>
            </a:r>
            <a:r>
              <a:rPr lang="ca-ES" b="1" kern="0" dirty="0" err="1">
                <a:solidFill>
                  <a:srgbClr val="009900"/>
                </a:solidFill>
                <a:latin typeface="+mj-lt"/>
              </a:rPr>
              <a:t>absorptive</a:t>
            </a:r>
            <a:r>
              <a:rPr lang="ca-ES" b="1" kern="0" dirty="0">
                <a:solidFill>
                  <a:srgbClr val="009900"/>
                </a:solidFill>
                <a:latin typeface="+mj-lt"/>
              </a:rPr>
              <a:t> </a:t>
            </a:r>
            <a:r>
              <a:rPr lang="ca-ES" b="1" kern="0" dirty="0" err="1">
                <a:solidFill>
                  <a:srgbClr val="009900"/>
                </a:solidFill>
                <a:latin typeface="+mj-lt"/>
              </a:rPr>
              <a:t>capacity</a:t>
            </a:r>
            <a:r>
              <a:rPr lang="ca-ES" b="1" kern="0" dirty="0">
                <a:solidFill>
                  <a:srgbClr val="009900"/>
                </a:solidFill>
                <a:latin typeface="+mj-lt"/>
              </a:rPr>
              <a:t> </a:t>
            </a:r>
            <a:r>
              <a:rPr lang="ca-ES" b="1" kern="0" dirty="0">
                <a:latin typeface="+mj-lt"/>
              </a:rPr>
              <a:t>determines networks </a:t>
            </a:r>
            <a:r>
              <a:rPr lang="ca-ES" b="1" kern="0" dirty="0" err="1">
                <a:latin typeface="+mj-lt"/>
              </a:rPr>
              <a:t>and</a:t>
            </a:r>
            <a:r>
              <a:rPr lang="ca-ES" b="1" kern="0" dirty="0">
                <a:latin typeface="+mj-lt"/>
              </a:rPr>
              <a:t> </a:t>
            </a:r>
            <a:r>
              <a:rPr lang="ca-ES" b="1" kern="0" dirty="0" err="1">
                <a:latin typeface="+mj-lt"/>
              </a:rPr>
              <a:t>mobility</a:t>
            </a:r>
            <a:r>
              <a:rPr lang="ca-ES" b="1" kern="0" dirty="0">
                <a:latin typeface="+mj-lt"/>
              </a:rPr>
              <a:t> </a:t>
            </a:r>
            <a:r>
              <a:rPr lang="ca-ES" b="1" kern="0" dirty="0" err="1">
                <a:latin typeface="+mj-lt"/>
              </a:rPr>
              <a:t>returns</a:t>
            </a:r>
            <a:r>
              <a:rPr lang="ca-ES" b="1" kern="0" dirty="0">
                <a:latin typeface="+mj-lt"/>
              </a:rPr>
              <a:t> to </a:t>
            </a:r>
            <a:r>
              <a:rPr lang="ca-ES" b="1" kern="0" dirty="0" err="1">
                <a:latin typeface="+mj-lt"/>
              </a:rPr>
              <a:t>innovation</a:t>
            </a:r>
            <a:r>
              <a:rPr lang="ca-ES" b="1" kern="0" dirty="0">
                <a:latin typeface="+mj-lt"/>
              </a:rPr>
              <a:t>?</a:t>
            </a:r>
          </a:p>
          <a:p>
            <a:pPr marL="0" indent="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endParaRPr lang="en-GB" kern="0" noProof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lvl="1" indent="0" algn="just" eaLnBrk="0" fontAlgn="auto" hangingPunct="0"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GB" kern="0" noProof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1817" y="317857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Mobility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and Networks in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Europe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: </a:t>
            </a:r>
            <a:r>
              <a:rPr lang="es-ES_tradnl" sz="2000" b="1" dirty="0" err="1" smtClean="0">
                <a:solidFill>
                  <a:srgbClr val="009900"/>
                </a:solidFill>
                <a:latin typeface="Verdana" charset="0"/>
              </a:rPr>
              <a:t>Three</a:t>
            </a:r>
            <a:r>
              <a:rPr lang="es-ES_tradnl" sz="2000" b="1" dirty="0" smtClean="0">
                <a:solidFill>
                  <a:srgbClr val="00990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9900"/>
                </a:solidFill>
                <a:latin typeface="Verdana" charset="0"/>
              </a:rPr>
              <a:t>questions</a:t>
            </a:r>
            <a:endParaRPr lang="es-ES_tradnl" sz="1700" b="1" dirty="0">
              <a:solidFill>
                <a:srgbClr val="0099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Empirical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strategy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268760"/>
            <a:ext cx="8496300" cy="431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ca-ES" kern="0" dirty="0" err="1" smtClean="0">
                <a:latin typeface="Arial Unicode MS" pitchFamily="34" charset="-128"/>
              </a:rPr>
              <a:t>Role</a:t>
            </a:r>
            <a:r>
              <a:rPr lang="ca-ES" kern="0" dirty="0" smtClean="0">
                <a:latin typeface="Arial Unicode MS" pitchFamily="34" charset="-128"/>
              </a:rPr>
              <a:t> of </a:t>
            </a:r>
            <a:r>
              <a:rPr lang="ca-ES" kern="0" dirty="0" err="1" smtClean="0">
                <a:latin typeface="Arial Unicode MS" pitchFamily="34" charset="-128"/>
              </a:rPr>
              <a:t>mobility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and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networking</a:t>
            </a:r>
            <a:r>
              <a:rPr lang="ca-ES" kern="0" dirty="0" smtClean="0">
                <a:latin typeface="Arial Unicode MS" pitchFamily="34" charset="-128"/>
              </a:rPr>
              <a:t>. Regional KPF:</a:t>
            </a: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ca-ES" kern="0" dirty="0" smtClean="0">
              <a:latin typeface="Arial Unicode MS" pitchFamily="34" charset="-128"/>
            </a:endParaRP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ca-ES" kern="0" dirty="0">
              <a:latin typeface="Arial Unicode MS" pitchFamily="34" charset="-128"/>
            </a:endParaRPr>
          </a:p>
          <a:p>
            <a:pPr marL="457200" lvl="1" indent="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ca-ES" b="1" kern="0" dirty="0" smtClean="0">
                <a:solidFill>
                  <a:srgbClr val="009900"/>
                </a:solidFill>
                <a:latin typeface="Arial Unicode MS" pitchFamily="34" charset="-128"/>
                <a:cs typeface="+mn-cs"/>
              </a:rPr>
              <a:t>274 </a:t>
            </a:r>
            <a:r>
              <a:rPr lang="ca-ES" b="1" kern="0" dirty="0">
                <a:solidFill>
                  <a:srgbClr val="009900"/>
                </a:solidFill>
                <a:latin typeface="Arial Unicode MS" pitchFamily="34" charset="-128"/>
                <a:cs typeface="+mn-cs"/>
              </a:rPr>
              <a:t>NUTS2 </a:t>
            </a:r>
            <a:r>
              <a:rPr lang="ca-ES" b="1" kern="0" dirty="0" err="1">
                <a:solidFill>
                  <a:srgbClr val="009900"/>
                </a:solidFill>
                <a:latin typeface="Arial Unicode MS" pitchFamily="34" charset="-128"/>
                <a:cs typeface="+mn-cs"/>
              </a:rPr>
              <a:t>European</a:t>
            </a:r>
            <a:r>
              <a:rPr lang="ca-ES" b="1" kern="0" dirty="0">
                <a:solidFill>
                  <a:srgbClr val="009900"/>
                </a:solidFill>
                <a:latin typeface="Arial Unicode MS" pitchFamily="34" charset="-128"/>
                <a:cs typeface="+mn-cs"/>
              </a:rPr>
              <a:t> regions </a:t>
            </a:r>
            <a:r>
              <a:rPr lang="ca-ES" kern="0" dirty="0">
                <a:solidFill>
                  <a:srgbClr val="000000"/>
                </a:solidFill>
                <a:latin typeface="Arial Unicode MS" pitchFamily="34" charset="-128"/>
                <a:cs typeface="+mn-cs"/>
              </a:rPr>
              <a:t>of 27 countries (EU-27 </a:t>
            </a:r>
            <a:r>
              <a:rPr lang="ca-ES" kern="0" dirty="0" err="1">
                <a:solidFill>
                  <a:srgbClr val="000000"/>
                </a:solidFill>
                <a:latin typeface="Arial Unicode MS" pitchFamily="34" charset="-128"/>
                <a:cs typeface="+mn-cs"/>
              </a:rPr>
              <a:t>except</a:t>
            </a:r>
            <a:r>
              <a:rPr lang="ca-ES" kern="0" dirty="0">
                <a:solidFill>
                  <a:srgbClr val="000000"/>
                </a:solidFill>
                <a:latin typeface="Arial Unicode MS" pitchFamily="34" charset="-128"/>
                <a:cs typeface="+mn-cs"/>
              </a:rPr>
              <a:t> </a:t>
            </a:r>
            <a:r>
              <a:rPr lang="ca-ES" kern="0" dirty="0" err="1">
                <a:solidFill>
                  <a:srgbClr val="000000"/>
                </a:solidFill>
                <a:latin typeface="Arial Unicode MS" pitchFamily="34" charset="-128"/>
                <a:cs typeface="+mn-cs"/>
              </a:rPr>
              <a:t>Cyprus</a:t>
            </a:r>
            <a:r>
              <a:rPr lang="ca-ES" kern="0" dirty="0">
                <a:solidFill>
                  <a:srgbClr val="000000"/>
                </a:solidFill>
                <a:latin typeface="Arial Unicode MS" pitchFamily="34" charset="-128"/>
                <a:cs typeface="+mn-cs"/>
              </a:rPr>
              <a:t> </a:t>
            </a:r>
            <a:r>
              <a:rPr lang="ca-ES" kern="0" dirty="0" err="1">
                <a:solidFill>
                  <a:srgbClr val="000000"/>
                </a:solidFill>
                <a:latin typeface="Arial Unicode MS" pitchFamily="34" charset="-128"/>
                <a:cs typeface="+mn-cs"/>
              </a:rPr>
              <a:t>and</a:t>
            </a:r>
            <a:r>
              <a:rPr lang="ca-ES" kern="0" dirty="0">
                <a:solidFill>
                  <a:srgbClr val="000000"/>
                </a:solidFill>
                <a:latin typeface="Arial Unicode MS" pitchFamily="34" charset="-128"/>
                <a:cs typeface="+mn-cs"/>
              </a:rPr>
              <a:t> Malta plus </a:t>
            </a:r>
            <a:r>
              <a:rPr lang="ca-ES" kern="0" dirty="0" err="1">
                <a:solidFill>
                  <a:srgbClr val="000000"/>
                </a:solidFill>
                <a:latin typeface="Arial Unicode MS" pitchFamily="34" charset="-128"/>
                <a:cs typeface="+mn-cs"/>
              </a:rPr>
              <a:t>Norway</a:t>
            </a:r>
            <a:r>
              <a:rPr lang="ca-ES" kern="0" dirty="0">
                <a:solidFill>
                  <a:srgbClr val="000000"/>
                </a:solidFill>
                <a:latin typeface="Arial Unicode MS" pitchFamily="34" charset="-128"/>
                <a:cs typeface="+mn-cs"/>
              </a:rPr>
              <a:t> </a:t>
            </a:r>
            <a:r>
              <a:rPr lang="ca-ES" kern="0" dirty="0" err="1">
                <a:solidFill>
                  <a:srgbClr val="000000"/>
                </a:solidFill>
                <a:latin typeface="Arial Unicode MS" pitchFamily="34" charset="-128"/>
                <a:cs typeface="+mn-cs"/>
              </a:rPr>
              <a:t>and</a:t>
            </a:r>
            <a:r>
              <a:rPr lang="ca-ES" kern="0" dirty="0">
                <a:solidFill>
                  <a:srgbClr val="000000"/>
                </a:solidFill>
                <a:latin typeface="Arial Unicode MS" pitchFamily="34" charset="-128"/>
                <a:cs typeface="+mn-cs"/>
              </a:rPr>
              <a:t> </a:t>
            </a:r>
            <a:r>
              <a:rPr lang="ca-ES" kern="0" dirty="0" err="1">
                <a:solidFill>
                  <a:srgbClr val="000000"/>
                </a:solidFill>
                <a:latin typeface="Arial Unicode MS" pitchFamily="34" charset="-128"/>
                <a:cs typeface="+mn-cs"/>
              </a:rPr>
              <a:t>Switzerland</a:t>
            </a:r>
            <a:r>
              <a:rPr lang="ca-ES" kern="0" dirty="0">
                <a:solidFill>
                  <a:srgbClr val="000000"/>
                </a:solidFill>
                <a:latin typeface="Arial Unicode MS" pitchFamily="34" charset="-128"/>
                <a:cs typeface="+mn-cs"/>
              </a:rPr>
              <a:t>) </a:t>
            </a:r>
            <a:r>
              <a:rPr lang="ca-ES" kern="0" dirty="0" err="1">
                <a:solidFill>
                  <a:srgbClr val="000000"/>
                </a:solidFill>
                <a:latin typeface="Arial Unicode MS" pitchFamily="34" charset="-128"/>
                <a:cs typeface="+mn-cs"/>
              </a:rPr>
              <a:t>from</a:t>
            </a:r>
            <a:r>
              <a:rPr lang="ca-ES" kern="0" dirty="0">
                <a:solidFill>
                  <a:srgbClr val="000000"/>
                </a:solidFill>
                <a:latin typeface="Arial Unicode MS" pitchFamily="34" charset="-128"/>
                <a:cs typeface="+mn-cs"/>
              </a:rPr>
              <a:t> 2000 to 2007</a:t>
            </a:r>
          </a:p>
          <a:p>
            <a:pPr marL="1193800" lvl="1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1600" b="1" dirty="0">
                <a:solidFill>
                  <a:srgbClr val="009900"/>
                </a:solidFill>
                <a:latin typeface="+mj-lt"/>
                <a:cs typeface="+mn-cs"/>
              </a:rPr>
              <a:t>Patent  applications </a:t>
            </a:r>
            <a:r>
              <a:rPr lang="en-GB" sz="1600" dirty="0">
                <a:solidFill>
                  <a:srgbClr val="000000"/>
                </a:solidFill>
                <a:latin typeface="+mj-lt"/>
                <a:cs typeface="+mn-cs"/>
              </a:rPr>
              <a:t>per million </a:t>
            </a:r>
            <a:r>
              <a:rPr lang="en-GB" sz="1600" dirty="0" err="1" smtClean="0">
                <a:solidFill>
                  <a:srgbClr val="000000"/>
                </a:solidFill>
                <a:latin typeface="+mj-lt"/>
                <a:cs typeface="+mn-cs"/>
              </a:rPr>
              <a:t>inh</a:t>
            </a:r>
            <a:r>
              <a:rPr lang="en-GB" sz="1600" dirty="0" smtClean="0">
                <a:solidFill>
                  <a:srgbClr val="000000"/>
                </a:solidFill>
                <a:latin typeface="+mj-lt"/>
                <a:cs typeface="+mn-cs"/>
              </a:rPr>
              <a:t>. REGPAT </a:t>
            </a:r>
            <a:r>
              <a:rPr lang="en-GB" sz="1600" dirty="0">
                <a:solidFill>
                  <a:srgbClr val="000000"/>
                </a:solidFill>
                <a:latin typeface="+mj-lt"/>
                <a:cs typeface="+mn-cs"/>
              </a:rPr>
              <a:t>database (January 2010 edit.)</a:t>
            </a:r>
          </a:p>
          <a:p>
            <a:pPr marL="1193800" lvl="1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1600" b="1" dirty="0">
                <a:solidFill>
                  <a:srgbClr val="009900"/>
                </a:solidFill>
                <a:latin typeface="+mj-lt"/>
                <a:cs typeface="+mn-cs"/>
              </a:rPr>
              <a:t>R&amp;D</a:t>
            </a:r>
            <a:r>
              <a:rPr lang="en-GB" sz="1600" dirty="0">
                <a:solidFill>
                  <a:srgbClr val="009900"/>
                </a:solidFill>
                <a:latin typeface="+mj-lt"/>
                <a:cs typeface="+mn-cs"/>
              </a:rPr>
              <a:t> </a:t>
            </a:r>
            <a:r>
              <a:rPr lang="en-GB" sz="1600" b="1" dirty="0">
                <a:solidFill>
                  <a:srgbClr val="009900"/>
                </a:solidFill>
                <a:latin typeface="+mj-lt"/>
                <a:cs typeface="+mn-cs"/>
              </a:rPr>
              <a:t>expenditures</a:t>
            </a:r>
            <a:r>
              <a:rPr lang="en-GB" sz="1600" dirty="0">
                <a:solidFill>
                  <a:srgbClr val="009900"/>
                </a:solidFill>
                <a:latin typeface="+mj-lt"/>
                <a:cs typeface="+mn-cs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+mj-lt"/>
                <a:cs typeface="+mn-cs"/>
              </a:rPr>
              <a:t>per capita </a:t>
            </a:r>
            <a:r>
              <a:rPr lang="en-GB" sz="1600" dirty="0" smtClean="0">
                <a:solidFill>
                  <a:srgbClr val="000000"/>
                </a:solidFill>
                <a:latin typeface="+mj-lt"/>
                <a:cs typeface="+mn-cs"/>
              </a:rPr>
              <a:t>(EUROSTAT </a:t>
            </a:r>
            <a:r>
              <a:rPr lang="en-GB" sz="1600" dirty="0">
                <a:solidFill>
                  <a:srgbClr val="000000"/>
                </a:solidFill>
                <a:latin typeface="+mj-lt"/>
                <a:cs typeface="+mn-cs"/>
              </a:rPr>
              <a:t>and Nat Stat Offices)</a:t>
            </a:r>
          </a:p>
          <a:p>
            <a:pPr marL="1193800" lvl="1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1600" b="1" dirty="0">
                <a:solidFill>
                  <a:srgbClr val="009900"/>
                </a:solidFill>
                <a:latin typeface="+mj-lt"/>
                <a:cs typeface="+mn-cs"/>
              </a:rPr>
              <a:t>Human capital</a:t>
            </a:r>
            <a:r>
              <a:rPr lang="en-GB" sz="1600" dirty="0">
                <a:solidFill>
                  <a:srgbClr val="000000"/>
                </a:solidFill>
                <a:latin typeface="+mj-lt"/>
                <a:cs typeface="+mn-cs"/>
              </a:rPr>
              <a:t>: share of population with tertiary education (EUROSTAT</a:t>
            </a:r>
            <a:r>
              <a:rPr lang="en-GB" sz="1600" dirty="0" smtClean="0">
                <a:solidFill>
                  <a:srgbClr val="000000"/>
                </a:solidFill>
                <a:latin typeface="+mj-lt"/>
                <a:cs typeface="+mn-cs"/>
              </a:rPr>
              <a:t>)</a:t>
            </a:r>
          </a:p>
          <a:p>
            <a:pPr marL="1193800" lvl="1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1600" b="1" dirty="0" smtClean="0">
                <a:solidFill>
                  <a:srgbClr val="009900"/>
                </a:solidFill>
                <a:latin typeface="+mj-lt"/>
                <a:cs typeface="+mn-cs"/>
              </a:rPr>
              <a:t>Mobility and Networks</a:t>
            </a:r>
            <a:r>
              <a:rPr lang="en-GB" sz="1600" dirty="0" smtClean="0">
                <a:solidFill>
                  <a:srgbClr val="000000"/>
                </a:solidFill>
                <a:latin typeface="+mj-lt"/>
                <a:cs typeface="+mn-cs"/>
              </a:rPr>
              <a:t>: </a:t>
            </a:r>
            <a:r>
              <a:rPr lang="en-GB" sz="1600" kern="0" dirty="0" smtClean="0">
                <a:solidFill>
                  <a:srgbClr val="000000"/>
                </a:solidFill>
                <a:latin typeface="+mj-lt"/>
              </a:rPr>
              <a:t>not in official statistics, PATENT DOCUMENTS</a:t>
            </a:r>
            <a:endParaRPr lang="en-GB" sz="1600" kern="0" dirty="0">
              <a:solidFill>
                <a:srgbClr val="000000"/>
              </a:solidFill>
              <a:latin typeface="+mj-lt"/>
            </a:endParaRPr>
          </a:p>
          <a:p>
            <a:pPr marL="457200" lvl="1" indent="0" algn="just" eaLnBrk="0" fontAlgn="auto" hangingPunct="0"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GB" sz="1600" kern="0" noProof="0" dirty="0" smtClean="0">
                <a:solidFill>
                  <a:srgbClr val="000000"/>
                </a:solidFill>
                <a:latin typeface="+mj-lt"/>
              </a:rPr>
              <a:t> 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16" y="1844824"/>
            <a:ext cx="612221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0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-61913"/>
            <a:ext cx="6542087" cy="727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9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7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Data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  <a:p>
            <a:pPr eaLnBrk="0" hangingPunct="0">
              <a:spcBef>
                <a:spcPct val="50000"/>
              </a:spcBef>
            </a:pP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268760"/>
            <a:ext cx="8496300" cy="351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ca-ES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Mobility</a:t>
            </a:r>
            <a:r>
              <a:rPr lang="ca-ES" b="1" kern="0" dirty="0" smtClean="0">
                <a:solidFill>
                  <a:srgbClr val="00990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and</a:t>
            </a:r>
            <a:r>
              <a:rPr lang="ca-ES" b="1" kern="0" dirty="0" smtClean="0">
                <a:solidFill>
                  <a:srgbClr val="009900"/>
                </a:solidFill>
                <a:latin typeface="Arial Unicode MS" pitchFamily="34" charset="-128"/>
              </a:rPr>
              <a:t> network </a:t>
            </a:r>
            <a:r>
              <a:rPr lang="ca-ES" kern="0" dirty="0" smtClean="0">
                <a:latin typeface="Arial Unicode MS" pitchFamily="34" charset="-128"/>
              </a:rPr>
              <a:t>variables</a:t>
            </a:r>
          </a:p>
          <a:p>
            <a:pPr marL="736600" lvl="1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1400" dirty="0">
                <a:latin typeface="Arial Unicode MS" pitchFamily="34" charset="-128"/>
              </a:rPr>
              <a:t>Use </a:t>
            </a:r>
            <a:r>
              <a:rPr lang="en-GB" sz="1400" b="1" dirty="0">
                <a:solidFill>
                  <a:srgbClr val="009900"/>
                </a:solidFill>
                <a:latin typeface="Arial Unicode MS" pitchFamily="34" charset="-128"/>
              </a:rPr>
              <a:t>unit-record data </a:t>
            </a:r>
            <a:r>
              <a:rPr lang="en-GB" sz="1400" dirty="0">
                <a:latin typeface="Arial Unicode MS" pitchFamily="34" charset="-128"/>
              </a:rPr>
              <a:t>from EPO patents (REGPAT, Jan. edit.)</a:t>
            </a:r>
          </a:p>
          <a:p>
            <a:pPr marL="736600" lvl="1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1400" b="1" dirty="0" smtClean="0">
                <a:solidFill>
                  <a:srgbClr val="009900"/>
                </a:solidFill>
                <a:latin typeface="Arial Unicode MS" pitchFamily="34" charset="-128"/>
              </a:rPr>
              <a:t>In- </a:t>
            </a:r>
            <a:r>
              <a:rPr lang="en-GB" sz="1400" b="1" dirty="0">
                <a:solidFill>
                  <a:srgbClr val="009900"/>
                </a:solidFill>
                <a:latin typeface="Arial Unicode MS" pitchFamily="34" charset="-128"/>
              </a:rPr>
              <a:t>and Out-flows of inventors</a:t>
            </a:r>
            <a:r>
              <a:rPr lang="en-GB" sz="1400" dirty="0">
                <a:latin typeface="Arial Unicode MS" pitchFamily="34" charset="-128"/>
              </a:rPr>
              <a:t>: changes of the region of residence reported by the inventor in patent documents (within 5 years) divided by number of inventors</a:t>
            </a:r>
          </a:p>
          <a:p>
            <a:pPr marL="736600" lvl="1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1400" b="1" dirty="0">
                <a:solidFill>
                  <a:srgbClr val="009900"/>
                </a:solidFill>
                <a:latin typeface="Arial Unicode MS" pitchFamily="34" charset="-128"/>
              </a:rPr>
              <a:t>Co-patents</a:t>
            </a:r>
            <a:r>
              <a:rPr lang="en-GB" sz="1400" dirty="0">
                <a:latin typeface="Arial Unicode MS" pitchFamily="34" charset="-128"/>
              </a:rPr>
              <a:t> between inventors residing, at the time of application, in different regions: average number of co-inventions per inventor from outside the inventor’s region</a:t>
            </a:r>
            <a:r>
              <a:rPr lang="en-GB" sz="1400" dirty="0" smtClean="0">
                <a:latin typeface="Arial Unicode MS" pitchFamily="34" charset="-128"/>
              </a:rPr>
              <a:t>.</a:t>
            </a:r>
          </a:p>
          <a:p>
            <a:pPr marL="736600" lvl="1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1400" dirty="0" smtClean="0">
                <a:latin typeface="Arial Unicode MS" pitchFamily="34" charset="-128"/>
              </a:rPr>
              <a:t>No </a:t>
            </a:r>
            <a:r>
              <a:rPr lang="en-GB" sz="1400" dirty="0">
                <a:latin typeface="Arial Unicode MS" pitchFamily="34" charset="-128"/>
              </a:rPr>
              <a:t>single ID for each inventor. Need to identify them individually</a:t>
            </a:r>
          </a:p>
          <a:p>
            <a:pPr marL="627063" lvl="1" indent="-176213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 smtClean="0">
              <a:latin typeface="Arial Unicode MS" pitchFamily="34" charset="-128"/>
            </a:endParaRPr>
          </a:p>
          <a:p>
            <a:pPr lvl="1"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dirty="0" smtClean="0"/>
          </a:p>
          <a:p>
            <a:pPr marL="457200" lvl="1" indent="0" algn="just" eaLnBrk="0" fontAlgn="auto" hangingPunct="0"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GB" kern="0" noProof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5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7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Results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: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Patterns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of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mobility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and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networking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  <a:p>
            <a:pPr eaLnBrk="0" hangingPunct="0">
              <a:spcBef>
                <a:spcPct val="50000"/>
              </a:spcBef>
            </a:pP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49362" y="6329143"/>
            <a:ext cx="8280920" cy="39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600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Distance</a:t>
            </a:r>
            <a:r>
              <a:rPr lang="ca-ES" sz="1600" b="1" kern="0" dirty="0" smtClean="0">
                <a:solidFill>
                  <a:srgbClr val="009900"/>
                </a:solidFill>
                <a:latin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very</a:t>
            </a:r>
            <a:r>
              <a:rPr lang="ca-ES" sz="1600" b="1" kern="0" dirty="0" smtClean="0">
                <a:solidFill>
                  <a:srgbClr val="009900"/>
                </a:solidFill>
                <a:latin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small</a:t>
            </a:r>
            <a:r>
              <a:rPr lang="ca-ES" sz="1600" kern="0" dirty="0" smtClean="0">
                <a:latin typeface="Arial Unicode MS" pitchFamily="34" charset="-128"/>
              </a:rPr>
              <a:t> </a:t>
            </a:r>
            <a:r>
              <a:rPr lang="ca-ES" sz="1600" kern="0" dirty="0" err="1" smtClean="0">
                <a:latin typeface="Arial Unicode MS" pitchFamily="34" charset="-128"/>
              </a:rPr>
              <a:t>if</a:t>
            </a:r>
            <a:r>
              <a:rPr lang="ca-ES" sz="1600" kern="0" dirty="0" smtClean="0">
                <a:latin typeface="Arial Unicode MS" pitchFamily="34" charset="-128"/>
              </a:rPr>
              <a:t> </a:t>
            </a:r>
            <a:r>
              <a:rPr lang="ca-ES" sz="1600" kern="0" dirty="0" err="1" smtClean="0">
                <a:latin typeface="Arial Unicode MS" pitchFamily="34" charset="-128"/>
              </a:rPr>
              <a:t>compared</a:t>
            </a:r>
            <a:r>
              <a:rPr lang="ca-ES" sz="1600" kern="0" dirty="0" smtClean="0">
                <a:latin typeface="Arial Unicode MS" pitchFamily="34" charset="-128"/>
              </a:rPr>
              <a:t> </a:t>
            </a:r>
            <a:r>
              <a:rPr lang="ca-ES" sz="1600" kern="0" dirty="0" err="1" smtClean="0">
                <a:latin typeface="Arial Unicode MS" pitchFamily="34" charset="-128"/>
              </a:rPr>
              <a:t>with</a:t>
            </a:r>
            <a:r>
              <a:rPr lang="ca-ES" sz="1600" kern="0" dirty="0" smtClean="0">
                <a:latin typeface="Arial Unicode MS" pitchFamily="34" charset="-128"/>
              </a:rPr>
              <a:t> </a:t>
            </a:r>
            <a:r>
              <a:rPr lang="ca-ES" sz="1600" kern="0" dirty="0" err="1" smtClean="0">
                <a:latin typeface="Arial Unicode MS" pitchFamily="34" charset="-128"/>
              </a:rPr>
              <a:t>average</a:t>
            </a:r>
            <a:r>
              <a:rPr lang="ca-ES" sz="1600" kern="0" dirty="0" smtClean="0">
                <a:latin typeface="Arial Unicode MS" pitchFamily="34" charset="-128"/>
              </a:rPr>
              <a:t> </a:t>
            </a:r>
            <a:r>
              <a:rPr lang="ca-ES" sz="1600" kern="0" dirty="0" err="1" smtClean="0">
                <a:latin typeface="Arial Unicode MS" pitchFamily="34" charset="-128"/>
              </a:rPr>
              <a:t>distance</a:t>
            </a:r>
            <a:r>
              <a:rPr lang="ca-ES" sz="1600" kern="0" dirty="0" smtClean="0">
                <a:latin typeface="Arial Unicode MS" pitchFamily="34" charset="-128"/>
              </a:rPr>
              <a:t> </a:t>
            </a:r>
            <a:r>
              <a:rPr lang="ca-ES" sz="1600" kern="0" dirty="0" err="1" smtClean="0">
                <a:latin typeface="Arial Unicode MS" pitchFamily="34" charset="-128"/>
              </a:rPr>
              <a:t>between</a:t>
            </a:r>
            <a:r>
              <a:rPr lang="ca-ES" sz="1600" kern="0" dirty="0" smtClean="0">
                <a:latin typeface="Arial Unicode MS" pitchFamily="34" charset="-128"/>
              </a:rPr>
              <a:t> all </a:t>
            </a:r>
            <a:r>
              <a:rPr lang="ca-ES" sz="1600" kern="0" dirty="0" err="1" smtClean="0">
                <a:latin typeface="Arial Unicode MS" pitchFamily="34" charset="-128"/>
              </a:rPr>
              <a:t>pairs</a:t>
            </a:r>
            <a:r>
              <a:rPr lang="ca-ES" sz="1600" kern="0" dirty="0" smtClean="0">
                <a:latin typeface="Arial Unicode MS" pitchFamily="34" charset="-128"/>
              </a:rPr>
              <a:t>: 1787 km. 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413712"/>
              </p:ext>
            </p:extLst>
          </p:nvPr>
        </p:nvGraphicFramePr>
        <p:xfrm>
          <a:off x="272422" y="908716"/>
          <a:ext cx="8657860" cy="5426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3381"/>
                <a:gridCol w="1390032"/>
                <a:gridCol w="3084906"/>
                <a:gridCol w="1279541"/>
              </a:tblGrid>
              <a:tr h="368887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Mobility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Networks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3688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Average distance covered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395.14km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distance covered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355.48km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0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Movements from within national borders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67.87%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Networks from within national borders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77.48%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8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% inflows in top 20 </a:t>
                      </a:r>
                      <a:r>
                        <a:rPr lang="en-GB" sz="1000" dirty="0" smtClean="0">
                          <a:effectLst/>
                        </a:rPr>
                        <a:t>regions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49.76%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networks in top 20 regions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49.99%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0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Gini index inflows’ distribution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0.73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Gini index networks’ distribution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0.73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8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Regions with 0 inflows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37 (13.50%)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Regions with 0 networks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 (1.46%)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0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Regions with 5 or less inflows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84 (30.66%)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Regions with 5 or less networks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 (3.28%)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0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Regions with 0 inflows 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High-income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 (1.16%)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Regions with 0 networks 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High-income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 (0.00%)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0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Regions with 0 inflows 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Low-income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35 (34.65%)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Regions with 0 networks 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Low-income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 (3.96 %)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107504" y="908720"/>
            <a:ext cx="8928992" cy="1512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64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7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Results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: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Patterns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of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mobility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and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networking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  <a:p>
            <a:pPr eaLnBrk="0" hangingPunct="0">
              <a:spcBef>
                <a:spcPct val="50000"/>
              </a:spcBef>
            </a:pP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31540" y="6191065"/>
            <a:ext cx="8532948" cy="42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600" kern="0" dirty="0" smtClean="0">
                <a:latin typeface="Arial Unicode MS" pitchFamily="34" charset="-128"/>
              </a:rPr>
              <a:t>Distribution </a:t>
            </a:r>
            <a:r>
              <a:rPr lang="ca-ES" sz="1600" kern="0" dirty="0" smtClean="0">
                <a:latin typeface="Arial Unicode MS" pitchFamily="34" charset="-128"/>
              </a:rPr>
              <a:t>of </a:t>
            </a:r>
            <a:r>
              <a:rPr lang="ca-ES" sz="1600" kern="0" dirty="0" err="1" smtClean="0">
                <a:latin typeface="Arial Unicode MS" pitchFamily="34" charset="-128"/>
              </a:rPr>
              <a:t>flows</a:t>
            </a:r>
            <a:r>
              <a:rPr lang="ca-ES" sz="1600" kern="0" dirty="0" smtClean="0">
                <a:latin typeface="Arial Unicode MS" pitchFamily="34" charset="-128"/>
              </a:rPr>
              <a:t> </a:t>
            </a:r>
            <a:r>
              <a:rPr lang="ca-ES" sz="1600" kern="0" dirty="0" err="1" smtClean="0">
                <a:latin typeface="Arial Unicode MS" pitchFamily="34" charset="-128"/>
              </a:rPr>
              <a:t>and</a:t>
            </a:r>
            <a:r>
              <a:rPr lang="ca-ES" sz="1600" kern="0" dirty="0" smtClean="0">
                <a:latin typeface="Arial Unicode MS" pitchFamily="34" charset="-128"/>
              </a:rPr>
              <a:t> networks </a:t>
            </a:r>
            <a:r>
              <a:rPr lang="ca-ES" sz="1600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very</a:t>
            </a:r>
            <a:r>
              <a:rPr lang="ca-ES" sz="1600" b="1" kern="0" dirty="0" smtClean="0">
                <a:solidFill>
                  <a:srgbClr val="009900"/>
                </a:solidFill>
                <a:latin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skewed</a:t>
            </a:r>
            <a:r>
              <a:rPr lang="ca-ES" sz="1600" kern="0" dirty="0" smtClean="0">
                <a:latin typeface="Arial Unicode MS" pitchFamily="34" charset="-128"/>
              </a:rPr>
              <a:t>. Networks </a:t>
            </a:r>
            <a:r>
              <a:rPr lang="ca-ES" sz="1600" kern="0" dirty="0" err="1" smtClean="0">
                <a:latin typeface="Arial Unicode MS" pitchFamily="34" charset="-128"/>
              </a:rPr>
              <a:t>reach</a:t>
            </a:r>
            <a:r>
              <a:rPr lang="ca-ES" sz="1600" kern="0" dirty="0" smtClean="0">
                <a:latin typeface="Arial Unicode MS" pitchFamily="34" charset="-128"/>
              </a:rPr>
              <a:t> a </a:t>
            </a:r>
            <a:r>
              <a:rPr lang="ca-ES" sz="1600" kern="0" dirty="0" err="1" smtClean="0">
                <a:latin typeface="Arial Unicode MS" pitchFamily="34" charset="-128"/>
              </a:rPr>
              <a:t>larger</a:t>
            </a:r>
            <a:r>
              <a:rPr lang="ca-ES" sz="1600" kern="0" dirty="0" smtClean="0">
                <a:latin typeface="Arial Unicode MS" pitchFamily="34" charset="-128"/>
              </a:rPr>
              <a:t> </a:t>
            </a:r>
            <a:r>
              <a:rPr lang="ca-ES" sz="1600" kern="0" dirty="0" err="1" smtClean="0">
                <a:latin typeface="Arial Unicode MS" pitchFamily="34" charset="-128"/>
              </a:rPr>
              <a:t>number</a:t>
            </a:r>
            <a:r>
              <a:rPr lang="ca-ES" sz="1600" kern="0" dirty="0" smtClean="0">
                <a:latin typeface="Arial Unicode MS" pitchFamily="34" charset="-128"/>
              </a:rPr>
              <a:t> of regions</a:t>
            </a:r>
            <a:r>
              <a:rPr lang="ca-ES" sz="1600" kern="0" dirty="0" smtClean="0">
                <a:latin typeface="Arial Unicode MS" pitchFamily="34" charset="-128"/>
              </a:rPr>
              <a:t>.</a:t>
            </a:r>
            <a:endParaRPr lang="ca-ES" sz="1600" kern="0" dirty="0" smtClean="0">
              <a:latin typeface="Arial Unicode MS" pitchFamily="34" charset="-128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968670"/>
              </p:ext>
            </p:extLst>
          </p:nvPr>
        </p:nvGraphicFramePr>
        <p:xfrm>
          <a:off x="272422" y="980729"/>
          <a:ext cx="8692066" cy="51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4852"/>
                <a:gridCol w="1395524"/>
                <a:gridCol w="3097094"/>
                <a:gridCol w="1284596"/>
              </a:tblGrid>
              <a:tr h="356544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Mobility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Networks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3565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Average distance covered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395.14km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distance covered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355.48km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33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Movements from within national borders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67.87%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Networks from within national borders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77.48%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5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% inflows in top 20 </a:t>
                      </a:r>
                      <a:r>
                        <a:rPr lang="en-GB" sz="1000" dirty="0" smtClean="0">
                          <a:effectLst/>
                        </a:rPr>
                        <a:t>regions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49.76%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networks in top 20 regions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49.99%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37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Gini index inflows’ distribution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0.73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Gini index networks’ distribution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0.73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5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Regions with 0 inflows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37 (13.50%)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Regions with 0 networks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 (1.46%)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37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Regions with 5 or less inflows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84 (30.66%)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Regions with 5 or less networks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 (3.28%)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37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Regions with 0 inflows 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High-income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 (1.16%)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Regions with 0 networks 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High-income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 (0.00%)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37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Regions with 0 inflows 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Low-income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35 (34.65%)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Regions with 0 networks 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Low-income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 (3.96 %)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107504" y="2276872"/>
            <a:ext cx="8856984" cy="2520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64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7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Results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: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Patterns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of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mobility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and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networking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  <a:p>
            <a:pPr eaLnBrk="0" hangingPunct="0">
              <a:spcBef>
                <a:spcPct val="50000"/>
              </a:spcBef>
            </a:pP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9552" y="5517232"/>
            <a:ext cx="8280920" cy="105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600" b="1" kern="0" dirty="0" smtClean="0">
                <a:solidFill>
                  <a:srgbClr val="009900"/>
                </a:solidFill>
                <a:latin typeface="Arial Unicode MS" pitchFamily="34" charset="-128"/>
              </a:rPr>
              <a:t>Similar </a:t>
            </a:r>
            <a:r>
              <a:rPr lang="ca-ES" sz="1600" b="1" kern="0" dirty="0" smtClean="0">
                <a:solidFill>
                  <a:srgbClr val="009900"/>
                </a:solidFill>
                <a:latin typeface="Arial Unicode MS" pitchFamily="34" charset="-128"/>
              </a:rPr>
              <a:t>conclusions </a:t>
            </a:r>
            <a:r>
              <a:rPr lang="ca-ES" sz="1600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when</a:t>
            </a:r>
            <a:r>
              <a:rPr lang="ca-ES" sz="1600" b="1" kern="0" dirty="0" smtClean="0">
                <a:solidFill>
                  <a:srgbClr val="009900"/>
                </a:solidFill>
                <a:latin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splitting</a:t>
            </a:r>
            <a:r>
              <a:rPr lang="ca-ES" sz="1600" b="1" kern="0" dirty="0" smtClean="0">
                <a:solidFill>
                  <a:srgbClr val="009900"/>
                </a:solidFill>
                <a:latin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the</a:t>
            </a:r>
            <a:r>
              <a:rPr lang="ca-ES" sz="1600" b="1" kern="0" dirty="0" smtClean="0">
                <a:solidFill>
                  <a:srgbClr val="009900"/>
                </a:solidFill>
                <a:latin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sample</a:t>
            </a:r>
            <a:r>
              <a:rPr lang="ca-ES" sz="1600" b="1" kern="0" dirty="0" smtClean="0">
                <a:solidFill>
                  <a:srgbClr val="009900"/>
                </a:solidFill>
                <a:latin typeface="Arial Unicode MS" pitchFamily="34" charset="-128"/>
              </a:rPr>
              <a:t> </a:t>
            </a:r>
            <a:r>
              <a:rPr lang="ca-ES" sz="1600" kern="0" dirty="0" err="1" smtClean="0">
                <a:latin typeface="Arial Unicode MS" pitchFamily="34" charset="-128"/>
              </a:rPr>
              <a:t>across</a:t>
            </a:r>
            <a:r>
              <a:rPr lang="ca-ES" sz="1600" kern="0" dirty="0" smtClean="0">
                <a:latin typeface="Arial Unicode MS" pitchFamily="34" charset="-128"/>
              </a:rPr>
              <a:t> </a:t>
            </a:r>
            <a:r>
              <a:rPr lang="ca-ES" sz="1600" kern="0" dirty="0" err="1" smtClean="0">
                <a:latin typeface="Arial Unicode MS" pitchFamily="34" charset="-128"/>
              </a:rPr>
              <a:t>groups</a:t>
            </a:r>
            <a:r>
              <a:rPr lang="ca-ES" sz="1600" kern="0" dirty="0" smtClean="0">
                <a:latin typeface="Arial Unicode MS" pitchFamily="34" charset="-128"/>
              </a:rPr>
              <a:t> of regions, </a:t>
            </a:r>
            <a:r>
              <a:rPr lang="ca-ES" sz="1600" kern="0" dirty="0" err="1" smtClean="0">
                <a:latin typeface="Arial Unicode MS" pitchFamily="34" charset="-128"/>
              </a:rPr>
              <a:t>although</a:t>
            </a:r>
            <a:r>
              <a:rPr lang="ca-ES" sz="1600" kern="0" dirty="0" smtClean="0">
                <a:latin typeface="Arial Unicode MS" pitchFamily="34" charset="-128"/>
              </a:rPr>
              <a:t>:</a:t>
            </a:r>
          </a:p>
          <a:p>
            <a:pPr marL="637200" lvl="1" indent="-252000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1600" kern="0" dirty="0" err="1" smtClean="0">
                <a:latin typeface="Arial Unicode MS" pitchFamily="34" charset="-128"/>
              </a:rPr>
              <a:t>Less</a:t>
            </a:r>
            <a:r>
              <a:rPr lang="ca-ES" sz="1600" kern="0" dirty="0" smtClean="0">
                <a:latin typeface="Arial Unicode MS" pitchFamily="34" charset="-128"/>
              </a:rPr>
              <a:t> </a:t>
            </a:r>
            <a:r>
              <a:rPr lang="ca-ES" sz="1600" kern="0" dirty="0" err="1" smtClean="0">
                <a:latin typeface="Arial Unicode MS" pitchFamily="34" charset="-128"/>
              </a:rPr>
              <a:t>developed</a:t>
            </a:r>
            <a:r>
              <a:rPr lang="ca-ES" sz="1600" kern="0" dirty="0" smtClean="0">
                <a:latin typeface="Arial Unicode MS" pitchFamily="34" charset="-128"/>
              </a:rPr>
              <a:t> </a:t>
            </a:r>
            <a:r>
              <a:rPr lang="ca-ES" sz="1600" kern="0" dirty="0" err="1" smtClean="0">
                <a:latin typeface="Arial Unicode MS" pitchFamily="34" charset="-128"/>
              </a:rPr>
              <a:t>areas</a:t>
            </a:r>
            <a:r>
              <a:rPr lang="ca-ES" sz="1600" kern="0" dirty="0" smtClean="0">
                <a:latin typeface="Arial Unicode MS" pitchFamily="34" charset="-128"/>
              </a:rPr>
              <a:t> </a:t>
            </a:r>
            <a:r>
              <a:rPr lang="ca-ES" sz="1600" kern="0" dirty="0" err="1" smtClean="0">
                <a:latin typeface="Arial Unicode MS" pitchFamily="34" charset="-128"/>
              </a:rPr>
              <a:t>are</a:t>
            </a:r>
            <a:r>
              <a:rPr lang="ca-ES" sz="1600" kern="0" dirty="0" smtClean="0">
                <a:latin typeface="Arial Unicode MS" pitchFamily="34" charset="-128"/>
              </a:rPr>
              <a:t> </a:t>
            </a:r>
            <a:r>
              <a:rPr lang="ca-ES" sz="1600" kern="0" dirty="0" err="1" smtClean="0">
                <a:latin typeface="Arial Unicode MS" pitchFamily="34" charset="-128"/>
              </a:rPr>
              <a:t>the</a:t>
            </a:r>
            <a:r>
              <a:rPr lang="ca-ES" sz="1600" kern="0" dirty="0" smtClean="0">
                <a:latin typeface="Arial Unicode MS" pitchFamily="34" charset="-128"/>
              </a:rPr>
              <a:t> most </a:t>
            </a:r>
            <a:r>
              <a:rPr lang="ca-ES" sz="1600" kern="0" dirty="0" err="1" smtClean="0">
                <a:latin typeface="Arial Unicode MS" pitchFamily="34" charset="-128"/>
              </a:rPr>
              <a:t>affected</a:t>
            </a:r>
            <a:r>
              <a:rPr lang="ca-ES" sz="1600" kern="0" dirty="0" smtClean="0">
                <a:latin typeface="Arial Unicode MS" pitchFamily="34" charset="-128"/>
              </a:rPr>
              <a:t> </a:t>
            </a:r>
            <a:r>
              <a:rPr lang="ca-ES" sz="1600" kern="0" dirty="0" err="1" smtClean="0">
                <a:latin typeface="Arial Unicode MS" pitchFamily="34" charset="-128"/>
              </a:rPr>
              <a:t>by</a:t>
            </a:r>
            <a:r>
              <a:rPr lang="ca-ES" sz="1600" kern="0" dirty="0" smtClean="0">
                <a:latin typeface="Arial Unicode MS" pitchFamily="34" charset="-128"/>
              </a:rPr>
              <a:t> </a:t>
            </a:r>
            <a:r>
              <a:rPr lang="ca-ES" sz="1600" kern="0" dirty="0" err="1" smtClean="0">
                <a:latin typeface="Arial Unicode MS" pitchFamily="34" charset="-128"/>
              </a:rPr>
              <a:t>the</a:t>
            </a:r>
            <a:r>
              <a:rPr lang="ca-ES" sz="1600" kern="0" dirty="0" smtClean="0">
                <a:latin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absence</a:t>
            </a:r>
            <a:r>
              <a:rPr lang="ca-ES" sz="1600" b="1" kern="0" dirty="0" smtClean="0">
                <a:solidFill>
                  <a:srgbClr val="009900"/>
                </a:solidFill>
                <a:latin typeface="Arial Unicode MS" pitchFamily="34" charset="-128"/>
              </a:rPr>
              <a:t> of </a:t>
            </a:r>
            <a:r>
              <a:rPr lang="ca-ES" sz="1600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inflows</a:t>
            </a:r>
            <a:endParaRPr lang="ca-ES" sz="1600" b="1" kern="0" dirty="0" smtClean="0">
              <a:solidFill>
                <a:srgbClr val="009900"/>
              </a:solidFill>
              <a:latin typeface="Arial Unicode MS" pitchFamily="34" charset="-128"/>
            </a:endParaRPr>
          </a:p>
          <a:p>
            <a:pPr marL="637200" lvl="1" indent="-252000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1600" b="1" kern="0" dirty="0" smtClean="0">
                <a:solidFill>
                  <a:srgbClr val="009900"/>
                </a:solidFill>
                <a:latin typeface="Arial Unicode MS" pitchFamily="34" charset="-128"/>
              </a:rPr>
              <a:t>Networks </a:t>
            </a:r>
            <a:r>
              <a:rPr lang="ca-ES" sz="1600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are</a:t>
            </a:r>
            <a:r>
              <a:rPr lang="ca-ES" sz="1600" b="1" kern="0" dirty="0" smtClean="0">
                <a:solidFill>
                  <a:srgbClr val="009900"/>
                </a:solidFill>
                <a:latin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widely</a:t>
            </a:r>
            <a:r>
              <a:rPr lang="ca-ES" sz="1600" b="1" kern="0" dirty="0" smtClean="0">
                <a:solidFill>
                  <a:srgbClr val="009900"/>
                </a:solidFill>
                <a:latin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spread</a:t>
            </a:r>
            <a:r>
              <a:rPr lang="ca-ES" sz="1600" kern="0" dirty="0" smtClean="0">
                <a:latin typeface="Arial Unicode MS" pitchFamily="34" charset="-128"/>
              </a:rPr>
              <a:t>, </a:t>
            </a:r>
            <a:r>
              <a:rPr lang="ca-ES" sz="1600" kern="0" dirty="0" err="1" smtClean="0">
                <a:latin typeface="Arial Unicode MS" pitchFamily="34" charset="-128"/>
              </a:rPr>
              <a:t>irrespective</a:t>
            </a:r>
            <a:r>
              <a:rPr lang="ca-ES" sz="1600" kern="0" dirty="0" smtClean="0">
                <a:latin typeface="Arial Unicode MS" pitchFamily="34" charset="-128"/>
              </a:rPr>
              <a:t> of </a:t>
            </a:r>
            <a:r>
              <a:rPr lang="ca-ES" sz="1600" kern="0" dirty="0" err="1" smtClean="0">
                <a:latin typeface="Arial Unicode MS" pitchFamily="34" charset="-128"/>
              </a:rPr>
              <a:t>their</a:t>
            </a:r>
            <a:r>
              <a:rPr lang="ca-ES" sz="1600" kern="0" dirty="0" smtClean="0">
                <a:latin typeface="Arial Unicode MS" pitchFamily="34" charset="-128"/>
              </a:rPr>
              <a:t> </a:t>
            </a:r>
            <a:r>
              <a:rPr lang="ca-ES" sz="1600" kern="0" dirty="0" err="1" smtClean="0">
                <a:latin typeface="Arial Unicode MS" pitchFamily="34" charset="-128"/>
              </a:rPr>
              <a:t>level</a:t>
            </a:r>
            <a:r>
              <a:rPr lang="ca-ES" sz="1600" kern="0" dirty="0" smtClean="0">
                <a:latin typeface="Arial Unicode MS" pitchFamily="34" charset="-128"/>
              </a:rPr>
              <a:t> of ec </a:t>
            </a:r>
            <a:r>
              <a:rPr lang="ca-ES" sz="1600" kern="0" dirty="0" err="1" smtClean="0">
                <a:latin typeface="Arial Unicode MS" pitchFamily="34" charset="-128"/>
              </a:rPr>
              <a:t>development</a:t>
            </a:r>
            <a:r>
              <a:rPr lang="en-GB" sz="1600" dirty="0" smtClean="0">
                <a:latin typeface="Arial Unicode MS" pitchFamily="34" charset="-128"/>
              </a:rPr>
              <a:t> 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364474"/>
              </p:ext>
            </p:extLst>
          </p:nvPr>
        </p:nvGraphicFramePr>
        <p:xfrm>
          <a:off x="272422" y="848713"/>
          <a:ext cx="8548050" cy="4668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6557"/>
                <a:gridCol w="1372402"/>
                <a:gridCol w="3045779"/>
                <a:gridCol w="1263312"/>
              </a:tblGrid>
              <a:tr h="314884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Mobility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Networks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3148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Average distance covered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395.14km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distance covered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355.48km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Movements from within national borders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67.87%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Networks from within national borders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77.48%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8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% inflows in top 20 </a:t>
                      </a:r>
                      <a:r>
                        <a:rPr lang="en-GB" sz="1000" dirty="0" smtClean="0">
                          <a:effectLst/>
                        </a:rPr>
                        <a:t>regions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49.76%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networks in top 20 regions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49.99%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45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Gini index inflows’ distribution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0.73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Gini index networks’ distribution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0.73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8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Regions with 0 inflows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37 (13.50%)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Regions with 0 networks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 (1.46%)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45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Regions with 5 or less inflows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84 (30.66%)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Regions with 5 or less networks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 (3.28%)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45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Regions with 0 inflows 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High-income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 (1.16%)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Regions with 0 networks 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High-income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 (0.00%)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45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Regions with 0 inflows </a:t>
                      </a:r>
                      <a:endParaRPr lang="es-ES" sz="1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Low-income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35 (34.65%)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Regions with 0 networks 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Low-income</a:t>
                      </a:r>
                      <a:endParaRPr lang="es-E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 (3.96 %)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148422" y="4149080"/>
            <a:ext cx="8784976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35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7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Results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: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Mobility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,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collaboration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and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innovation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production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  <a:p>
            <a:pPr eaLnBrk="0" hangingPunct="0">
              <a:spcBef>
                <a:spcPct val="50000"/>
              </a:spcBef>
            </a:pP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781769"/>
              </p:ext>
            </p:extLst>
          </p:nvPr>
        </p:nvGraphicFramePr>
        <p:xfrm>
          <a:off x="683568" y="1110382"/>
          <a:ext cx="7328878" cy="4185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3284"/>
                <a:gridCol w="953697"/>
                <a:gridCol w="953697"/>
                <a:gridCol w="954503"/>
                <a:gridCol w="953697"/>
              </a:tblGrid>
              <a:tr h="26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(1)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(2)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(3)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(4)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6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FE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FE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FE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FE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6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ln(R&amp;Dp.c.)</a:t>
                      </a:r>
                      <a:r>
                        <a:rPr lang="en-GB" sz="1000" baseline="-25000">
                          <a:effectLst/>
                        </a:rPr>
                        <a:t>t-1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0.170***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0.170***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0.177***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0.168***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6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(0.0471)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(0.0473)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(0.0471)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(0.0472)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6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Share tertiary educ.</a:t>
                      </a:r>
                      <a:r>
                        <a:rPr lang="en-GB" sz="1000" baseline="-25000">
                          <a:effectLst/>
                        </a:rPr>
                        <a:t> t-1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0.0235***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0.0233**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0.0219**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0.0240***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6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(0.00900)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(0.00904)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(0.00900)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(0.00902)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6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(Inward Migration Rate)</a:t>
                      </a:r>
                      <a:r>
                        <a:rPr lang="en-GB" sz="1000" baseline="-25000">
                          <a:effectLst/>
                        </a:rPr>
                        <a:t> t-1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0.00864***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6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(0.00249)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6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(Outward Migration Rate)</a:t>
                      </a:r>
                      <a:r>
                        <a:rPr lang="en-GB" sz="1000" baseline="-25000">
                          <a:effectLst/>
                        </a:rPr>
                        <a:t> t-1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-0.000409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6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(0.00285)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6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(Net Migration Rate)</a:t>
                      </a:r>
                      <a:r>
                        <a:rPr lang="en-GB" sz="1000" baseline="-25000">
                          <a:effectLst/>
                        </a:rPr>
                        <a:t> t-1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0.00863***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6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(0.00243)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504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(Gross Migration Rate)</a:t>
                      </a:r>
                      <a:r>
                        <a:rPr lang="en-GB" sz="1000" baseline="-25000">
                          <a:effectLst/>
                        </a:rPr>
                        <a:t> t-1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0.00390**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6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(0.00185)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6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ln(Co-patents per inventor)</a:t>
                      </a:r>
                      <a:r>
                        <a:rPr lang="en-GB" sz="1000" baseline="-25000">
                          <a:effectLst/>
                        </a:rPr>
                        <a:t> t-1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0.193***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0.208***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0.203***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0.197***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6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(0.0527)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(0.0528)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(0.0525)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(0.0528)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4303182" y="2636912"/>
            <a:ext cx="720080" cy="6191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6 CuadroTexto"/>
          <p:cNvSpPr txBox="1"/>
          <p:nvPr/>
        </p:nvSpPr>
        <p:spPr>
          <a:xfrm>
            <a:off x="608898" y="556258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Both</a:t>
            </a:r>
            <a:r>
              <a:rPr lang="ca-ES" dirty="0" smtClean="0"/>
              <a:t> </a:t>
            </a:r>
            <a:r>
              <a:rPr lang="ca-ES" dirty="0" err="1" smtClean="0"/>
              <a:t>mecanisms</a:t>
            </a:r>
            <a:r>
              <a:rPr lang="ca-ES" dirty="0" smtClean="0"/>
              <a:t> (</a:t>
            </a:r>
            <a:r>
              <a:rPr lang="ca-ES" dirty="0" err="1" smtClean="0"/>
              <a:t>mobility</a:t>
            </a:r>
            <a:r>
              <a:rPr lang="ca-ES" dirty="0" smtClean="0"/>
              <a:t> </a:t>
            </a:r>
            <a:r>
              <a:rPr lang="ca-ES" dirty="0" err="1" smtClean="0"/>
              <a:t>and</a:t>
            </a:r>
            <a:r>
              <a:rPr lang="ca-ES" dirty="0" smtClean="0"/>
              <a:t> networks) </a:t>
            </a:r>
            <a:r>
              <a:rPr lang="ca-ES" dirty="0" err="1" smtClean="0"/>
              <a:t>have</a:t>
            </a:r>
            <a:r>
              <a:rPr lang="ca-ES" dirty="0" smtClean="0"/>
              <a:t> a </a:t>
            </a:r>
            <a:r>
              <a:rPr lang="ca-ES" dirty="0" err="1" smtClean="0"/>
              <a:t>positive</a:t>
            </a:r>
            <a:r>
              <a:rPr lang="ca-ES" dirty="0" smtClean="0"/>
              <a:t> </a:t>
            </a:r>
            <a:r>
              <a:rPr lang="ca-ES" dirty="0" err="1" smtClean="0"/>
              <a:t>and</a:t>
            </a:r>
            <a:r>
              <a:rPr lang="ca-ES" dirty="0" smtClean="0"/>
              <a:t> significant </a:t>
            </a:r>
            <a:r>
              <a:rPr lang="ca-ES" dirty="0" err="1" smtClean="0"/>
              <a:t>effect</a:t>
            </a:r>
            <a:r>
              <a:rPr lang="ca-ES" dirty="0"/>
              <a:t> </a:t>
            </a:r>
            <a:r>
              <a:rPr lang="ca-ES" dirty="0" smtClean="0"/>
              <a:t>	     Access to </a:t>
            </a:r>
            <a:r>
              <a:rPr lang="ca-ES" dirty="0" err="1" smtClean="0"/>
              <a:t>new</a:t>
            </a:r>
            <a:r>
              <a:rPr lang="ca-ES" dirty="0" smtClean="0"/>
              <a:t>, extra-regional </a:t>
            </a:r>
            <a:r>
              <a:rPr lang="ca-ES" dirty="0" err="1" smtClean="0"/>
              <a:t>knowledge</a:t>
            </a:r>
            <a:r>
              <a:rPr lang="ca-ES" dirty="0" smtClean="0"/>
              <a:t> 	     Patents</a:t>
            </a:r>
            <a:endParaRPr lang="ca-ES" dirty="0"/>
          </a:p>
        </p:txBody>
      </p:sp>
      <p:sp>
        <p:nvSpPr>
          <p:cNvPr id="4" name="3 Flecha derecha"/>
          <p:cNvSpPr/>
          <p:nvPr/>
        </p:nvSpPr>
        <p:spPr>
          <a:xfrm>
            <a:off x="1457983" y="6021288"/>
            <a:ext cx="377713" cy="99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Flecha derecha"/>
          <p:cNvSpPr/>
          <p:nvPr/>
        </p:nvSpPr>
        <p:spPr>
          <a:xfrm>
            <a:off x="6118780" y="5927276"/>
            <a:ext cx="248202" cy="199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Rectángulo"/>
          <p:cNvSpPr/>
          <p:nvPr/>
        </p:nvSpPr>
        <p:spPr>
          <a:xfrm>
            <a:off x="4275256" y="4773096"/>
            <a:ext cx="748005" cy="5349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886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61817" y="317857"/>
            <a:ext cx="8305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Motivation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. </a:t>
            </a:r>
            <a:r>
              <a:rPr lang="es-ES_tradnl" sz="2000" b="1" dirty="0" err="1" smtClean="0">
                <a:solidFill>
                  <a:srgbClr val="009900"/>
                </a:solidFill>
                <a:latin typeface="Verdana" charset="0"/>
              </a:rPr>
              <a:t>Is</a:t>
            </a:r>
            <a:r>
              <a:rPr lang="es-ES_tradnl" sz="2000" b="1" dirty="0" smtClean="0">
                <a:solidFill>
                  <a:srgbClr val="00990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9900"/>
                </a:solidFill>
                <a:latin typeface="Verdana" charset="0"/>
              </a:rPr>
              <a:t>innovation</a:t>
            </a:r>
            <a:r>
              <a:rPr lang="es-ES_tradnl" sz="2000" b="1" dirty="0" smtClean="0">
                <a:solidFill>
                  <a:srgbClr val="00990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9900"/>
                </a:solidFill>
                <a:latin typeface="Verdana" charset="0"/>
              </a:rPr>
              <a:t>relevant</a:t>
            </a:r>
            <a:r>
              <a:rPr lang="es-ES_tradnl" sz="2000" b="1" dirty="0" smtClean="0">
                <a:solidFill>
                  <a:srgbClr val="009900"/>
                </a:solidFill>
                <a:latin typeface="Verdana" charset="0"/>
              </a:rPr>
              <a:t>?</a:t>
            </a:r>
            <a:endParaRPr lang="es-ES_tradnl" sz="1700" b="1" dirty="0">
              <a:solidFill>
                <a:srgbClr val="009900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3590" y="1052736"/>
            <a:ext cx="8668890" cy="755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GB" dirty="0"/>
              <a:t>The </a:t>
            </a:r>
            <a:r>
              <a:rPr lang="en-GB" b="1" dirty="0">
                <a:solidFill>
                  <a:srgbClr val="00B050"/>
                </a:solidFill>
              </a:rPr>
              <a:t>production of ideas, knowledge and innovations </a:t>
            </a:r>
            <a:r>
              <a:rPr lang="en-GB" dirty="0"/>
              <a:t>drives the economic development of countries and </a:t>
            </a:r>
            <a:r>
              <a:rPr lang="en-GB" dirty="0" smtClean="0"/>
              <a:t>nations</a:t>
            </a:r>
            <a:endParaRPr lang="en-US" dirty="0"/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US" b="1" u="sng" dirty="0" smtClean="0">
                <a:solidFill>
                  <a:srgbClr val="009900"/>
                </a:solidFill>
              </a:rPr>
              <a:t>Theoretical models</a:t>
            </a:r>
            <a:r>
              <a:rPr lang="en-US" dirty="0" smtClean="0"/>
              <a:t>: Schumpeter (1934); Jones (1995); </a:t>
            </a:r>
            <a:r>
              <a:rPr lang="en-US" dirty="0" err="1" smtClean="0"/>
              <a:t>Anghion&amp;Howitt</a:t>
            </a:r>
            <a:r>
              <a:rPr lang="en-US" dirty="0" smtClean="0"/>
              <a:t> (1998)</a:t>
            </a: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US" b="1" u="sng" dirty="0" smtClean="0">
                <a:solidFill>
                  <a:srgbClr val="009900"/>
                </a:solidFill>
              </a:rPr>
              <a:t>Data:</a:t>
            </a: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endParaRPr lang="en-US" dirty="0" smtClean="0"/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endParaRPr lang="en-US" dirty="0" smtClean="0"/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endParaRPr lang="en-US" dirty="0" smtClean="0"/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US" b="1" u="sng" dirty="0" smtClean="0">
                <a:solidFill>
                  <a:srgbClr val="009900"/>
                </a:solidFill>
              </a:rPr>
              <a:t>Policy in the EU</a:t>
            </a:r>
            <a:r>
              <a:rPr lang="en-US" b="1" dirty="0" smtClean="0">
                <a:solidFill>
                  <a:srgbClr val="009900"/>
                </a:solidFill>
              </a:rPr>
              <a:t>: </a:t>
            </a:r>
            <a:r>
              <a:rPr lang="en-US" dirty="0" smtClean="0"/>
              <a:t>Knowledge </a:t>
            </a:r>
            <a:r>
              <a:rPr lang="en-US" dirty="0"/>
              <a:t>and innovation are recognized to be the strategic assets to build a “</a:t>
            </a:r>
            <a:r>
              <a:rPr lang="en-US" dirty="0">
                <a:solidFill>
                  <a:srgbClr val="009900"/>
                </a:solidFill>
              </a:rPr>
              <a:t>smart growth</a:t>
            </a:r>
            <a:r>
              <a:rPr lang="en-US" dirty="0"/>
              <a:t>” in </a:t>
            </a:r>
            <a:r>
              <a:rPr lang="en-US" dirty="0" smtClean="0"/>
              <a:t>Europe </a:t>
            </a:r>
            <a:r>
              <a:rPr lang="en-US" dirty="0" smtClean="0"/>
              <a:t>(SS3, European </a:t>
            </a:r>
            <a:r>
              <a:rPr lang="en-US" dirty="0" smtClean="0"/>
              <a:t>Commission). </a:t>
            </a: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ca-ES" dirty="0"/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ca-ES" dirty="0" smtClean="0"/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ca-ES" dirty="0"/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33" y="2636912"/>
            <a:ext cx="462121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6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7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Results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: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Mobility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,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collaboration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and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innovation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production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  <a:p>
            <a:pPr eaLnBrk="0" hangingPunct="0">
              <a:spcBef>
                <a:spcPct val="50000"/>
              </a:spcBef>
            </a:pP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810619"/>
              </p:ext>
            </p:extLst>
          </p:nvPr>
        </p:nvGraphicFramePr>
        <p:xfrm>
          <a:off x="683568" y="1110382"/>
          <a:ext cx="6558481" cy="3966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3975"/>
                <a:gridCol w="853446"/>
                <a:gridCol w="853446"/>
                <a:gridCol w="854168"/>
                <a:gridCol w="853446"/>
              </a:tblGrid>
              <a:tr h="247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(1)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(2)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(3)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(4)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47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FE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FE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FE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FE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47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ln(R&amp;Dp.c.)</a:t>
                      </a:r>
                      <a:r>
                        <a:rPr lang="en-GB" sz="1000" baseline="-25000">
                          <a:effectLst/>
                        </a:rPr>
                        <a:t>t-1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0.170***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0.170***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0.177***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0.168***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47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(0.0471)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(0.0473)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(0.0471)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(0.0472)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47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Share tertiary educ.</a:t>
                      </a:r>
                      <a:r>
                        <a:rPr lang="en-GB" sz="1000" baseline="-25000">
                          <a:effectLst/>
                        </a:rPr>
                        <a:t> t-1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0.0235***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0.0233**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0.0219**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0.0240***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47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(0.00900)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(0.00904)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(0.00900)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(0.00902)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47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(Inward Migration Rate)</a:t>
                      </a:r>
                      <a:r>
                        <a:rPr lang="en-GB" sz="1000" baseline="-25000">
                          <a:effectLst/>
                        </a:rPr>
                        <a:t> t-1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0.00864***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47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(0.00249)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47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(Outward Migration Rate)</a:t>
                      </a:r>
                      <a:r>
                        <a:rPr lang="en-GB" sz="1000" baseline="-25000">
                          <a:effectLst/>
                        </a:rPr>
                        <a:t> t-1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-0.000409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47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(0.00285)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47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(Net Migration Rate)</a:t>
                      </a:r>
                      <a:r>
                        <a:rPr lang="en-GB" sz="1000" baseline="-25000">
                          <a:effectLst/>
                        </a:rPr>
                        <a:t> t-1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0.00863***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47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(0.00243)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47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(Gross Migration Rate)</a:t>
                      </a:r>
                      <a:r>
                        <a:rPr lang="en-GB" sz="1000" baseline="-25000">
                          <a:effectLst/>
                        </a:rPr>
                        <a:t> t-1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0.00390**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47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(0.00185)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47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ln(Co-patents per inventor)</a:t>
                      </a:r>
                      <a:r>
                        <a:rPr lang="en-GB" sz="1000" baseline="-25000">
                          <a:effectLst/>
                        </a:rPr>
                        <a:t> t-1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0.193***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0.208***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0.203***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0.197***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47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(0.0527)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(0.0528)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(0.0525)</a:t>
                      </a:r>
                      <a:endParaRPr lang="es-ES" sz="11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(0.0528)</a:t>
                      </a:r>
                      <a:endParaRPr lang="es-ES" sz="11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4788024" y="3068960"/>
            <a:ext cx="720080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6 CuadroTexto"/>
          <p:cNvSpPr txBox="1"/>
          <p:nvPr/>
        </p:nvSpPr>
        <p:spPr>
          <a:xfrm>
            <a:off x="622507" y="5458143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err="1" smtClean="0"/>
              <a:t>Brain</a:t>
            </a:r>
            <a:r>
              <a:rPr lang="ca-ES" dirty="0" smtClean="0"/>
              <a:t> </a:t>
            </a:r>
            <a:r>
              <a:rPr lang="ca-ES" dirty="0" err="1" smtClean="0"/>
              <a:t>drain</a:t>
            </a:r>
            <a:r>
              <a:rPr lang="ca-ES" dirty="0" smtClean="0"/>
              <a:t> </a:t>
            </a:r>
            <a:r>
              <a:rPr lang="ca-ES" dirty="0" err="1" smtClean="0"/>
              <a:t>vs</a:t>
            </a:r>
            <a:r>
              <a:rPr lang="ca-ES" dirty="0" smtClean="0"/>
              <a:t> </a:t>
            </a:r>
            <a:r>
              <a:rPr lang="ca-ES" dirty="0" err="1" smtClean="0"/>
              <a:t>brain</a:t>
            </a:r>
            <a:r>
              <a:rPr lang="ca-ES" dirty="0" smtClean="0"/>
              <a:t> </a:t>
            </a:r>
            <a:r>
              <a:rPr lang="ca-ES" dirty="0" err="1" smtClean="0"/>
              <a:t>circulation</a:t>
            </a:r>
            <a:r>
              <a:rPr lang="ca-ES" dirty="0" smtClean="0"/>
              <a:t>?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978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7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Results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: Regional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heterogeneity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  <a:p>
            <a:pPr eaLnBrk="0" hangingPunct="0">
              <a:spcBef>
                <a:spcPct val="50000"/>
              </a:spcBef>
            </a:pP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55577" y="1844824"/>
            <a:ext cx="828092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0" fontAlgn="auto" hangingPunc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2000" kern="0" dirty="0" err="1" smtClean="0">
                <a:solidFill>
                  <a:srgbClr val="009900"/>
                </a:solidFill>
                <a:latin typeface="+mj-lt"/>
              </a:rPr>
              <a:t>Mobility</a:t>
            </a:r>
            <a:r>
              <a:rPr lang="ca-ES" sz="2000" kern="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ca-ES" sz="2000" kern="0" dirty="0" smtClean="0">
                <a:latin typeface="+mj-lt"/>
              </a:rPr>
              <a:t>(</a:t>
            </a:r>
            <a:r>
              <a:rPr lang="ca-ES" sz="2000" kern="0" dirty="0" err="1" smtClean="0">
                <a:latin typeface="+mj-lt"/>
              </a:rPr>
              <a:t>inward</a:t>
            </a:r>
            <a:r>
              <a:rPr lang="ca-ES" sz="2000" kern="0" dirty="0" smtClean="0">
                <a:latin typeface="+mj-lt"/>
              </a:rPr>
              <a:t>):  </a:t>
            </a:r>
            <a:r>
              <a:rPr lang="ca-ES" sz="2000" kern="0" dirty="0">
                <a:latin typeface="+mj-lt"/>
              </a:rPr>
              <a:t>significant </a:t>
            </a:r>
            <a:r>
              <a:rPr lang="ca-ES" sz="2000" kern="0" dirty="0" err="1">
                <a:latin typeface="+mj-lt"/>
              </a:rPr>
              <a:t>only</a:t>
            </a:r>
            <a:r>
              <a:rPr lang="ca-ES" sz="2000" kern="0" dirty="0">
                <a:latin typeface="+mj-lt"/>
              </a:rPr>
              <a:t> for </a:t>
            </a:r>
            <a:r>
              <a:rPr lang="ca-ES" sz="2000" kern="0" dirty="0" err="1">
                <a:solidFill>
                  <a:srgbClr val="009900"/>
                </a:solidFill>
                <a:latin typeface="+mj-lt"/>
              </a:rPr>
              <a:t>high-income</a:t>
            </a:r>
            <a:r>
              <a:rPr lang="ca-ES" sz="2000" kern="0" dirty="0">
                <a:latin typeface="+mj-lt"/>
              </a:rPr>
              <a:t> regions</a:t>
            </a:r>
          </a:p>
          <a:p>
            <a:pPr marL="285750" indent="-285750" eaLnBrk="0" fontAlgn="auto" hangingPunc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2000" kern="0" dirty="0" smtClean="0">
                <a:solidFill>
                  <a:srgbClr val="009900"/>
                </a:solidFill>
                <a:latin typeface="+mj-lt"/>
              </a:rPr>
              <a:t>Networks</a:t>
            </a:r>
            <a:r>
              <a:rPr lang="ca-ES" sz="2000" kern="0" dirty="0" smtClean="0">
                <a:latin typeface="+mj-lt"/>
              </a:rPr>
              <a:t>: significant </a:t>
            </a:r>
            <a:r>
              <a:rPr lang="ca-ES" sz="2000" kern="0" dirty="0" smtClean="0">
                <a:latin typeface="+mj-lt"/>
              </a:rPr>
              <a:t>for </a:t>
            </a:r>
            <a:r>
              <a:rPr lang="ca-ES" sz="2000" kern="0" dirty="0" err="1" smtClean="0">
                <a:solidFill>
                  <a:srgbClr val="009900"/>
                </a:solidFill>
                <a:latin typeface="+mj-lt"/>
              </a:rPr>
              <a:t>low-income</a:t>
            </a:r>
            <a:r>
              <a:rPr lang="ca-ES" sz="2000" kern="0" dirty="0" smtClean="0">
                <a:latin typeface="+mj-lt"/>
              </a:rPr>
              <a:t> regions</a:t>
            </a:r>
          </a:p>
          <a:p>
            <a:pPr marL="285750" indent="-285750" eaLnBrk="0" fontAlgn="auto" hangingPunc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2000" kern="0" dirty="0" err="1" smtClean="0">
                <a:solidFill>
                  <a:srgbClr val="009900"/>
                </a:solidFill>
                <a:latin typeface="+mj-lt"/>
              </a:rPr>
              <a:t>Absorptive</a:t>
            </a:r>
            <a:r>
              <a:rPr lang="ca-ES" sz="2000" kern="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ca-ES" sz="2000" kern="0" dirty="0" err="1" smtClean="0">
                <a:solidFill>
                  <a:srgbClr val="009900"/>
                </a:solidFill>
                <a:latin typeface="+mj-lt"/>
              </a:rPr>
              <a:t>capacity</a:t>
            </a:r>
            <a:r>
              <a:rPr lang="ca-ES" sz="2000" kern="0" dirty="0" smtClean="0">
                <a:latin typeface="+mj-lt"/>
              </a:rPr>
              <a:t>: </a:t>
            </a:r>
          </a:p>
          <a:p>
            <a:pPr marL="742950" lvl="1" indent="-28575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2000" kern="0" dirty="0" smtClean="0">
                <a:latin typeface="+mj-lt"/>
              </a:rPr>
              <a:t>Regions </a:t>
            </a:r>
            <a:r>
              <a:rPr lang="ca-ES" sz="2000" kern="0" dirty="0" err="1">
                <a:latin typeface="+mj-lt"/>
              </a:rPr>
              <a:t>with</a:t>
            </a:r>
            <a:r>
              <a:rPr lang="ca-ES" sz="2000" kern="0" dirty="0">
                <a:latin typeface="+mj-lt"/>
              </a:rPr>
              <a:t> </a:t>
            </a:r>
            <a:r>
              <a:rPr lang="ca-ES" sz="2000" kern="0" dirty="0" err="1">
                <a:latin typeface="+mj-lt"/>
              </a:rPr>
              <a:t>higher</a:t>
            </a:r>
            <a:r>
              <a:rPr lang="ca-ES" sz="2000" kern="0" dirty="0">
                <a:latin typeface="+mj-lt"/>
              </a:rPr>
              <a:t> </a:t>
            </a:r>
            <a:r>
              <a:rPr lang="ca-ES" sz="2000" kern="0" dirty="0" smtClean="0">
                <a:latin typeface="+mj-lt"/>
              </a:rPr>
              <a:t>AC </a:t>
            </a:r>
            <a:r>
              <a:rPr lang="ca-ES" sz="2000" kern="0" dirty="0" err="1">
                <a:latin typeface="+mj-lt"/>
              </a:rPr>
              <a:t>obtain</a:t>
            </a:r>
            <a:r>
              <a:rPr lang="ca-ES" sz="2000" kern="0" dirty="0">
                <a:latin typeface="+mj-lt"/>
              </a:rPr>
              <a:t> a </a:t>
            </a:r>
            <a:r>
              <a:rPr lang="ca-ES" sz="2000" kern="0" dirty="0" err="1">
                <a:latin typeface="+mj-lt"/>
              </a:rPr>
              <a:t>premium</a:t>
            </a:r>
            <a:r>
              <a:rPr lang="ca-ES" sz="2000" kern="0" dirty="0">
                <a:latin typeface="+mj-lt"/>
              </a:rPr>
              <a:t> </a:t>
            </a:r>
            <a:r>
              <a:rPr lang="ca-ES" sz="2000" kern="0" dirty="0" err="1">
                <a:latin typeface="+mj-lt"/>
              </a:rPr>
              <a:t>from</a:t>
            </a:r>
            <a:r>
              <a:rPr lang="ca-ES" sz="2000" kern="0" dirty="0">
                <a:latin typeface="+mj-lt"/>
              </a:rPr>
              <a:t> </a:t>
            </a:r>
            <a:r>
              <a:rPr lang="ca-ES" sz="2000" kern="0" dirty="0" err="1">
                <a:latin typeface="+mj-lt"/>
              </a:rPr>
              <a:t>incoming</a:t>
            </a:r>
            <a:r>
              <a:rPr lang="ca-ES" sz="2000" kern="0" dirty="0">
                <a:latin typeface="+mj-lt"/>
              </a:rPr>
              <a:t> inventors: </a:t>
            </a:r>
            <a:r>
              <a:rPr lang="ca-ES" sz="2000" kern="0" dirty="0" err="1">
                <a:latin typeface="+mj-lt"/>
              </a:rPr>
              <a:t>better</a:t>
            </a:r>
            <a:r>
              <a:rPr lang="ca-ES" sz="2000" kern="0" dirty="0">
                <a:latin typeface="+mj-lt"/>
              </a:rPr>
              <a:t> </a:t>
            </a:r>
            <a:r>
              <a:rPr lang="ca-ES" sz="2000" kern="0" dirty="0" err="1">
                <a:latin typeface="+mj-lt"/>
              </a:rPr>
              <a:t>assimilation</a:t>
            </a:r>
            <a:r>
              <a:rPr lang="ca-ES" sz="2000" kern="0" dirty="0">
                <a:latin typeface="+mj-lt"/>
              </a:rPr>
              <a:t>. </a:t>
            </a:r>
            <a:endParaRPr lang="ca-ES" sz="2000" kern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39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Conclusion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5647" y="5013176"/>
            <a:ext cx="8469941" cy="1426031"/>
          </a:xfrm>
          <a:prstGeom prst="rect">
            <a:avLst/>
          </a:prstGeom>
          <a:noFill/>
          <a:ln w="508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1" indent="0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latin typeface="Arial Unicode MS" pitchFamily="34" charset="-128"/>
            </a:endParaRPr>
          </a:p>
          <a:p>
            <a:pPr marL="457200" lvl="1" indent="0"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4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Policies </a:t>
            </a:r>
            <a:r>
              <a:rPr lang="ca-ES" sz="2400" kern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used</a:t>
            </a:r>
            <a:r>
              <a:rPr lang="ca-ES" sz="24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ca-ES" sz="2400" kern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</a:t>
            </a:r>
            <a:r>
              <a:rPr lang="ca-ES" sz="24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2400" kern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undifferentiated</a:t>
            </a:r>
            <a:r>
              <a:rPr lang="ca-ES" sz="24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2400" kern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manner</a:t>
            </a:r>
            <a:r>
              <a:rPr lang="ca-ES" sz="24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all </a:t>
            </a:r>
            <a:r>
              <a:rPr lang="ca-ES" sz="2400" kern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kinds</a:t>
            </a:r>
            <a:r>
              <a:rPr lang="ca-ES" sz="24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regions </a:t>
            </a:r>
            <a:r>
              <a:rPr lang="ca-ES" sz="2400" kern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</a:t>
            </a:r>
            <a:r>
              <a:rPr lang="ca-ES" sz="24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 </a:t>
            </a:r>
            <a:r>
              <a:rPr lang="ca-ES" sz="2400" kern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misleading</a:t>
            </a:r>
            <a:endParaRPr lang="ca-ES" sz="2400" kern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1" indent="0"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GB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39468" y="1052736"/>
            <a:ext cx="8305800" cy="373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solidFill>
                  <a:srgbClr val="009900"/>
                </a:solidFill>
                <a:latin typeface="Arial"/>
              </a:rPr>
              <a:t>Differentiated effects</a:t>
            </a:r>
            <a:r>
              <a:rPr lang="en-GB" kern="0" dirty="0">
                <a:solidFill>
                  <a:srgbClr val="000000"/>
                </a:solidFill>
                <a:latin typeface="Arial"/>
              </a:rPr>
              <a:t> of networks and mobility </a:t>
            </a:r>
            <a:r>
              <a:rPr lang="en-GB" b="1" kern="0" dirty="0">
                <a:solidFill>
                  <a:srgbClr val="009900"/>
                </a:solidFill>
                <a:latin typeface="Arial"/>
              </a:rPr>
              <a:t>across groups of </a:t>
            </a:r>
            <a:r>
              <a:rPr lang="en-GB" b="1" kern="0" dirty="0" smtClean="0">
                <a:solidFill>
                  <a:srgbClr val="009900"/>
                </a:solidFill>
                <a:latin typeface="Arial"/>
              </a:rPr>
              <a:t>regions</a:t>
            </a:r>
            <a:endParaRPr lang="en-GB" kern="0" dirty="0">
              <a:solidFill>
                <a:srgbClr val="000000"/>
              </a:solidFill>
              <a:latin typeface="Arial"/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a-ES" sz="1600" kern="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Critical</a:t>
            </a:r>
            <a:r>
              <a:rPr lang="ca-ES" sz="1600" kern="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aim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ERA: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Reduce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wide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regional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variations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innovation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performance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a-ES" sz="1600" kern="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If</a:t>
            </a:r>
            <a:r>
              <a:rPr lang="ca-ES" sz="1600" kern="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returns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are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different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ca-ES" sz="1600" b="1" kern="0" dirty="0">
                <a:solidFill>
                  <a:srgbClr val="0099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policies </a:t>
            </a:r>
            <a:r>
              <a:rPr lang="ca-ES" sz="1600" b="1" kern="0" dirty="0" err="1">
                <a:solidFill>
                  <a:srgbClr val="0099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should</a:t>
            </a:r>
            <a:r>
              <a:rPr lang="ca-ES" sz="1600" b="1" kern="0" dirty="0">
                <a:solidFill>
                  <a:srgbClr val="0099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be </a:t>
            </a:r>
            <a:r>
              <a:rPr lang="ca-ES" sz="1600" b="1" kern="0" dirty="0" err="1">
                <a:solidFill>
                  <a:srgbClr val="0099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adapted</a:t>
            </a:r>
            <a:r>
              <a:rPr lang="ca-ES" sz="1600" b="1" kern="0" dirty="0">
                <a:solidFill>
                  <a:srgbClr val="0099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each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region’s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specificities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	(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Smart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Specialization</a:t>
            </a:r>
            <a:r>
              <a:rPr lang="ca-ES" sz="1600" kern="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Strategy</a:t>
            </a:r>
            <a:r>
              <a:rPr lang="ca-ES" sz="1600" kern="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Foray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et al, 2009).</a:t>
            </a:r>
          </a:p>
          <a:p>
            <a:pPr marL="285750" lvl="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b="1" kern="0" dirty="0" err="1" smtClean="0">
                <a:solidFill>
                  <a:srgbClr val="009900"/>
                </a:solidFill>
                <a:latin typeface="Arial"/>
              </a:rPr>
              <a:t>Region’s</a:t>
            </a:r>
            <a:r>
              <a:rPr lang="ca-ES" b="1" kern="0" dirty="0" smtClean="0">
                <a:solidFill>
                  <a:srgbClr val="009900"/>
                </a:solidFill>
                <a:latin typeface="Arial"/>
              </a:rPr>
              <a:t> </a:t>
            </a:r>
            <a:r>
              <a:rPr lang="ca-ES" b="1" kern="0" dirty="0" err="1">
                <a:solidFill>
                  <a:srgbClr val="009900"/>
                </a:solidFill>
                <a:latin typeface="Arial"/>
              </a:rPr>
              <a:t>absorptive</a:t>
            </a:r>
            <a:r>
              <a:rPr lang="ca-ES" b="1" kern="0" dirty="0">
                <a:solidFill>
                  <a:srgbClr val="009900"/>
                </a:solidFill>
                <a:latin typeface="Arial"/>
              </a:rPr>
              <a:t> </a:t>
            </a:r>
            <a:r>
              <a:rPr lang="ca-ES" b="1" kern="0" dirty="0" err="1">
                <a:solidFill>
                  <a:srgbClr val="009900"/>
                </a:solidFill>
                <a:latin typeface="Arial"/>
              </a:rPr>
              <a:t>capacity</a:t>
            </a:r>
            <a:r>
              <a:rPr lang="ca-ES" b="1" kern="0" dirty="0">
                <a:solidFill>
                  <a:srgbClr val="009900"/>
                </a:solidFill>
                <a:latin typeface="Arial"/>
              </a:rPr>
              <a:t> determines networks </a:t>
            </a:r>
            <a:r>
              <a:rPr lang="ca-ES" b="1" kern="0" dirty="0" err="1">
                <a:solidFill>
                  <a:srgbClr val="009900"/>
                </a:solidFill>
                <a:latin typeface="Arial"/>
              </a:rPr>
              <a:t>and</a:t>
            </a:r>
            <a:r>
              <a:rPr lang="ca-ES" b="1" kern="0" dirty="0">
                <a:solidFill>
                  <a:srgbClr val="009900"/>
                </a:solidFill>
                <a:latin typeface="Arial"/>
              </a:rPr>
              <a:t> </a:t>
            </a:r>
            <a:r>
              <a:rPr lang="ca-ES" b="1" kern="0" dirty="0" err="1">
                <a:solidFill>
                  <a:srgbClr val="009900"/>
                </a:solidFill>
                <a:latin typeface="Arial"/>
              </a:rPr>
              <a:t>mobility</a:t>
            </a:r>
            <a:r>
              <a:rPr lang="ca-ES" b="1" kern="0" dirty="0">
                <a:solidFill>
                  <a:srgbClr val="009900"/>
                </a:solidFill>
                <a:latin typeface="Arial"/>
              </a:rPr>
              <a:t> </a:t>
            </a:r>
            <a:r>
              <a:rPr lang="ca-ES" b="1" kern="0" dirty="0" err="1">
                <a:solidFill>
                  <a:srgbClr val="009900"/>
                </a:solidFill>
                <a:latin typeface="Arial"/>
              </a:rPr>
              <a:t>returns</a:t>
            </a:r>
            <a:r>
              <a:rPr lang="ca-ES" b="1" kern="0" dirty="0">
                <a:solidFill>
                  <a:srgbClr val="009900"/>
                </a:solidFill>
                <a:latin typeface="Arial"/>
              </a:rPr>
              <a:t> to </a:t>
            </a:r>
            <a:r>
              <a:rPr lang="ca-ES" b="1" kern="0" dirty="0" err="1">
                <a:solidFill>
                  <a:srgbClr val="009900"/>
                </a:solidFill>
                <a:latin typeface="Arial"/>
              </a:rPr>
              <a:t>innovation</a:t>
            </a:r>
            <a:r>
              <a:rPr lang="ca-ES" b="1" kern="0" dirty="0">
                <a:solidFill>
                  <a:srgbClr val="009900"/>
                </a:solidFill>
                <a:latin typeface="Arial"/>
              </a:rPr>
              <a:t>?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a-ES" sz="1600" kern="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Only</a:t>
            </a:r>
            <a:r>
              <a:rPr lang="ca-ES" sz="1600" kern="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with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necessary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capability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identify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assimilate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develop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useful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external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knowledge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can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host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region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benefit</a:t>
            </a:r>
            <a:r>
              <a:rPr lang="ca-ES" sz="160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dirty="0" err="1">
                <a:solidFill>
                  <a:srgbClr val="0099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ca-ES" sz="1600" b="1" kern="0" dirty="0">
                <a:solidFill>
                  <a:srgbClr val="0099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dirty="0" err="1">
                <a:solidFill>
                  <a:srgbClr val="0099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incoming</a:t>
            </a:r>
            <a:r>
              <a:rPr lang="ca-ES" sz="1600" b="1" kern="0" dirty="0">
                <a:solidFill>
                  <a:srgbClr val="0099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dirty="0" err="1">
                <a:solidFill>
                  <a:srgbClr val="0099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technology</a:t>
            </a:r>
            <a:r>
              <a:rPr lang="ca-ES" sz="1600" b="1" kern="0" dirty="0">
                <a:solidFill>
                  <a:srgbClr val="0099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endParaRPr lang="ca-ES" sz="1600" b="1" kern="0" dirty="0" smtClean="0">
              <a:solidFill>
                <a:srgbClr val="0099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a-ES" sz="1600" b="1" kern="0" dirty="0">
                <a:solidFill>
                  <a:srgbClr val="0099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600" b="1" kern="0" dirty="0">
                <a:solidFill>
                  <a:srgbClr val="009900"/>
                </a:solidFill>
                <a:latin typeface="Arial Unicode MS" pitchFamily="34" charset="-128"/>
              </a:rPr>
              <a:t>Innovation policies that neglect the AC of firms/regions are</a:t>
            </a:r>
            <a:r>
              <a:rPr lang="en-GB" sz="1600" kern="0" dirty="0">
                <a:latin typeface="Arial Unicode MS" pitchFamily="34" charset="-128"/>
              </a:rPr>
              <a:t> problematic or at least </a:t>
            </a:r>
            <a:r>
              <a:rPr lang="en-GB" sz="1600" b="1" kern="0" dirty="0">
                <a:solidFill>
                  <a:srgbClr val="009900"/>
                </a:solidFill>
                <a:latin typeface="Arial Unicode MS" pitchFamily="34" charset="-128"/>
              </a:rPr>
              <a:t>incomplete</a:t>
            </a:r>
            <a:r>
              <a:rPr lang="en-GB" sz="1600" kern="0" dirty="0">
                <a:latin typeface="Arial Unicode MS" pitchFamily="34" charset="-128"/>
              </a:rPr>
              <a:t>. </a:t>
            </a:r>
            <a:endParaRPr lang="ca-ES" sz="1600" b="1" kern="0" dirty="0">
              <a:solidFill>
                <a:srgbClr val="0099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6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739775"/>
            <a:ext cx="4872038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1 Título"/>
          <p:cNvSpPr>
            <a:spLocks noGrp="1"/>
          </p:cNvSpPr>
          <p:nvPr>
            <p:ph type="ctrTitle"/>
          </p:nvPr>
        </p:nvSpPr>
        <p:spPr>
          <a:xfrm>
            <a:off x="1189038" y="2155825"/>
            <a:ext cx="6696075" cy="194468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s-ES" sz="3600" b="1" dirty="0"/>
              <a:t>Thank you for your attention!</a:t>
            </a:r>
            <a:br>
              <a:rPr lang="en-GB" altLang="es-ES" sz="3600" b="1" dirty="0"/>
            </a:br>
            <a:r>
              <a:rPr lang="en-GB" altLang="es-ES" sz="3600" b="1" dirty="0"/>
              <a:t/>
            </a:r>
            <a:br>
              <a:rPr lang="en-GB" altLang="es-ES" sz="3600" b="1" dirty="0"/>
            </a:br>
            <a:r>
              <a:rPr lang="en-GB" altLang="es-ES" sz="2800" dirty="0" smtClean="0"/>
              <a:t>rmoreno@ub.edu</a:t>
            </a:r>
            <a:endParaRPr lang="en-GB" sz="3200" b="1" dirty="0" smtClean="0">
              <a:latin typeface="+mn-lt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13" name="8 Imagen" descr="ba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3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61817" y="317857"/>
            <a:ext cx="8305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Motivation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3590" y="1052736"/>
            <a:ext cx="8496300" cy="52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s-ES" b="1" u="sng" dirty="0" smtClean="0">
                <a:solidFill>
                  <a:srgbClr val="009900"/>
                </a:solidFill>
              </a:rPr>
              <a:t>Media</a:t>
            </a: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endParaRPr lang="es-ES" b="1" u="sng" dirty="0">
              <a:solidFill>
                <a:srgbClr val="009900"/>
              </a:solidFill>
            </a:endParaRP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endParaRPr lang="es-ES" b="1" u="sng" dirty="0" smtClean="0">
              <a:solidFill>
                <a:srgbClr val="009900"/>
              </a:solidFill>
            </a:endParaRP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endParaRPr lang="en-US" b="1" u="sng" dirty="0">
              <a:solidFill>
                <a:srgbClr val="009900"/>
              </a:solidFill>
            </a:endParaRP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US" b="1" u="sng" dirty="0" smtClean="0">
                <a:solidFill>
                  <a:srgbClr val="009900"/>
                </a:solidFill>
              </a:rPr>
              <a:t>Change in the educational model: “learn to learn”</a:t>
            </a: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ca-ES" dirty="0"/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ca-ES" dirty="0" smtClean="0"/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ca-ES" dirty="0"/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1" y="3890657"/>
            <a:ext cx="3898311" cy="28950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6427"/>
            <a:ext cx="4122174" cy="291925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22" y="1124744"/>
            <a:ext cx="3249712" cy="2056592"/>
          </a:xfrm>
          <a:prstGeom prst="rect">
            <a:avLst/>
          </a:prstGeom>
        </p:spPr>
      </p:pic>
      <p:sp>
        <p:nvSpPr>
          <p:cNvPr id="2" name="1 Flecha derecha"/>
          <p:cNvSpPr/>
          <p:nvPr/>
        </p:nvSpPr>
        <p:spPr>
          <a:xfrm>
            <a:off x="4010145" y="50777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94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61817" y="317857"/>
            <a:ext cx="8305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Motivation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.</a:t>
            </a:r>
            <a:r>
              <a:rPr lang="es-ES_tradnl" sz="2000" b="1" dirty="0" smtClean="0">
                <a:solidFill>
                  <a:srgbClr val="00990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9900"/>
                </a:solidFill>
                <a:latin typeface="Verdana" charset="0"/>
              </a:rPr>
              <a:t>How</a:t>
            </a:r>
            <a:r>
              <a:rPr lang="es-ES_tradnl" sz="2000" b="1" dirty="0" smtClean="0">
                <a:solidFill>
                  <a:srgbClr val="00990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9900"/>
                </a:solidFill>
                <a:latin typeface="Verdana" charset="0"/>
              </a:rPr>
              <a:t>is</a:t>
            </a:r>
            <a:r>
              <a:rPr lang="es-ES_tradnl" sz="2000" b="1" dirty="0" smtClean="0">
                <a:solidFill>
                  <a:srgbClr val="00990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9900"/>
                </a:solidFill>
                <a:latin typeface="Verdana" charset="0"/>
              </a:rPr>
              <a:t>knowledge</a:t>
            </a:r>
            <a:r>
              <a:rPr lang="es-ES_tradnl" sz="2000" b="1" dirty="0" smtClean="0">
                <a:solidFill>
                  <a:srgbClr val="00990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9900"/>
                </a:solidFill>
                <a:latin typeface="Verdana" charset="0"/>
              </a:rPr>
              <a:t>produced</a:t>
            </a:r>
            <a:r>
              <a:rPr lang="es-ES_tradnl" sz="2000" b="1" dirty="0" smtClean="0">
                <a:solidFill>
                  <a:srgbClr val="009900"/>
                </a:solidFill>
                <a:latin typeface="Verdana" charset="0"/>
              </a:rPr>
              <a:t>?</a:t>
            </a:r>
            <a:endParaRPr lang="es-ES_tradnl" sz="1700" b="1" dirty="0">
              <a:solidFill>
                <a:srgbClr val="009900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20332" y="1340768"/>
            <a:ext cx="7588770" cy="337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lvl="1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Large </a:t>
            </a:r>
            <a:r>
              <a:rPr lang="en-GB" dirty="0"/>
              <a:t>part of new knowledge production is the result of the </a:t>
            </a:r>
            <a:r>
              <a:rPr lang="en-GB" b="1" dirty="0">
                <a:solidFill>
                  <a:srgbClr val="00B050"/>
                </a:solidFill>
              </a:rPr>
              <a:t>combination and recombination</a:t>
            </a:r>
            <a:r>
              <a:rPr lang="en-GB" dirty="0"/>
              <a:t> of already existing </a:t>
            </a:r>
            <a:r>
              <a:rPr lang="en-GB" dirty="0" smtClean="0"/>
              <a:t>ideas (</a:t>
            </a:r>
            <a:r>
              <a:rPr lang="en-GB" dirty="0" err="1" smtClean="0"/>
              <a:t>Dosi</a:t>
            </a:r>
            <a:r>
              <a:rPr lang="en-GB" dirty="0" smtClean="0"/>
              <a:t>, 1988)</a:t>
            </a:r>
          </a:p>
          <a:p>
            <a:pPr marL="285750" lvl="1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u="sng" dirty="0" smtClean="0"/>
              <a:t>Endogenous growth models</a:t>
            </a:r>
            <a:r>
              <a:rPr lang="en-GB" dirty="0" smtClean="0"/>
              <a:t>: </a:t>
            </a:r>
          </a:p>
          <a:p>
            <a:pPr marL="742950" lvl="2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GB" dirty="0" smtClean="0"/>
              <a:t>Knowledge is a </a:t>
            </a:r>
            <a:r>
              <a:rPr lang="en-GB" sz="2400" b="1" dirty="0" smtClean="0">
                <a:solidFill>
                  <a:srgbClr val="009900"/>
                </a:solidFill>
              </a:rPr>
              <a:t>public good</a:t>
            </a:r>
            <a:r>
              <a:rPr lang="en-GB" dirty="0" smtClean="0"/>
              <a:t>, non-rival and non-excludable</a:t>
            </a:r>
          </a:p>
          <a:p>
            <a:pPr marL="742950" lvl="2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GB" dirty="0" smtClean="0"/>
              <a:t>Resulting </a:t>
            </a:r>
            <a:r>
              <a:rPr lang="en-GB" b="1" dirty="0" smtClean="0">
                <a:solidFill>
                  <a:srgbClr val="00B050"/>
                </a:solidFill>
              </a:rPr>
              <a:t>knowledge </a:t>
            </a:r>
            <a:r>
              <a:rPr lang="en-GB" b="1" dirty="0" err="1" smtClean="0">
                <a:solidFill>
                  <a:srgbClr val="00B050"/>
                </a:solidFill>
              </a:rPr>
              <a:t>spillovers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are the engine of sustained economic growth </a:t>
            </a:r>
            <a:r>
              <a:rPr lang="en-US" dirty="0"/>
              <a:t>(</a:t>
            </a:r>
            <a:r>
              <a:rPr lang="en-US" dirty="0" err="1"/>
              <a:t>Romer</a:t>
            </a:r>
            <a:r>
              <a:rPr lang="en-US" dirty="0"/>
              <a:t>, 1986, 1990; Lucas, 1988; Grossman and </a:t>
            </a:r>
            <a:r>
              <a:rPr lang="en-US" dirty="0" err="1"/>
              <a:t>Helpman</a:t>
            </a:r>
            <a:r>
              <a:rPr lang="en-US" dirty="0"/>
              <a:t>, 1991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61817" y="317857"/>
            <a:ext cx="8305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Motivation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. </a:t>
            </a:r>
            <a:r>
              <a:rPr lang="es-ES_tradnl" sz="2000" b="1" dirty="0" err="1" smtClean="0">
                <a:solidFill>
                  <a:srgbClr val="009900"/>
                </a:solidFill>
                <a:latin typeface="Verdana" charset="0"/>
              </a:rPr>
              <a:t>How</a:t>
            </a:r>
            <a:r>
              <a:rPr lang="es-ES_tradnl" sz="2000" b="1" dirty="0" smtClean="0">
                <a:solidFill>
                  <a:srgbClr val="00990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9900"/>
                </a:solidFill>
                <a:latin typeface="Verdana" charset="0"/>
              </a:rPr>
              <a:t>is</a:t>
            </a:r>
            <a:r>
              <a:rPr lang="es-ES_tradnl" sz="2000" b="1" dirty="0" smtClean="0">
                <a:solidFill>
                  <a:srgbClr val="00990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9900"/>
                </a:solidFill>
                <a:latin typeface="Verdana" charset="0"/>
              </a:rPr>
              <a:t>innovation</a:t>
            </a:r>
            <a:r>
              <a:rPr lang="es-ES_tradnl" sz="2000" b="1" dirty="0" smtClean="0">
                <a:solidFill>
                  <a:srgbClr val="00990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9900"/>
                </a:solidFill>
                <a:latin typeface="Verdana" charset="0"/>
              </a:rPr>
              <a:t>diffused</a:t>
            </a:r>
            <a:r>
              <a:rPr lang="es-ES_tradnl" sz="2000" b="1" dirty="0" smtClean="0">
                <a:solidFill>
                  <a:srgbClr val="009900"/>
                </a:solidFill>
                <a:latin typeface="Verdana" charset="0"/>
              </a:rPr>
              <a:t>?</a:t>
            </a:r>
            <a:endParaRPr lang="es-ES_tradnl" sz="1700" b="1" dirty="0">
              <a:solidFill>
                <a:srgbClr val="009900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1449" y="958618"/>
            <a:ext cx="8496300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u="sng" dirty="0" smtClean="0"/>
              <a:t>Geography of innovation:</a:t>
            </a:r>
            <a:endParaRPr lang="en-GB" sz="800" u="sng" dirty="0" smtClean="0"/>
          </a:p>
          <a:p>
            <a:pPr marL="285750" indent="-285750" algn="just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u="sng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b="1" dirty="0" err="1" smtClean="0">
                <a:solidFill>
                  <a:srgbClr val="00B050"/>
                </a:solidFill>
              </a:rPr>
              <a:t>Tacitness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/>
              <a:t>of knowledge: relevant knowledge is highly contextual and hard to </a:t>
            </a:r>
            <a:r>
              <a:rPr lang="en-GB" dirty="0" smtClean="0"/>
              <a:t>articulate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Localized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knowledge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cs typeface="+mn-cs"/>
              </a:rPr>
              <a:t>spillovers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 became the cornerstone of the geography of innovation literature (Jaffe, 1986;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Audretsch&amp;Feldman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, 1996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)</a:t>
            </a:r>
          </a:p>
          <a:p>
            <a:pPr marL="457200" lvl="1" indent="0"/>
            <a:endParaRPr lang="en-GB" dirty="0"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marL="1200150" lvl="2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Only by being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co-located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 in the same geographical space, agents are exposed to ceaseless inflows of information and learning opportunities. Example of Silicon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Valley (f2f contacts)</a:t>
            </a:r>
            <a:endParaRPr lang="en-GB" dirty="0"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marL="1200150" lvl="2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Multiple attempts to explain the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local diffusion of ideas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:</a:t>
            </a:r>
          </a:p>
          <a:p>
            <a:pPr marL="914400" lvl="2" indent="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	Industrial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districts 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cs typeface="+mn-cs"/>
              </a:rPr>
              <a:t>Becattini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, 1979), clusters (Porter, 1990), local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	buzz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cs typeface="+mn-cs"/>
              </a:rPr>
              <a:t>Storper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 and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cs typeface="+mn-cs"/>
              </a:rPr>
              <a:t>Venables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, 2004), regional advantage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	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cs typeface="+mn-cs"/>
              </a:rPr>
              <a:t>Saxenian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, 1994), collective learning 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cs typeface="+mn-cs"/>
              </a:rPr>
              <a:t>Camagni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, 1991), …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3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Immagine 5" descr="C:\Documents and Settings\lenzi.camilla\Documenti\KIT\FINAL\Maps CRENOS 22052012\Map1.3.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15349" r="3490"/>
          <a:stretch>
            <a:fillRect/>
          </a:stretch>
        </p:blipFill>
        <p:spPr bwMode="auto">
          <a:xfrm>
            <a:off x="380415" y="1129814"/>
            <a:ext cx="40862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magine 6" descr="C:\Documents and Settings\lenzi.camilla\Documenti\KIT\FINAL\Maps CRENOS 22052012\Map1.3.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14484" r="3406"/>
          <a:stretch>
            <a:fillRect/>
          </a:stretch>
        </p:blipFill>
        <p:spPr bwMode="auto">
          <a:xfrm>
            <a:off x="4814127" y="1129814"/>
            <a:ext cx="39528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QuadreDeText 13"/>
          <p:cNvSpPr txBox="1"/>
          <p:nvPr/>
        </p:nvSpPr>
        <p:spPr>
          <a:xfrm>
            <a:off x="4922654" y="546598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Number of patents per 1000 inhabitants, </a:t>
            </a:r>
            <a:endParaRPr lang="en-GB" sz="1400" dirty="0" smtClean="0"/>
          </a:p>
          <a:p>
            <a:pPr algn="ctr"/>
            <a:r>
              <a:rPr lang="en-GB" sz="1400" dirty="0" smtClean="0"/>
              <a:t>average </a:t>
            </a:r>
            <a:r>
              <a:rPr lang="en-GB" sz="1400" dirty="0"/>
              <a:t>2005-2006</a:t>
            </a:r>
            <a:endParaRPr lang="en-US" sz="1400" dirty="0"/>
          </a:p>
        </p:txBody>
      </p:sp>
      <p:sp>
        <p:nvSpPr>
          <p:cNvPr id="6" name="QuadreDeText 6"/>
          <p:cNvSpPr txBox="1"/>
          <p:nvPr/>
        </p:nvSpPr>
        <p:spPr>
          <a:xfrm>
            <a:off x="470994" y="546598"/>
            <a:ext cx="3973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R&amp;D Expenditures on GDP, average 2006-2007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21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22" descr="C:\Documents and Settings\lenzi.camilla\Documenti\KIT\FINAL\mappe definitive\Prod_inno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12061" r="3406"/>
          <a:stretch>
            <a:fillRect/>
          </a:stretch>
        </p:blipFill>
        <p:spPr bwMode="auto">
          <a:xfrm>
            <a:off x="251520" y="548680"/>
            <a:ext cx="4064124" cy="543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magine 23" descr="C:\Documents and Settings\lenzi.camilla\Documenti\KIT\FINAL\mappe definitive\Proc_inno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12720" r="3642"/>
          <a:stretch>
            <a:fillRect/>
          </a:stretch>
        </p:blipFill>
        <p:spPr bwMode="auto">
          <a:xfrm>
            <a:off x="4788024" y="612961"/>
            <a:ext cx="4171869" cy="554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0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61817" y="317857"/>
            <a:ext cx="8305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Motivation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. </a:t>
            </a:r>
            <a:r>
              <a:rPr lang="es-ES_tradnl" sz="2000" b="1" dirty="0" err="1">
                <a:solidFill>
                  <a:srgbClr val="009900"/>
                </a:solidFill>
                <a:latin typeface="Verdana" charset="0"/>
              </a:rPr>
              <a:t>How</a:t>
            </a:r>
            <a:r>
              <a:rPr lang="es-ES_tradnl" sz="2000" b="1" dirty="0">
                <a:solidFill>
                  <a:srgbClr val="009900"/>
                </a:solidFill>
                <a:latin typeface="Verdana" charset="0"/>
              </a:rPr>
              <a:t> </a:t>
            </a:r>
            <a:r>
              <a:rPr lang="es-ES_tradnl" sz="2000" b="1" dirty="0" err="1">
                <a:solidFill>
                  <a:srgbClr val="009900"/>
                </a:solidFill>
                <a:latin typeface="Verdana" charset="0"/>
              </a:rPr>
              <a:t>is</a:t>
            </a:r>
            <a:r>
              <a:rPr lang="es-ES_tradnl" sz="2000" b="1" dirty="0">
                <a:solidFill>
                  <a:srgbClr val="009900"/>
                </a:solidFill>
                <a:latin typeface="Verdana" charset="0"/>
              </a:rPr>
              <a:t> </a:t>
            </a:r>
            <a:r>
              <a:rPr lang="es-ES_tradnl" sz="2000" b="1" dirty="0" err="1">
                <a:solidFill>
                  <a:srgbClr val="009900"/>
                </a:solidFill>
                <a:latin typeface="Verdana" charset="0"/>
              </a:rPr>
              <a:t>innovation</a:t>
            </a:r>
            <a:r>
              <a:rPr lang="es-ES_tradnl" sz="2000" b="1" dirty="0">
                <a:solidFill>
                  <a:srgbClr val="009900"/>
                </a:solidFill>
                <a:latin typeface="Verdana" charset="0"/>
              </a:rPr>
              <a:t> </a:t>
            </a:r>
            <a:r>
              <a:rPr lang="es-ES_tradnl" sz="2000" b="1" dirty="0" err="1">
                <a:solidFill>
                  <a:srgbClr val="009900"/>
                </a:solidFill>
                <a:latin typeface="Verdana" charset="0"/>
              </a:rPr>
              <a:t>diffused</a:t>
            </a:r>
            <a:r>
              <a:rPr lang="es-ES_tradnl" sz="2000" b="1" dirty="0">
                <a:solidFill>
                  <a:srgbClr val="009900"/>
                </a:solidFill>
                <a:latin typeface="Verdana" charset="0"/>
              </a:rPr>
              <a:t>?</a:t>
            </a:r>
            <a:endParaRPr lang="es-ES_tradnl" sz="20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1449" y="958618"/>
            <a:ext cx="8496300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u="sng" dirty="0" smtClean="0"/>
              <a:t>Geography of innovation:</a:t>
            </a:r>
            <a:endParaRPr lang="en-GB" sz="800" u="sng" dirty="0" smtClean="0"/>
          </a:p>
          <a:p>
            <a:pPr marL="285750" indent="-285750" algn="just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u="sng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b="1" dirty="0" err="1" smtClean="0">
                <a:solidFill>
                  <a:schemeClr val="accent3">
                    <a:lumMod val="75000"/>
                  </a:schemeClr>
                </a:solidFill>
              </a:rPr>
              <a:t>Tacitness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of knowledge: relevant knowledge is highly contextual and hard to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articulate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00B050"/>
                </a:solidFill>
                <a:cs typeface="+mn-cs"/>
              </a:rPr>
              <a:t>Localized </a:t>
            </a:r>
            <a:r>
              <a:rPr lang="en-GB" b="1" dirty="0">
                <a:solidFill>
                  <a:srgbClr val="00B050"/>
                </a:solidFill>
                <a:cs typeface="+mn-cs"/>
              </a:rPr>
              <a:t>knowledge </a:t>
            </a:r>
            <a:r>
              <a:rPr lang="en-GB" b="1" dirty="0" err="1">
                <a:solidFill>
                  <a:srgbClr val="00B050"/>
                </a:solidFill>
                <a:cs typeface="+mn-cs"/>
              </a:rPr>
              <a:t>spillovers</a:t>
            </a:r>
            <a:r>
              <a:rPr lang="en-GB" dirty="0">
                <a:solidFill>
                  <a:srgbClr val="000000"/>
                </a:solidFill>
                <a:cs typeface="+mn-cs"/>
              </a:rPr>
              <a:t> became the cornerstone of the geography of innovation literature (Jaffe, 1986; </a:t>
            </a:r>
            <a:r>
              <a:rPr lang="en-GB" dirty="0" err="1" smtClean="0">
                <a:solidFill>
                  <a:srgbClr val="000000"/>
                </a:solidFill>
                <a:cs typeface="+mn-cs"/>
              </a:rPr>
              <a:t>Audretsch&amp;Feldman</a:t>
            </a:r>
            <a:r>
              <a:rPr lang="en-GB" dirty="0">
                <a:solidFill>
                  <a:srgbClr val="000000"/>
                </a:solidFill>
                <a:cs typeface="+mn-cs"/>
              </a:rPr>
              <a:t>, 1996</a:t>
            </a:r>
            <a:r>
              <a:rPr lang="en-GB" dirty="0" smtClean="0">
                <a:solidFill>
                  <a:srgbClr val="000000"/>
                </a:solidFill>
                <a:cs typeface="+mn-cs"/>
              </a:rPr>
              <a:t>)</a:t>
            </a:r>
          </a:p>
          <a:p>
            <a:pPr marL="457200" lvl="1" indent="0"/>
            <a:endParaRPr lang="en-GB" dirty="0">
              <a:solidFill>
                <a:srgbClr val="000000"/>
              </a:solidFill>
              <a:cs typeface="+mn-cs"/>
            </a:endParaRPr>
          </a:p>
          <a:p>
            <a:pPr marL="1200150" lvl="2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Only by being </a:t>
            </a:r>
            <a:r>
              <a:rPr lang="en-GB" b="1" dirty="0">
                <a:solidFill>
                  <a:srgbClr val="00B050"/>
                </a:solidFill>
                <a:cs typeface="+mn-cs"/>
              </a:rPr>
              <a:t>co-located</a:t>
            </a:r>
            <a:r>
              <a:rPr lang="en-GB" dirty="0">
                <a:solidFill>
                  <a:srgbClr val="000000"/>
                </a:solidFill>
                <a:cs typeface="+mn-cs"/>
              </a:rPr>
              <a:t> in the same geographical space, agents are exposed to ceaseless inflows of information and learning opportunities. Example of Silicon </a:t>
            </a:r>
            <a:r>
              <a:rPr lang="en-GB" dirty="0" smtClean="0">
                <a:solidFill>
                  <a:srgbClr val="000000"/>
                </a:solidFill>
                <a:cs typeface="+mn-cs"/>
              </a:rPr>
              <a:t>Valley (f2f contacts)</a:t>
            </a:r>
            <a:endParaRPr lang="en-GB" dirty="0">
              <a:solidFill>
                <a:srgbClr val="000000"/>
              </a:solidFill>
              <a:cs typeface="+mn-cs"/>
            </a:endParaRPr>
          </a:p>
          <a:p>
            <a:pPr marL="1200150" lvl="2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Multiple attempts to explain the </a:t>
            </a:r>
            <a:r>
              <a:rPr lang="en-GB" b="1" dirty="0">
                <a:solidFill>
                  <a:srgbClr val="009900"/>
                </a:solidFill>
                <a:cs typeface="+mn-cs"/>
              </a:rPr>
              <a:t>local diffusion of ideas</a:t>
            </a:r>
            <a:r>
              <a:rPr lang="en-GB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marL="914400" lvl="2" indent="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Industrial </a:t>
            </a:r>
            <a:r>
              <a:rPr lang="en-US" dirty="0">
                <a:solidFill>
                  <a:srgbClr val="000000"/>
                </a:solidFill>
                <a:cs typeface="+mn-cs"/>
              </a:rPr>
              <a:t>districts (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Becattini</a:t>
            </a:r>
            <a:r>
              <a:rPr lang="en-US" dirty="0">
                <a:solidFill>
                  <a:srgbClr val="000000"/>
                </a:solidFill>
                <a:cs typeface="+mn-cs"/>
              </a:rPr>
              <a:t>, 1979), clusters (Porter, 1990), local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	buzz </a:t>
            </a:r>
            <a:r>
              <a:rPr lang="en-US" dirty="0">
                <a:solidFill>
                  <a:srgbClr val="000000"/>
                </a:solidFill>
                <a:cs typeface="+mn-cs"/>
              </a:rPr>
              <a:t>(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Storper</a:t>
            </a:r>
            <a:r>
              <a:rPr lang="en-US" dirty="0">
                <a:solidFill>
                  <a:srgbClr val="000000"/>
                </a:solidFill>
                <a:cs typeface="+mn-cs"/>
              </a:rPr>
              <a:t> and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Venables</a:t>
            </a:r>
            <a:r>
              <a:rPr lang="en-US" dirty="0">
                <a:solidFill>
                  <a:srgbClr val="000000"/>
                </a:solidFill>
                <a:cs typeface="+mn-cs"/>
              </a:rPr>
              <a:t>, 2004), regional advantage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	(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Saxenian</a:t>
            </a:r>
            <a:r>
              <a:rPr lang="en-US" dirty="0">
                <a:solidFill>
                  <a:srgbClr val="000000"/>
                </a:solidFill>
                <a:cs typeface="+mn-cs"/>
              </a:rPr>
              <a:t>, 1994),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…</a:t>
            </a:r>
            <a:endParaRPr lang="en-US" dirty="0">
              <a:solidFill>
                <a:srgbClr val="000000"/>
              </a:solidFill>
              <a:cs typeface="+mn-cs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5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61817" y="317857"/>
            <a:ext cx="8305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Motivation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268760"/>
            <a:ext cx="8496300" cy="565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GB" dirty="0" smtClean="0"/>
              <a:t>Excessively </a:t>
            </a:r>
            <a:r>
              <a:rPr lang="en-GB" b="1" dirty="0">
                <a:solidFill>
                  <a:srgbClr val="00B050"/>
                </a:solidFill>
              </a:rPr>
              <a:t>close actors </a:t>
            </a:r>
            <a:r>
              <a:rPr lang="en-GB" dirty="0"/>
              <a:t>may have little to exchange after a certain amount of interactions. </a:t>
            </a:r>
            <a:endParaRPr lang="en-GB" dirty="0" smtClean="0"/>
          </a:p>
          <a:p>
            <a:pPr marL="742950" lvl="1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Risk </a:t>
            </a:r>
            <a:r>
              <a:rPr lang="en-US" dirty="0"/>
              <a:t>to re-combine knowledge that becomes redundant and less valuable: </a:t>
            </a:r>
            <a:r>
              <a:rPr lang="en-US" b="1" dirty="0">
                <a:solidFill>
                  <a:srgbClr val="00B050"/>
                </a:solidFill>
              </a:rPr>
              <a:t>regional ‘lock-in</a:t>
            </a:r>
            <a:r>
              <a:rPr lang="en-US" b="1" dirty="0" smtClean="0">
                <a:solidFill>
                  <a:srgbClr val="00B050"/>
                </a:solidFill>
              </a:rPr>
              <a:t>’ </a:t>
            </a:r>
            <a:r>
              <a:rPr lang="en-US" dirty="0" smtClean="0"/>
              <a:t>(</a:t>
            </a:r>
            <a:r>
              <a:rPr lang="en-US" dirty="0" err="1" smtClean="0"/>
              <a:t>Boschma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Frenken</a:t>
            </a:r>
            <a:r>
              <a:rPr lang="en-US" dirty="0"/>
              <a:t>, 2009</a:t>
            </a:r>
            <a:r>
              <a:rPr lang="en-US" dirty="0" smtClean="0"/>
              <a:t>)</a:t>
            </a:r>
          </a:p>
          <a:p>
            <a:pPr marL="742950" lvl="1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In some instances, it is </a:t>
            </a:r>
            <a:r>
              <a:rPr lang="en-US" b="1" dirty="0">
                <a:solidFill>
                  <a:srgbClr val="009900"/>
                </a:solidFill>
              </a:rPr>
              <a:t>not enough by being </a:t>
            </a:r>
            <a:r>
              <a:rPr lang="en-US" dirty="0"/>
              <a:t>there to receive knowledge flows : Rather, knowledge flows follows </a:t>
            </a:r>
            <a:r>
              <a:rPr lang="en-US" b="1" dirty="0">
                <a:solidFill>
                  <a:srgbClr val="009900"/>
                </a:solidFill>
              </a:rPr>
              <a:t>specific transmission </a:t>
            </a:r>
            <a:r>
              <a:rPr lang="en-US" b="1" dirty="0" smtClean="0">
                <a:solidFill>
                  <a:srgbClr val="009900"/>
                </a:solidFill>
              </a:rPr>
              <a:t>channels:</a:t>
            </a:r>
          </a:p>
          <a:p>
            <a:pPr marL="1200150" lvl="2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Based </a:t>
            </a:r>
            <a:r>
              <a:rPr lang="en-US" dirty="0"/>
              <a:t>on market </a:t>
            </a:r>
            <a:r>
              <a:rPr lang="en-US" dirty="0" smtClean="0"/>
              <a:t>interactions (not always as an externality): requires </a:t>
            </a:r>
            <a:r>
              <a:rPr lang="en-US" dirty="0"/>
              <a:t>conscious efforts, they are not </a:t>
            </a:r>
            <a:r>
              <a:rPr lang="en-US" dirty="0" smtClean="0"/>
              <a:t>free. Pecuniary.</a:t>
            </a:r>
          </a:p>
          <a:p>
            <a:pPr marL="1200150" lvl="2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Can be local but can </a:t>
            </a:r>
            <a:r>
              <a:rPr lang="en-US" dirty="0"/>
              <a:t>span the boundaries of a region: </a:t>
            </a:r>
            <a:endParaRPr lang="en-US" dirty="0" smtClean="0"/>
          </a:p>
          <a:p>
            <a:pPr marL="1657350" lvl="3" indent="-285750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Pipelines to hot spots</a:t>
            </a:r>
          </a:p>
          <a:p>
            <a:pPr marL="1657350" lvl="3" indent="-285750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Death </a:t>
            </a:r>
            <a:r>
              <a:rPr lang="en-US" dirty="0"/>
              <a:t>of distance because of TIC?</a:t>
            </a:r>
          </a:p>
          <a:p>
            <a:pPr marL="742950" lvl="1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power_point_aqr_PROV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D5075AA0BB8044B284A1A341E8F68E" ma:contentTypeVersion="1" ma:contentTypeDescription="Crear nuevo documento." ma:contentTypeScope="" ma:versionID="43098b9cf114482b44274562476259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6C1F26-9543-45C4-A396-0C8C900A945A}"/>
</file>

<file path=customXml/itemProps2.xml><?xml version="1.0" encoding="utf-8"?>
<ds:datastoreItem xmlns:ds="http://schemas.openxmlformats.org/officeDocument/2006/customXml" ds:itemID="{506EE0A1-4648-46CE-9E90-7EC4E38A7946}"/>
</file>

<file path=customXml/itemProps3.xml><?xml version="1.0" encoding="utf-8"?>
<ds:datastoreItem xmlns:ds="http://schemas.openxmlformats.org/officeDocument/2006/customXml" ds:itemID="{F968040F-29D3-4757-AD99-3AEAD065FE0F}"/>
</file>

<file path=docProps/app.xml><?xml version="1.0" encoding="utf-8"?>
<Properties xmlns="http://schemas.openxmlformats.org/officeDocument/2006/extended-properties" xmlns:vt="http://schemas.openxmlformats.org/officeDocument/2006/docPropsVTypes">
  <Template>plantilla_power_point_aqr_PROV</Template>
  <TotalTime>4733</TotalTime>
  <Words>1750</Words>
  <Application>Microsoft Office PowerPoint</Application>
  <PresentationFormat>Presentación en pantalla (4:3)</PresentationFormat>
  <Paragraphs>405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plantilla_power_point_aqr_PROV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 for your attention!  rmoreno@ub.edu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Usuari</dc:creator>
  <cp:lastModifiedBy>Rosina</cp:lastModifiedBy>
  <cp:revision>173</cp:revision>
  <cp:lastPrinted>2015-10-15T16:38:09Z</cp:lastPrinted>
  <dcterms:created xsi:type="dcterms:W3CDTF">2013-06-03T09:54:55Z</dcterms:created>
  <dcterms:modified xsi:type="dcterms:W3CDTF">2019-11-25T12:24:54Z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0x01010033D5075AA0BB8044B284A1A341E8F68E</vt:lpwstr>
  </property>
</Properties>
</file>