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1" r:id="rId2"/>
    <p:sldId id="283" r:id="rId3"/>
    <p:sldId id="298" r:id="rId4"/>
    <p:sldId id="292" r:id="rId5"/>
    <p:sldId id="293" r:id="rId6"/>
    <p:sldId id="294" r:id="rId7"/>
    <p:sldId id="295" r:id="rId8"/>
    <p:sldId id="296" r:id="rId9"/>
    <p:sldId id="297" r:id="rId10"/>
    <p:sldId id="291" r:id="rId11"/>
  </p:sldIdLst>
  <p:sldSz cx="9144000" cy="6858000" type="screen4x3"/>
  <p:notesSz cx="7099300" cy="10234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2E073-5050-4950-B1B2-4371E2DFAF08}" type="datetimeFigureOut">
              <a:rPr lang="es-ES" smtClean="0"/>
              <a:t>22/11/2019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16AB4-5D0B-4A4E-B82D-DBCB42E939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13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BCD1-DB90-4E96-B0B9-86CBCAC15E7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07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BCD1-DB90-4E96-B0B9-86CBCAC15E7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02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BCD1-DB90-4E96-B0B9-86CBCAC15E7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2318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BCD1-DB90-4E96-B0B9-86CBCAC15E7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35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BCD1-DB90-4E96-B0B9-86CBCAC15E7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90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BCD1-DB90-4E96-B0B9-86CBCAC15E7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478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BCD1-DB90-4E96-B0B9-86CBCAC15E7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538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BCD1-DB90-4E96-B0B9-86CBCAC15E7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21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ECDAB-CA4D-4E69-BE2D-7995A0BE7A5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0234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7CE7A-E139-4B20-B61C-2D9595FF2E04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7005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9DB88-4A59-4E4C-A453-2FB3DBE45A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9154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72438-9D96-427D-8F5D-00084C5F03FD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0647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F664D-370C-4616-A0B9-17142AEBB7E0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9606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0D23E-F978-41A4-8941-5689A62C1930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5981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C335E-3838-48D5-B02F-909F1B55ACC2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1669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A2182-5B6C-4C55-BB17-F9E9A6F02F14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9186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E4A98-EE22-4D51-A027-9E37BE89A0AD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2098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3AA9C-466F-48F3-987A-19D9AFA55EB2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5668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F4C0D-08D1-441F-A958-C09317FCA6D8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4142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CBCF97-BBEA-4BD3-954D-F4691D160493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842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oplindano.es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es-ES" altLang="es-ES" sz="5600" b="1" dirty="0" smtClean="0">
              <a:solidFill>
                <a:srgbClr val="0000FF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endParaRPr lang="es-ES" altLang="es-ES" sz="4800" b="1" dirty="0" smtClean="0">
              <a:solidFill>
                <a:srgbClr val="0000FF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endParaRPr lang="es-ES" altLang="es-ES" sz="2400" b="1" dirty="0" smtClean="0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835061" y="1700807"/>
            <a:ext cx="7723294" cy="37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20000"/>
              </a:spcBef>
              <a:defRPr/>
            </a:pPr>
            <a:r>
              <a:rPr lang="es-ES" altLang="es-E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BUENA PRÁCTICA</a:t>
            </a:r>
          </a:p>
          <a:p>
            <a:pPr lvl="0" eaLnBrk="1" hangingPunct="1">
              <a:spcBef>
                <a:spcPct val="20000"/>
              </a:spcBef>
              <a:defRPr/>
            </a:pPr>
            <a:r>
              <a:rPr lang="es-ES" altLang="es-E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GESTIÓN </a:t>
            </a:r>
            <a:r>
              <a:rPr lang="es-ES" altLang="es-E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DE LOS RESIDUOS DE LA FABRICACIÓN DE </a:t>
            </a:r>
            <a:r>
              <a:rPr lang="es-ES" altLang="es-E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LINDANO</a:t>
            </a:r>
          </a:p>
          <a:p>
            <a:pPr lvl="0" eaLnBrk="1" hangingPunct="1">
              <a:spcBef>
                <a:spcPct val="20000"/>
              </a:spcBef>
              <a:defRPr/>
            </a:pPr>
            <a:endParaRPr lang="es-ES" altLang="es-ES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lvl="0" eaLnBrk="1" hangingPunct="1">
              <a:spcBef>
                <a:spcPct val="20000"/>
              </a:spcBef>
              <a:defRPr/>
            </a:pPr>
            <a:r>
              <a:rPr lang="es-ES" altLang="es-E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SONIA </a:t>
            </a:r>
            <a:r>
              <a:rPr lang="es-ES" altLang="es-ES" sz="2400" b="1" noProof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MARIA VELILLA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ASESORA TECNICA (Unidad </a:t>
            </a:r>
            <a:r>
              <a:rPr lang="es-ES" altLang="es-ES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Lindano</a:t>
            </a:r>
            <a:r>
              <a:rPr lang="es-ES" altLang="es-E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</a:t>
            </a:r>
            <a:endParaRPr kumimoji="0" lang="es-ES" alt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204" y="474264"/>
            <a:ext cx="941212" cy="8774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834" t="33190" r="11321" b="29620"/>
          <a:stretch/>
        </p:blipFill>
        <p:spPr>
          <a:xfrm>
            <a:off x="827584" y="476672"/>
            <a:ext cx="2392555" cy="576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51520" y="5892522"/>
            <a:ext cx="86409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Programa Operativo Fondo Europeo de Desarrollo Regional Aragón 2014-2020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Construyendo Europa desde Aragón</a:t>
            </a:r>
            <a:endParaRPr kumimoji="0" lang="es-ES" sz="2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es-ES" altLang="es-ES" sz="5600" b="1" dirty="0" smtClean="0">
              <a:solidFill>
                <a:srgbClr val="0000FF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endParaRPr lang="es-ES" altLang="es-ES" sz="4800" b="1" dirty="0" smtClean="0">
              <a:solidFill>
                <a:srgbClr val="0000FF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endParaRPr lang="es-ES" altLang="es-ES" sz="2400" b="1" dirty="0" smtClean="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1878274" y="4080247"/>
            <a:ext cx="576064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Fondo Europeo de Desarrollo</a:t>
            </a:r>
            <a:r>
              <a:rPr kumimoji="0" lang="es-ES" altLang="es-E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Regional</a:t>
            </a:r>
            <a:endParaRPr kumimoji="0" lang="es-ES" altLang="es-ES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endParaRPr kumimoji="0" lang="es-ES" alt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474264"/>
            <a:ext cx="941212" cy="877484"/>
          </a:xfrm>
          <a:prstGeom prst="rect">
            <a:avLst/>
          </a:prstGeom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378534" y="3283827"/>
            <a:ext cx="6760120" cy="503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378534" y="2288968"/>
            <a:ext cx="6760120" cy="503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6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Muchas gracias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s-ES" sz="4800" b="1" dirty="0" smtClean="0">
              <a:solidFill>
                <a:prstClr val="white"/>
              </a:solidFill>
              <a:latin typeface="Calibri Light"/>
            </a:endParaRP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4800" b="1" dirty="0" smtClean="0">
                <a:solidFill>
                  <a:prstClr val="white"/>
                </a:solidFill>
                <a:latin typeface="Calibri Light"/>
              </a:rPr>
              <a:t>www.stoplindano.es</a:t>
            </a:r>
            <a:endParaRPr kumimoji="0" lang="es-ES" altLang="es-E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834" t="33190" r="11321" b="29620"/>
          <a:stretch/>
        </p:blipFill>
        <p:spPr>
          <a:xfrm>
            <a:off x="809146" y="476672"/>
            <a:ext cx="2392555" cy="576000"/>
          </a:xfrm>
          <a:prstGeom prst="rect">
            <a:avLst/>
          </a:prstGeom>
        </p:spPr>
      </p:pic>
      <p:sp>
        <p:nvSpPr>
          <p:cNvPr id="10" name="3 CuadroTexto"/>
          <p:cNvSpPr txBox="1"/>
          <p:nvPr/>
        </p:nvSpPr>
        <p:spPr>
          <a:xfrm>
            <a:off x="539552" y="6252174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Programa Operativo Fondo Europeo de Desarrollo Regional Aragón 2014-2020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Construyendo Europa desde Aragón</a:t>
            </a:r>
            <a:endParaRPr kumimoji="0" lang="es-ES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6" descr="imagenes_logoAragon1_f2711a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9" y="420904"/>
            <a:ext cx="2025123" cy="48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7" descr="Unión Europ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40" y="219610"/>
            <a:ext cx="893081" cy="74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40061" y="6165304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b="1" dirty="0">
                <a:solidFill>
                  <a:srgbClr val="540000"/>
                </a:solidFill>
                <a:latin typeface="Arial" pitchFamily="34" charset="0"/>
                <a:cs typeface="Arial" pitchFamily="34" charset="0"/>
              </a:rPr>
              <a:t>Programa Operativo Fondo </a:t>
            </a:r>
            <a:r>
              <a:rPr lang="es-ES" sz="1300" b="1" dirty="0" smtClean="0">
                <a:solidFill>
                  <a:srgbClr val="540000"/>
                </a:solidFill>
                <a:latin typeface="Arial" pitchFamily="34" charset="0"/>
                <a:cs typeface="Arial" pitchFamily="34" charset="0"/>
              </a:rPr>
              <a:t>Europeo de Desarrollo Regional Aragón 2014-2020</a:t>
            </a:r>
          </a:p>
          <a:p>
            <a:pPr algn="ctr"/>
            <a:r>
              <a:rPr lang="es-ES" sz="1300" b="1" i="1" dirty="0" smtClean="0">
                <a:solidFill>
                  <a:srgbClr val="540000"/>
                </a:solidFill>
                <a:cs typeface="Arial" pitchFamily="34" charset="0"/>
              </a:rPr>
              <a:t>Construyendo </a:t>
            </a:r>
            <a:r>
              <a:rPr lang="es-ES" sz="1300" b="1" i="1" dirty="0">
                <a:solidFill>
                  <a:srgbClr val="540000"/>
                </a:solidFill>
                <a:cs typeface="Arial" pitchFamily="34" charset="0"/>
              </a:rPr>
              <a:t>Europa desde Aragón</a:t>
            </a:r>
            <a:endParaRPr lang="es-ES" sz="1300" i="1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09540" y="905037"/>
            <a:ext cx="7886700" cy="132556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23B1E792-B5D1-4076-89A8-B2347B8B0C6A}"/>
              </a:ext>
            </a:extLst>
          </p:cNvPr>
          <p:cNvSpPr txBox="1">
            <a:spLocks/>
          </p:cNvSpPr>
          <p:nvPr/>
        </p:nvSpPr>
        <p:spPr bwMode="auto">
          <a:xfrm>
            <a:off x="2924311" y="397421"/>
            <a:ext cx="3600177" cy="5492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s-ES" altLang="es-E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Localización geográfica</a:t>
            </a:r>
          </a:p>
        </p:txBody>
      </p:sp>
      <p:pic>
        <p:nvPicPr>
          <p:cNvPr id="12" name="Picture 19" descr="todo-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9" y="1004887"/>
            <a:ext cx="3892932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92" y="1004887"/>
            <a:ext cx="3600450" cy="2855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684213" y="3860800"/>
            <a:ext cx="3673475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1600" b="1" dirty="0">
                <a:solidFill>
                  <a:srgbClr val="FF3300"/>
                </a:solidFill>
              </a:rPr>
              <a:t>RESIDUOS </a:t>
            </a:r>
            <a:r>
              <a:rPr lang="en-US" altLang="es-ES" sz="1600" b="1" dirty="0" smtClean="0">
                <a:solidFill>
                  <a:srgbClr val="FF3300"/>
                </a:solidFill>
              </a:rPr>
              <a:t>de la </a:t>
            </a:r>
            <a:r>
              <a:rPr lang="en-US" altLang="es-ES" sz="1600" b="1" dirty="0" err="1">
                <a:solidFill>
                  <a:srgbClr val="FF3300"/>
                </a:solidFill>
              </a:rPr>
              <a:t>fabricaci</a:t>
            </a:r>
            <a:r>
              <a:rPr lang="es-ES" altLang="es-ES" sz="1600" b="1" dirty="0" err="1">
                <a:solidFill>
                  <a:srgbClr val="FF3300"/>
                </a:solidFill>
              </a:rPr>
              <a:t>ó</a:t>
            </a:r>
            <a:r>
              <a:rPr lang="en-US" altLang="es-ES" sz="1600" b="1" dirty="0">
                <a:solidFill>
                  <a:srgbClr val="FF3300"/>
                </a:solidFill>
              </a:rPr>
              <a:t>n de lindano (HCH) EN SABIÑANIGO</a:t>
            </a:r>
            <a:r>
              <a:rPr lang="es-ES" altLang="es-ES" sz="1800" dirty="0">
                <a:solidFill>
                  <a:srgbClr val="FF330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1200" b="1" dirty="0"/>
              <a:t> ANTIGUA FACTORÍA DE INQUINOSA 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1200" b="1" dirty="0"/>
              <a:t> VERTEDERO DE SARDAS 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1200" b="1" dirty="0"/>
              <a:t> VERTEDERO DE BAILÍN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1200" b="1" dirty="0"/>
              <a:t> EMBALSE DE SABIÑANIGO - CHE</a:t>
            </a:r>
            <a:endParaRPr lang="es-ES" altLang="es-ES" sz="1000" dirty="0"/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7667625" y="1052513"/>
            <a:ext cx="64928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>
                <a:solidFill>
                  <a:srgbClr val="000000"/>
                </a:solidFill>
              </a:rPr>
              <a:t>Vertedero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>
                <a:solidFill>
                  <a:srgbClr val="000000"/>
                </a:solidFill>
              </a:rPr>
              <a:t>de Sardas</a:t>
            </a: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6804025" y="1700213"/>
            <a:ext cx="719138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>
                <a:solidFill>
                  <a:srgbClr val="000000"/>
                </a:solidFill>
              </a:rPr>
              <a:t>Embalse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>
                <a:solidFill>
                  <a:srgbClr val="000000"/>
                </a:solidFill>
              </a:rPr>
              <a:t>Sabiñánigo</a:t>
            </a: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5867400" y="4724400"/>
            <a:ext cx="576263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>
                <a:solidFill>
                  <a:srgbClr val="000000"/>
                </a:solidFill>
              </a:rPr>
              <a:t>Vertedero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>
                <a:solidFill>
                  <a:srgbClr val="000000"/>
                </a:solidFill>
              </a:rPr>
              <a:t>de Bailín</a:t>
            </a: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5364163" y="3573463"/>
            <a:ext cx="503237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>
                <a:solidFill>
                  <a:srgbClr val="000000"/>
                </a:solidFill>
              </a:rPr>
              <a:t>Río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>
                <a:solidFill>
                  <a:srgbClr val="000000"/>
                </a:solidFill>
              </a:rPr>
              <a:t>Gállego</a:t>
            </a:r>
          </a:p>
        </p:txBody>
      </p:sp>
      <p:sp>
        <p:nvSpPr>
          <p:cNvPr id="19" name="AutoShape 14" descr="Resultado de imagen de logo U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619250" y="0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ES" sz="1800"/>
          </a:p>
        </p:txBody>
      </p:sp>
    </p:spTree>
    <p:extLst>
      <p:ext uri="{BB962C8B-B14F-4D97-AF65-F5344CB8AC3E}">
        <p14:creationId xmlns:p14="http://schemas.microsoft.com/office/powerpoint/2010/main" val="20234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6" descr="imagenes_logoAragon1_f2711a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9" y="420904"/>
            <a:ext cx="2025123" cy="48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7" descr="Unión Europ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20904"/>
            <a:ext cx="7191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40061" y="6165304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b="1" dirty="0">
                <a:solidFill>
                  <a:srgbClr val="540000"/>
                </a:solidFill>
                <a:latin typeface="Arial" pitchFamily="34" charset="0"/>
                <a:cs typeface="Arial" pitchFamily="34" charset="0"/>
              </a:rPr>
              <a:t>Programa Operativo Fondo </a:t>
            </a:r>
            <a:r>
              <a:rPr lang="es-ES" sz="1300" b="1" dirty="0" smtClean="0">
                <a:solidFill>
                  <a:srgbClr val="540000"/>
                </a:solidFill>
                <a:latin typeface="Arial" pitchFamily="34" charset="0"/>
                <a:cs typeface="Arial" pitchFamily="34" charset="0"/>
              </a:rPr>
              <a:t>Europeo de Desarrollo Regional Aragón 2014-2020</a:t>
            </a:r>
          </a:p>
          <a:p>
            <a:pPr algn="ctr"/>
            <a:r>
              <a:rPr lang="es-ES" sz="1300" b="1" i="1" dirty="0" smtClean="0">
                <a:solidFill>
                  <a:srgbClr val="540000"/>
                </a:solidFill>
                <a:cs typeface="Arial" pitchFamily="34" charset="0"/>
              </a:rPr>
              <a:t>Construyendo </a:t>
            </a:r>
            <a:r>
              <a:rPr lang="es-ES" sz="1300" b="1" i="1" dirty="0">
                <a:solidFill>
                  <a:srgbClr val="540000"/>
                </a:solidFill>
                <a:cs typeface="Arial" pitchFamily="34" charset="0"/>
              </a:rPr>
              <a:t>Europa desde Aragón</a:t>
            </a:r>
            <a:endParaRPr lang="es-ES" sz="1300" i="1" dirty="0"/>
          </a:p>
        </p:txBody>
      </p:sp>
      <p:sp>
        <p:nvSpPr>
          <p:cNvPr id="7" name="4 Marcador de contenido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spcAft>
                <a:spcPts val="300"/>
              </a:spcAft>
              <a:buSzPct val="130000"/>
              <a:buFontTx/>
              <a:buNone/>
              <a:defRPr/>
            </a:pPr>
            <a:r>
              <a:rPr lang="es-ES" altLang="es-ES" sz="1600" b="1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El lindano es un </a:t>
            </a:r>
            <a:r>
              <a:rPr lang="es-ES" altLang="es-ES" sz="1600" b="1" dirty="0" err="1" smtClean="0">
                <a:solidFill>
                  <a:srgbClr val="404040"/>
                </a:solidFill>
                <a:latin typeface="Trebuchet MS" panose="020B0603020202020204" pitchFamily="34" charset="0"/>
              </a:rPr>
              <a:t>organoclorado</a:t>
            </a:r>
            <a:r>
              <a:rPr lang="es-ES" altLang="es-ES" sz="1600" b="1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 que se utilizó como insecticida en agricultura y para el tratamiento de piojos y sarna en humanos o de diversos parásitos en </a:t>
            </a:r>
            <a:r>
              <a:rPr lang="es-ES" altLang="es-ES" sz="1600" b="1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ganadería.</a:t>
            </a:r>
            <a:endParaRPr lang="es-ES" altLang="es-ES" sz="1600" b="1" dirty="0" smtClean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  <a:spcAft>
                <a:spcPts val="300"/>
              </a:spcAft>
              <a:buSzPct val="130000"/>
              <a:buFontTx/>
              <a:buNone/>
              <a:defRPr/>
            </a:pPr>
            <a:endParaRPr lang="es-ES_tradnl" altLang="es-ES" sz="1400" b="1" dirty="0" smtClean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/>
            </a:pPr>
            <a:r>
              <a:rPr lang="es-ES" altLang="es-E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INQUINOSA PRODUCE 27 T/día de HCH </a:t>
            </a:r>
            <a:r>
              <a:rPr lang="es-ES" altLang="es-E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(</a:t>
            </a:r>
            <a:r>
              <a:rPr lang="es-ES" altLang="es-ES" sz="16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Hexacloro</a:t>
            </a:r>
            <a:r>
              <a:rPr lang="es-ES" altLang="es-E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Ciclo Hexano), solo el 20% tiene valor comercial como insecticida, el isómero </a:t>
            </a:r>
            <a:r>
              <a:rPr lang="es-ES" altLang="es-ES" sz="16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s-ES" altLang="es-ES" sz="16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HCH</a:t>
            </a:r>
            <a:r>
              <a:rPr lang="es-ES" altLang="es-E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. El resto residuos. 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/>
            </a:pPr>
            <a:endParaRPr lang="es-ES" altLang="es-ES" sz="1600" b="1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/>
            </a:pPr>
            <a:r>
              <a:rPr lang="es-ES" altLang="es-E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Fabricó </a:t>
            </a:r>
            <a:r>
              <a:rPr lang="es-ES" altLang="es-E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de 1978 a 1987, generando:</a:t>
            </a:r>
            <a:endParaRPr lang="es-ES" altLang="es-ES" sz="2000" b="1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800" b="1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b="1" dirty="0" smtClean="0"/>
              <a:t>- 135.000 </a:t>
            </a:r>
            <a:r>
              <a:rPr lang="es-ES" altLang="es-ES" sz="1800" b="1" dirty="0" err="1" smtClean="0"/>
              <a:t>tn</a:t>
            </a:r>
            <a:r>
              <a:rPr lang="es-ES" altLang="es-ES" sz="1800" b="1" dirty="0" smtClean="0"/>
              <a:t> de residuos </a:t>
            </a:r>
            <a:r>
              <a:rPr lang="es-ES" altLang="es-ES" sz="1800" b="1" dirty="0" smtClean="0"/>
              <a:t>sólidos </a:t>
            </a:r>
            <a:r>
              <a:rPr lang="es-ES" altLang="es-ES" sz="1800" b="1" dirty="0" smtClean="0"/>
              <a:t>de la fabricación de lindano</a:t>
            </a:r>
            <a:endParaRPr lang="es-ES" altLang="es-ES" sz="1800" b="1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b="1" dirty="0" smtClean="0"/>
              <a:t>- 600.000 </a:t>
            </a:r>
            <a:r>
              <a:rPr lang="es-ES" altLang="es-ES" sz="1800" b="1" dirty="0" err="1" smtClean="0"/>
              <a:t>tn</a:t>
            </a:r>
            <a:r>
              <a:rPr lang="es-ES" altLang="es-ES" sz="1800" b="1" dirty="0" smtClean="0"/>
              <a:t> de tierras contaminadas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800" b="1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800" b="1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b="1" dirty="0" smtClean="0">
                <a:solidFill>
                  <a:srgbClr val="0070C0"/>
                </a:solidFill>
              </a:rPr>
              <a:t>El agua del río Gállego </a:t>
            </a:r>
            <a:r>
              <a:rPr lang="es-ES" altLang="es-ES" sz="1800" b="1" dirty="0" smtClean="0">
                <a:solidFill>
                  <a:srgbClr val="0070C0"/>
                </a:solidFill>
              </a:rPr>
              <a:t>está </a:t>
            </a:r>
            <a:r>
              <a:rPr lang="es-ES" altLang="es-ES" sz="1800" b="1" dirty="0" smtClean="0">
                <a:solidFill>
                  <a:srgbClr val="0070C0"/>
                </a:solidFill>
              </a:rPr>
              <a:t>dentro de los límites de potabilización</a:t>
            </a:r>
          </a:p>
          <a:p>
            <a:pPr lvl="1" algn="just" eaLnBrk="1" hangingPunct="1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SzPct val="130000"/>
              <a:buFont typeface="Wingdings" panose="05000000000000000000" pitchFamily="2" charset="2"/>
              <a:buChar char="Ø"/>
              <a:defRPr/>
            </a:pPr>
            <a:endParaRPr lang="en-US" altLang="es-ES" sz="1600" b="1" dirty="0" smtClean="0">
              <a:solidFill>
                <a:schemeClr val="folHlink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4F1F77A3-ECBE-40DD-A5D5-F5F950514B7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3059832" y="664812"/>
            <a:ext cx="3494212" cy="11268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s-ES" altLang="es-E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El origen del problema</a:t>
            </a:r>
          </a:p>
        </p:txBody>
      </p:sp>
    </p:spTree>
    <p:extLst>
      <p:ext uri="{BB962C8B-B14F-4D97-AF65-F5344CB8AC3E}">
        <p14:creationId xmlns:p14="http://schemas.microsoft.com/office/powerpoint/2010/main" val="40802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6" descr="imagenes_logoAragon1_f2711a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9" y="420904"/>
            <a:ext cx="2025123" cy="48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7" descr="Unión Europ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20904"/>
            <a:ext cx="7191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40061" y="6165304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b="1" dirty="0">
                <a:solidFill>
                  <a:srgbClr val="540000"/>
                </a:solidFill>
                <a:latin typeface="Arial" pitchFamily="34" charset="0"/>
                <a:cs typeface="Arial" pitchFamily="34" charset="0"/>
              </a:rPr>
              <a:t>Programa Operativo Fondo </a:t>
            </a:r>
            <a:r>
              <a:rPr lang="es-ES" sz="1300" b="1" dirty="0" smtClean="0">
                <a:solidFill>
                  <a:srgbClr val="540000"/>
                </a:solidFill>
                <a:latin typeface="Arial" pitchFamily="34" charset="0"/>
                <a:cs typeface="Arial" pitchFamily="34" charset="0"/>
              </a:rPr>
              <a:t>Europeo de Desarrollo Regional Aragón 2014-2020</a:t>
            </a:r>
          </a:p>
          <a:p>
            <a:pPr algn="ctr"/>
            <a:r>
              <a:rPr lang="es-ES" sz="1300" b="1" i="1" dirty="0" smtClean="0">
                <a:solidFill>
                  <a:srgbClr val="540000"/>
                </a:solidFill>
                <a:cs typeface="Arial" pitchFamily="34" charset="0"/>
              </a:rPr>
              <a:t>Construyendo </a:t>
            </a:r>
            <a:r>
              <a:rPr lang="es-ES" sz="1300" b="1" i="1" dirty="0">
                <a:solidFill>
                  <a:srgbClr val="540000"/>
                </a:solidFill>
                <a:cs typeface="Arial" pitchFamily="34" charset="0"/>
              </a:rPr>
              <a:t>Europa desde Aragón</a:t>
            </a:r>
            <a:endParaRPr lang="es-ES" sz="1300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6535" y="284162"/>
            <a:ext cx="7886700" cy="132556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pSp>
        <p:nvGrpSpPr>
          <p:cNvPr id="10" name="Grupo 9"/>
          <p:cNvGrpSpPr/>
          <p:nvPr/>
        </p:nvGrpSpPr>
        <p:grpSpPr>
          <a:xfrm>
            <a:off x="0" y="724956"/>
            <a:ext cx="9144000" cy="6133044"/>
            <a:chOff x="0" y="724956"/>
            <a:chExt cx="9144000" cy="6133044"/>
          </a:xfrm>
        </p:grpSpPr>
        <p:sp>
          <p:nvSpPr>
            <p:cNvPr id="12" name="5 Rectángulo"/>
            <p:cNvSpPr/>
            <p:nvPr/>
          </p:nvSpPr>
          <p:spPr>
            <a:xfrm>
              <a:off x="0" y="6021388"/>
              <a:ext cx="9144000" cy="836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1108769" y="724956"/>
              <a:ext cx="7416800" cy="2523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8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u-ES" altLang="es-ES" sz="2800" b="1" dirty="0" err="1">
                  <a:solidFill>
                    <a:schemeClr val="accent2"/>
                  </a:solidFill>
                </a:rPr>
                <a:t>Estado</a:t>
              </a:r>
              <a:r>
                <a:rPr lang="eu-ES" altLang="es-ES" sz="2800" b="1" dirty="0">
                  <a:solidFill>
                    <a:schemeClr val="accent2"/>
                  </a:solidFill>
                </a:rPr>
                <a:t> de la </a:t>
              </a:r>
              <a:r>
                <a:rPr lang="eu-ES" altLang="es-ES" sz="2800" b="1" dirty="0" err="1">
                  <a:solidFill>
                    <a:schemeClr val="accent2"/>
                  </a:solidFill>
                </a:rPr>
                <a:t>calidad</a:t>
              </a:r>
              <a:r>
                <a:rPr lang="eu-ES" altLang="es-ES" sz="2800" b="1" dirty="0">
                  <a:solidFill>
                    <a:schemeClr val="accent2"/>
                  </a:solidFill>
                </a:rPr>
                <a:t> del </a:t>
              </a:r>
              <a:r>
                <a:rPr lang="eu-ES" altLang="es-ES" sz="2800" b="1" dirty="0" err="1">
                  <a:solidFill>
                    <a:schemeClr val="accent2"/>
                  </a:solidFill>
                </a:rPr>
                <a:t>agua</a:t>
              </a:r>
              <a:r>
                <a:rPr lang="eu-ES" altLang="es-ES" sz="2800" b="1" dirty="0">
                  <a:solidFill>
                    <a:schemeClr val="accent2"/>
                  </a:solidFill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u-ES" altLang="es-ES" sz="2800" b="1" dirty="0">
                  <a:solidFill>
                    <a:schemeClr val="accent2"/>
                  </a:solidFill>
                </a:rPr>
                <a:t>del </a:t>
              </a:r>
              <a:r>
                <a:rPr lang="eu-ES" altLang="es-ES" sz="2800" b="1" dirty="0" err="1" smtClean="0">
                  <a:solidFill>
                    <a:schemeClr val="accent2"/>
                  </a:solidFill>
                </a:rPr>
                <a:t>río</a:t>
              </a:r>
              <a:r>
                <a:rPr lang="eu-ES" altLang="es-ES" sz="2800" b="1" dirty="0" smtClean="0">
                  <a:solidFill>
                    <a:schemeClr val="accent2"/>
                  </a:solidFill>
                </a:rPr>
                <a:t> Gállego</a:t>
              </a:r>
              <a:endParaRPr lang="eu-ES" altLang="es-ES" sz="2800" b="1" dirty="0">
                <a:solidFill>
                  <a:schemeClr val="accent2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u-ES" altLang="es-ES" sz="1000" b="1" dirty="0">
                <a:solidFill>
                  <a:schemeClr val="accent2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u-ES" altLang="es-ES" sz="2800" b="1" dirty="0" err="1">
                  <a:solidFill>
                    <a:schemeClr val="accent2"/>
                  </a:solidFill>
                </a:rPr>
                <a:t>G</a:t>
              </a:r>
              <a:r>
                <a:rPr lang="eu-ES" altLang="es-ES" sz="2800" b="1" dirty="0" err="1" smtClean="0">
                  <a:solidFill>
                    <a:schemeClr val="accent2"/>
                  </a:solidFill>
                </a:rPr>
                <a:t>ráfica</a:t>
              </a:r>
              <a:r>
                <a:rPr lang="eu-ES" altLang="es-ES" sz="2800" b="1" dirty="0" smtClean="0">
                  <a:solidFill>
                    <a:schemeClr val="accent2"/>
                  </a:solidFill>
                </a:rPr>
                <a:t> de 2012 a </a:t>
              </a:r>
              <a:r>
                <a:rPr lang="eu-ES" altLang="es-ES" sz="2800" b="1" dirty="0">
                  <a:solidFill>
                    <a:schemeClr val="accent2"/>
                  </a:solidFill>
                </a:rPr>
                <a:t>2019 de la </a:t>
              </a:r>
              <a:r>
                <a:rPr lang="eu-ES" altLang="es-ES" sz="2800" b="1" dirty="0" err="1" smtClean="0">
                  <a:solidFill>
                    <a:schemeClr val="accent2"/>
                  </a:solidFill>
                </a:rPr>
                <a:t>Confederación</a:t>
              </a:r>
              <a:r>
                <a:rPr lang="eu-ES" altLang="es-ES" sz="2800" b="1" dirty="0" smtClean="0">
                  <a:solidFill>
                    <a:schemeClr val="accent2"/>
                  </a:solidFill>
                </a:rPr>
                <a:t> </a:t>
              </a:r>
              <a:r>
                <a:rPr lang="eu-ES" altLang="es-ES" sz="2800" b="1" dirty="0" err="1" smtClean="0">
                  <a:solidFill>
                    <a:schemeClr val="accent2"/>
                  </a:solidFill>
                </a:rPr>
                <a:t>Hidrográfica</a:t>
              </a:r>
              <a:r>
                <a:rPr lang="eu-ES" altLang="es-ES" sz="2800" b="1" dirty="0" smtClean="0">
                  <a:solidFill>
                    <a:schemeClr val="accent2"/>
                  </a:solidFill>
                </a:rPr>
                <a:t> del Ebro</a:t>
              </a:r>
              <a:endParaRPr lang="eu-ES" altLang="es-ES" sz="2800" b="1" dirty="0">
                <a:solidFill>
                  <a:schemeClr val="accent2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800" dirty="0"/>
            </a:p>
          </p:txBody>
        </p:sp>
        <p:pic>
          <p:nvPicPr>
            <p:cNvPr id="15" name="Imagen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7" t="17101" r="28345" b="5901"/>
            <a:stretch>
              <a:fillRect/>
            </a:stretch>
          </p:blipFill>
          <p:spPr bwMode="auto">
            <a:xfrm>
              <a:off x="85725" y="3014792"/>
              <a:ext cx="4559300" cy="298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n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2" t="18562" r="26987" b="4536"/>
            <a:stretch>
              <a:fillRect/>
            </a:stretch>
          </p:blipFill>
          <p:spPr bwMode="auto">
            <a:xfrm>
              <a:off x="4645025" y="3049488"/>
              <a:ext cx="4470400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Conector recto 16"/>
            <p:cNvCxnSpPr/>
            <p:nvPr/>
          </p:nvCxnSpPr>
          <p:spPr>
            <a:xfrm>
              <a:off x="174342" y="4797152"/>
              <a:ext cx="1517298" cy="308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175930" y="5373216"/>
              <a:ext cx="15113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uadroTexto 3"/>
            <p:cNvSpPr txBox="1">
              <a:spLocks noChangeArrowheads="1"/>
            </p:cNvSpPr>
            <p:nvPr/>
          </p:nvSpPr>
          <p:spPr bwMode="auto">
            <a:xfrm>
              <a:off x="93875" y="4098292"/>
              <a:ext cx="20161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" altLang="es-ES" dirty="0">
                  <a:solidFill>
                    <a:srgbClr val="FF0000"/>
                  </a:solidFill>
                </a:rPr>
                <a:t>Suma de  isómeros</a:t>
              </a:r>
            </a:p>
          </p:txBody>
        </p:sp>
        <p:sp>
          <p:nvSpPr>
            <p:cNvPr id="20" name="CuadroTexto 12"/>
            <p:cNvSpPr txBox="1">
              <a:spLocks noChangeArrowheads="1"/>
            </p:cNvSpPr>
            <p:nvPr/>
          </p:nvSpPr>
          <p:spPr bwMode="auto">
            <a:xfrm>
              <a:off x="93875" y="4895378"/>
              <a:ext cx="15113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" altLang="es-ES" dirty="0">
                  <a:solidFill>
                    <a:srgbClr val="FF0000"/>
                  </a:solidFill>
                </a:rPr>
                <a:t>Un isómero</a:t>
              </a:r>
            </a:p>
          </p:txBody>
        </p:sp>
      </p:grpSp>
      <p:sp>
        <p:nvSpPr>
          <p:cNvPr id="21" name="2 CuadroTexto"/>
          <p:cNvSpPr txBox="1"/>
          <p:nvPr/>
        </p:nvSpPr>
        <p:spPr>
          <a:xfrm>
            <a:off x="692461" y="6317704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b="1" dirty="0">
                <a:solidFill>
                  <a:srgbClr val="540000"/>
                </a:solidFill>
                <a:latin typeface="Arial" pitchFamily="34" charset="0"/>
                <a:cs typeface="Arial" pitchFamily="34" charset="0"/>
              </a:rPr>
              <a:t>Programa Operativo Fondo </a:t>
            </a:r>
            <a:r>
              <a:rPr lang="es-ES" sz="1300" b="1" dirty="0" smtClean="0">
                <a:solidFill>
                  <a:srgbClr val="540000"/>
                </a:solidFill>
                <a:latin typeface="Arial" pitchFamily="34" charset="0"/>
                <a:cs typeface="Arial" pitchFamily="34" charset="0"/>
              </a:rPr>
              <a:t>Europeo de Desarrollo Regional Aragón 2014-2020</a:t>
            </a:r>
          </a:p>
          <a:p>
            <a:pPr algn="ctr"/>
            <a:r>
              <a:rPr lang="es-ES" sz="1300" b="1" i="1" dirty="0" smtClean="0">
                <a:solidFill>
                  <a:srgbClr val="540000"/>
                </a:solidFill>
                <a:cs typeface="Arial" pitchFamily="34" charset="0"/>
              </a:rPr>
              <a:t>Construyendo </a:t>
            </a:r>
            <a:r>
              <a:rPr lang="es-ES" sz="1300" b="1" i="1" dirty="0">
                <a:solidFill>
                  <a:srgbClr val="540000"/>
                </a:solidFill>
                <a:cs typeface="Arial" pitchFamily="34" charset="0"/>
              </a:rPr>
              <a:t>Europa desde Aragón</a:t>
            </a:r>
            <a:endParaRPr lang="es-ES" sz="1300" i="1" dirty="0"/>
          </a:p>
        </p:txBody>
      </p:sp>
    </p:spTree>
    <p:extLst>
      <p:ext uri="{BB962C8B-B14F-4D97-AF65-F5344CB8AC3E}">
        <p14:creationId xmlns:p14="http://schemas.microsoft.com/office/powerpoint/2010/main" val="34426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6" descr="imagenes_logoAragon1_f2711a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9" y="420904"/>
            <a:ext cx="2025123" cy="48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7" descr="Unión Europ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20904"/>
            <a:ext cx="7191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40061" y="6165304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b="1" dirty="0">
                <a:solidFill>
                  <a:srgbClr val="540000"/>
                </a:solidFill>
                <a:latin typeface="Arial" pitchFamily="34" charset="0"/>
                <a:cs typeface="Arial" pitchFamily="34" charset="0"/>
              </a:rPr>
              <a:t>Programa Operativo Fondo </a:t>
            </a:r>
            <a:r>
              <a:rPr lang="es-ES" sz="1300" b="1" dirty="0" smtClean="0">
                <a:solidFill>
                  <a:srgbClr val="540000"/>
                </a:solidFill>
                <a:latin typeface="Arial" pitchFamily="34" charset="0"/>
                <a:cs typeface="Arial" pitchFamily="34" charset="0"/>
              </a:rPr>
              <a:t>Europeo de Desarrollo Regional Aragón 2014-2020</a:t>
            </a:r>
          </a:p>
          <a:p>
            <a:pPr algn="ctr"/>
            <a:r>
              <a:rPr lang="es-ES" sz="1300" b="1" i="1" dirty="0" smtClean="0">
                <a:solidFill>
                  <a:srgbClr val="540000"/>
                </a:solidFill>
                <a:cs typeface="Arial" pitchFamily="34" charset="0"/>
              </a:rPr>
              <a:t>Construyendo </a:t>
            </a:r>
            <a:r>
              <a:rPr lang="es-ES" sz="1300" b="1" i="1" dirty="0">
                <a:solidFill>
                  <a:srgbClr val="540000"/>
                </a:solidFill>
                <a:cs typeface="Arial" pitchFamily="34" charset="0"/>
              </a:rPr>
              <a:t>Europa desde Aragón</a:t>
            </a:r>
            <a:endParaRPr lang="es-ES" sz="1300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855868" y="365126"/>
            <a:ext cx="499454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u-ES" altLang="es-ES" sz="2400" b="1" dirty="0">
                <a:solidFill>
                  <a:schemeClr val="accent2"/>
                </a:solidFill>
              </a:rPr>
              <a:t>Red de </a:t>
            </a:r>
            <a:r>
              <a:rPr lang="eu-ES" altLang="es-ES" sz="2400" b="1" dirty="0" err="1" smtClean="0">
                <a:solidFill>
                  <a:schemeClr val="accent2"/>
                </a:solidFill>
              </a:rPr>
              <a:t>vigilancia</a:t>
            </a:r>
            <a:r>
              <a:rPr lang="eu-ES" altLang="es-ES" sz="2400" b="1" dirty="0" smtClean="0">
                <a:solidFill>
                  <a:schemeClr val="accent2"/>
                </a:solidFill>
              </a:rPr>
              <a:t> </a:t>
            </a:r>
            <a:r>
              <a:rPr lang="eu-ES" altLang="es-ES" sz="2400" b="1" dirty="0">
                <a:solidFill>
                  <a:schemeClr val="accent2"/>
                </a:solidFill>
              </a:rPr>
              <a:t>del </a:t>
            </a:r>
            <a:r>
              <a:rPr lang="eu-ES" altLang="es-ES" sz="2400" b="1" dirty="0" err="1" smtClean="0">
                <a:solidFill>
                  <a:schemeClr val="accent2"/>
                </a:solidFill>
              </a:rPr>
              <a:t>estado</a:t>
            </a:r>
            <a:r>
              <a:rPr lang="eu-ES" altLang="es-ES" sz="2400" b="1" dirty="0" smtClean="0">
                <a:solidFill>
                  <a:schemeClr val="accent2"/>
                </a:solidFill>
              </a:rPr>
              <a:t> </a:t>
            </a:r>
            <a:r>
              <a:rPr lang="eu-ES" altLang="es-ES" sz="2400" b="1" dirty="0">
                <a:solidFill>
                  <a:schemeClr val="accent2"/>
                </a:solidFill>
              </a:rPr>
              <a:t>de la </a:t>
            </a:r>
            <a:r>
              <a:rPr lang="eu-ES" altLang="es-ES" sz="2400" b="1" dirty="0" err="1">
                <a:solidFill>
                  <a:schemeClr val="accent2"/>
                </a:solidFill>
              </a:rPr>
              <a:t>calidad</a:t>
            </a:r>
            <a:r>
              <a:rPr lang="eu-ES" altLang="es-ES" sz="2400" b="1" dirty="0">
                <a:solidFill>
                  <a:schemeClr val="accent2"/>
                </a:solidFill>
              </a:rPr>
              <a:t> del </a:t>
            </a:r>
            <a:r>
              <a:rPr lang="eu-ES" altLang="es-ES" sz="2400" b="1" dirty="0" err="1">
                <a:solidFill>
                  <a:schemeClr val="accent2"/>
                </a:solidFill>
              </a:rPr>
              <a:t>agua</a:t>
            </a:r>
            <a:r>
              <a:rPr lang="eu-ES" altLang="es-ES" sz="2400" b="1" dirty="0">
                <a:solidFill>
                  <a:schemeClr val="accent2"/>
                </a:solidFill>
              </a:rPr>
              <a:t> del </a:t>
            </a:r>
            <a:r>
              <a:rPr lang="eu-ES" altLang="es-ES" sz="2400" b="1" dirty="0" err="1" smtClean="0">
                <a:solidFill>
                  <a:schemeClr val="accent2"/>
                </a:solidFill>
              </a:rPr>
              <a:t>río</a:t>
            </a:r>
            <a:r>
              <a:rPr lang="eu-ES" altLang="es-ES" sz="2400" b="1" dirty="0" smtClean="0">
                <a:solidFill>
                  <a:schemeClr val="accent2"/>
                </a:solidFill>
              </a:rPr>
              <a:t> Gállego – Alerta </a:t>
            </a:r>
            <a:r>
              <a:rPr lang="eu-ES" altLang="es-ES" sz="2400" b="1" dirty="0" err="1">
                <a:solidFill>
                  <a:schemeClr val="accent2"/>
                </a:solidFill>
              </a:rPr>
              <a:t>temprana</a:t>
            </a:r>
            <a:endParaRPr lang="eu-ES" altLang="es-ES" sz="24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dirty="0"/>
          </a:p>
        </p:txBody>
      </p:sp>
      <p:pic>
        <p:nvPicPr>
          <p:cNvPr id="8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4400" r="18808" b="7816"/>
          <a:stretch>
            <a:fillRect/>
          </a:stretch>
        </p:blipFill>
        <p:spPr bwMode="auto">
          <a:xfrm>
            <a:off x="674669" y="1833563"/>
            <a:ext cx="8186756" cy="43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3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6" descr="imagenes_logoAragon1_f2711a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9" y="420904"/>
            <a:ext cx="2025123" cy="48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7" descr="Unión Europ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20904"/>
            <a:ext cx="7191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40061" y="6165304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b="1" dirty="0">
                <a:solidFill>
                  <a:srgbClr val="540000"/>
                </a:solidFill>
                <a:latin typeface="Arial" pitchFamily="34" charset="0"/>
                <a:cs typeface="Arial" pitchFamily="34" charset="0"/>
              </a:rPr>
              <a:t>Programa Operativo Fondo </a:t>
            </a:r>
            <a:r>
              <a:rPr lang="es-ES" sz="1300" b="1" dirty="0" smtClean="0">
                <a:solidFill>
                  <a:srgbClr val="540000"/>
                </a:solidFill>
                <a:latin typeface="Arial" pitchFamily="34" charset="0"/>
                <a:cs typeface="Arial" pitchFamily="34" charset="0"/>
              </a:rPr>
              <a:t>Europeo de Desarrollo Regional Aragón 2014-2020</a:t>
            </a:r>
          </a:p>
          <a:p>
            <a:pPr algn="ctr"/>
            <a:r>
              <a:rPr lang="es-ES" sz="1300" b="1" i="1" dirty="0" smtClean="0">
                <a:solidFill>
                  <a:srgbClr val="540000"/>
                </a:solidFill>
                <a:cs typeface="Arial" pitchFamily="34" charset="0"/>
              </a:rPr>
              <a:t>Construyendo </a:t>
            </a:r>
            <a:r>
              <a:rPr lang="es-ES" sz="1300" b="1" i="1" dirty="0">
                <a:solidFill>
                  <a:srgbClr val="540000"/>
                </a:solidFill>
                <a:cs typeface="Arial" pitchFamily="34" charset="0"/>
              </a:rPr>
              <a:t>Europa desde Aragón</a:t>
            </a:r>
            <a:endParaRPr lang="es-ES" sz="1300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73" y="1020979"/>
            <a:ext cx="3880245" cy="517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955185" y="2464207"/>
            <a:ext cx="2199495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u-ES" altLang="es-ES" sz="2800" b="1" dirty="0" err="1" smtClean="0">
                <a:solidFill>
                  <a:schemeClr val="accent2"/>
                </a:solidFill>
              </a:rPr>
              <a:t>Toma</a:t>
            </a:r>
            <a:r>
              <a:rPr lang="eu-ES" altLang="es-ES" sz="2800" b="1" dirty="0" smtClean="0">
                <a:solidFill>
                  <a:schemeClr val="accent2"/>
                </a:solidFill>
              </a:rPr>
              <a:t> 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u-ES" altLang="es-ES" sz="2800" b="1" dirty="0" err="1" smtClean="0">
                <a:solidFill>
                  <a:schemeClr val="accent2"/>
                </a:solidFill>
              </a:rPr>
              <a:t>muestras</a:t>
            </a:r>
            <a:r>
              <a:rPr lang="eu-ES" altLang="es-ES" sz="2800" b="1" dirty="0" smtClean="0">
                <a:solidFill>
                  <a:schemeClr val="accent2"/>
                </a:solidFill>
              </a:rPr>
              <a:t> </a:t>
            </a:r>
            <a:r>
              <a:rPr lang="eu-ES" altLang="es-ES" sz="2800" b="1" dirty="0" err="1">
                <a:solidFill>
                  <a:schemeClr val="accent2"/>
                </a:solidFill>
              </a:rPr>
              <a:t>automático</a:t>
            </a:r>
            <a:endParaRPr lang="eu-ES" altLang="es-ES" sz="28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u-ES" altLang="es-ES" sz="28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dirty="0"/>
          </a:p>
        </p:txBody>
      </p:sp>
    </p:spTree>
    <p:extLst>
      <p:ext uri="{BB962C8B-B14F-4D97-AF65-F5344CB8AC3E}">
        <p14:creationId xmlns:p14="http://schemas.microsoft.com/office/powerpoint/2010/main" val="28650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6" descr="imagenes_logoAragon1_f2711a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9" y="420904"/>
            <a:ext cx="2025123" cy="48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7" descr="Unión Europ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20904"/>
            <a:ext cx="7191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40061" y="6165304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b="1" dirty="0">
                <a:solidFill>
                  <a:srgbClr val="540000"/>
                </a:solidFill>
                <a:latin typeface="Arial" pitchFamily="34" charset="0"/>
                <a:cs typeface="Arial" pitchFamily="34" charset="0"/>
              </a:rPr>
              <a:t>Programa Operativo Fondo </a:t>
            </a:r>
            <a:r>
              <a:rPr lang="es-ES" sz="1300" b="1" dirty="0" smtClean="0">
                <a:solidFill>
                  <a:srgbClr val="540000"/>
                </a:solidFill>
                <a:latin typeface="Arial" pitchFamily="34" charset="0"/>
                <a:cs typeface="Arial" pitchFamily="34" charset="0"/>
              </a:rPr>
              <a:t>Europeo de Desarrollo Regional Aragón 2014-2020</a:t>
            </a:r>
          </a:p>
          <a:p>
            <a:pPr algn="ctr"/>
            <a:r>
              <a:rPr lang="es-ES" sz="1300" b="1" i="1" dirty="0" smtClean="0">
                <a:solidFill>
                  <a:srgbClr val="540000"/>
                </a:solidFill>
                <a:cs typeface="Arial" pitchFamily="34" charset="0"/>
              </a:rPr>
              <a:t>Construyendo </a:t>
            </a:r>
            <a:r>
              <a:rPr lang="es-ES" sz="1300" b="1" i="1" dirty="0">
                <a:solidFill>
                  <a:srgbClr val="540000"/>
                </a:solidFill>
                <a:cs typeface="Arial" pitchFamily="34" charset="0"/>
              </a:rPr>
              <a:t>Europa desde Aragón</a:t>
            </a:r>
            <a:endParaRPr lang="es-ES" sz="1300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Text Box 2137"/>
          <p:cNvSpPr txBox="1">
            <a:spLocks noChangeArrowheads="1"/>
          </p:cNvSpPr>
          <p:nvPr/>
        </p:nvSpPr>
        <p:spPr bwMode="auto">
          <a:xfrm>
            <a:off x="5565226" y="134137"/>
            <a:ext cx="2300844" cy="31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ES" sz="1800"/>
          </a:p>
        </p:txBody>
      </p:sp>
      <p:sp>
        <p:nvSpPr>
          <p:cNvPr id="8" name="4 Marcador de contenido"/>
          <p:cNvSpPr txBox="1">
            <a:spLocks/>
          </p:cNvSpPr>
          <p:nvPr/>
        </p:nvSpPr>
        <p:spPr bwMode="auto">
          <a:xfrm>
            <a:off x="142451" y="1106895"/>
            <a:ext cx="7139249" cy="520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1825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endParaRPr lang="es-ES" altLang="es-ES" sz="2000" b="1">
              <a:solidFill>
                <a:schemeClr val="folHlink"/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55000"/>
              </a:lnSpc>
              <a:spcBef>
                <a:spcPts val="1200"/>
              </a:spcBef>
              <a:spcAft>
                <a:spcPts val="1200"/>
              </a:spcAft>
              <a:buClr>
                <a:srgbClr val="C3260C"/>
              </a:buClr>
              <a:buSzPct val="130000"/>
              <a:buFontTx/>
              <a:buNone/>
            </a:pPr>
            <a:endParaRPr lang="es-ES_tradnl" altLang="es-ES" sz="2000" b="1">
              <a:solidFill>
                <a:schemeClr val="folHlink"/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7" y="1020979"/>
            <a:ext cx="3531220" cy="50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851920" y="1801125"/>
            <a:ext cx="523548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000" b="1" dirty="0">
                <a:solidFill>
                  <a:schemeClr val="accent2"/>
                </a:solidFill>
              </a:rPr>
              <a:t>2 M€ al año de fondos propios del Gobierno de Aragón. 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2800" dirty="0"/>
              <a:t>Acciones del Plan estratégico </a:t>
            </a:r>
            <a:r>
              <a:rPr lang="es-ES" altLang="es-ES" sz="2800" dirty="0" smtClean="0"/>
              <a:t>en </a:t>
            </a:r>
            <a:r>
              <a:rPr lang="es-ES" altLang="es-ES" b="1" dirty="0" smtClean="0">
                <a:hlinkClick r:id="rId6"/>
              </a:rPr>
              <a:t>www.stoplindano.es</a:t>
            </a:r>
            <a:endParaRPr lang="es-ES" altLang="es-ES" sz="2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" altLang="es-ES" dirty="0"/>
              <a:t>Garantizar el abastecimiento de agua potable y calidad del agua de riego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" altLang="es-ES" dirty="0"/>
              <a:t>Aislamiento de los residuos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" altLang="es-ES" dirty="0"/>
              <a:t>Bombear y tratar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" altLang="es-ES" dirty="0"/>
              <a:t>Descontaminación de suelo y su restauración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" altLang="es-ES" dirty="0"/>
              <a:t>Eliminación de los residuos</a:t>
            </a:r>
          </a:p>
          <a:p>
            <a:pPr eaLnBrk="1" hangingPunct="1">
              <a:spcBef>
                <a:spcPct val="50000"/>
              </a:spcBef>
            </a:pPr>
            <a:endParaRPr lang="es-ES" altLang="es-ES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485726" y="779552"/>
            <a:ext cx="3775777" cy="304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s-ES" altLang="es-ES" sz="2000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791947" y="646079"/>
            <a:ext cx="50094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>
                <a:solidFill>
                  <a:srgbClr val="FF0000"/>
                </a:solidFill>
              </a:rPr>
              <a:t>INVERSION: 1992-2018 de 58 M€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>
                <a:solidFill>
                  <a:srgbClr val="FF0000"/>
                </a:solidFill>
              </a:rPr>
              <a:t>25 trabajadores  </a:t>
            </a:r>
            <a:endParaRPr lang="es-ES" altLang="es-ES" sz="1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 smtClean="0">
                <a:solidFill>
                  <a:srgbClr val="FF0000"/>
                </a:solidFill>
              </a:rPr>
              <a:t>(</a:t>
            </a:r>
            <a:r>
              <a:rPr lang="es-ES" altLang="es-ES" sz="1800" b="1" dirty="0">
                <a:solidFill>
                  <a:srgbClr val="FF0000"/>
                </a:solidFill>
              </a:rPr>
              <a:t>7 días a la semana)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 smtClean="0">
                <a:solidFill>
                  <a:srgbClr val="FF0000"/>
                </a:solidFill>
              </a:rPr>
              <a:t>15% </a:t>
            </a:r>
            <a:r>
              <a:rPr lang="es-ES" altLang="es-ES" sz="1800" b="1" dirty="0">
                <a:solidFill>
                  <a:srgbClr val="FF0000"/>
                </a:solidFill>
              </a:rPr>
              <a:t>UE, 19% G. España y </a:t>
            </a:r>
            <a:r>
              <a:rPr lang="es-ES" altLang="es-ES" sz="1800" b="1" dirty="0" smtClean="0">
                <a:solidFill>
                  <a:srgbClr val="FF0000"/>
                </a:solidFill>
              </a:rPr>
              <a:t>66 </a:t>
            </a:r>
            <a:r>
              <a:rPr lang="es-ES" altLang="es-ES" sz="1800" b="1" dirty="0">
                <a:solidFill>
                  <a:srgbClr val="FF0000"/>
                </a:solidFill>
              </a:rPr>
              <a:t>% G. Aragón</a:t>
            </a:r>
          </a:p>
        </p:txBody>
      </p:sp>
    </p:spTree>
    <p:extLst>
      <p:ext uri="{BB962C8B-B14F-4D97-AF65-F5344CB8AC3E}">
        <p14:creationId xmlns:p14="http://schemas.microsoft.com/office/powerpoint/2010/main" val="19781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6" descr="imagenes_logoAragon1_f2711a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9" y="420904"/>
            <a:ext cx="2025123" cy="48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7" descr="Unión Europ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20904"/>
            <a:ext cx="7191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40061" y="6165304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b="1" dirty="0">
                <a:solidFill>
                  <a:srgbClr val="540000"/>
                </a:solidFill>
                <a:latin typeface="Arial" pitchFamily="34" charset="0"/>
                <a:cs typeface="Arial" pitchFamily="34" charset="0"/>
              </a:rPr>
              <a:t>Programa Operativo Fondo </a:t>
            </a:r>
            <a:r>
              <a:rPr lang="es-ES" sz="1300" b="1" dirty="0" smtClean="0">
                <a:solidFill>
                  <a:srgbClr val="540000"/>
                </a:solidFill>
                <a:latin typeface="Arial" pitchFamily="34" charset="0"/>
                <a:cs typeface="Arial" pitchFamily="34" charset="0"/>
              </a:rPr>
              <a:t>Europeo de Desarrollo Regional Aragón 2014-2020</a:t>
            </a:r>
          </a:p>
          <a:p>
            <a:pPr algn="ctr"/>
            <a:r>
              <a:rPr lang="es-ES" sz="1300" b="1" i="1" dirty="0" smtClean="0">
                <a:solidFill>
                  <a:srgbClr val="540000"/>
                </a:solidFill>
                <a:cs typeface="Arial" pitchFamily="34" charset="0"/>
              </a:rPr>
              <a:t>Construyendo </a:t>
            </a:r>
            <a:r>
              <a:rPr lang="es-ES" sz="1300" b="1" i="1" dirty="0">
                <a:solidFill>
                  <a:srgbClr val="540000"/>
                </a:solidFill>
                <a:cs typeface="Arial" pitchFamily="34" charset="0"/>
              </a:rPr>
              <a:t>Europa desde Aragón</a:t>
            </a:r>
            <a:endParaRPr lang="es-ES" sz="1300" i="1" dirty="0"/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11393"/>
          <a:stretch/>
        </p:blipFill>
        <p:spPr>
          <a:xfrm>
            <a:off x="628650" y="1772816"/>
            <a:ext cx="7886700" cy="3792502"/>
          </a:xfrm>
          <a:prstGeom prst="rect">
            <a:avLst/>
          </a:prstGeom>
        </p:spPr>
      </p:pic>
      <p:sp>
        <p:nvSpPr>
          <p:cNvPr id="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491880" y="1041769"/>
            <a:ext cx="3456384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>
                <a:solidFill>
                  <a:srgbClr val="FF0000"/>
                </a:solidFill>
              </a:rPr>
              <a:t>Visitas </a:t>
            </a:r>
            <a:r>
              <a:rPr lang="es-ES" altLang="es-ES" sz="1800" b="1" dirty="0" smtClean="0">
                <a:solidFill>
                  <a:srgbClr val="FF0000"/>
                </a:solidFill>
              </a:rPr>
              <a:t>2018: 1862</a:t>
            </a:r>
            <a:endParaRPr lang="es-ES" altLang="es-E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6" descr="imagenes_logoAragon1_f2711a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9" y="420904"/>
            <a:ext cx="2025123" cy="48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7" descr="Unión Europ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20904"/>
            <a:ext cx="7191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40061" y="6165304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b="1" dirty="0">
                <a:solidFill>
                  <a:srgbClr val="540000"/>
                </a:solidFill>
                <a:latin typeface="Arial" pitchFamily="34" charset="0"/>
                <a:cs typeface="Arial" pitchFamily="34" charset="0"/>
              </a:rPr>
              <a:t>Programa Operativo Fondo </a:t>
            </a:r>
            <a:r>
              <a:rPr lang="es-ES" sz="1300" b="1" dirty="0" smtClean="0">
                <a:solidFill>
                  <a:srgbClr val="540000"/>
                </a:solidFill>
                <a:latin typeface="Arial" pitchFamily="34" charset="0"/>
                <a:cs typeface="Arial" pitchFamily="34" charset="0"/>
              </a:rPr>
              <a:t>Europeo de Desarrollo Regional Aragón 2014-2020</a:t>
            </a:r>
          </a:p>
          <a:p>
            <a:pPr algn="ctr"/>
            <a:r>
              <a:rPr lang="es-ES" sz="1300" b="1" i="1" dirty="0" smtClean="0">
                <a:solidFill>
                  <a:srgbClr val="540000"/>
                </a:solidFill>
                <a:cs typeface="Arial" pitchFamily="34" charset="0"/>
              </a:rPr>
              <a:t>Construyendo </a:t>
            </a:r>
            <a:r>
              <a:rPr lang="es-ES" sz="1300" b="1" i="1" dirty="0">
                <a:solidFill>
                  <a:srgbClr val="540000"/>
                </a:solidFill>
                <a:cs typeface="Arial" pitchFamily="34" charset="0"/>
              </a:rPr>
              <a:t>Europa desde Aragón</a:t>
            </a:r>
            <a:endParaRPr lang="es-ES" sz="1300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6" b="14931"/>
          <a:stretch/>
        </p:blipFill>
        <p:spPr bwMode="auto">
          <a:xfrm>
            <a:off x="1116013" y="1412776"/>
            <a:ext cx="6967537" cy="295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9" b="21169"/>
          <a:stretch>
            <a:fillRect/>
          </a:stretch>
        </p:blipFill>
        <p:spPr bwMode="auto">
          <a:xfrm>
            <a:off x="1116013" y="4365625"/>
            <a:ext cx="69119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6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D5075AA0BB8044B284A1A341E8F68E" ma:contentTypeVersion="1" ma:contentTypeDescription="Crear nuevo documento." ma:contentTypeScope="" ma:versionID="43098b9cf114482b442745624762592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695A93-49F2-4007-91A9-6650F160BEC4}"/>
</file>

<file path=customXml/itemProps2.xml><?xml version="1.0" encoding="utf-8"?>
<ds:datastoreItem xmlns:ds="http://schemas.openxmlformats.org/officeDocument/2006/customXml" ds:itemID="{42F80236-A43E-4BDD-A7AE-EDEF4D9DB8C7}"/>
</file>

<file path=customXml/itemProps3.xml><?xml version="1.0" encoding="utf-8"?>
<ds:datastoreItem xmlns:ds="http://schemas.openxmlformats.org/officeDocument/2006/customXml" ds:itemID="{49DD0A74-A7A3-47F3-811A-E81B2CCA77C7}"/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453</Words>
  <Application>Microsoft Office PowerPoint</Application>
  <PresentationFormat>Presentación en pantalla (4:3)</PresentationFormat>
  <Paragraphs>94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Symbol</vt:lpstr>
      <vt:lpstr>Trebuchet MS</vt:lpstr>
      <vt:lpstr>Wingdings</vt:lpstr>
      <vt:lpstr>Tema de Office</vt:lpstr>
      <vt:lpstr>Presentación de PowerPoint</vt:lpstr>
      <vt:lpstr>Presentación de PowerPoint</vt:lpstr>
      <vt:lpstr>El origen del problema</vt:lpstr>
      <vt:lpstr>Presentación de PowerPoint</vt:lpstr>
      <vt:lpstr>Presentación de PowerPoint</vt:lpstr>
      <vt:lpstr>Presentación de PowerPoint</vt:lpstr>
      <vt:lpstr>Presentación de PowerPoint</vt:lpstr>
      <vt:lpstr>Visitas 2018: 1862</vt:lpstr>
      <vt:lpstr>Presentación de PowerPoint</vt:lpstr>
      <vt:lpstr>Presentación de PowerPoint</vt:lpstr>
    </vt:vector>
  </TitlesOfParts>
  <Company>DGA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 REGULATORIO Y OBJETIVOS DE EVALUACIÓN</dc:title>
  <dc:creator>DGA</dc:creator>
  <cp:lastModifiedBy>Administrador</cp:lastModifiedBy>
  <cp:revision>134</cp:revision>
  <dcterms:created xsi:type="dcterms:W3CDTF">2016-04-14T09:07:10Z</dcterms:created>
  <dcterms:modified xsi:type="dcterms:W3CDTF">2019-11-22T08:34:01Z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0x01010033D5075AA0BB8044B284A1A341E8F68E</vt:lpwstr>
  </property>
</Properties>
</file>