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5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44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  <p:sldMasterId id="2147483764" r:id="rId2"/>
  </p:sldMasterIdLst>
  <p:notesMasterIdLst>
    <p:notesMasterId r:id="rId48"/>
  </p:notesMasterIdLst>
  <p:handoutMasterIdLst>
    <p:handoutMasterId r:id="rId49"/>
  </p:handoutMasterIdLst>
  <p:sldIdLst>
    <p:sldId id="274" r:id="rId3"/>
    <p:sldId id="261" r:id="rId4"/>
    <p:sldId id="311" r:id="rId5"/>
    <p:sldId id="299" r:id="rId6"/>
    <p:sldId id="312" r:id="rId7"/>
    <p:sldId id="276" r:id="rId8"/>
    <p:sldId id="278" r:id="rId9"/>
    <p:sldId id="275" r:id="rId10"/>
    <p:sldId id="300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273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9" r:id="rId29"/>
    <p:sldId id="280" r:id="rId30"/>
    <p:sldId id="281" r:id="rId31"/>
    <p:sldId id="282" r:id="rId32"/>
    <p:sldId id="283" r:id="rId33"/>
    <p:sldId id="301" r:id="rId34"/>
    <p:sldId id="310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5" r:id="rId45"/>
    <p:sldId id="296" r:id="rId46"/>
    <p:sldId id="297" r:id="rId4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FFD624"/>
    <a:srgbClr val="3166CF"/>
    <a:srgbClr val="3E6FD2"/>
    <a:srgbClr val="2D5EC1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56" Type="http://schemas.openxmlformats.org/officeDocument/2006/relationships/customXml" Target="../customXml/item3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25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A2B1485A-D629-4219-8F23-5316AF0852E0}" type="slidenum">
              <a:rPr lang="en-GB">
                <a:solidFill>
                  <a:prstClr val="black"/>
                </a:solidFill>
                <a:latin typeface="Arial" charset="0"/>
              </a:rPr>
              <a:pPr eaLnBrk="1" hangingPunct="1"/>
              <a:t>12</a:t>
            </a:fld>
            <a:endParaRPr lang="en-GB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/>
            <a:endParaRPr lang="en-US" sz="1800" b="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27" descr="LOGO CE_Vertical_ES_quadri_H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4251325" y="1223963"/>
            <a:ext cx="623888" cy="31750"/>
          </a:xfrm>
          <a:prstGeom prst="rect">
            <a:avLst/>
          </a:prstGeom>
          <a:solidFill>
            <a:srgbClr val="EE8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200" b="0" smtClean="0">
              <a:solidFill>
                <a:srgbClr val="0F5494"/>
              </a:solidFill>
              <a:cs typeface="Arial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4267200" y="6575425"/>
            <a:ext cx="622300" cy="290513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/>
          <a:p>
            <a:pPr defTabSz="457200"/>
            <a:r>
              <a:rPr lang="en-GB" sz="900" b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Política Regional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67175" y="2565400"/>
            <a:ext cx="4968875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1AEDDA10-0F06-497C-82E8-AAD3E2EC168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58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94195-0A5D-4611-9166-73437E9B7FB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95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39850"/>
            <a:ext cx="2058988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39850"/>
            <a:ext cx="60293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DD53A-4A9C-4937-95C9-A0347C3AC8D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812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/>
            <a:endParaRPr lang="en-US" sz="1800" b="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5" name="Picture 27" descr="LOGO CE_Vertical_ES_quadri_H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4251325" y="1223963"/>
            <a:ext cx="623888" cy="31750"/>
          </a:xfrm>
          <a:prstGeom prst="rect">
            <a:avLst/>
          </a:prstGeom>
          <a:solidFill>
            <a:srgbClr val="EE8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200" b="0" smtClean="0">
              <a:solidFill>
                <a:srgbClr val="0F5494"/>
              </a:solidFill>
              <a:cs typeface="Arial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4267200" y="6575425"/>
            <a:ext cx="622300" cy="290513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/>
          <a:p>
            <a:pPr defTabSz="457200"/>
            <a:r>
              <a:rPr lang="en-GB" sz="900" b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Política Regional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67175" y="2565400"/>
            <a:ext cx="4968875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1AEDDA10-0F06-497C-82E8-AAD3E2EC168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467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0EB-DCE7-4F34-B3DC-861DD568B36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68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C481E-7BE0-47FD-AEDE-F1DB814447C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4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938"/>
            <a:ext cx="4038600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4038600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F9F0-EF44-4C38-8A4A-68A5EEE948B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57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E4FF5-F4AA-40AD-9F58-50F46E68087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742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727A4-6A15-4FED-8A28-4A66CEEBC15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34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99EF7-1400-41F1-BB36-55E24AEDE3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48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99789-5970-451E-B154-64EDBDEDF5B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0EB-DCE7-4F34-B3DC-861DD568B36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94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034D4-4A03-43A9-9452-B9D523C2842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121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94195-0A5D-4611-9166-73437E9B7FB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07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39850"/>
            <a:ext cx="2058988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39850"/>
            <a:ext cx="60293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DD53A-4A9C-4937-95C9-A0347C3AC8D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3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C481E-7BE0-47FD-AEDE-F1DB814447C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9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938"/>
            <a:ext cx="4038600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4038600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F9F0-EF44-4C38-8A4A-68A5EEE948B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6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E4FF5-F4AA-40AD-9F58-50F46E68087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0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727A4-6A15-4FED-8A28-4A66CEEBC15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2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99EF7-1400-41F1-BB36-55E24AEDE3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34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99789-5970-451E-B154-64EDBDEDF5B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034D4-4A03-43A9-9452-B9D523C2842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71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A5ACF55-4A63-4486-9A66-565B42C202C7}" type="slidenum">
              <a:rPr lang="en-GB" b="0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GB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1032" name="Picture 24" descr="LOGO CE_Vertical_ES_NEG_quadri_H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/>
          <p:cNvSpPr>
            <a:spLocks noChangeArrowheads="1"/>
          </p:cNvSpPr>
          <p:nvPr/>
        </p:nvSpPr>
        <p:spPr bwMode="auto">
          <a:xfrm>
            <a:off x="4251325" y="1223963"/>
            <a:ext cx="623888" cy="31750"/>
          </a:xfrm>
          <a:prstGeom prst="rect">
            <a:avLst/>
          </a:prstGeom>
          <a:solidFill>
            <a:srgbClr val="EE8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200" b="0" smtClean="0">
              <a:solidFill>
                <a:srgbClr val="0F5494"/>
              </a:solidFill>
              <a:cs typeface="Arial" charset="0"/>
            </a:endParaRPr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4267200" y="6575425"/>
            <a:ext cx="622300" cy="290513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/>
          <a:p>
            <a:pPr defTabSz="457200"/>
            <a:r>
              <a:rPr lang="en-GB" sz="900" b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Política Regional</a:t>
            </a:r>
          </a:p>
        </p:txBody>
      </p:sp>
    </p:spTree>
    <p:extLst>
      <p:ext uri="{BB962C8B-B14F-4D97-AF65-F5344CB8AC3E}">
        <p14:creationId xmlns:p14="http://schemas.microsoft.com/office/powerpoint/2010/main" val="153224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A5ACF55-4A63-4486-9A66-565B42C202C7}" type="slidenum">
              <a:rPr lang="en-GB" b="0">
                <a:solidFill>
                  <a:srgbClr val="000000"/>
                </a:solidFill>
                <a:cs typeface="Arial" charset="0"/>
              </a:rPr>
              <a:pPr>
                <a:defRPr/>
              </a:pPr>
              <a:t>‹#›</a:t>
            </a:fld>
            <a:endParaRPr lang="en-GB" b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1032" name="Picture 24" descr="LOGO CE_Vertical_ES_NEG_quadri_H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/>
          <p:cNvSpPr>
            <a:spLocks noChangeArrowheads="1"/>
          </p:cNvSpPr>
          <p:nvPr/>
        </p:nvSpPr>
        <p:spPr bwMode="auto">
          <a:xfrm>
            <a:off x="4251325" y="1223963"/>
            <a:ext cx="623888" cy="31750"/>
          </a:xfrm>
          <a:prstGeom prst="rect">
            <a:avLst/>
          </a:prstGeom>
          <a:solidFill>
            <a:srgbClr val="EE80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200" b="0" smtClean="0">
              <a:solidFill>
                <a:srgbClr val="0F5494"/>
              </a:solidFill>
              <a:cs typeface="Arial" charset="0"/>
            </a:endParaRPr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4267200" y="6575425"/>
            <a:ext cx="622300" cy="290513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/>
          <a:p>
            <a:pPr defTabSz="457200"/>
            <a:r>
              <a:rPr lang="en-GB" sz="900" b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Política Regional</a:t>
            </a:r>
          </a:p>
        </p:txBody>
      </p:sp>
    </p:spTree>
    <p:extLst>
      <p:ext uri="{BB962C8B-B14F-4D97-AF65-F5344CB8AC3E}">
        <p14:creationId xmlns:p14="http://schemas.microsoft.com/office/powerpoint/2010/main" val="155277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23528" y="1412255"/>
            <a:ext cx="8518401" cy="468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endParaRPr lang="fr-BE" sz="4400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</a:pPr>
            <a:r>
              <a:rPr lang="fr-BE" sz="44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Encuentros</a:t>
            </a:r>
            <a:r>
              <a:rPr lang="fr-BE" sz="44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fr-BE" sz="44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Anuales</a:t>
            </a:r>
            <a:endParaRPr lang="fr-BE" sz="4400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fr-BE" sz="44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2012</a:t>
            </a:r>
          </a:p>
          <a:p>
            <a:pPr algn="ctr">
              <a:spcBef>
                <a:spcPts val="0"/>
              </a:spcBef>
            </a:pPr>
            <a:r>
              <a:rPr lang="fr-BE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r-BE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r-BE" sz="32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Madrid </a:t>
            </a:r>
          </a:p>
          <a:p>
            <a:pPr algn="ctr">
              <a:lnSpc>
                <a:spcPct val="150000"/>
              </a:lnSpc>
            </a:pPr>
            <a:r>
              <a:rPr lang="fr-BE" sz="32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30 de </a:t>
            </a:r>
            <a:r>
              <a:rPr lang="fr-BE" sz="32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noviembre</a:t>
            </a:r>
            <a:r>
              <a:rPr lang="fr-BE" sz="32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2012</a:t>
            </a:r>
            <a:r>
              <a:rPr lang="fr-BE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r-BE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GB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80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 eaLnBrk="1" hangingPunct="1"/>
            <a:r>
              <a:rPr lang="en-US" smtClean="0"/>
              <a:t>Recordatorio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i="0" dirty="0" smtClean="0"/>
              <a:t>a) </a:t>
            </a:r>
            <a:r>
              <a:rPr lang="en-US" i="0" dirty="0" err="1" smtClean="0"/>
              <a:t>Reglamento</a:t>
            </a:r>
            <a:r>
              <a:rPr lang="en-US" i="0" dirty="0" smtClean="0"/>
              <a:t> 1083/2006 Art. 39, 40 y 41. </a:t>
            </a:r>
          </a:p>
          <a:p>
            <a:pPr marL="0" indent="0" eaLnBrk="1" hangingPunct="1">
              <a:buFontTx/>
              <a:buNone/>
            </a:pPr>
            <a:endParaRPr lang="en-US" i="0" dirty="0" smtClean="0"/>
          </a:p>
          <a:p>
            <a:pPr marL="0" indent="0" eaLnBrk="1" hangingPunct="1">
              <a:buFontTx/>
              <a:buNone/>
            </a:pPr>
            <a:r>
              <a:rPr lang="en-US" i="0" dirty="0" smtClean="0"/>
              <a:t>b) </a:t>
            </a:r>
            <a:r>
              <a:rPr lang="en-US" i="0" dirty="0" err="1" smtClean="0"/>
              <a:t>Actuaciones</a:t>
            </a:r>
            <a:r>
              <a:rPr lang="en-US" i="0" dirty="0" smtClean="0"/>
              <a:t> con gran </a:t>
            </a:r>
            <a:r>
              <a:rPr lang="en-US" i="0" dirty="0" err="1" smtClean="0"/>
              <a:t>visibilidad</a:t>
            </a:r>
            <a:r>
              <a:rPr lang="en-US" i="0" dirty="0" smtClean="0"/>
              <a:t> </a:t>
            </a:r>
            <a:r>
              <a:rPr lang="en-US" i="0" dirty="0" err="1" smtClean="0"/>
              <a:t>para</a:t>
            </a:r>
            <a:r>
              <a:rPr lang="en-US" i="0" dirty="0" smtClean="0"/>
              <a:t> la </a:t>
            </a:r>
            <a:r>
              <a:rPr lang="en-US" i="0" dirty="0" err="1" smtClean="0"/>
              <a:t>Política</a:t>
            </a:r>
            <a:r>
              <a:rPr lang="en-US" i="0" dirty="0" smtClean="0"/>
              <a:t> de </a:t>
            </a:r>
            <a:r>
              <a:rPr lang="en-US" i="0" dirty="0" err="1" smtClean="0"/>
              <a:t>Cohesión</a:t>
            </a:r>
            <a:r>
              <a:rPr lang="en-US" i="0" dirty="0" smtClean="0"/>
              <a:t> a </a:t>
            </a:r>
            <a:r>
              <a:rPr lang="en-US" i="0" dirty="0" err="1" smtClean="0"/>
              <a:t>nivel</a:t>
            </a:r>
            <a:r>
              <a:rPr lang="en-US" i="0" dirty="0" smtClean="0"/>
              <a:t> Regional, </a:t>
            </a:r>
            <a:r>
              <a:rPr lang="en-US" i="0" dirty="0" err="1" smtClean="0"/>
              <a:t>Nacional</a:t>
            </a:r>
            <a:r>
              <a:rPr lang="en-US" i="0" dirty="0" smtClean="0"/>
              <a:t> y </a:t>
            </a:r>
            <a:r>
              <a:rPr lang="en-US" i="0" dirty="0" err="1" smtClean="0"/>
              <a:t>Europeo</a:t>
            </a:r>
            <a:endParaRPr lang="en-US" i="0" dirty="0" smtClean="0"/>
          </a:p>
          <a:p>
            <a:pPr marL="0" indent="0" eaLnBrk="1" hangingPunct="1">
              <a:buFontTx/>
              <a:buNone/>
            </a:pPr>
            <a:endParaRPr lang="en-US" i="0" dirty="0" smtClean="0"/>
          </a:p>
          <a:p>
            <a:pPr marL="0" indent="0" eaLnBrk="1" hangingPunct="1">
              <a:buFontTx/>
              <a:buNone/>
            </a:pPr>
            <a:r>
              <a:rPr lang="en-US" i="0" dirty="0" smtClean="0"/>
              <a:t>c) </a:t>
            </a:r>
            <a:r>
              <a:rPr lang="en-US" i="0" dirty="0" err="1" smtClean="0"/>
              <a:t>Importancia</a:t>
            </a:r>
            <a:r>
              <a:rPr lang="en-US" i="0" dirty="0" smtClean="0"/>
              <a:t> de la </a:t>
            </a:r>
            <a:r>
              <a:rPr lang="en-US" i="0" dirty="0" err="1" smtClean="0"/>
              <a:t>Selección</a:t>
            </a:r>
            <a:r>
              <a:rPr lang="en-US" i="0" dirty="0" smtClean="0"/>
              <a:t> y </a:t>
            </a:r>
            <a:r>
              <a:rPr lang="en-US" i="0" dirty="0" err="1" smtClean="0"/>
              <a:t>Evaluación</a:t>
            </a:r>
            <a:r>
              <a:rPr lang="en-US" i="0" dirty="0" smtClean="0"/>
              <a:t> de </a:t>
            </a:r>
            <a:r>
              <a:rPr lang="en-US" i="0" dirty="0" err="1" smtClean="0"/>
              <a:t>proyectos</a:t>
            </a:r>
            <a:r>
              <a:rPr lang="en-US" i="0" dirty="0" smtClean="0"/>
              <a:t>:</a:t>
            </a:r>
          </a:p>
          <a:p>
            <a:pPr marL="0" indent="0" eaLnBrk="1" hangingPunct="1">
              <a:buFontTx/>
              <a:buNone/>
            </a:pPr>
            <a:r>
              <a:rPr lang="en-US" i="0" dirty="0" smtClean="0"/>
              <a:t>	- </a:t>
            </a:r>
            <a:r>
              <a:rPr lang="en-US" i="0" dirty="0" err="1" smtClean="0"/>
              <a:t>Análisis</a:t>
            </a:r>
            <a:r>
              <a:rPr lang="en-US" i="0" dirty="0" smtClean="0"/>
              <a:t> </a:t>
            </a:r>
            <a:r>
              <a:rPr lang="en-US" i="0" dirty="0" err="1" smtClean="0"/>
              <a:t>Costes-Beneficios</a:t>
            </a:r>
            <a:r>
              <a:rPr lang="en-US" i="0" dirty="0" smtClean="0"/>
              <a:t> (</a:t>
            </a:r>
            <a:r>
              <a:rPr lang="en-US" i="0" dirty="0" err="1" smtClean="0"/>
              <a:t>Guía</a:t>
            </a:r>
            <a:r>
              <a:rPr lang="en-US" i="0" dirty="0" smtClean="0"/>
              <a:t> 2008)</a:t>
            </a:r>
          </a:p>
          <a:p>
            <a:pPr marL="0" indent="0" eaLnBrk="1" hangingPunct="1">
              <a:buFontTx/>
              <a:buNone/>
            </a:pPr>
            <a:endParaRPr lang="en-US" i="0" dirty="0" smtClean="0"/>
          </a:p>
          <a:p>
            <a:pPr marL="0" indent="0" eaLnBrk="1" hangingPunct="1">
              <a:buFontTx/>
              <a:buNone/>
            </a:pPr>
            <a:endParaRPr lang="en-US" i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A0EB-DCE7-4F34-B3DC-861DD568B36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1339850"/>
            <a:ext cx="8229600" cy="865188"/>
          </a:xfrm>
        </p:spPr>
        <p:txBody>
          <a:bodyPr/>
          <a:lstStyle/>
          <a:p>
            <a:pPr indent="0" eaLnBrk="1" hangingPunct="1"/>
            <a:r>
              <a:rPr lang="es-ES" dirty="0" smtClean="0"/>
              <a:t>1.1 Situación desde el inicio del periodo</a:t>
            </a:r>
            <a:endParaRPr lang="en-GB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79388" y="2420938"/>
          <a:ext cx="8640762" cy="2301875"/>
        </p:xfrm>
        <a:graphic>
          <a:graphicData uri="http://schemas.openxmlformats.org/drawingml/2006/table">
            <a:tbl>
              <a:tblPr/>
              <a:tblGrid>
                <a:gridCol w="1462087"/>
                <a:gridCol w="1536700"/>
                <a:gridCol w="1322388"/>
                <a:gridCol w="1530350"/>
                <a:gridCol w="1349375"/>
                <a:gridCol w="1439862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2009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2010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2011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2012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TOTAL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Recibidos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27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FEDER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2.300 M EUR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900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1.500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600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5.300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Aprobados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FEDER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1.200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800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1.100 M EUR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3.200 M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 bwMode="auto">
          <a:xfrm>
            <a:off x="250825" y="4868863"/>
            <a:ext cx="8572500" cy="15843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358775" algn="just">
              <a:buFontTx/>
              <a:buChar char="-"/>
              <a:defRPr/>
            </a:pPr>
            <a:r>
              <a:rPr lang="es-ES" sz="1600" dirty="0">
                <a:solidFill>
                  <a:srgbClr val="000000"/>
                </a:solidFill>
              </a:rPr>
              <a:t>Aprobados en 2011: el 80% fueron enviados en el 2009 y 2010 (50% son del 2009)</a:t>
            </a:r>
          </a:p>
          <a:p>
            <a:pPr marL="358775" algn="just">
              <a:buFontTx/>
              <a:buChar char="-"/>
              <a:defRPr/>
            </a:pPr>
            <a:endParaRPr lang="es-ES" sz="1600" dirty="0">
              <a:solidFill>
                <a:srgbClr val="000000"/>
              </a:solidFill>
            </a:endParaRPr>
          </a:p>
          <a:p>
            <a:pPr marL="358775" algn="just">
              <a:buFontTx/>
              <a:buChar char="-"/>
              <a:defRPr/>
            </a:pPr>
            <a:r>
              <a:rPr lang="es-ES" sz="1600" dirty="0">
                <a:solidFill>
                  <a:srgbClr val="000000"/>
                </a:solidFill>
              </a:rPr>
              <a:t>Aprobados en 2012: 2 son del 2011 y 1 del 2010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A0EB-DCE7-4F34-B3DC-861DD568B36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1339850"/>
            <a:ext cx="8229600" cy="360363"/>
          </a:xfrm>
        </p:spPr>
        <p:txBody>
          <a:bodyPr/>
          <a:lstStyle/>
          <a:p>
            <a:r>
              <a:rPr lang="es-ES" smtClean="0"/>
              <a:t>Por sectores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1773238"/>
          <a:ext cx="8199437" cy="4710301"/>
        </p:xfrm>
        <a:graphic>
          <a:graphicData uri="http://schemas.openxmlformats.org/drawingml/2006/table">
            <a:tbl>
              <a:tblPr/>
              <a:tblGrid>
                <a:gridCol w="1254125"/>
                <a:gridCol w="1120775"/>
                <a:gridCol w="1223962"/>
                <a:gridCol w="1152525"/>
                <a:gridCol w="1136650"/>
                <a:gridCol w="1057275"/>
                <a:gridCol w="1254125"/>
              </a:tblGrid>
              <a:tr h="496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Número de proyectos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Aprobados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En instrucción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Coste Total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FEDER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FEDER/TOTALFEDER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8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Ferrocarril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6.500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2.700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58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Autopistas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2.300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650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58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Puertos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1.500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90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Gestión Hídrica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1.300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590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96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Inversiones Productivas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2.200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92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I+D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410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3,5%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96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Prevención de riesgos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110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48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Transporte urbano y multimodal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1.300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58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Aeropuertos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0,5%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96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Gestión de residuos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220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120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58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TOTAL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73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15.900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5.300 M EUR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100%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A0EB-DCE7-4F34-B3DC-861DD568B36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0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eaLnBrk="1" hangingPunct="1"/>
            <a:r>
              <a:rPr lang="es-ES" smtClean="0"/>
              <a:t>1.2 Estado actual</a:t>
            </a:r>
            <a:endParaRPr lang="en-GB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F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400" b="1" dirty="0" smtClean="0"/>
              <a:t>- </a:t>
            </a:r>
            <a:r>
              <a:rPr lang="en-US" sz="1400" b="1" i="0" dirty="0" err="1" smtClean="0">
                <a:solidFill>
                  <a:schemeClr val="tx1"/>
                </a:solidFill>
              </a:rPr>
              <a:t>Posibles</a:t>
            </a:r>
            <a:r>
              <a:rPr lang="en-US" sz="1400" b="1" i="0" dirty="0" smtClean="0">
                <a:solidFill>
                  <a:schemeClr val="tx1"/>
                </a:solidFill>
              </a:rPr>
              <a:t> </a:t>
            </a:r>
            <a:r>
              <a:rPr lang="en-US" sz="1400" b="1" i="0" dirty="0" err="1" smtClean="0">
                <a:solidFill>
                  <a:schemeClr val="tx1"/>
                </a:solidFill>
              </a:rPr>
              <a:t>proyectos</a:t>
            </a:r>
            <a:r>
              <a:rPr lang="en-US" sz="1400" b="1" i="0" dirty="0" smtClean="0">
                <a:solidFill>
                  <a:schemeClr val="tx1"/>
                </a:solidFill>
              </a:rPr>
              <a:t> </a:t>
            </a:r>
            <a:r>
              <a:rPr lang="en-US" sz="1400" b="1" i="0" dirty="0" err="1" smtClean="0">
                <a:solidFill>
                  <a:schemeClr val="tx1"/>
                </a:solidFill>
              </a:rPr>
              <a:t>que</a:t>
            </a:r>
            <a:r>
              <a:rPr lang="en-US" sz="1400" b="1" i="0" dirty="0" smtClean="0">
                <a:solidFill>
                  <a:schemeClr val="tx1"/>
                </a:solidFill>
              </a:rPr>
              <a:t> se van a </a:t>
            </a:r>
            <a:r>
              <a:rPr lang="en-US" sz="1400" b="1" i="0" dirty="0" err="1" smtClean="0">
                <a:solidFill>
                  <a:schemeClr val="tx1"/>
                </a:solidFill>
              </a:rPr>
              <a:t>retirar</a:t>
            </a:r>
            <a:endParaRPr lang="en-US" sz="1400" b="1" i="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sz="1400" b="1" i="0" dirty="0" smtClean="0">
                <a:solidFill>
                  <a:schemeClr val="tx1"/>
                </a:solidFill>
              </a:rPr>
              <a:t>- </a:t>
            </a:r>
            <a:r>
              <a:rPr lang="en-US" sz="1400" b="1" i="0" dirty="0" err="1" smtClean="0">
                <a:solidFill>
                  <a:schemeClr val="tx1"/>
                </a:solidFill>
              </a:rPr>
              <a:t>Espectativas</a:t>
            </a:r>
            <a:r>
              <a:rPr lang="en-US" sz="1400" b="1" i="0" dirty="0" smtClean="0">
                <a:solidFill>
                  <a:schemeClr val="tx1"/>
                </a:solidFill>
              </a:rPr>
              <a:t> de </a:t>
            </a:r>
            <a:r>
              <a:rPr lang="en-US" sz="1400" b="1" i="0" dirty="0" err="1" smtClean="0">
                <a:solidFill>
                  <a:schemeClr val="tx1"/>
                </a:solidFill>
              </a:rPr>
              <a:t>envío</a:t>
            </a:r>
            <a:r>
              <a:rPr lang="en-US" sz="1400" b="1" i="0" dirty="0" smtClean="0">
                <a:solidFill>
                  <a:schemeClr val="tx1"/>
                </a:solidFill>
              </a:rPr>
              <a:t> </a:t>
            </a:r>
            <a:r>
              <a:rPr lang="en-US" sz="1400" b="1" i="0" dirty="0" err="1" smtClean="0">
                <a:solidFill>
                  <a:schemeClr val="tx1"/>
                </a:solidFill>
              </a:rPr>
              <a:t>para</a:t>
            </a:r>
            <a:r>
              <a:rPr lang="en-US" sz="1400" b="1" i="0" dirty="0" smtClean="0">
                <a:solidFill>
                  <a:schemeClr val="tx1"/>
                </a:solidFill>
              </a:rPr>
              <a:t> el 2013</a:t>
            </a:r>
          </a:p>
        </p:txBody>
      </p:sp>
      <p:graphicFrame>
        <p:nvGraphicFramePr>
          <p:cNvPr id="4" name="Content Placeholder 8"/>
          <p:cNvGraphicFramePr>
            <a:graphicFrameLocks noGrp="1"/>
          </p:cNvGraphicFramePr>
          <p:nvPr/>
        </p:nvGraphicFramePr>
        <p:xfrm>
          <a:off x="827088" y="2708275"/>
          <a:ext cx="7416801" cy="2587714"/>
        </p:xfrm>
        <a:graphic>
          <a:graphicData uri="http://schemas.openxmlformats.org/drawingml/2006/table">
            <a:tbl>
              <a:tblPr/>
              <a:tblGrid>
                <a:gridCol w="1934862"/>
                <a:gridCol w="1819059"/>
                <a:gridCol w="1831329"/>
                <a:gridCol w="1831551"/>
              </a:tblGrid>
              <a:tr h="576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En Instrucción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bg1"/>
                          </a:solidFill>
                        </a:rPr>
                        <a:t>FEDER en</a:t>
                      </a:r>
                      <a:r>
                        <a:rPr lang="es-ES" sz="1200" b="1" baseline="0" dirty="0" smtClean="0">
                          <a:solidFill>
                            <a:schemeClr val="bg1"/>
                          </a:solidFill>
                        </a:rPr>
                        <a:t> instrucción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Interrumpidos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FEDER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Interrumpido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2011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2009: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2010: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2011: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2012:  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b="1" dirty="0" smtClean="0"/>
                    </a:p>
                    <a:p>
                      <a:pPr algn="ctr"/>
                      <a:endParaRPr lang="es-ES" sz="1100" b="1" dirty="0" smtClean="0"/>
                    </a:p>
                    <a:p>
                      <a:pPr algn="ctr"/>
                      <a:endParaRPr lang="es-ES" sz="1100" b="1" dirty="0" smtClean="0"/>
                    </a:p>
                    <a:p>
                      <a:pPr algn="ctr"/>
                      <a:endParaRPr lang="es-ES" sz="1100" b="1" dirty="0" smtClean="0"/>
                    </a:p>
                    <a:p>
                      <a:pPr algn="ctr"/>
                      <a:r>
                        <a:rPr lang="es-ES" sz="1100" b="1" dirty="0" smtClean="0"/>
                        <a:t>2.120</a:t>
                      </a:r>
                      <a:r>
                        <a:rPr lang="es-ES" sz="1100" b="1" baseline="0" dirty="0" smtClean="0"/>
                        <a:t> M EUR</a:t>
                      </a:r>
                      <a:endParaRPr lang="en-GB" sz="1100" b="1" dirty="0"/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2009: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2010: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2011: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2012: 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1.500 M EUR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A0EB-DCE7-4F34-B3DC-861DD568B36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2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Dificultades encontradas </a:t>
            </a:r>
            <a:endParaRPr lang="en-GB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464050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es-ES" sz="1800" dirty="0" smtClean="0"/>
              <a:t>	- Análisis Costes Beneficios</a:t>
            </a:r>
          </a:p>
          <a:p>
            <a:pPr marL="0" indent="0" algn="just">
              <a:buFontTx/>
              <a:buNone/>
              <a:defRPr/>
            </a:pPr>
            <a:r>
              <a:rPr lang="es-ES" sz="1800" dirty="0" smtClean="0"/>
              <a:t>	- Justificación de necesidad de financiación </a:t>
            </a:r>
          </a:p>
          <a:p>
            <a:pPr marL="0" indent="0" algn="just">
              <a:buFontTx/>
              <a:buNone/>
              <a:defRPr/>
            </a:pPr>
            <a:r>
              <a:rPr lang="es-ES" sz="1800" dirty="0" smtClean="0"/>
              <a:t>	- Inconsistencia de datos</a:t>
            </a:r>
          </a:p>
          <a:p>
            <a:pPr marL="0" indent="0" algn="just">
              <a:buFontTx/>
              <a:buNone/>
              <a:defRPr/>
            </a:pPr>
            <a:r>
              <a:rPr lang="es-ES" sz="1800" dirty="0" smtClean="0"/>
              <a:t>	- Falta de documentación acreditativa</a:t>
            </a:r>
          </a:p>
          <a:p>
            <a:pPr algn="just">
              <a:defRPr/>
            </a:pPr>
            <a:endParaRPr lang="es-ES" sz="1800" dirty="0"/>
          </a:p>
          <a:p>
            <a:pPr algn="ctr">
              <a:defRPr/>
            </a:pPr>
            <a:endParaRPr lang="es-ES" sz="1800" dirty="0" smtClean="0"/>
          </a:p>
          <a:p>
            <a:pPr algn="ctr">
              <a:defRPr/>
            </a:pPr>
            <a:endParaRPr lang="es-ES" sz="1800" dirty="0" smtClean="0"/>
          </a:p>
          <a:p>
            <a:pPr algn="ctr">
              <a:buFontTx/>
              <a:buNone/>
              <a:defRPr/>
            </a:pPr>
            <a:r>
              <a:rPr lang="es-ES" sz="1800" dirty="0" smtClean="0"/>
              <a:t> REVISIÓN COMPLETA DE LA SOLICITUD POR PARTE DE LA AUTORIDAD DE GESTIÓN </a:t>
            </a:r>
          </a:p>
          <a:p>
            <a:pPr algn="ctr">
              <a:defRPr/>
            </a:pPr>
            <a:endParaRPr lang="es-ES" dirty="0" smtClean="0"/>
          </a:p>
          <a:p>
            <a:pPr algn="ctr">
              <a:defRPr/>
            </a:pPr>
            <a:endParaRPr lang="es-ES" dirty="0"/>
          </a:p>
          <a:p>
            <a:pPr algn="ctr">
              <a:defRPr/>
            </a:pPr>
            <a:r>
              <a:rPr lang="es-ES" sz="1800" dirty="0" smtClean="0"/>
              <a:t>LARGOS PERIODOS DE INSTRUCCIÓN        </a:t>
            </a:r>
          </a:p>
        </p:txBody>
      </p:sp>
      <p:sp>
        <p:nvSpPr>
          <p:cNvPr id="8196" name="Down Arrow 3"/>
          <p:cNvSpPr>
            <a:spLocks noChangeArrowheads="1"/>
          </p:cNvSpPr>
          <p:nvPr/>
        </p:nvSpPr>
        <p:spPr bwMode="auto">
          <a:xfrm>
            <a:off x="4148138" y="3473450"/>
            <a:ext cx="719137" cy="928688"/>
          </a:xfrm>
          <a:prstGeom prst="downArrow">
            <a:avLst>
              <a:gd name="adj1" fmla="val 50000"/>
              <a:gd name="adj2" fmla="val 50119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175"/>
            <a:endParaRPr lang="es-ES" sz="1200" b="0" smtClean="0">
              <a:solidFill>
                <a:srgbClr val="0F5494"/>
              </a:solidFill>
              <a:cs typeface="Arial" charset="0"/>
            </a:endParaRPr>
          </a:p>
        </p:txBody>
      </p:sp>
      <p:sp>
        <p:nvSpPr>
          <p:cNvPr id="8197" name="Down Arrow 4"/>
          <p:cNvSpPr>
            <a:spLocks noChangeArrowheads="1"/>
          </p:cNvSpPr>
          <p:nvPr/>
        </p:nvSpPr>
        <p:spPr bwMode="auto">
          <a:xfrm>
            <a:off x="2268538" y="4005263"/>
            <a:ext cx="484187" cy="792162"/>
          </a:xfrm>
          <a:prstGeom prst="downArrow">
            <a:avLst>
              <a:gd name="adj1" fmla="val 50000"/>
              <a:gd name="adj2" fmla="val 5005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175"/>
            <a:endParaRPr lang="es-ES" sz="1200" b="0" smtClean="0">
              <a:solidFill>
                <a:srgbClr val="0F5494"/>
              </a:solidFill>
              <a:cs typeface="Arial" charset="0"/>
            </a:endParaRPr>
          </a:p>
        </p:txBody>
      </p:sp>
      <p:sp>
        <p:nvSpPr>
          <p:cNvPr id="8198" name="Down Arrow 3"/>
          <p:cNvSpPr>
            <a:spLocks noChangeArrowheads="1"/>
          </p:cNvSpPr>
          <p:nvPr/>
        </p:nvSpPr>
        <p:spPr bwMode="auto">
          <a:xfrm>
            <a:off x="4148138" y="5013325"/>
            <a:ext cx="719137" cy="927100"/>
          </a:xfrm>
          <a:prstGeom prst="downArrow">
            <a:avLst>
              <a:gd name="adj1" fmla="val 50000"/>
              <a:gd name="adj2" fmla="val 50033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175"/>
            <a:endParaRPr lang="es-ES" sz="1200" b="0" smtClean="0">
              <a:solidFill>
                <a:srgbClr val="0F5494"/>
              </a:solidFill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A0EB-DCE7-4F34-B3DC-861DD568B36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0924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1339850"/>
            <a:ext cx="8229600" cy="1152525"/>
          </a:xfrm>
        </p:spPr>
        <p:txBody>
          <a:bodyPr/>
          <a:lstStyle/>
          <a:p>
            <a:pPr indent="0" eaLnBrk="1" hangingPunct="1"/>
            <a:r>
              <a:rPr lang="en-US" smtClean="0"/>
              <a:t>Sentencia del Tribunal de Justicia Leipzig-Halle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395288" y="2565400"/>
          <a:ext cx="8229600" cy="883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517416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Gestión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hídrica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Puertos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I+D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Ferrocarril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Transporte urbano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Autovía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654" marB="45654"/>
                </a:tc>
              </a:tr>
              <a:tr h="36523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3</a:t>
                      </a:r>
                      <a:endParaRPr lang="en-GB" sz="18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3</a:t>
                      </a:r>
                      <a:endParaRPr lang="en-GB" sz="18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2</a:t>
                      </a:r>
                      <a:endParaRPr lang="en-GB" sz="18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3</a:t>
                      </a:r>
                      <a:endParaRPr lang="en-GB" sz="18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1</a:t>
                      </a:r>
                      <a:endParaRPr lang="en-GB" sz="18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1</a:t>
                      </a:r>
                      <a:endParaRPr lang="en-GB" sz="1800" dirty="0"/>
                    </a:p>
                  </a:txBody>
                  <a:tcPr marT="45654" marB="45654"/>
                </a:tc>
              </a:tr>
            </a:tbl>
          </a:graphicData>
        </a:graphic>
      </p:graphicFrame>
      <p:sp>
        <p:nvSpPr>
          <p:cNvPr id="9242" name="TextBox 6"/>
          <p:cNvSpPr txBox="1">
            <a:spLocks noChangeArrowheads="1"/>
          </p:cNvSpPr>
          <p:nvPr/>
        </p:nvSpPr>
        <p:spPr bwMode="auto">
          <a:xfrm>
            <a:off x="468313" y="3573463"/>
            <a:ext cx="799147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endParaRPr lang="es-ES" sz="1600" smtClean="0"/>
          </a:p>
          <a:p>
            <a:pPr eaLnBrk="1" hangingPunct="1"/>
            <a:endParaRPr lang="es-ES" sz="1600" smtClean="0">
              <a:solidFill>
                <a:srgbClr val="000000"/>
              </a:solidFill>
            </a:endParaRPr>
          </a:p>
          <a:p>
            <a:pPr eaLnBrk="1" hangingPunct="1"/>
            <a:r>
              <a:rPr lang="es-ES" sz="1600" smtClean="0">
                <a:solidFill>
                  <a:srgbClr val="000000"/>
                </a:solidFill>
              </a:rPr>
              <a:t>- 13 Proyectos tienen que ser revisados por la Autoridad de Gestión tras la Sentencia del 2011 del Tribunal de Justicia sobre el caso Leipzig-Halle</a:t>
            </a:r>
          </a:p>
          <a:p>
            <a:pPr eaLnBrk="1" hangingPunct="1"/>
            <a:endParaRPr lang="es-ES" sz="1600" smtClean="0">
              <a:solidFill>
                <a:srgbClr val="000000"/>
              </a:solidFill>
            </a:endParaRPr>
          </a:p>
          <a:p>
            <a:pPr eaLnBrk="1" hangingPunct="1"/>
            <a:r>
              <a:rPr lang="es-ES" sz="1600" smtClean="0">
                <a:solidFill>
                  <a:srgbClr val="000000"/>
                </a:solidFill>
              </a:rPr>
              <a:t>-  FEDER: 1.240 M EUR   </a:t>
            </a:r>
          </a:p>
          <a:p>
            <a:pPr eaLnBrk="1" hangingPunct="1"/>
            <a:endParaRPr lang="es-ES" sz="1600" smtClean="0"/>
          </a:p>
          <a:p>
            <a:pPr eaLnBrk="1" hangingPunct="1"/>
            <a:endParaRPr lang="es-ES" sz="1600" smtClean="0"/>
          </a:p>
          <a:p>
            <a:pPr eaLnBrk="1" hangingPunct="1"/>
            <a:endParaRPr lang="es-ES" sz="1600" smtClean="0"/>
          </a:p>
          <a:p>
            <a:pPr eaLnBrk="1" hangingPunct="1"/>
            <a:endParaRPr lang="es-ES" sz="1600" smtClean="0"/>
          </a:p>
          <a:p>
            <a:pPr eaLnBrk="1" hangingPunct="1"/>
            <a:endParaRPr lang="es-ES" sz="1600" smtClean="0"/>
          </a:p>
          <a:p>
            <a:pPr eaLnBrk="1" hangingPunct="1"/>
            <a:endParaRPr lang="en-GB" sz="16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A0EB-DCE7-4F34-B3DC-861DD568B36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2875"/>
            <a:ext cx="8532812" cy="4032250"/>
          </a:xfrm>
        </p:spPr>
        <p:txBody>
          <a:bodyPr/>
          <a:lstStyle/>
          <a:p>
            <a:pPr eaLnBrk="1" hangingPunct="1"/>
            <a:r>
              <a:rPr lang="fr-BE" sz="3400" smtClean="0"/>
              <a:t>For more information</a:t>
            </a:r>
          </a:p>
          <a:p>
            <a:pPr eaLnBrk="1" hangingPunct="1"/>
            <a:endParaRPr lang="fr-BE" sz="3400" smtClean="0"/>
          </a:p>
          <a:p>
            <a:pPr eaLnBrk="1" hangingPunct="1"/>
            <a:r>
              <a:rPr lang="fr-BE" sz="3400" smtClean="0"/>
              <a:t> </a:t>
            </a:r>
            <a:r>
              <a:rPr lang="fr-BE" smtClean="0"/>
              <a:t>InfoRegio:</a:t>
            </a:r>
            <a:br>
              <a:rPr lang="fr-BE" smtClean="0"/>
            </a:br>
            <a:r>
              <a:rPr lang="fr-BE" smtClean="0"/>
              <a:t>	</a:t>
            </a:r>
            <a:r>
              <a:rPr lang="fr-BE" sz="2600" smtClean="0"/>
              <a:t>ec.europa.eu/inforegio</a:t>
            </a:r>
          </a:p>
          <a:p>
            <a:pPr eaLnBrk="1" hangingPunct="1"/>
            <a:endParaRPr lang="fr-BE" smtClean="0"/>
          </a:p>
          <a:p>
            <a:pPr eaLnBrk="1" hangingPunct="1"/>
            <a:r>
              <a:rPr lang="fr-BE" smtClean="0"/>
              <a:t> RegioNetwork:</a:t>
            </a:r>
            <a:br>
              <a:rPr lang="fr-BE" smtClean="0"/>
            </a:br>
            <a:r>
              <a:rPr lang="fr-BE" sz="2600" smtClean="0"/>
              <a:t>	</a:t>
            </a:r>
            <a:r>
              <a:rPr lang="en-GB" sz="2600" smtClean="0"/>
              <a:t>www.regionetwork2020.eu</a:t>
            </a:r>
          </a:p>
          <a:p>
            <a:pPr eaLnBrk="1" hangingPunct="1"/>
            <a:endParaRPr lang="en-GB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EDDA10-0F06-497C-82E8-AAD3E2EC168A}" type="slidenum">
              <a:rPr lang="en-GB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648477" y="2276872"/>
            <a:ext cx="7992888" cy="217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indent="-6350" algn="ctr"/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Ayudas de Estado: Leipzig-Halle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0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1560" y="1555750"/>
            <a:ext cx="8532440" cy="936625"/>
          </a:xfrm>
        </p:spPr>
        <p:txBody>
          <a:bodyPr/>
          <a:lstStyle/>
          <a:p>
            <a:r>
              <a:rPr lang="es-ES" dirty="0"/>
              <a:t>Tradicionalmente: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2420888"/>
            <a:ext cx="8229600" cy="363378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s-ES" b="1" i="1" dirty="0"/>
              <a:t/>
            </a:r>
            <a:br>
              <a:rPr lang="es-ES" b="1" i="1" dirty="0"/>
            </a:br>
            <a:r>
              <a:rPr lang="es-ES" i="1" dirty="0" smtClean="0"/>
              <a:t>• los </a:t>
            </a:r>
            <a:r>
              <a:rPr lang="es-ES" i="1" dirty="0"/>
              <a:t>Estados miembros consideraban la construcción de infraestructuras como política general fuera de la aplicación de normas sobre ayudas de </a:t>
            </a:r>
            <a:r>
              <a:rPr lang="es-ES" i="1" dirty="0" smtClean="0"/>
              <a:t>estado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s-ES" i="1" dirty="0" smtClean="0"/>
              <a:t>• los </a:t>
            </a:r>
            <a:r>
              <a:rPr lang="es-ES" i="1" dirty="0"/>
              <a:t>Estados miembros no notificaban las ayudas a la construcción de </a:t>
            </a:r>
            <a:r>
              <a:rPr lang="es-ES" i="1" dirty="0" smtClean="0"/>
              <a:t>infraestructuras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s-ES" i="1" dirty="0" smtClean="0"/>
              <a:t>• la </a:t>
            </a:r>
            <a:r>
              <a:rPr lang="es-ES" i="1" dirty="0"/>
              <a:t>Comisión europea no tenía un criterio claro </a:t>
            </a:r>
            <a:r>
              <a:rPr lang="en-GB" i="1" dirty="0"/>
              <a:t/>
            </a:r>
            <a:br>
              <a:rPr lang="en-GB" i="1" dirty="0"/>
            </a:b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9507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568" y="1555750"/>
            <a:ext cx="8460432" cy="936625"/>
          </a:xfrm>
        </p:spPr>
        <p:txBody>
          <a:bodyPr/>
          <a:lstStyle/>
          <a:p>
            <a:r>
              <a:rPr lang="es-ES" dirty="0"/>
              <a:t>Sentencia de Leipzig-Halle: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2564904"/>
            <a:ext cx="8229600" cy="3633788"/>
          </a:xfrm>
        </p:spPr>
        <p:txBody>
          <a:bodyPr/>
          <a:lstStyle/>
          <a:p>
            <a:r>
              <a:rPr lang="es-ES" i="1" dirty="0"/>
              <a:t>Clarifica aplicación de normas de ayudas de Estado a los proyectos de infraestructuras</a:t>
            </a:r>
            <a:endParaRPr lang="en-GB" i="1" dirty="0"/>
          </a:p>
          <a:p>
            <a:r>
              <a:rPr lang="es-ES" i="1" dirty="0"/>
              <a:t>La construcción de infraestructuras puede constituir una actividad económica  dependiendo de si su posterior explotación constituye una actividad económica</a:t>
            </a:r>
            <a:endParaRPr lang="en-GB" i="1" dirty="0"/>
          </a:p>
          <a:p>
            <a:r>
              <a:rPr lang="es-ES" i="1" dirty="0"/>
              <a:t>Actividades excluidas: las actividades que se vinculan al ejercicio de prerrogativas de poder público</a:t>
            </a: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5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31478" y="3068960"/>
            <a:ext cx="8712522" cy="790575"/>
          </a:xfrm>
        </p:spPr>
        <p:txBody>
          <a:bodyPr/>
          <a:lstStyle/>
          <a:p>
            <a:r>
              <a:rPr lang="fr-BE" sz="4800" dirty="0" smtClean="0"/>
              <a:t>1. </a:t>
            </a:r>
            <a:r>
              <a:rPr lang="fr-BE" sz="4800" dirty="0" err="1" smtClean="0"/>
              <a:t>Ejecución</a:t>
            </a:r>
            <a:r>
              <a:rPr lang="fr-BE" sz="4800" dirty="0" smtClean="0"/>
              <a:t> de los Pos</a:t>
            </a:r>
            <a:r>
              <a:rPr lang="fr-BE" sz="2600" dirty="0" smtClean="0"/>
              <a:t/>
            </a:r>
            <a:br>
              <a:rPr lang="fr-BE" sz="2600" dirty="0" smtClean="0"/>
            </a:br>
            <a:r>
              <a:rPr lang="fr-BE" sz="2600" dirty="0" smtClean="0"/>
              <a:t/>
            </a:r>
            <a:br>
              <a:rPr lang="fr-BE" sz="2600" dirty="0" smtClean="0"/>
            </a:br>
            <a:r>
              <a:rPr lang="fr-BE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- </a:t>
            </a:r>
            <a:r>
              <a:rPr lang="fr-BE" sz="2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Previsiones</a:t>
            </a:r>
            <a:r>
              <a:rPr lang="fr-BE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para 2013</a:t>
            </a:r>
            <a:r>
              <a:rPr lang="fr-BE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fr-BE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fr-BE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- </a:t>
            </a:r>
            <a:r>
              <a:rPr lang="fr-BE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N+2 </a:t>
            </a:r>
            <a:r>
              <a:rPr lang="fr-BE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fr-BE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fr-BE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- </a:t>
            </a:r>
            <a:r>
              <a:rPr lang="fr-BE" sz="2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Interrupciones</a:t>
            </a:r>
            <a:r>
              <a:rPr lang="fr-BE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de </a:t>
            </a:r>
            <a:r>
              <a:rPr lang="fr-BE" sz="2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pagos</a:t>
            </a:r>
            <a:endParaRPr lang="en-GB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1555750"/>
            <a:ext cx="8640960" cy="936625"/>
          </a:xfrm>
        </p:spPr>
        <p:txBody>
          <a:bodyPr/>
          <a:lstStyle/>
          <a:p>
            <a:pPr algn="ctr"/>
            <a:r>
              <a:rPr lang="es-ES" dirty="0"/>
              <a:t>Ayudas de Estado: Requisitos del artículo 107 TFUE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2564904"/>
            <a:ext cx="8229600" cy="3633788"/>
          </a:xfrm>
        </p:spPr>
        <p:txBody>
          <a:bodyPr/>
          <a:lstStyle/>
          <a:p>
            <a:r>
              <a:rPr lang="es-ES" i="1" dirty="0"/>
              <a:t>Intervención del Estado o mediante fondos estatales; </a:t>
            </a:r>
            <a:endParaRPr lang="en-GB" i="1" dirty="0"/>
          </a:p>
          <a:p>
            <a:r>
              <a:rPr lang="es-ES" i="1" dirty="0"/>
              <a:t>Afectar al comercio entre los Estados miembros; </a:t>
            </a:r>
            <a:endParaRPr lang="en-GB" i="1" dirty="0"/>
          </a:p>
          <a:p>
            <a:r>
              <a:rPr lang="es-ES" i="1" dirty="0"/>
              <a:t>Conferir una ventaja a su beneficiario, favoreciendo a determinadas empresas o producciones, y, </a:t>
            </a:r>
            <a:endParaRPr lang="en-GB" i="1" dirty="0"/>
          </a:p>
          <a:p>
            <a:r>
              <a:rPr lang="es-ES" i="1" dirty="0"/>
              <a:t>Falsear o amenazar con falsear la competencia</a:t>
            </a: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0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0"/>
            <a:ext cx="9144000" cy="936625"/>
          </a:xfrm>
        </p:spPr>
        <p:txBody>
          <a:bodyPr/>
          <a:lstStyle/>
          <a:p>
            <a:pPr algn="ctr"/>
            <a:r>
              <a:rPr lang="fr-BE" dirty="0" err="1"/>
              <a:t>Concepto</a:t>
            </a:r>
            <a:r>
              <a:rPr lang="fr-BE" dirty="0"/>
              <a:t> de </a:t>
            </a:r>
            <a:r>
              <a:rPr lang="fr-BE" dirty="0" err="1"/>
              <a:t>empresa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2492896"/>
            <a:ext cx="8229600" cy="3633788"/>
          </a:xfrm>
        </p:spPr>
        <p:txBody>
          <a:bodyPr/>
          <a:lstStyle/>
          <a:p>
            <a:r>
              <a:rPr lang="es-ES" i="1" dirty="0"/>
              <a:t>Cualquier entidad que ejerza una actividad económica, con independencia del estatuto jurídico de dicha entidad y de su modo de financiación;</a:t>
            </a:r>
          </a:p>
          <a:p>
            <a:r>
              <a:rPr lang="es-ES" i="1" dirty="0"/>
              <a:t>Irrelevante la existencia o no de una personalidad jurídica distinta de la del Estado del órgano que ejerza las actividades económicas</a:t>
            </a:r>
          </a:p>
          <a:p>
            <a:pPr algn="just"/>
            <a:r>
              <a:rPr lang="es-ES" i="1" dirty="0"/>
              <a:t>Irrelevante la existencia de un instrumento público para la financiación de un proyecto concreto («single </a:t>
            </a:r>
            <a:r>
              <a:rPr lang="es-ES" i="1" dirty="0" err="1"/>
              <a:t>purpose</a:t>
            </a:r>
            <a:r>
              <a:rPr lang="es-ES" i="1" dirty="0"/>
              <a:t> </a:t>
            </a:r>
            <a:r>
              <a:rPr lang="es-ES" i="1" dirty="0" err="1"/>
              <a:t>vehicle</a:t>
            </a:r>
            <a:r>
              <a:rPr lang="es-ES" i="1" dirty="0" smtClean="0"/>
              <a:t>») </a:t>
            </a: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84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0"/>
            <a:ext cx="9144000" cy="936625"/>
          </a:xfrm>
        </p:spPr>
        <p:txBody>
          <a:bodyPr/>
          <a:lstStyle/>
          <a:p>
            <a:pPr algn="ctr"/>
            <a:r>
              <a:rPr lang="es-ES" dirty="0"/>
              <a:t>Concepto de actividad económica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2565400"/>
            <a:ext cx="7848872" cy="3633788"/>
          </a:xfrm>
        </p:spPr>
        <p:txBody>
          <a:bodyPr/>
          <a:lstStyle/>
          <a:p>
            <a:r>
              <a:rPr lang="es-ES" i="1" dirty="0"/>
              <a:t>Cualquier actividad consistente en ofrecer bienes o servicios en un determinado mercado</a:t>
            </a:r>
          </a:p>
          <a:p>
            <a:r>
              <a:rPr lang="es-ES" i="1" dirty="0"/>
              <a:t>Valoración de la organización y la situación económica y competitiva de un determinado mercado en el momento de adopción de la decisión por la Comisión</a:t>
            </a: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0"/>
            <a:ext cx="9144000" cy="936625"/>
          </a:xfrm>
        </p:spPr>
        <p:txBody>
          <a:bodyPr/>
          <a:lstStyle/>
          <a:p>
            <a:pPr algn="ctr"/>
            <a:r>
              <a:rPr lang="es-ES" dirty="0"/>
              <a:t>Consecuencias sobre los grandes proyectos de infraestructuras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2747963"/>
            <a:ext cx="7546032" cy="36337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s-ES" i="1" dirty="0"/>
              <a:t>Nota COCOF  "Verificación del cumplimiento de las normas sobre ayudas de Estado en los casos de infraestructuras": tres grupos de grandes proyectos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i="1" u="sng" dirty="0"/>
              <a:t>proyectos que ya han sido aprobados por una decisión</a:t>
            </a:r>
            <a:r>
              <a:rPr lang="es-ES" i="1" dirty="0"/>
              <a:t>. No análisis sistemático por la Comisión del cumplimiento de las normas sobre ayudas de Estado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0"/>
            <a:ext cx="9144000" cy="936625"/>
          </a:xfrm>
        </p:spPr>
        <p:txBody>
          <a:bodyPr/>
          <a:lstStyle/>
          <a:p>
            <a:pPr algn="ctr"/>
            <a:r>
              <a:rPr lang="es-ES" dirty="0"/>
              <a:t>Consecuencias sobre los grandes proyectos de infraestructuras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2674938"/>
            <a:ext cx="7848872" cy="36337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s-ES" i="1" dirty="0">
                <a:latin typeface="+mj-lt"/>
              </a:rPr>
              <a:t>2. </a:t>
            </a:r>
            <a:r>
              <a:rPr lang="es-ES" i="1" u="sng" dirty="0"/>
              <a:t>proyectos </a:t>
            </a:r>
            <a:r>
              <a:rPr lang="es-ES" i="1" u="sng" dirty="0">
                <a:ea typeface="Calibri"/>
                <a:cs typeface="Calibri"/>
              </a:rPr>
              <a:t>que actualmente se encuentran en tramitación:</a:t>
            </a:r>
          </a:p>
          <a:p>
            <a:pPr marL="0" indent="0">
              <a:buFontTx/>
              <a:buNone/>
              <a:defRPr/>
            </a:pPr>
            <a:r>
              <a:rPr lang="es-ES" sz="2800" i="1" dirty="0">
                <a:latin typeface="Arial Narrow"/>
                <a:ea typeface="Calibri"/>
                <a:cs typeface="Calibri"/>
              </a:rPr>
              <a:t> </a:t>
            </a:r>
            <a:r>
              <a:rPr lang="es-ES" sz="2000" i="1" dirty="0">
                <a:ea typeface="Calibri"/>
                <a:cs typeface="Calibri"/>
              </a:rPr>
              <a:t>- revisión por los Estados miembros para valorar la existencia o no de ayudas de estado</a:t>
            </a:r>
          </a:p>
          <a:p>
            <a:pPr marL="0" indent="0">
              <a:buFontTx/>
              <a:buNone/>
              <a:defRPr/>
            </a:pPr>
            <a:r>
              <a:rPr lang="es-ES" sz="2000" i="1" dirty="0">
                <a:cs typeface="Calibri"/>
              </a:rPr>
              <a:t> - utilización de documentos analíticos</a:t>
            </a:r>
          </a:p>
          <a:p>
            <a:pPr marL="0" indent="0">
              <a:buFontTx/>
              <a:buNone/>
              <a:defRPr/>
            </a:pPr>
            <a:r>
              <a:rPr lang="es-ES" i="1" dirty="0">
                <a:latin typeface="+mj-lt"/>
                <a:cs typeface="Calibri"/>
              </a:rPr>
              <a:t>3. </a:t>
            </a:r>
            <a:r>
              <a:rPr lang="es-ES" i="1" u="sng" dirty="0">
                <a:latin typeface="+mj-lt"/>
                <a:ea typeface="Calibri"/>
                <a:cs typeface="Calibri"/>
              </a:rPr>
              <a:t>grandes proyectos que se presenten en el futuro</a:t>
            </a:r>
          </a:p>
          <a:p>
            <a:pPr>
              <a:buFontTx/>
              <a:buChar char="-"/>
              <a:defRPr/>
            </a:pPr>
            <a:r>
              <a:rPr lang="es-ES" sz="2000" i="1" dirty="0">
                <a:cs typeface="Calibri"/>
              </a:rPr>
              <a:t>inclusión junto a solicitud del análisis sobre la existencia de ayudas de Estado</a:t>
            </a:r>
          </a:p>
          <a:p>
            <a:pPr>
              <a:buFontTx/>
              <a:buChar char="-"/>
              <a:defRPr/>
            </a:pPr>
            <a:r>
              <a:rPr lang="es-ES" sz="2000" i="1" dirty="0">
                <a:cs typeface="Calibri"/>
              </a:rPr>
              <a:t>utilización de documentos analíticos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4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1520" y="1484313"/>
            <a:ext cx="8892480" cy="936625"/>
          </a:xfrm>
        </p:spPr>
        <p:txBody>
          <a:bodyPr/>
          <a:lstStyle/>
          <a:p>
            <a:pPr algn="ctr"/>
            <a:r>
              <a:rPr lang="es-UY" dirty="0">
                <a:latin typeface="+mn-lt"/>
              </a:rPr>
              <a:t>Estructura</a:t>
            </a:r>
            <a:r>
              <a:rPr lang="fr-BE" dirty="0">
                <a:latin typeface="+mn-lt"/>
              </a:rPr>
              <a:t> </a:t>
            </a:r>
            <a:r>
              <a:rPr lang="fr-BE" dirty="0" err="1">
                <a:latin typeface="+mn-lt"/>
              </a:rPr>
              <a:t>modelos</a:t>
            </a:r>
            <a:r>
              <a:rPr lang="fr-BE" dirty="0">
                <a:latin typeface="+mn-lt"/>
              </a:rPr>
              <a:t> </a:t>
            </a:r>
            <a:r>
              <a:rPr lang="es-AR" dirty="0">
                <a:latin typeface="+mn-lt"/>
              </a:rPr>
              <a:t>analíticos</a:t>
            </a:r>
            <a:r>
              <a:rPr lang="fr-BE" dirty="0">
                <a:latin typeface="+mn-lt"/>
              </a:rPr>
              <a:t>: </a:t>
            </a:r>
            <a:r>
              <a:rPr lang="fr-BE" dirty="0" err="1">
                <a:latin typeface="+mn-lt"/>
              </a:rPr>
              <a:t>Modelo</a:t>
            </a:r>
            <a:r>
              <a:rPr lang="fr-BE" dirty="0">
                <a:latin typeface="+mn-lt"/>
              </a:rPr>
              <a:t> </a:t>
            </a:r>
            <a:r>
              <a:rPr lang="es-AR" dirty="0">
                <a:latin typeface="+mn-lt"/>
              </a:rPr>
              <a:t>analítico</a:t>
            </a:r>
            <a:r>
              <a:rPr lang="fr-BE" dirty="0">
                <a:latin typeface="+mn-lt"/>
              </a:rPr>
              <a:t> </a:t>
            </a:r>
            <a:r>
              <a:rPr lang="fr-BE" dirty="0" err="1">
                <a:latin typeface="+mn-lt"/>
              </a:rPr>
              <a:t>general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2565400"/>
            <a:ext cx="7920880" cy="36337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s-ES" b="1" i="1" dirty="0" smtClean="0"/>
              <a:t>A) </a:t>
            </a:r>
            <a:r>
              <a:rPr lang="es-ES" b="1" i="1" dirty="0"/>
              <a:t>Existencia de ayuda estatal</a:t>
            </a:r>
            <a:endParaRPr lang="en-GB" b="1" i="1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1. Realiza actividad económica?</a:t>
            </a: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2. Actúa como un inversor en una economía de mercado (IEM)?</a:t>
            </a: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3. Efecto sobre el comercio?</a:t>
            </a: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4. Ayuda de </a:t>
            </a:r>
            <a:r>
              <a:rPr lang="es-ES" sz="2000" dirty="0" err="1"/>
              <a:t>minimis</a:t>
            </a:r>
            <a:r>
              <a:rPr lang="es-ES" sz="2000" dirty="0"/>
              <a:t>?</a:t>
            </a: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5. Falseamiento de la competencia?. Monopolios?</a:t>
            </a: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6. Servicio de interés económico general?</a:t>
            </a: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	- Criterios de </a:t>
            </a:r>
            <a:r>
              <a:rPr lang="es-ES" sz="2000" dirty="0" err="1"/>
              <a:t>Almark</a:t>
            </a:r>
            <a:r>
              <a:rPr lang="es-ES" sz="2000" dirty="0"/>
              <a:t> </a:t>
            </a:r>
            <a:endParaRPr lang="en-GB" sz="2000" dirty="0"/>
          </a:p>
          <a:p>
            <a:pPr marL="0" indent="0">
              <a:buFontTx/>
              <a:buNone/>
              <a:defRPr/>
            </a:pPr>
            <a:r>
              <a:rPr lang="es-ES" sz="2000" dirty="0"/>
              <a:t>	- Normas particulares sobre SIEG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512" y="1484313"/>
            <a:ext cx="8964488" cy="936625"/>
          </a:xfrm>
        </p:spPr>
        <p:txBody>
          <a:bodyPr/>
          <a:lstStyle/>
          <a:p>
            <a:pPr algn="ctr"/>
            <a:r>
              <a:rPr lang="es-UY" dirty="0"/>
              <a:t>Estructura</a:t>
            </a:r>
            <a:r>
              <a:rPr lang="fr-BE" dirty="0"/>
              <a:t> </a:t>
            </a:r>
            <a:r>
              <a:rPr lang="fr-BE" dirty="0" err="1"/>
              <a:t>modelos</a:t>
            </a:r>
            <a:r>
              <a:rPr lang="fr-BE" dirty="0"/>
              <a:t> </a:t>
            </a:r>
            <a:r>
              <a:rPr lang="es-AR" dirty="0"/>
              <a:t>analíticos</a:t>
            </a:r>
            <a:r>
              <a:rPr lang="fr-BE" dirty="0"/>
              <a:t>: </a:t>
            </a:r>
            <a:r>
              <a:rPr lang="fr-BE" dirty="0" err="1"/>
              <a:t>Modelo</a:t>
            </a:r>
            <a:r>
              <a:rPr lang="fr-BE" dirty="0"/>
              <a:t> </a:t>
            </a:r>
            <a:r>
              <a:rPr lang="es-AR" dirty="0"/>
              <a:t>analítico</a:t>
            </a:r>
            <a:r>
              <a:rPr lang="fr-BE" dirty="0"/>
              <a:t> </a:t>
            </a:r>
            <a:r>
              <a:rPr lang="fr-BE" dirty="0" err="1"/>
              <a:t>general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55576" y="2565400"/>
            <a:ext cx="7776864" cy="36337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s-ES" b="1" i="1" dirty="0"/>
              <a:t>B) Exención de notificación previa</a:t>
            </a:r>
            <a:endParaRPr lang="en-GB" i="1" dirty="0"/>
          </a:p>
          <a:p>
            <a:pPr marL="0" indent="0">
              <a:buFontTx/>
              <a:buNone/>
            </a:pPr>
            <a:r>
              <a:rPr lang="es-ES" sz="2000" dirty="0"/>
              <a:t>1. Reglamento general de exención por categorías</a:t>
            </a:r>
            <a:endParaRPr lang="en-GB" sz="2000" dirty="0"/>
          </a:p>
          <a:p>
            <a:pPr marL="0" indent="0">
              <a:buFontTx/>
              <a:buNone/>
            </a:pPr>
            <a:r>
              <a:rPr lang="es-ES" sz="2000" dirty="0"/>
              <a:t>2. Servicio de interés económico general con aplicación de decisión SEIG 2012/21/UE?</a:t>
            </a:r>
            <a:endParaRPr lang="en-GB" sz="2000" dirty="0"/>
          </a:p>
          <a:p>
            <a:pPr marL="0" indent="0">
              <a:buFontTx/>
              <a:buNone/>
            </a:pPr>
            <a:r>
              <a:rPr lang="es-ES" sz="2000" dirty="0"/>
              <a:t>3. E</a:t>
            </a:r>
            <a:r>
              <a:rPr lang="es-ES_tradnl" sz="2000" dirty="0" err="1"/>
              <a:t>xenta</a:t>
            </a:r>
            <a:r>
              <a:rPr lang="es-ES_tradnl" sz="2000" dirty="0"/>
              <a:t> de notificación sobre la base del Reglamento 1370/2007? (sobre</a:t>
            </a:r>
            <a:r>
              <a:rPr lang="es-ES" sz="2000" dirty="0"/>
              <a:t> los servicios públicos de transporte de viajeros por ferrocarril y carretera)</a:t>
            </a:r>
            <a:endParaRPr lang="en-GB" sz="2000" dirty="0"/>
          </a:p>
          <a:p>
            <a:pPr marL="0" indent="0">
              <a:buFontTx/>
              <a:buNone/>
            </a:pPr>
            <a:r>
              <a:rPr lang="es-ES" sz="2000" dirty="0"/>
              <a:t>4. </a:t>
            </a:r>
            <a:r>
              <a:rPr lang="es-ES_tradnl" sz="2000" dirty="0"/>
              <a:t>Régimen existente de ayudas estatales?</a:t>
            </a:r>
            <a:endParaRPr lang="en-GB" sz="2000" dirty="0"/>
          </a:p>
          <a:p>
            <a:pPr marL="0" indent="0">
              <a:buFontTx/>
              <a:buNone/>
            </a:pPr>
            <a:r>
              <a:rPr lang="es-ES_tradnl" b="1" i="1" dirty="0"/>
              <a:t>C) Necesidad de notificación y previa </a:t>
            </a:r>
            <a:r>
              <a:rPr lang="es-ES_tradnl" b="1" i="1" dirty="0" smtClean="0"/>
              <a:t>autorización</a:t>
            </a:r>
            <a:r>
              <a:rPr lang="es-ES_tradnl" sz="3000" b="1" i="1" dirty="0" smtClean="0"/>
              <a:t> </a:t>
            </a:r>
            <a:endParaRPr lang="en-GB" sz="3000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19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7544" y="3430513"/>
            <a:ext cx="8568507" cy="790575"/>
          </a:xfrm>
        </p:spPr>
        <p:txBody>
          <a:bodyPr/>
          <a:lstStyle/>
          <a:p>
            <a:r>
              <a:rPr lang="fr-BE" sz="4800" dirty="0" smtClean="0"/>
              <a:t>3. </a:t>
            </a:r>
            <a:r>
              <a:rPr lang="fr-BE" sz="4800" dirty="0" err="1" smtClean="0"/>
              <a:t>Instrumentos</a:t>
            </a:r>
            <a:r>
              <a:rPr lang="fr-BE" sz="4800" dirty="0" smtClean="0"/>
              <a:t> de </a:t>
            </a:r>
            <a:r>
              <a:rPr lang="fr-BE" sz="4800" dirty="0" err="1" smtClean="0"/>
              <a:t>ingeniería</a:t>
            </a:r>
            <a:r>
              <a:rPr lang="fr-BE" sz="4800" dirty="0" smtClean="0"/>
              <a:t> </a:t>
            </a:r>
            <a:r>
              <a:rPr lang="fr-BE" sz="4800" dirty="0" err="1" smtClean="0"/>
              <a:t>financiera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- </a:t>
            </a:r>
            <a:r>
              <a:rPr lang="fr-BE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Balance y </a:t>
            </a:r>
            <a:r>
              <a:rPr lang="fr-BE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perspectivas</a:t>
            </a:r>
            <a:r>
              <a:rPr lang="fr-B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fr-B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sz="4800" dirty="0" smtClean="0"/>
          </a:p>
          <a:p>
            <a:endParaRPr lang="es-ES_tradnl" sz="4800" dirty="0"/>
          </a:p>
          <a:p>
            <a:endParaRPr lang="es-ES_tradnl" sz="4800" dirty="0" smtClean="0"/>
          </a:p>
          <a:p>
            <a:endParaRPr lang="es-ES_tradnl" sz="4800" dirty="0"/>
          </a:p>
          <a:p>
            <a:endParaRPr lang="es-ES_tradnl" sz="4800" dirty="0" smtClean="0"/>
          </a:p>
          <a:p>
            <a:endParaRPr lang="es-ES_tradnl" sz="4800" dirty="0"/>
          </a:p>
          <a:p>
            <a:endParaRPr lang="en-GB" sz="4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6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0"/>
            <a:ext cx="9144000" cy="936625"/>
          </a:xfrm>
        </p:spPr>
        <p:txBody>
          <a:bodyPr/>
          <a:lstStyle/>
          <a:p>
            <a:pPr algn="ctr"/>
            <a:r>
              <a:rPr lang="es-ES" dirty="0" smtClean="0"/>
              <a:t>Situación Actual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2565400"/>
            <a:ext cx="8136904" cy="3633788"/>
          </a:xfrm>
        </p:spPr>
        <p:txBody>
          <a:bodyPr/>
          <a:lstStyle/>
          <a:p>
            <a:r>
              <a:rPr lang="es-ES" i="1" dirty="0"/>
              <a:t>3 fondos JEREMIE </a:t>
            </a:r>
            <a:r>
              <a:rPr lang="es-ES" dirty="0" smtClean="0"/>
              <a:t>– </a:t>
            </a:r>
            <a:r>
              <a:rPr lang="es-ES" sz="2000" b="1" dirty="0"/>
              <a:t>PO Andalucía, PO Cataluña, PO Fondo </a:t>
            </a:r>
            <a:r>
              <a:rPr lang="es-ES" sz="2000" b="1" dirty="0" smtClean="0"/>
              <a:t>Tecnológico (ICO)</a:t>
            </a:r>
          </a:p>
          <a:p>
            <a:endParaRPr lang="es-ES" sz="2000" b="1" dirty="0"/>
          </a:p>
          <a:p>
            <a:r>
              <a:rPr lang="es-ES" i="1" dirty="0"/>
              <a:t>2 fondos JESSICA </a:t>
            </a:r>
            <a:r>
              <a:rPr lang="es-ES" sz="2000" i="1" dirty="0"/>
              <a:t>– </a:t>
            </a:r>
            <a:r>
              <a:rPr lang="es-ES" sz="2000" b="1" dirty="0" smtClean="0"/>
              <a:t>PO </a:t>
            </a:r>
            <a:r>
              <a:rPr lang="es-ES" sz="2000" b="1" dirty="0"/>
              <a:t>Andalucía, </a:t>
            </a:r>
            <a:r>
              <a:rPr lang="es-ES" sz="2000" b="1" dirty="0" smtClean="0"/>
              <a:t>FIDAE (10 regiones)</a:t>
            </a:r>
            <a:endParaRPr lang="es-ES" sz="2000" b="1" dirty="0"/>
          </a:p>
          <a:p>
            <a:endParaRPr lang="es-ES" i="1" dirty="0"/>
          </a:p>
          <a:p>
            <a:r>
              <a:rPr lang="es-ES" i="1" dirty="0"/>
              <a:t>Otros </a:t>
            </a:r>
            <a:r>
              <a:rPr lang="es-ES" i="1" dirty="0" smtClean="0"/>
              <a:t>instrumentos financieros para </a:t>
            </a:r>
            <a:r>
              <a:rPr lang="es-ES" i="1" dirty="0" err="1" smtClean="0"/>
              <a:t>PYMEs</a:t>
            </a:r>
            <a:r>
              <a:rPr lang="es-ES" i="1" dirty="0" smtClean="0"/>
              <a:t> </a:t>
            </a:r>
            <a:r>
              <a:rPr lang="es-ES" i="1" dirty="0"/>
              <a:t>– </a:t>
            </a:r>
            <a:endParaRPr lang="es-ES" i="1" dirty="0" smtClean="0"/>
          </a:p>
          <a:p>
            <a:pPr marL="0" indent="0">
              <a:buNone/>
            </a:pPr>
            <a:r>
              <a:rPr lang="es-ES" sz="2000" b="1" i="1" dirty="0" smtClean="0"/>
              <a:t>     </a:t>
            </a:r>
            <a:r>
              <a:rPr lang="es-ES" sz="2000" b="1" dirty="0" smtClean="0"/>
              <a:t>PO </a:t>
            </a:r>
            <a:r>
              <a:rPr lang="es-ES" sz="2000" b="1" dirty="0"/>
              <a:t>Fondo Tecnológico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17804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1520" y="1555750"/>
            <a:ext cx="8892480" cy="936625"/>
          </a:xfrm>
        </p:spPr>
        <p:txBody>
          <a:bodyPr/>
          <a:lstStyle/>
          <a:p>
            <a:pPr algn="ctr"/>
            <a:r>
              <a:rPr lang="es-ES" dirty="0" smtClean="0"/>
              <a:t>Instrumentos Financieros Previstos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560" y="2565400"/>
            <a:ext cx="7618040" cy="3633788"/>
          </a:xfrm>
        </p:spPr>
        <p:txBody>
          <a:bodyPr/>
          <a:lstStyle/>
          <a:p>
            <a:r>
              <a:rPr lang="es-ES" dirty="0" smtClean="0"/>
              <a:t>JEREMIE – Extremadura</a:t>
            </a:r>
          </a:p>
          <a:p>
            <a:r>
              <a:rPr lang="es-ES" dirty="0" smtClean="0"/>
              <a:t>JEREMIE – Canarias</a:t>
            </a:r>
          </a:p>
          <a:p>
            <a:r>
              <a:rPr lang="es-ES" dirty="0" smtClean="0"/>
              <a:t>Otros Instrumentos Financieros – PO Fondo Tecnológico (ICO, CDTI)</a:t>
            </a:r>
          </a:p>
          <a:p>
            <a:endParaRPr lang="es-ES" dirty="0" smtClean="0"/>
          </a:p>
          <a:p>
            <a:r>
              <a:rPr lang="es-ES" dirty="0" smtClean="0"/>
              <a:t>Período 2000-2006 : 5% FEDER mediante instrumentos de ingeniería financiera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2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0580"/>
          </a:xfrm>
        </p:spPr>
        <p:txBody>
          <a:bodyPr/>
          <a:lstStyle/>
          <a:p>
            <a:r>
              <a:rPr lang="es-ES" dirty="0" smtClean="0"/>
              <a:t>46% del importe programado total correspondiente al FEDER ya pagado</a:t>
            </a:r>
          </a:p>
          <a:p>
            <a:endParaRPr lang="es-ES" dirty="0"/>
          </a:p>
          <a:p>
            <a:r>
              <a:rPr lang="es-ES" dirty="0" smtClean="0"/>
              <a:t>No diferencias significativas entre objetivos convergencia y competitividad, pero si entre programas</a:t>
            </a:r>
          </a:p>
          <a:p>
            <a:endParaRPr lang="es-ES" dirty="0" smtClean="0"/>
          </a:p>
          <a:p>
            <a:r>
              <a:rPr lang="es-ES" dirty="0" smtClean="0"/>
              <a:t>Programas grado ejecución por debajo del 50%: Galicia, Andalucía, Cantabria, País Vasco, Navarra, Madrid, Cataluña, Baleares, Canarias, FT, AT, POEC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BA0EB-DCE7-4F34-B3DC-861DD568B36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44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1555750"/>
            <a:ext cx="8229600" cy="936625"/>
          </a:xfrm>
        </p:spPr>
        <p:txBody>
          <a:bodyPr/>
          <a:lstStyle/>
          <a:p>
            <a:r>
              <a:rPr lang="es-ES" dirty="0" smtClean="0"/>
              <a:t>Particularidades de los </a:t>
            </a:r>
            <a:r>
              <a:rPr lang="es-ES" dirty="0" err="1" smtClean="0"/>
              <a:t>IFs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2565400"/>
            <a:ext cx="8496944" cy="3633788"/>
          </a:xfrm>
        </p:spPr>
        <p:txBody>
          <a:bodyPr/>
          <a:lstStyle/>
          <a:p>
            <a:r>
              <a:rPr lang="es-ES" dirty="0" smtClean="0"/>
              <a:t>Capacidad institucional y una evaluación previa -</a:t>
            </a:r>
            <a:r>
              <a:rPr lang="es-ES" sz="2000" b="1" dirty="0" smtClean="0"/>
              <a:t>(</a:t>
            </a:r>
            <a:r>
              <a:rPr lang="es-ES" sz="2000" b="1" dirty="0"/>
              <a:t>no sobredimensionar los fondos con el objetivo de evitar la aplicación de la regla N+2) </a:t>
            </a:r>
            <a:endParaRPr lang="es-ES" sz="2000" b="1" dirty="0" smtClean="0"/>
          </a:p>
          <a:p>
            <a:r>
              <a:rPr lang="es-ES" dirty="0"/>
              <a:t> Asignar una masa crítica </a:t>
            </a:r>
            <a:r>
              <a:rPr lang="es-ES" dirty="0" smtClean="0"/>
              <a:t>significativa</a:t>
            </a:r>
          </a:p>
          <a:p>
            <a:r>
              <a:rPr lang="es-ES" dirty="0" smtClean="0"/>
              <a:t>Complejidad y tiempo para los procedimientos administrativos </a:t>
            </a:r>
            <a:r>
              <a:rPr lang="es-ES" sz="2000" b="1" dirty="0"/>
              <a:t>(ayudas de estado, contratación </a:t>
            </a:r>
            <a:r>
              <a:rPr lang="es-ES" sz="2000" b="1" dirty="0" smtClean="0"/>
              <a:t>pública, </a:t>
            </a:r>
            <a:r>
              <a:rPr lang="es-ES" sz="2000" b="1" dirty="0"/>
              <a:t>capacidad de los intermediarios financieros</a:t>
            </a:r>
            <a:r>
              <a:rPr lang="es-ES" sz="2000" b="1" dirty="0" smtClean="0"/>
              <a:t>)</a:t>
            </a:r>
          </a:p>
          <a:p>
            <a:r>
              <a:rPr lang="es-ES" dirty="0" smtClean="0"/>
              <a:t>Capital Circulante – </a:t>
            </a:r>
            <a:r>
              <a:rPr lang="es-ES" sz="2000" b="1" dirty="0" smtClean="0"/>
              <a:t>falta de liquidez en el sector financiero, reforzando la actividad empresarial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354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27584" y="3646537"/>
            <a:ext cx="8208467" cy="790575"/>
          </a:xfrm>
        </p:spPr>
        <p:txBody>
          <a:bodyPr/>
          <a:lstStyle/>
          <a:p>
            <a:r>
              <a:rPr lang="fr-BE" sz="4800" dirty="0" smtClean="0"/>
              <a:t>4. Informe </a:t>
            </a:r>
            <a:r>
              <a:rPr lang="fr-BE" sz="4800" dirty="0" err="1" smtClean="0"/>
              <a:t>estratégico</a:t>
            </a:r>
            <a:r>
              <a:rPr lang="fr-BE" sz="4800" dirty="0" smtClean="0"/>
              <a:t> 2012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1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1340768"/>
            <a:ext cx="8229600" cy="936625"/>
          </a:xfrm>
        </p:spPr>
        <p:txBody>
          <a:bodyPr/>
          <a:lstStyle/>
          <a:p>
            <a:r>
              <a:rPr lang="en-GB" dirty="0" err="1" smtClean="0"/>
              <a:t>Informe</a:t>
            </a:r>
            <a:r>
              <a:rPr lang="en-GB" dirty="0" smtClean="0"/>
              <a:t> </a:t>
            </a:r>
            <a:r>
              <a:rPr lang="en-GB" dirty="0" err="1"/>
              <a:t>E</a:t>
            </a:r>
            <a:r>
              <a:rPr lang="en-GB" dirty="0" err="1" smtClean="0"/>
              <a:t>stratégico</a:t>
            </a:r>
            <a:r>
              <a:rPr lang="en-GB" dirty="0" smtClean="0"/>
              <a:t> 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2420888"/>
            <a:ext cx="8280920" cy="3887787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s-ES_tradnl" dirty="0" smtClean="0"/>
              <a:t>Artículo 29,2 del </a:t>
            </a:r>
            <a:r>
              <a:rPr lang="es-ES_tradnl" dirty="0" err="1" smtClean="0"/>
              <a:t>Regl</a:t>
            </a:r>
            <a:r>
              <a:rPr lang="es-ES_tradnl" dirty="0" smtClean="0"/>
              <a:t>. (CE) N°1083/2006: "</a:t>
            </a:r>
            <a:r>
              <a:rPr lang="es-ES_tradnl" sz="2000" i="1" dirty="0" smtClean="0"/>
              <a:t>a más tardar a fines de 2009 y de 2012 los EM presentaran un informe sobre la contribución de los programas cofinanciados por lo fondos". </a:t>
            </a:r>
          </a:p>
          <a:p>
            <a:pPr algn="just">
              <a:spcBef>
                <a:spcPts val="1200"/>
              </a:spcBef>
            </a:pPr>
            <a:r>
              <a:rPr lang="es-ES_tradnl" b="1" dirty="0" smtClean="0"/>
              <a:t>Objetivo del Informe</a:t>
            </a:r>
            <a:r>
              <a:rPr lang="es-ES_tradnl" dirty="0" smtClean="0"/>
              <a:t>: presentar el estado de ejecución de los programas y los logros de la Política de Cohesión (PC) . </a:t>
            </a:r>
            <a:r>
              <a:rPr lang="es-ES_tradnl" b="1" dirty="0" smtClean="0"/>
              <a:t>Contenido principal</a:t>
            </a:r>
            <a:r>
              <a:rPr lang="es-ES_tradnl" dirty="0" smtClean="0"/>
              <a:t>: datos sobre el rendimiento y la eficacia de la PC y análisis de los progresos en los indicadores claves y los cambios significativos en los objetivos de los programas.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7254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1340769"/>
            <a:ext cx="8229600" cy="648072"/>
          </a:xfrm>
        </p:spPr>
        <p:txBody>
          <a:bodyPr/>
          <a:lstStyle/>
          <a:p>
            <a:r>
              <a:rPr lang="en-GB" dirty="0" err="1"/>
              <a:t>Informe</a:t>
            </a:r>
            <a:r>
              <a:rPr lang="en-GB" dirty="0"/>
              <a:t> </a:t>
            </a:r>
            <a:r>
              <a:rPr lang="en-GB" dirty="0" err="1"/>
              <a:t>Estratégico</a:t>
            </a:r>
            <a:r>
              <a:rPr lang="en-GB" dirty="0"/>
              <a:t> </a:t>
            </a:r>
            <a:r>
              <a:rPr lang="en-GB" dirty="0" smtClean="0"/>
              <a:t>II 2012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2420888"/>
            <a:ext cx="8280920" cy="3887787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s-ES_tradnl" b="1" dirty="0" smtClean="0"/>
              <a:t>Ejercicio estratégico de gran importancia:</a:t>
            </a:r>
          </a:p>
          <a:p>
            <a:pPr algn="just">
              <a:spcBef>
                <a:spcPts val="1200"/>
              </a:spcBef>
            </a:pPr>
            <a:r>
              <a:rPr lang="es-ES_tradnl" b="1" dirty="0" smtClean="0"/>
              <a:t>- </a:t>
            </a:r>
            <a:r>
              <a:rPr lang="es-ES_tradnl" dirty="0" smtClean="0"/>
              <a:t>nos encontramos en un periodo de la programación avanzado;</a:t>
            </a:r>
          </a:p>
          <a:p>
            <a:pPr algn="just">
              <a:spcBef>
                <a:spcPts val="1200"/>
              </a:spcBef>
            </a:pPr>
            <a:r>
              <a:rPr lang="es-ES_tradnl" dirty="0" smtClean="0"/>
              <a:t>- contexto: crisis económica, Estrategia 2020, Iniciativa Barroso;</a:t>
            </a:r>
          </a:p>
          <a:p>
            <a:pPr algn="just">
              <a:spcBef>
                <a:spcPts val="1200"/>
              </a:spcBef>
            </a:pPr>
            <a:r>
              <a:rPr lang="es-ES_tradnl" dirty="0" smtClean="0"/>
              <a:t>- importante fuente para la preparación del próximo periodo de programación.</a:t>
            </a:r>
          </a:p>
          <a:p>
            <a:pPr algn="just">
              <a:spcBef>
                <a:spcPts val="1200"/>
              </a:spcBef>
            </a:pPr>
            <a:endParaRPr lang="es-ES_tradnl" b="1" dirty="0" smtClean="0"/>
          </a:p>
          <a:p>
            <a:pPr algn="just">
              <a:spcBef>
                <a:spcPts val="1200"/>
              </a:spcBef>
            </a:pP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9310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59" y="4078585"/>
            <a:ext cx="8424491" cy="790575"/>
          </a:xfrm>
        </p:spPr>
        <p:txBody>
          <a:bodyPr/>
          <a:lstStyle/>
          <a:p>
            <a:r>
              <a:rPr lang="fr-BE" sz="4800" dirty="0" smtClean="0"/>
              <a:t>5. </a:t>
            </a:r>
            <a:r>
              <a:rPr lang="fr-BE" sz="4800" dirty="0" err="1" smtClean="0"/>
              <a:t>Youth</a:t>
            </a:r>
            <a:r>
              <a:rPr lang="fr-BE" sz="4800" dirty="0" smtClean="0"/>
              <a:t> and SME initiative </a:t>
            </a:r>
            <a:br>
              <a:rPr lang="fr-BE" sz="4800" dirty="0" smtClean="0"/>
            </a:br>
            <a:r>
              <a:rPr lang="fr-BE" sz="4800" dirty="0" smtClean="0"/>
              <a:t>y </a:t>
            </a:r>
            <a:r>
              <a:rPr lang="fr-BE" sz="4800" dirty="0" err="1" smtClean="0"/>
              <a:t>programación</a:t>
            </a:r>
            <a:r>
              <a:rPr lang="fr-BE" sz="4800" dirty="0" smtClean="0"/>
              <a:t> </a:t>
            </a:r>
            <a:r>
              <a:rPr lang="fr-BE" sz="4800" dirty="0" err="1" smtClean="0"/>
              <a:t>estatégica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fr-B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GB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1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s-ES_tradnl" smtClean="0"/>
              <a:t>'Youth and SMEs Initiative' y Reprogramación Estratégica (1)</a:t>
            </a:r>
            <a:endParaRPr lang="en-GB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850" y="2492375"/>
            <a:ext cx="8820150" cy="363378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fr-BE" smtClean="0"/>
              <a:t>La Comisión accedió recientemente a aumentar las tasas de cofinanciación de la mayoría de POs hasta el máximo reglamentario para acelerar su ejecución.</a:t>
            </a:r>
          </a:p>
          <a:p>
            <a:pPr eaLnBrk="1" hangingPunct="1">
              <a:spcAft>
                <a:spcPts val="600"/>
              </a:spcAft>
            </a:pPr>
            <a:r>
              <a:rPr lang="fr-BE"/>
              <a:t>Con </a:t>
            </a:r>
            <a:r>
              <a:rPr lang="fr-BE" smtClean="0"/>
              <a:t>ello, la </a:t>
            </a:r>
            <a:r>
              <a:rPr lang="fr-BE"/>
              <a:t>cofinanciación nacional ha disminuido en unos </a:t>
            </a:r>
            <a:r>
              <a:rPr lang="fr-BE" smtClean="0"/>
              <a:t>3.200 M€, </a:t>
            </a:r>
            <a:r>
              <a:rPr lang="fr-BE"/>
              <a:t>lo cual:</a:t>
            </a:r>
            <a:endParaRPr lang="en-GB" dirty="0"/>
          </a:p>
          <a:p>
            <a:pPr lvl="1" eaLnBrk="1" hangingPunct="1">
              <a:spcAft>
                <a:spcPts val="600"/>
              </a:spcAft>
            </a:pPr>
            <a:r>
              <a:rPr lang="es-ES_tradnl" smtClean="0"/>
              <a:t>contribuye a alcanzar los objetivos de reducción del déficit público...</a:t>
            </a:r>
          </a:p>
          <a:p>
            <a:pPr lvl="1" eaLnBrk="1" hangingPunct="1"/>
            <a:r>
              <a:rPr lang="es-ES_tradnl" smtClean="0"/>
              <a:t>... pero reduce el número de operaciones cofinanciadas y, por tanto, el impacto de la Política de Cohesión.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2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s-ES_tradnl" smtClean="0"/>
              <a:t>'Youth and SMEs Initiative' y Reprogramación Estratégica (2)</a:t>
            </a:r>
            <a:endParaRPr lang="en-GB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4675" y="2636838"/>
            <a:ext cx="8569325" cy="341153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fr-BE" smtClean="0"/>
              <a:t>Como contrapartida, se acordó llevar a cabo una amplia reprogramación estratégica para avanzar hacia los objetivos de Europa 2020.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fr-BE" smtClean="0"/>
              <a:t>Esta reprogramación se ha enmarcado en la denominada Iniciativa Barroso, aprobada por el Consejo Europeo de enero de 2012, con el objeto de apoyar a las pymes y reducir el desempleo juvenil.</a:t>
            </a:r>
          </a:p>
        </p:txBody>
      </p:sp>
    </p:spTree>
    <p:extLst>
      <p:ext uri="{BB962C8B-B14F-4D97-AF65-F5344CB8AC3E}">
        <p14:creationId xmlns:p14="http://schemas.microsoft.com/office/powerpoint/2010/main" val="147903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s-ES_tradnl" smtClean="0"/>
              <a:t>'Youth and SMEs Initiative' y Reprogramación Estratégica (3)</a:t>
            </a:r>
            <a:endParaRPr lang="en-GB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850" y="2565400"/>
            <a:ext cx="8820150" cy="3633788"/>
          </a:xfrm>
        </p:spPr>
        <p:txBody>
          <a:bodyPr/>
          <a:lstStyle/>
          <a:p>
            <a:pPr lvl="0" eaLnBrk="1" hangingPunct="1">
              <a:spcBef>
                <a:spcPts val="600"/>
              </a:spcBef>
              <a:spcAft>
                <a:spcPts val="1200"/>
              </a:spcAft>
            </a:pPr>
            <a:r>
              <a:rPr lang="fr-BE"/>
              <a:t>Para el FEDER, unos 900 M€ </a:t>
            </a:r>
            <a:r>
              <a:rPr lang="fr-BE" smtClean="0">
                <a:sym typeface="Symbol"/>
              </a:rPr>
              <a:t>(c</a:t>
            </a:r>
            <a:r>
              <a:rPr lang="fr-BE" smtClean="0"/>
              <a:t>orrespondientes </a:t>
            </a:r>
            <a:r>
              <a:rPr lang="fr-BE"/>
              <a:t>a proyectos que aún no habían sido </a:t>
            </a:r>
            <a:r>
              <a:rPr lang="fr-BE" smtClean="0"/>
              <a:t>seleccionados</a:t>
            </a:r>
            <a:r>
              <a:rPr lang="fr-BE" smtClean="0">
                <a:sym typeface="Symbol"/>
              </a:rPr>
              <a:t>) </a:t>
            </a:r>
            <a:r>
              <a:rPr lang="fr-BE">
                <a:sym typeface="Symbol"/>
              </a:rPr>
              <a:t>han </a:t>
            </a:r>
            <a:r>
              <a:rPr lang="fr-BE" smtClean="0">
                <a:sym typeface="Symbol"/>
              </a:rPr>
              <a:t>sido reprogramados:</a:t>
            </a:r>
            <a:endParaRPr lang="en-GB" dirty="0"/>
          </a:p>
          <a:p>
            <a:pPr lvl="1" eaLnBrk="1" hangingPunct="1">
              <a:spcAft>
                <a:spcPts val="600"/>
              </a:spcAft>
            </a:pPr>
            <a:r>
              <a:rPr lang="es-ES_tradnl" smtClean="0"/>
              <a:t>varios fondos reembolsables para pymes;</a:t>
            </a:r>
          </a:p>
          <a:p>
            <a:pPr lvl="1" eaLnBrk="1" hangingPunct="1">
              <a:spcAft>
                <a:spcPts val="600"/>
              </a:spcAft>
            </a:pPr>
            <a:r>
              <a:rPr lang="es-ES_tradnl" smtClean="0"/>
              <a:t>ayudas para reindustrialización y sectores industriales estratégicos;</a:t>
            </a:r>
          </a:p>
          <a:p>
            <a:pPr lvl="1" eaLnBrk="1" hangingPunct="1">
              <a:spcAft>
                <a:spcPts val="600"/>
              </a:spcAft>
            </a:pPr>
            <a:r>
              <a:rPr lang="es-ES_tradnl" smtClean="0"/>
              <a:t>ayudas para pymes del sector agroalimentario;</a:t>
            </a:r>
          </a:p>
          <a:p>
            <a:pPr lvl="1" eaLnBrk="1" hangingPunct="1">
              <a:spcAft>
                <a:spcPts val="600"/>
              </a:spcAft>
            </a:pPr>
            <a:r>
              <a:rPr lang="es-ES_tradnl" smtClean="0"/>
              <a:t>infraestructuras educativas</a:t>
            </a:r>
          </a:p>
          <a:p>
            <a:pPr lvl="1" eaLnBrk="1" hangingPunct="1">
              <a:spcAft>
                <a:spcPts val="600"/>
              </a:spcAft>
            </a:pPr>
            <a:endParaRPr lang="es-ES_tradnl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7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s-ES_tradnl" smtClean="0"/>
              <a:t>'Youth and SMEs Initiative' y Reprogramación Estratégica (4)</a:t>
            </a:r>
            <a:endParaRPr lang="en-GB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850" y="2565400"/>
            <a:ext cx="8820150" cy="3633788"/>
          </a:xfrm>
        </p:spPr>
        <p:txBody>
          <a:bodyPr/>
          <a:lstStyle/>
          <a:p>
            <a:pPr lvl="0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s-ES_tradnl" smtClean="0"/>
              <a:t>¿Cuál es el estado actual de la reprogramación estratégica? ¿Qué medidas se han adoptado ya y cuáles se van a proponer próximamente? ¿Cuál es su cuantificación financiera?</a:t>
            </a:r>
          </a:p>
          <a:p>
            <a:pPr lvl="0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s-ES_tradnl" smtClean="0"/>
              <a:t>¿Cuál es el impacto de la 'Youth and SMEs Initiave' en términos de pymes apoyadas y empleo generado?</a:t>
            </a:r>
          </a:p>
          <a:p>
            <a:pPr lvl="0"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s-ES_tradnl" smtClean="0"/>
              <a:t>¿Cómo contribuye a progresar hacia los objetivos de la estrategia Europa 2020?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8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37766" y="3717032"/>
            <a:ext cx="8784530" cy="790575"/>
          </a:xfrm>
        </p:spPr>
        <p:txBody>
          <a:bodyPr/>
          <a:lstStyle/>
          <a:p>
            <a:r>
              <a:rPr lang="fr-BE" sz="4800" dirty="0" smtClean="0"/>
              <a:t>6. </a:t>
            </a:r>
            <a:r>
              <a:rPr lang="fr-BE" sz="4800" dirty="0" err="1" smtClean="0"/>
              <a:t>Evaluaciones</a:t>
            </a:r>
            <a:r>
              <a:rPr lang="fr-BE" sz="4800" dirty="0" smtClean="0"/>
              <a:t> </a:t>
            </a:r>
            <a:r>
              <a:rPr lang="fr-BE" sz="4800" dirty="0" err="1" smtClean="0"/>
              <a:t>previstas</a:t>
            </a:r>
            <a:r>
              <a:rPr lang="fr-BE" sz="4800" dirty="0" smtClean="0"/>
              <a:t> : </a:t>
            </a:r>
            <a:r>
              <a:rPr lang="fr-BE" sz="4800" dirty="0" err="1" smtClean="0"/>
              <a:t>situación</a:t>
            </a:r>
            <a:r>
              <a:rPr lang="fr-BE" sz="4800" dirty="0" smtClean="0"/>
              <a:t> </a:t>
            </a:r>
            <a:r>
              <a:rPr lang="fr-BE" sz="4800" dirty="0" err="1" smtClean="0"/>
              <a:t>actual</a:t>
            </a:r>
            <a:r>
              <a:rPr lang="fr-BE" sz="4800" dirty="0" smtClean="0"/>
              <a:t/>
            </a:r>
            <a:br>
              <a:rPr lang="fr-BE" sz="4800" dirty="0" smtClean="0"/>
            </a:br>
            <a:r>
              <a:rPr lang="fr-BE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fr-BE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GB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81300"/>
            <a:ext cx="9144000" cy="936625"/>
          </a:xfrm>
        </p:spPr>
        <p:txBody>
          <a:bodyPr/>
          <a:lstStyle/>
          <a:p>
            <a:pPr algn="ctr"/>
            <a:r>
              <a:rPr lang="fr-B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N+2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Previsiones</a:t>
            </a:r>
            <a:r>
              <a:rPr lang="fr-B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2013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9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n-GB" dirty="0" err="1" smtClean="0"/>
              <a:t>Evaluaciones</a:t>
            </a:r>
            <a:r>
              <a:rPr lang="en-GB" dirty="0" smtClean="0"/>
              <a:t> </a:t>
            </a:r>
            <a:r>
              <a:rPr lang="en-GB" dirty="0" err="1" smtClean="0"/>
              <a:t>previstas</a:t>
            </a:r>
            <a:r>
              <a:rPr lang="en-GB" dirty="0" smtClean="0"/>
              <a:t>: </a:t>
            </a:r>
            <a:r>
              <a:rPr lang="en-GB" dirty="0" err="1" smtClean="0"/>
              <a:t>situación</a:t>
            </a:r>
            <a:r>
              <a:rPr lang="en-GB" dirty="0" smtClean="0"/>
              <a:t> actual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40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565400"/>
            <a:ext cx="8229600" cy="3633788"/>
          </a:xfrm>
        </p:spPr>
        <p:txBody>
          <a:bodyPr/>
          <a:lstStyle/>
          <a:p>
            <a:pPr eaLnBrk="1" hangingPunct="1"/>
            <a:r>
              <a:rPr lang="fr-BE" dirty="0" err="1" smtClean="0"/>
              <a:t>Artículo</a:t>
            </a:r>
            <a:r>
              <a:rPr lang="fr-BE" dirty="0" smtClean="0"/>
              <a:t> 49.3 </a:t>
            </a:r>
            <a:r>
              <a:rPr lang="fr-BE" dirty="0" err="1" smtClean="0"/>
              <a:t>del</a:t>
            </a:r>
            <a:r>
              <a:rPr lang="fr-BE" dirty="0" smtClean="0"/>
              <a:t> </a:t>
            </a:r>
            <a:r>
              <a:rPr lang="fr-BE" dirty="0" err="1"/>
              <a:t>R</a:t>
            </a:r>
            <a:r>
              <a:rPr lang="fr-BE" dirty="0" err="1" smtClean="0"/>
              <a:t>eglamento</a:t>
            </a:r>
            <a:r>
              <a:rPr lang="fr-BE" dirty="0" smtClean="0"/>
              <a:t> General: los EM </a:t>
            </a:r>
            <a:r>
              <a:rPr lang="fr-BE" dirty="0" err="1" smtClean="0"/>
              <a:t>llevarán</a:t>
            </a:r>
            <a:r>
              <a:rPr lang="fr-BE" dirty="0" smtClean="0"/>
              <a:t> a </a:t>
            </a:r>
            <a:r>
              <a:rPr lang="fr-BE" dirty="0" err="1" smtClean="0"/>
              <a:t>cabo</a:t>
            </a:r>
            <a:r>
              <a:rPr lang="fr-BE" dirty="0" smtClean="0"/>
              <a:t> </a:t>
            </a:r>
            <a:r>
              <a:rPr lang="fr-BE" dirty="0" err="1" smtClean="0"/>
              <a:t>evaluaciones</a:t>
            </a:r>
            <a:r>
              <a:rPr lang="fr-BE" dirty="0" smtClean="0"/>
              <a:t> </a:t>
            </a:r>
            <a:r>
              <a:rPr lang="fr-BE" dirty="0" err="1" smtClean="0"/>
              <a:t>vinculadas</a:t>
            </a:r>
            <a:r>
              <a:rPr lang="fr-BE" dirty="0" smtClean="0"/>
              <a:t> con el </a:t>
            </a:r>
            <a:r>
              <a:rPr lang="fr-BE" dirty="0" err="1" smtClean="0"/>
              <a:t>seguimiento</a:t>
            </a:r>
            <a:r>
              <a:rPr lang="fr-BE" dirty="0" smtClean="0"/>
              <a:t> de los </a:t>
            </a:r>
            <a:r>
              <a:rPr lang="fr-BE" dirty="0" err="1" smtClean="0"/>
              <a:t>programas</a:t>
            </a:r>
            <a:r>
              <a:rPr lang="fr-BE" dirty="0" smtClean="0"/>
              <a:t> </a:t>
            </a:r>
            <a:r>
              <a:rPr lang="fr-BE" dirty="0" err="1" smtClean="0"/>
              <a:t>operativos</a:t>
            </a:r>
            <a:endParaRPr lang="fr-BE" dirty="0" smtClean="0"/>
          </a:p>
          <a:p>
            <a:pPr eaLnBrk="1" hangingPunct="1"/>
            <a:r>
              <a:rPr lang="fr-BE" dirty="0" smtClean="0"/>
              <a:t>2009. Plan de </a:t>
            </a:r>
            <a:r>
              <a:rPr lang="fr-BE" dirty="0" err="1" smtClean="0"/>
              <a:t>Seguimiento</a:t>
            </a:r>
            <a:r>
              <a:rPr lang="fr-BE" dirty="0" smtClean="0"/>
              <a:t> </a:t>
            </a:r>
            <a:r>
              <a:rPr lang="fr-BE" dirty="0" err="1" smtClean="0"/>
              <a:t>Estratégico</a:t>
            </a:r>
            <a:r>
              <a:rPr lang="fr-BE" dirty="0" smtClean="0"/>
              <a:t> y </a:t>
            </a:r>
            <a:r>
              <a:rPr lang="fr-BE" dirty="0" err="1" smtClean="0"/>
              <a:t>evaluacion</a:t>
            </a:r>
            <a:r>
              <a:rPr lang="fr-BE" dirty="0" smtClean="0"/>
              <a:t> continua </a:t>
            </a:r>
            <a:r>
              <a:rPr lang="fr-BE" dirty="0" err="1" smtClean="0"/>
              <a:t>del</a:t>
            </a:r>
            <a:r>
              <a:rPr lang="fr-BE" dirty="0" smtClean="0"/>
              <a:t> FEDER: FSE y FC 2007-2013. </a:t>
            </a:r>
            <a:r>
              <a:rPr lang="fr-BE" dirty="0" err="1" smtClean="0"/>
              <a:t>Evaluación</a:t>
            </a:r>
            <a:r>
              <a:rPr lang="fr-BE" dirty="0" smtClean="0"/>
              <a:t> continua:</a:t>
            </a:r>
          </a:p>
          <a:p>
            <a:pPr lvl="1" eaLnBrk="1" hangingPunct="1"/>
            <a:r>
              <a:rPr lang="fr-BE" dirty="0" err="1" smtClean="0"/>
              <a:t>Evaluaciones</a:t>
            </a:r>
            <a:r>
              <a:rPr lang="fr-BE" dirty="0" smtClean="0"/>
              <a:t> </a:t>
            </a:r>
            <a:r>
              <a:rPr lang="fr-BE" dirty="0" err="1" smtClean="0"/>
              <a:t>estratégicas</a:t>
            </a:r>
            <a:r>
              <a:rPr lang="fr-BE" dirty="0" smtClean="0"/>
              <a:t> </a:t>
            </a:r>
            <a:r>
              <a:rPr lang="fr-BE" dirty="0" err="1" smtClean="0"/>
              <a:t>temáticas</a:t>
            </a:r>
            <a:endParaRPr lang="fr-BE" dirty="0" smtClean="0"/>
          </a:p>
          <a:p>
            <a:pPr lvl="1" eaLnBrk="1" hangingPunct="1"/>
            <a:r>
              <a:rPr lang="fr-BE" dirty="0" err="1" smtClean="0"/>
              <a:t>Evaluaciones</a:t>
            </a:r>
            <a:r>
              <a:rPr lang="fr-BE" dirty="0" smtClean="0"/>
              <a:t> </a:t>
            </a:r>
            <a:r>
              <a:rPr lang="fr-BE" dirty="0" err="1" smtClean="0"/>
              <a:t>operativas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8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n-GB" dirty="0" err="1" smtClean="0"/>
              <a:t>Evaluaciones</a:t>
            </a:r>
            <a:r>
              <a:rPr lang="en-GB" dirty="0" smtClean="0"/>
              <a:t> </a:t>
            </a:r>
            <a:r>
              <a:rPr lang="en-GB" dirty="0" err="1" smtClean="0"/>
              <a:t>previstas</a:t>
            </a:r>
            <a:r>
              <a:rPr lang="en-GB" dirty="0" smtClean="0"/>
              <a:t>: </a:t>
            </a:r>
            <a:r>
              <a:rPr lang="en-GB" dirty="0" err="1" smtClean="0"/>
              <a:t>situación</a:t>
            </a:r>
            <a:r>
              <a:rPr lang="en-GB" dirty="0" smtClean="0"/>
              <a:t> actual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41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565400"/>
            <a:ext cx="8229600" cy="3633788"/>
          </a:xfrm>
        </p:spPr>
        <p:txBody>
          <a:bodyPr/>
          <a:lstStyle/>
          <a:p>
            <a:pPr eaLnBrk="1" hangingPunct="1"/>
            <a:r>
              <a:rPr lang="fr-BE" dirty="0" err="1" smtClean="0"/>
              <a:t>Evaluaciones</a:t>
            </a:r>
            <a:r>
              <a:rPr lang="fr-BE" dirty="0" smtClean="0"/>
              <a:t> </a:t>
            </a:r>
            <a:r>
              <a:rPr lang="fr-BE" dirty="0" err="1" smtClean="0"/>
              <a:t>estratégicas</a:t>
            </a:r>
            <a:r>
              <a:rPr lang="fr-BE" dirty="0" smtClean="0"/>
              <a:t> </a:t>
            </a:r>
            <a:r>
              <a:rPr lang="fr-BE" dirty="0" err="1" smtClean="0"/>
              <a:t>temáticas</a:t>
            </a:r>
            <a:r>
              <a:rPr lang="fr-BE" dirty="0" smtClean="0"/>
              <a:t>:</a:t>
            </a:r>
          </a:p>
          <a:p>
            <a:pPr lvl="1" eaLnBrk="1" hangingPunct="1"/>
            <a:r>
              <a:rPr lang="fr-BE" dirty="0" err="1" smtClean="0"/>
              <a:t>Economía</a:t>
            </a:r>
            <a:r>
              <a:rPr lang="fr-BE" dirty="0" smtClean="0"/>
              <a:t> </a:t>
            </a:r>
            <a:r>
              <a:rPr lang="fr-BE" dirty="0" err="1" smtClean="0"/>
              <a:t>del</a:t>
            </a:r>
            <a:r>
              <a:rPr lang="fr-BE" dirty="0" smtClean="0"/>
              <a:t> </a:t>
            </a:r>
            <a:r>
              <a:rPr lang="fr-BE" dirty="0" err="1" smtClean="0"/>
              <a:t>conocimiento</a:t>
            </a:r>
            <a:endParaRPr lang="fr-BE" dirty="0" smtClean="0"/>
          </a:p>
          <a:p>
            <a:pPr lvl="1" eaLnBrk="1" hangingPunct="1"/>
            <a:r>
              <a:rPr lang="fr-BE" dirty="0" err="1" smtClean="0"/>
              <a:t>Igualdad</a:t>
            </a:r>
            <a:r>
              <a:rPr lang="fr-BE" dirty="0" smtClean="0"/>
              <a:t> de </a:t>
            </a:r>
            <a:r>
              <a:rPr lang="fr-BE" dirty="0" err="1" smtClean="0"/>
              <a:t>oportunidades</a:t>
            </a:r>
            <a:endParaRPr lang="fr-BE" dirty="0" smtClean="0"/>
          </a:p>
          <a:p>
            <a:pPr lvl="1" eaLnBrk="1" hangingPunct="1"/>
            <a:r>
              <a:rPr lang="fr-BE" dirty="0" smtClean="0"/>
              <a:t>Medio </a:t>
            </a:r>
            <a:r>
              <a:rPr lang="fr-BE" dirty="0" err="1" smtClean="0"/>
              <a:t>ambiente</a:t>
            </a:r>
            <a:endParaRPr lang="fr-BE" dirty="0" smtClean="0"/>
          </a:p>
          <a:p>
            <a:pPr lvl="1" eaLnBrk="1" hangingPunct="1"/>
            <a:r>
              <a:rPr lang="fr-BE" dirty="0" err="1" smtClean="0"/>
              <a:t>Inmigración</a:t>
            </a:r>
            <a:endParaRPr lang="fr-BE" dirty="0" smtClean="0"/>
          </a:p>
          <a:p>
            <a:pPr eaLnBrk="1" hangingPunct="1"/>
            <a:r>
              <a:rPr lang="fr-BE" dirty="0" err="1" smtClean="0"/>
              <a:t>Evaluaciones</a:t>
            </a:r>
            <a:r>
              <a:rPr lang="fr-BE" dirty="0" smtClean="0"/>
              <a:t> </a:t>
            </a:r>
            <a:r>
              <a:rPr lang="fr-BE" dirty="0" err="1" smtClean="0"/>
              <a:t>operativas</a:t>
            </a:r>
            <a:r>
              <a:rPr lang="fr-BE" dirty="0" smtClean="0"/>
              <a:t>:</a:t>
            </a:r>
          </a:p>
          <a:p>
            <a:pPr lvl="1" eaLnBrk="1" hangingPunct="1"/>
            <a:r>
              <a:rPr lang="fr-BE" dirty="0" smtClean="0"/>
              <a:t>Cuando se </a:t>
            </a:r>
            <a:r>
              <a:rPr lang="fr-BE" dirty="0" err="1" smtClean="0"/>
              <a:t>proponga</a:t>
            </a:r>
            <a:r>
              <a:rPr lang="fr-BE" dirty="0" smtClean="0"/>
              <a:t> </a:t>
            </a:r>
            <a:r>
              <a:rPr lang="fr-BE" dirty="0" err="1" smtClean="0"/>
              <a:t>una</a:t>
            </a:r>
            <a:r>
              <a:rPr lang="fr-BE" dirty="0" smtClean="0"/>
              <a:t> </a:t>
            </a:r>
            <a:r>
              <a:rPr lang="fr-BE" dirty="0" err="1" smtClean="0"/>
              <a:t>modificación</a:t>
            </a:r>
            <a:r>
              <a:rPr lang="fr-BE" dirty="0" smtClean="0"/>
              <a:t> </a:t>
            </a:r>
            <a:r>
              <a:rPr lang="fr-BE" dirty="0" err="1" smtClean="0"/>
              <a:t>del</a:t>
            </a:r>
            <a:r>
              <a:rPr lang="fr-BE" dirty="0" smtClean="0"/>
              <a:t> PO</a:t>
            </a:r>
          </a:p>
          <a:p>
            <a:pPr lvl="1" eaLnBrk="1" hangingPunct="1"/>
            <a:r>
              <a:rPr lang="fr-BE" dirty="0" smtClean="0"/>
              <a:t>Cuando se </a:t>
            </a:r>
            <a:r>
              <a:rPr lang="fr-BE" dirty="0" err="1" smtClean="0"/>
              <a:t>produzca</a:t>
            </a:r>
            <a:r>
              <a:rPr lang="fr-BE" dirty="0" smtClean="0"/>
              <a:t> </a:t>
            </a:r>
            <a:r>
              <a:rPr lang="fr-BE" dirty="0" err="1" smtClean="0"/>
              <a:t>una</a:t>
            </a:r>
            <a:r>
              <a:rPr lang="fr-BE" dirty="0" smtClean="0"/>
              <a:t> </a:t>
            </a:r>
            <a:r>
              <a:rPr lang="fr-BE" dirty="0" err="1" smtClean="0"/>
              <a:t>desviación</a:t>
            </a:r>
            <a:r>
              <a:rPr lang="fr-BE" dirty="0" smtClean="0"/>
              <a:t> </a:t>
            </a:r>
            <a:r>
              <a:rPr lang="fr-BE" dirty="0" err="1" smtClean="0"/>
              <a:t>significativa</a:t>
            </a:r>
            <a:r>
              <a:rPr lang="fr-BE" dirty="0" smtClean="0"/>
              <a:t> </a:t>
            </a:r>
            <a:r>
              <a:rPr lang="fr-BE" dirty="0" err="1" smtClean="0"/>
              <a:t>respecto</a:t>
            </a:r>
            <a:r>
              <a:rPr lang="fr-BE" dirty="0" smtClean="0"/>
              <a:t> a los </a:t>
            </a:r>
            <a:r>
              <a:rPr lang="fr-BE" dirty="0" err="1" smtClean="0"/>
              <a:t>objetivos</a:t>
            </a:r>
            <a:r>
              <a:rPr lang="fr-BE" dirty="0" smtClean="0"/>
              <a:t> </a:t>
            </a:r>
            <a:r>
              <a:rPr lang="fr-BE" dirty="0" err="1" smtClean="0"/>
              <a:t>previstos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63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n-GB" dirty="0" err="1" smtClean="0"/>
              <a:t>Evaluaciones</a:t>
            </a:r>
            <a:r>
              <a:rPr lang="en-GB" dirty="0" smtClean="0"/>
              <a:t> </a:t>
            </a:r>
            <a:r>
              <a:rPr lang="en-GB" dirty="0" err="1" smtClean="0"/>
              <a:t>previstas</a:t>
            </a:r>
            <a:r>
              <a:rPr lang="en-GB" dirty="0" smtClean="0"/>
              <a:t>: </a:t>
            </a:r>
            <a:r>
              <a:rPr lang="en-GB" dirty="0" err="1" smtClean="0"/>
              <a:t>situación</a:t>
            </a:r>
            <a:r>
              <a:rPr lang="en-GB" dirty="0" smtClean="0"/>
              <a:t> actual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42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565400"/>
            <a:ext cx="8229600" cy="3633788"/>
          </a:xfrm>
        </p:spPr>
        <p:txBody>
          <a:bodyPr/>
          <a:lstStyle/>
          <a:p>
            <a:pPr eaLnBrk="1" hangingPunct="1"/>
            <a:r>
              <a:rPr lang="fr-BE" dirty="0" err="1" smtClean="0"/>
              <a:t>Información</a:t>
            </a:r>
            <a:r>
              <a:rPr lang="fr-BE" dirty="0" smtClean="0"/>
              <a:t> </a:t>
            </a:r>
            <a:r>
              <a:rPr lang="fr-BE" dirty="0" err="1" smtClean="0"/>
              <a:t>por</a:t>
            </a:r>
            <a:r>
              <a:rPr lang="fr-BE" dirty="0" smtClean="0"/>
              <a:t> parte de la </a:t>
            </a:r>
            <a:r>
              <a:rPr lang="fr-BE" dirty="0" err="1" smtClean="0"/>
              <a:t>autoridad</a:t>
            </a:r>
            <a:r>
              <a:rPr lang="fr-BE" dirty="0" smtClean="0"/>
              <a:t> de </a:t>
            </a:r>
            <a:r>
              <a:rPr lang="fr-BE" dirty="0" err="1" smtClean="0"/>
              <a:t>gestión</a:t>
            </a:r>
            <a:r>
              <a:rPr lang="fr-BE" dirty="0" smtClean="0"/>
              <a:t>:</a:t>
            </a:r>
          </a:p>
          <a:p>
            <a:pPr lvl="1" eaLnBrk="1" hangingPunct="1"/>
            <a:r>
              <a:rPr lang="fr-BE" dirty="0" err="1" smtClean="0"/>
              <a:t>Importancia</a:t>
            </a:r>
            <a:r>
              <a:rPr lang="fr-BE" dirty="0" smtClean="0"/>
              <a:t> sobre la </a:t>
            </a:r>
            <a:r>
              <a:rPr lang="fr-BE" dirty="0" err="1" smtClean="0"/>
              <a:t>información</a:t>
            </a:r>
            <a:r>
              <a:rPr lang="fr-BE" dirty="0" smtClean="0"/>
              <a:t> </a:t>
            </a:r>
            <a:r>
              <a:rPr lang="fr-BE" dirty="0" err="1" smtClean="0"/>
              <a:t>cualitativa</a:t>
            </a:r>
            <a:r>
              <a:rPr lang="fr-BE" dirty="0" smtClean="0"/>
              <a:t> sobre </a:t>
            </a:r>
            <a:r>
              <a:rPr lang="fr-BE" dirty="0" err="1" smtClean="0"/>
              <a:t>indicadores</a:t>
            </a:r>
            <a:r>
              <a:rPr lang="fr-BE" dirty="0" smtClean="0"/>
              <a:t> en los informes </a:t>
            </a:r>
            <a:r>
              <a:rPr lang="fr-BE" dirty="0" err="1" smtClean="0"/>
              <a:t>anuales</a:t>
            </a:r>
            <a:r>
              <a:rPr lang="fr-BE" dirty="0" smtClean="0"/>
              <a:t> (</a:t>
            </a:r>
            <a:r>
              <a:rPr lang="fr-BE" dirty="0" err="1" smtClean="0"/>
              <a:t>valores</a:t>
            </a:r>
            <a:r>
              <a:rPr lang="fr-BE" dirty="0" smtClean="0"/>
              <a:t> discordantes).</a:t>
            </a:r>
          </a:p>
          <a:p>
            <a:pPr lvl="1" eaLnBrk="1" hangingPunct="1"/>
            <a:r>
              <a:rPr lang="fr-BE" dirty="0" err="1" smtClean="0"/>
              <a:t>Actividades</a:t>
            </a:r>
            <a:r>
              <a:rPr lang="fr-BE" dirty="0" smtClean="0"/>
              <a:t> de </a:t>
            </a:r>
            <a:r>
              <a:rPr lang="fr-BE" dirty="0" err="1" smtClean="0"/>
              <a:t>evaluación</a:t>
            </a:r>
            <a:r>
              <a:rPr lang="fr-BE" dirty="0" smtClean="0"/>
              <a:t> para 2012 y 2013 (</a:t>
            </a:r>
            <a:r>
              <a:rPr lang="fr-BE" dirty="0" err="1" smtClean="0"/>
              <a:t>ie</a:t>
            </a:r>
            <a:r>
              <a:rPr lang="fr-BE" dirty="0" smtClean="0"/>
              <a:t>. Comité </a:t>
            </a:r>
            <a:r>
              <a:rPr lang="fr-BE" dirty="0" err="1" smtClean="0"/>
              <a:t>Consultivo</a:t>
            </a:r>
            <a:r>
              <a:rPr lang="fr-BE" dirty="0" smtClean="0"/>
              <a:t> de </a:t>
            </a:r>
            <a:r>
              <a:rPr lang="fr-BE" dirty="0" err="1"/>
              <a:t>S</a:t>
            </a:r>
            <a:r>
              <a:rPr lang="fr-BE" dirty="0" err="1" smtClean="0"/>
              <a:t>eguimiento</a:t>
            </a:r>
            <a:r>
              <a:rPr lang="fr-BE" dirty="0" smtClean="0"/>
              <a:t> y </a:t>
            </a:r>
            <a:r>
              <a:rPr lang="fr-BE" dirty="0" err="1" smtClean="0"/>
              <a:t>Evaluación</a:t>
            </a:r>
            <a:r>
              <a:rPr lang="fr-BE" dirty="0" smtClean="0"/>
              <a:t>).</a:t>
            </a:r>
          </a:p>
          <a:p>
            <a:pPr lvl="1" eaLnBrk="1" hangingPunct="1"/>
            <a:r>
              <a:rPr lang="fr-BE" dirty="0" err="1" smtClean="0"/>
              <a:t>Finalización</a:t>
            </a:r>
            <a:r>
              <a:rPr lang="fr-BE" dirty="0" smtClean="0"/>
              <a:t> de las </a:t>
            </a:r>
            <a:r>
              <a:rPr lang="fr-BE" dirty="0" err="1" smtClean="0"/>
              <a:t>evaluaciones</a:t>
            </a:r>
            <a:r>
              <a:rPr lang="fr-BE" dirty="0" smtClean="0"/>
              <a:t> </a:t>
            </a:r>
            <a:r>
              <a:rPr lang="fr-BE" dirty="0" err="1" smtClean="0"/>
              <a:t>temáticas</a:t>
            </a:r>
            <a:r>
              <a:rPr lang="fr-BE" dirty="0" smtClean="0"/>
              <a:t>.</a:t>
            </a:r>
          </a:p>
          <a:p>
            <a:pPr lvl="1" eaLnBrk="1" hangingPunct="1"/>
            <a:r>
              <a:rPr lang="fr-BE" dirty="0" err="1" smtClean="0"/>
              <a:t>Evaluaciones</a:t>
            </a:r>
            <a:r>
              <a:rPr lang="fr-BE" dirty="0" smtClean="0"/>
              <a:t> </a:t>
            </a:r>
            <a:r>
              <a:rPr lang="fr-BE" dirty="0" err="1" smtClean="0"/>
              <a:t>operativas</a:t>
            </a:r>
            <a:r>
              <a:rPr lang="fr-BE" dirty="0" smtClean="0"/>
              <a:t> en </a:t>
            </a:r>
            <a:r>
              <a:rPr lang="fr-BE" dirty="0" err="1" smtClean="0"/>
              <a:t>caso</a:t>
            </a:r>
            <a:r>
              <a:rPr lang="fr-BE" dirty="0" smtClean="0"/>
              <a:t> de </a:t>
            </a:r>
            <a:r>
              <a:rPr lang="fr-BE" dirty="0" err="1" smtClean="0"/>
              <a:t>desviaciones</a:t>
            </a:r>
            <a:r>
              <a:rPr lang="fr-BE" dirty="0" smtClean="0"/>
              <a:t> </a:t>
            </a:r>
            <a:r>
              <a:rPr lang="fr-BE" dirty="0" err="1" smtClean="0"/>
              <a:t>significativas</a:t>
            </a:r>
            <a:r>
              <a:rPr lang="fr-BE" dirty="0" smtClean="0"/>
              <a:t> </a:t>
            </a:r>
            <a:r>
              <a:rPr lang="fr-BE" dirty="0" err="1" smtClean="0"/>
              <a:t>respecto</a:t>
            </a:r>
            <a:r>
              <a:rPr lang="fr-BE" dirty="0" smtClean="0"/>
              <a:t> los </a:t>
            </a:r>
            <a:r>
              <a:rPr lang="fr-BE" dirty="0" err="1" smtClean="0"/>
              <a:t>objetivos</a:t>
            </a:r>
            <a:r>
              <a:rPr lang="fr-BE" dirty="0" smtClean="0"/>
              <a:t> </a:t>
            </a:r>
            <a:r>
              <a:rPr lang="fr-BE" dirty="0" err="1" smtClean="0"/>
              <a:t>previstos</a:t>
            </a:r>
            <a:endParaRPr lang="fr-BE" dirty="0" smtClean="0"/>
          </a:p>
          <a:p>
            <a:pPr lvl="1" eaLnBrk="1" hangingPunct="1"/>
            <a:r>
              <a:rPr lang="fr-BE" dirty="0" err="1" smtClean="0"/>
              <a:t>Refuerzo</a:t>
            </a:r>
            <a:r>
              <a:rPr lang="fr-BE" dirty="0" smtClean="0"/>
              <a:t> de las </a:t>
            </a:r>
            <a:r>
              <a:rPr lang="fr-BE" dirty="0" err="1" smtClean="0"/>
              <a:t>capacidades</a:t>
            </a:r>
            <a:r>
              <a:rPr lang="fr-BE" dirty="0" smtClean="0"/>
              <a:t> de </a:t>
            </a:r>
            <a:r>
              <a:rPr lang="fr-BE" dirty="0" err="1" smtClean="0"/>
              <a:t>seguimiento</a:t>
            </a:r>
            <a:r>
              <a:rPr lang="fr-BE" dirty="0" smtClean="0"/>
              <a:t> y </a:t>
            </a:r>
            <a:r>
              <a:rPr lang="fr-BE" dirty="0" err="1" smtClean="0"/>
              <a:t>evaluación</a:t>
            </a:r>
            <a:r>
              <a:rPr lang="fr-BE" dirty="0" smtClean="0"/>
              <a:t> de la </a:t>
            </a:r>
            <a:r>
              <a:rPr lang="fr-BE" dirty="0" err="1" smtClean="0"/>
              <a:t>Autoridad</a:t>
            </a:r>
            <a:r>
              <a:rPr lang="fr-BE" dirty="0" smtClean="0"/>
              <a:t> de </a:t>
            </a:r>
            <a:r>
              <a:rPr lang="fr-BE" dirty="0" err="1" smtClean="0"/>
              <a:t>Gestión</a:t>
            </a:r>
            <a:r>
              <a:rPr lang="fr-BE" dirty="0" smtClean="0"/>
              <a:t> y las CCAA.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76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9" y="3646537"/>
            <a:ext cx="8712522" cy="790575"/>
          </a:xfrm>
        </p:spPr>
        <p:txBody>
          <a:bodyPr/>
          <a:lstStyle/>
          <a:p>
            <a:r>
              <a:rPr lang="fr-BE" sz="4800" dirty="0" smtClean="0"/>
              <a:t>7. </a:t>
            </a:r>
            <a:r>
              <a:rPr lang="fr-BE" sz="4800" dirty="0" err="1" smtClean="0"/>
              <a:t>Funcionamiento</a:t>
            </a:r>
            <a:r>
              <a:rPr lang="fr-BE" sz="4800" dirty="0" smtClean="0"/>
              <a:t> y </a:t>
            </a:r>
            <a:r>
              <a:rPr lang="fr-BE" sz="4800" dirty="0" err="1" smtClean="0"/>
              <a:t>logros</a:t>
            </a:r>
            <a:r>
              <a:rPr lang="fr-BE" sz="4800" dirty="0" smtClean="0"/>
              <a:t> de las </a:t>
            </a:r>
            <a:r>
              <a:rPr lang="fr-BE" sz="4800" dirty="0" err="1" smtClean="0"/>
              <a:t>redes</a:t>
            </a:r>
            <a:r>
              <a:rPr lang="fr-BE" sz="4800" dirty="0" smtClean="0"/>
              <a:t> </a:t>
            </a:r>
            <a:r>
              <a:rPr lang="fr-BE" sz="4800" dirty="0" err="1" smtClean="0"/>
              <a:t>temáticas</a:t>
            </a:r>
            <a:r>
              <a:rPr lang="fr-BE" sz="4800" dirty="0" smtClean="0"/>
              <a:t> </a:t>
            </a:r>
            <a:r>
              <a:rPr lang="fr-BE" sz="4800" dirty="0" err="1" smtClean="0"/>
              <a:t>del</a:t>
            </a:r>
            <a:r>
              <a:rPr lang="fr-BE" sz="4800" dirty="0" smtClean="0"/>
              <a:t> MENR</a:t>
            </a:r>
            <a:br>
              <a:rPr lang="fr-BE" sz="4800" dirty="0" smtClean="0"/>
            </a:br>
            <a:r>
              <a:rPr lang="fr-BE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fr-BE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GB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41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n-GB" dirty="0" err="1" smtClean="0"/>
              <a:t>Funcionamiento</a:t>
            </a:r>
            <a:r>
              <a:rPr lang="en-GB" dirty="0" smtClean="0"/>
              <a:t> y </a:t>
            </a:r>
            <a:r>
              <a:rPr lang="en-GB" dirty="0" err="1" smtClean="0"/>
              <a:t>logros</a:t>
            </a:r>
            <a:r>
              <a:rPr lang="en-GB" dirty="0" smtClean="0"/>
              <a:t> de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redes</a:t>
            </a:r>
            <a:r>
              <a:rPr lang="en-GB" dirty="0" smtClean="0"/>
              <a:t> </a:t>
            </a:r>
            <a:r>
              <a:rPr lang="en-GB" dirty="0" err="1" smtClean="0"/>
              <a:t>temáticas</a:t>
            </a:r>
            <a:r>
              <a:rPr lang="en-GB" dirty="0" smtClean="0"/>
              <a:t> del MENR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44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316163"/>
            <a:ext cx="8229600" cy="3992562"/>
          </a:xfrm>
        </p:spPr>
        <p:txBody>
          <a:bodyPr/>
          <a:lstStyle/>
          <a:p>
            <a:pPr eaLnBrk="1" hangingPunct="1"/>
            <a:r>
              <a:rPr lang="fr-BE" dirty="0" err="1"/>
              <a:t>Establecimiento</a:t>
            </a:r>
            <a:r>
              <a:rPr lang="fr-BE" dirty="0"/>
              <a:t> de </a:t>
            </a:r>
            <a:r>
              <a:rPr lang="fr-BE" dirty="0" err="1"/>
              <a:t>cuatro</a:t>
            </a:r>
            <a:r>
              <a:rPr lang="fr-BE" dirty="0"/>
              <a:t> </a:t>
            </a:r>
            <a:r>
              <a:rPr lang="fr-BE" dirty="0" err="1"/>
              <a:t>redes</a:t>
            </a:r>
            <a:r>
              <a:rPr lang="fr-BE" dirty="0"/>
              <a:t>:</a:t>
            </a:r>
          </a:p>
          <a:p>
            <a:pPr lvl="1" eaLnBrk="1" hangingPunct="1"/>
            <a:r>
              <a:rPr lang="fr-BE" dirty="0" err="1"/>
              <a:t>Igualdad</a:t>
            </a:r>
            <a:r>
              <a:rPr lang="fr-BE" dirty="0"/>
              <a:t> de </a:t>
            </a:r>
            <a:r>
              <a:rPr lang="fr-BE" dirty="0" err="1"/>
              <a:t>oportunidades</a:t>
            </a:r>
            <a:endParaRPr lang="fr-BE" dirty="0"/>
          </a:p>
          <a:p>
            <a:pPr lvl="1" eaLnBrk="1" hangingPunct="1"/>
            <a:r>
              <a:rPr lang="fr-BE" dirty="0"/>
              <a:t>Medio </a:t>
            </a:r>
            <a:r>
              <a:rPr lang="fr-BE" dirty="0" err="1"/>
              <a:t>ambiente</a:t>
            </a:r>
            <a:endParaRPr lang="fr-BE" dirty="0"/>
          </a:p>
          <a:p>
            <a:pPr lvl="1" eaLnBrk="1" hangingPunct="1"/>
            <a:r>
              <a:rPr lang="fr-BE" dirty="0" err="1"/>
              <a:t>Políticas</a:t>
            </a:r>
            <a:r>
              <a:rPr lang="fr-BE" dirty="0"/>
              <a:t> de </a:t>
            </a:r>
            <a:r>
              <a:rPr lang="fr-BE" dirty="0" err="1"/>
              <a:t>innovación</a:t>
            </a:r>
            <a:r>
              <a:rPr lang="fr-BE" dirty="0"/>
              <a:t> e I+D</a:t>
            </a:r>
          </a:p>
          <a:p>
            <a:pPr lvl="1" eaLnBrk="1" hangingPunct="1"/>
            <a:r>
              <a:rPr lang="fr-BE" dirty="0" err="1"/>
              <a:t>Políticas</a:t>
            </a:r>
            <a:r>
              <a:rPr lang="fr-BE" dirty="0"/>
              <a:t> </a:t>
            </a:r>
            <a:r>
              <a:rPr lang="fr-BE" dirty="0" err="1"/>
              <a:t>urbanas</a:t>
            </a:r>
            <a:endParaRPr lang="fr-BE" dirty="0"/>
          </a:p>
          <a:p>
            <a:pPr eaLnBrk="1" hangingPunct="1"/>
            <a:r>
              <a:rPr lang="fr-BE" dirty="0" err="1" smtClean="0"/>
              <a:t>Redes</a:t>
            </a:r>
            <a:r>
              <a:rPr lang="fr-BE" dirty="0" smtClean="0"/>
              <a:t> </a:t>
            </a:r>
            <a:r>
              <a:rPr lang="fr-BE" dirty="0" err="1" smtClean="0"/>
              <a:t>ya</a:t>
            </a:r>
            <a:r>
              <a:rPr lang="fr-BE" dirty="0" smtClean="0"/>
              <a:t> en </a:t>
            </a:r>
            <a:r>
              <a:rPr lang="fr-BE" dirty="0" err="1" smtClean="0"/>
              <a:t>funcionamiento</a:t>
            </a:r>
            <a:endParaRPr lang="fr-BE" dirty="0" smtClean="0"/>
          </a:p>
          <a:p>
            <a:pPr eaLnBrk="1" hangingPunct="1"/>
            <a:r>
              <a:rPr lang="fr-BE" dirty="0" err="1" smtClean="0"/>
              <a:t>Importancia</a:t>
            </a:r>
            <a:r>
              <a:rPr lang="fr-BE" dirty="0" smtClean="0"/>
              <a:t> de las </a:t>
            </a:r>
            <a:r>
              <a:rPr lang="fr-BE" dirty="0" err="1" smtClean="0"/>
              <a:t>redes</a:t>
            </a:r>
            <a:r>
              <a:rPr lang="fr-BE" dirty="0" smtClean="0"/>
              <a:t>:</a:t>
            </a:r>
          </a:p>
          <a:p>
            <a:pPr lvl="1" eaLnBrk="1" hangingPunct="1"/>
            <a:r>
              <a:rPr lang="fr-BE" dirty="0" err="1" smtClean="0"/>
              <a:t>Intercambio</a:t>
            </a:r>
            <a:r>
              <a:rPr lang="fr-BE" dirty="0" smtClean="0"/>
              <a:t> de </a:t>
            </a:r>
            <a:r>
              <a:rPr lang="fr-BE" dirty="0" err="1" smtClean="0"/>
              <a:t>experiencias</a:t>
            </a:r>
            <a:r>
              <a:rPr lang="fr-BE" dirty="0" smtClean="0"/>
              <a:t> y </a:t>
            </a:r>
            <a:r>
              <a:rPr lang="fr-BE" dirty="0" err="1" smtClean="0"/>
              <a:t>buenas</a:t>
            </a:r>
            <a:r>
              <a:rPr lang="fr-BE" dirty="0" smtClean="0"/>
              <a:t> </a:t>
            </a:r>
            <a:r>
              <a:rPr lang="fr-BE" dirty="0" err="1" smtClean="0"/>
              <a:t>prácticas</a:t>
            </a:r>
            <a:endParaRPr lang="fr-BE" dirty="0" smtClean="0"/>
          </a:p>
          <a:p>
            <a:pPr lvl="1" eaLnBrk="1" hangingPunct="1"/>
            <a:r>
              <a:rPr lang="fr-BE" dirty="0" err="1" smtClean="0"/>
              <a:t>Coordinacion</a:t>
            </a:r>
            <a:r>
              <a:rPr lang="fr-BE" dirty="0" smtClean="0"/>
              <a:t> de las </a:t>
            </a:r>
            <a:r>
              <a:rPr lang="fr-BE" dirty="0" err="1" smtClean="0"/>
              <a:t>actuaciones</a:t>
            </a:r>
            <a:r>
              <a:rPr lang="fr-BE" dirty="0" smtClean="0"/>
              <a:t> entre </a:t>
            </a:r>
            <a:r>
              <a:rPr lang="fr-BE" dirty="0" err="1" smtClean="0"/>
              <a:t>programas</a:t>
            </a:r>
            <a:r>
              <a:rPr lang="fr-BE" dirty="0" smtClean="0"/>
              <a:t>, </a:t>
            </a:r>
            <a:r>
              <a:rPr lang="fr-BE" dirty="0" err="1" smtClean="0"/>
              <a:t>administraciones</a:t>
            </a:r>
            <a:r>
              <a:rPr lang="fr-BE" dirty="0" smtClean="0"/>
              <a:t> y agentes </a:t>
            </a:r>
            <a:r>
              <a:rPr lang="fr-BE" dirty="0" err="1" smtClean="0"/>
              <a:t>implicados</a:t>
            </a:r>
            <a:endParaRPr lang="fr-BE" dirty="0" smtClean="0"/>
          </a:p>
          <a:p>
            <a:pPr lvl="1" eaLnBrk="1" hangingPunct="1"/>
            <a:r>
              <a:rPr lang="fr-BE" dirty="0" err="1" smtClean="0"/>
              <a:t>Anticipación</a:t>
            </a:r>
            <a:r>
              <a:rPr lang="fr-BE" dirty="0" smtClean="0"/>
              <a:t> de </a:t>
            </a:r>
            <a:r>
              <a:rPr lang="fr-BE" dirty="0" err="1" smtClean="0"/>
              <a:t>riesgos</a:t>
            </a:r>
            <a:r>
              <a:rPr lang="fr-BE" dirty="0" smtClean="0"/>
              <a:t> para la </a:t>
            </a:r>
            <a:r>
              <a:rPr lang="fr-BE" dirty="0" err="1" smtClean="0"/>
              <a:t>buena</a:t>
            </a:r>
            <a:r>
              <a:rPr lang="fr-BE" dirty="0" smtClean="0"/>
              <a:t> </a:t>
            </a:r>
            <a:r>
              <a:rPr lang="fr-BE" dirty="0" err="1" smtClean="0"/>
              <a:t>ejecución</a:t>
            </a:r>
            <a:endParaRPr lang="fr-BE" dirty="0" smtClean="0"/>
          </a:p>
          <a:p>
            <a:pPr marL="457200" lvl="1" indent="0" eaLnBrk="1" hangingPunct="1">
              <a:buNone/>
            </a:pP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13343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indent="0" eaLnBrk="1" hangingPunct="1"/>
            <a:r>
              <a:rPr lang="en-GB" dirty="0" err="1" smtClean="0"/>
              <a:t>Funcionamiento</a:t>
            </a:r>
            <a:r>
              <a:rPr lang="en-GB" dirty="0" smtClean="0"/>
              <a:t> y </a:t>
            </a:r>
            <a:r>
              <a:rPr lang="en-GB" dirty="0" err="1" smtClean="0"/>
              <a:t>logros</a:t>
            </a:r>
            <a:r>
              <a:rPr lang="en-GB" dirty="0" smtClean="0"/>
              <a:t> de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redes</a:t>
            </a:r>
            <a:r>
              <a:rPr lang="en-GB" dirty="0" smtClean="0"/>
              <a:t> </a:t>
            </a:r>
            <a:r>
              <a:rPr lang="en-GB" dirty="0" err="1" smtClean="0"/>
              <a:t>temáticas</a:t>
            </a:r>
            <a:r>
              <a:rPr lang="en-GB" dirty="0" smtClean="0"/>
              <a:t> del MENR II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45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890838"/>
            <a:ext cx="8229600" cy="3417887"/>
          </a:xfrm>
        </p:spPr>
        <p:txBody>
          <a:bodyPr/>
          <a:lstStyle/>
          <a:p>
            <a:pPr eaLnBrk="1" hangingPunct="1"/>
            <a:r>
              <a:rPr lang="fr-BE" dirty="0" err="1" smtClean="0"/>
              <a:t>Información</a:t>
            </a:r>
            <a:r>
              <a:rPr lang="fr-BE" dirty="0" smtClean="0"/>
              <a:t> de la </a:t>
            </a:r>
            <a:r>
              <a:rPr lang="fr-BE" dirty="0" err="1" smtClean="0"/>
              <a:t>autoridad</a:t>
            </a:r>
            <a:r>
              <a:rPr lang="fr-BE" dirty="0" smtClean="0"/>
              <a:t> de </a:t>
            </a:r>
            <a:r>
              <a:rPr lang="fr-BE" dirty="0" err="1" smtClean="0"/>
              <a:t>gestión</a:t>
            </a:r>
            <a:r>
              <a:rPr lang="fr-BE" dirty="0" smtClean="0"/>
              <a:t>:</a:t>
            </a:r>
          </a:p>
          <a:p>
            <a:pPr lvl="1" eaLnBrk="1" hangingPunct="1"/>
            <a:r>
              <a:rPr lang="fr-BE" dirty="0" err="1" smtClean="0"/>
              <a:t>Funcionamiento</a:t>
            </a:r>
            <a:r>
              <a:rPr lang="fr-BE" dirty="0" smtClean="0"/>
              <a:t> y </a:t>
            </a:r>
            <a:r>
              <a:rPr lang="fr-BE" dirty="0" err="1" smtClean="0"/>
              <a:t>resultados</a:t>
            </a:r>
            <a:r>
              <a:rPr lang="fr-BE" dirty="0" smtClean="0"/>
              <a:t> </a:t>
            </a:r>
            <a:r>
              <a:rPr lang="fr-BE" dirty="0" err="1" smtClean="0"/>
              <a:t>concretos</a:t>
            </a:r>
            <a:r>
              <a:rPr lang="fr-BE" dirty="0" smtClean="0"/>
              <a:t> de las </a:t>
            </a:r>
            <a:r>
              <a:rPr lang="fr-BE" dirty="0" err="1" smtClean="0"/>
              <a:t>distintas</a:t>
            </a:r>
            <a:r>
              <a:rPr lang="fr-BE" dirty="0" smtClean="0"/>
              <a:t> </a:t>
            </a:r>
            <a:r>
              <a:rPr lang="fr-BE" dirty="0" err="1" smtClean="0"/>
              <a:t>redes</a:t>
            </a:r>
            <a:r>
              <a:rPr lang="fr-BE" dirty="0" smtClean="0"/>
              <a:t> y </a:t>
            </a:r>
            <a:r>
              <a:rPr lang="fr-BE" dirty="0" err="1" smtClean="0"/>
              <a:t>grupos</a:t>
            </a:r>
            <a:r>
              <a:rPr lang="fr-BE" dirty="0" smtClean="0"/>
              <a:t> de </a:t>
            </a:r>
            <a:r>
              <a:rPr lang="fr-BE" dirty="0" err="1" smtClean="0"/>
              <a:t>trabajo</a:t>
            </a:r>
            <a:endParaRPr lang="fr-BE" dirty="0" smtClean="0"/>
          </a:p>
          <a:p>
            <a:pPr lvl="1" eaLnBrk="1" hangingPunct="1"/>
            <a:r>
              <a:rPr lang="fr-BE" dirty="0" smtClean="0"/>
              <a:t>Balance de su </a:t>
            </a:r>
            <a:r>
              <a:rPr lang="fr-BE" dirty="0" err="1" smtClean="0"/>
              <a:t>funcionamiento</a:t>
            </a:r>
            <a:r>
              <a:rPr lang="fr-BE" dirty="0" smtClean="0"/>
              <a:t>: que se </a:t>
            </a:r>
            <a:r>
              <a:rPr lang="fr-BE" dirty="0" err="1" smtClean="0"/>
              <a:t>podría</a:t>
            </a:r>
            <a:r>
              <a:rPr lang="fr-BE" dirty="0" smtClean="0"/>
              <a:t> </a:t>
            </a:r>
            <a:r>
              <a:rPr lang="fr-BE" dirty="0" err="1" smtClean="0"/>
              <a:t>mejorar</a:t>
            </a:r>
            <a:r>
              <a:rPr lang="fr-BE" dirty="0" smtClean="0"/>
              <a:t> y principales </a:t>
            </a:r>
            <a:r>
              <a:rPr lang="fr-BE" dirty="0" err="1" smtClean="0"/>
              <a:t>líneas</a:t>
            </a:r>
            <a:r>
              <a:rPr lang="fr-BE" dirty="0" smtClean="0"/>
              <a:t> de </a:t>
            </a:r>
            <a:r>
              <a:rPr lang="fr-BE" dirty="0" err="1" smtClean="0"/>
              <a:t>trabajo</a:t>
            </a:r>
            <a:r>
              <a:rPr lang="fr-BE" dirty="0" smtClean="0"/>
              <a:t> en el </a:t>
            </a:r>
            <a:r>
              <a:rPr lang="fr-BE" dirty="0" err="1" smtClean="0"/>
              <a:t>futuro</a:t>
            </a:r>
            <a:r>
              <a:rPr lang="fr-BE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7775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772816"/>
            <a:ext cx="8496944" cy="4680520"/>
          </a:xfrm>
        </p:spPr>
        <p:txBody>
          <a:bodyPr/>
          <a:lstStyle/>
          <a:p>
            <a:pPr marL="914400" lvl="2" indent="0" eaLnBrk="1" hangingPunct="1"/>
            <a:r>
              <a:rPr lang="en-GB" sz="2400" dirty="0" smtClean="0"/>
              <a:t>RIESGO DESCOMPROMISO se </a:t>
            </a:r>
            <a:r>
              <a:rPr lang="en-GB" sz="2400" dirty="0" err="1" smtClean="0"/>
              <a:t>eleva</a:t>
            </a:r>
            <a:r>
              <a:rPr lang="en-GB" sz="2400" dirty="0" smtClean="0"/>
              <a:t> </a:t>
            </a:r>
            <a:r>
              <a:rPr lang="en-GB" sz="2400" dirty="0"/>
              <a:t>a</a:t>
            </a:r>
            <a:r>
              <a:rPr lang="en-GB" sz="2400" dirty="0" smtClean="0"/>
              <a:t> </a:t>
            </a:r>
            <a:r>
              <a:rPr lang="en-GB" sz="2400" dirty="0" err="1"/>
              <a:t>c</a:t>
            </a:r>
            <a:r>
              <a:rPr lang="en-GB" sz="2400" dirty="0" err="1" smtClean="0"/>
              <a:t>asi</a:t>
            </a:r>
            <a:r>
              <a:rPr lang="en-GB" sz="2400" dirty="0" smtClean="0"/>
              <a:t> 523 M EUR, lo </a:t>
            </a:r>
            <a:r>
              <a:rPr lang="en-GB" sz="2400" dirty="0" err="1" smtClean="0"/>
              <a:t>que</a:t>
            </a:r>
            <a:r>
              <a:rPr lang="en-GB" sz="2400" dirty="0" smtClean="0"/>
              <a:t> </a:t>
            </a:r>
            <a:r>
              <a:rPr lang="en-GB" sz="2400" dirty="0" err="1" smtClean="0"/>
              <a:t>representa</a:t>
            </a:r>
            <a:r>
              <a:rPr lang="en-GB" sz="2400" dirty="0" smtClean="0"/>
              <a:t> un 3.7% de la </a:t>
            </a:r>
            <a:r>
              <a:rPr lang="en-GB" sz="2400" dirty="0" err="1" smtClean="0"/>
              <a:t>cantidad</a:t>
            </a:r>
            <a:r>
              <a:rPr lang="en-GB" sz="2400" dirty="0" smtClean="0"/>
              <a:t> </a:t>
            </a:r>
            <a:r>
              <a:rPr lang="en-GB" sz="2400" dirty="0" err="1" smtClean="0"/>
              <a:t>que</a:t>
            </a:r>
            <a:r>
              <a:rPr lang="en-GB" sz="2400" dirty="0" smtClean="0"/>
              <a:t> se </a:t>
            </a:r>
            <a:r>
              <a:rPr lang="en-GB" sz="2400" dirty="0" err="1" smtClean="0"/>
              <a:t>deberia</a:t>
            </a:r>
            <a:r>
              <a:rPr lang="en-GB" sz="2400" dirty="0" smtClean="0"/>
              <a:t> </a:t>
            </a:r>
            <a:r>
              <a:rPr lang="en-GB" sz="2400" dirty="0" err="1" smtClean="0"/>
              <a:t>consumir</a:t>
            </a:r>
            <a:endParaRPr lang="en-GB" sz="2400" dirty="0" smtClean="0"/>
          </a:p>
          <a:p>
            <a:pPr marL="914400" lvl="2" indent="0" algn="just" eaLnBrk="1" hangingPunct="1"/>
            <a:endParaRPr lang="en-GB" sz="2400" dirty="0" smtClean="0"/>
          </a:p>
          <a:p>
            <a:pPr marL="914400" lvl="2" indent="0" eaLnBrk="1" hangingPunct="1"/>
            <a:r>
              <a:rPr lang="en-GB" sz="2400" dirty="0" smtClean="0"/>
              <a:t>A </a:t>
            </a:r>
            <a:r>
              <a:rPr lang="en-GB" sz="2400" dirty="0" err="1" smtClean="0"/>
              <a:t>nivel</a:t>
            </a:r>
            <a:r>
              <a:rPr lang="en-GB" sz="2400" dirty="0" smtClean="0"/>
              <a:t> </a:t>
            </a:r>
            <a:r>
              <a:rPr lang="en-GB" sz="2400" dirty="0" err="1" smtClean="0"/>
              <a:t>Pos</a:t>
            </a:r>
            <a:r>
              <a:rPr lang="en-GB" sz="2400" dirty="0" smtClean="0"/>
              <a:t> </a:t>
            </a:r>
            <a:r>
              <a:rPr lang="en-GB" sz="2400" dirty="0" err="1" smtClean="0"/>
              <a:t>regionales</a:t>
            </a:r>
            <a:r>
              <a:rPr lang="en-GB" sz="2400" dirty="0" smtClean="0"/>
              <a:t>: </a:t>
            </a:r>
            <a:r>
              <a:rPr lang="en-GB" sz="2400" dirty="0" err="1" smtClean="0"/>
              <a:t>regiones</a:t>
            </a:r>
            <a:r>
              <a:rPr lang="en-GB" sz="2400" dirty="0" smtClean="0"/>
              <a:t> </a:t>
            </a:r>
            <a:r>
              <a:rPr lang="en-GB" sz="2400" dirty="0" err="1" smtClean="0"/>
              <a:t>Competitividad</a:t>
            </a:r>
            <a:r>
              <a:rPr lang="en-GB" sz="2400" dirty="0" smtClean="0"/>
              <a:t> mayor </a:t>
            </a:r>
            <a:r>
              <a:rPr lang="en-GB" sz="2400" dirty="0" err="1" smtClean="0"/>
              <a:t>riesgo</a:t>
            </a:r>
            <a:r>
              <a:rPr lang="en-GB" sz="2400" dirty="0" smtClean="0"/>
              <a:t> de </a:t>
            </a:r>
            <a:r>
              <a:rPr lang="en-GB" sz="2400" dirty="0" err="1" smtClean="0"/>
              <a:t>descompromiso</a:t>
            </a:r>
            <a:r>
              <a:rPr lang="en-GB" sz="2400" dirty="0" smtClean="0"/>
              <a:t> (4,4 %)</a:t>
            </a:r>
          </a:p>
          <a:p>
            <a:pPr marL="914400" lvl="2" indent="0" algn="just" eaLnBrk="1" hangingPunct="1"/>
            <a:endParaRPr lang="en-GB" sz="2400" dirty="0" smtClean="0"/>
          </a:p>
          <a:p>
            <a:pPr marL="914400" lvl="2" indent="0" algn="just" eaLnBrk="1" hangingPunct="1"/>
            <a:r>
              <a:rPr lang="en-GB" sz="2400" dirty="0" smtClean="0"/>
              <a:t>En los </a:t>
            </a:r>
            <a:r>
              <a:rPr lang="en-GB" sz="2400" dirty="0" err="1" smtClean="0"/>
              <a:t>Pos</a:t>
            </a:r>
            <a:r>
              <a:rPr lang="en-GB" sz="2400" dirty="0" smtClean="0"/>
              <a:t> </a:t>
            </a:r>
            <a:r>
              <a:rPr lang="en-GB" sz="2400" dirty="0" err="1" smtClean="0"/>
              <a:t>pluriregionales</a:t>
            </a:r>
            <a:r>
              <a:rPr lang="en-GB" sz="2400" dirty="0" smtClean="0"/>
              <a:t>, </a:t>
            </a:r>
            <a:r>
              <a:rPr lang="en-GB" sz="2400" dirty="0" err="1" smtClean="0"/>
              <a:t>regiones</a:t>
            </a:r>
            <a:r>
              <a:rPr lang="en-GB" sz="2400" dirty="0" smtClean="0"/>
              <a:t> </a:t>
            </a:r>
            <a:r>
              <a:rPr lang="en-GB" sz="2400" dirty="0" err="1" smtClean="0"/>
              <a:t>Convergencia</a:t>
            </a:r>
            <a:r>
              <a:rPr lang="en-GB" sz="2400" dirty="0"/>
              <a:t> </a:t>
            </a:r>
            <a:r>
              <a:rPr lang="en-GB" sz="2400" dirty="0" err="1" smtClean="0"/>
              <a:t>cantidades</a:t>
            </a:r>
            <a:r>
              <a:rPr lang="en-GB" sz="2400" dirty="0" smtClean="0"/>
              <a:t> </a:t>
            </a:r>
            <a:r>
              <a:rPr lang="en-GB" sz="2400" dirty="0" err="1" smtClean="0"/>
              <a:t>mayores</a:t>
            </a:r>
            <a:r>
              <a:rPr lang="en-GB" sz="2400" dirty="0" smtClean="0"/>
              <a:t> </a:t>
            </a:r>
            <a:r>
              <a:rPr lang="en-GB" sz="2400" dirty="0" err="1" smtClean="0"/>
              <a:t>para</a:t>
            </a:r>
            <a:r>
              <a:rPr lang="en-GB" sz="2400" dirty="0" smtClean="0"/>
              <a:t> </a:t>
            </a:r>
            <a:r>
              <a:rPr lang="en-GB" sz="2400" dirty="0" err="1" smtClean="0"/>
              <a:t>certificar</a:t>
            </a:r>
            <a:r>
              <a:rPr lang="en-GB" sz="2400" dirty="0" smtClean="0"/>
              <a:t>  </a:t>
            </a:r>
            <a:r>
              <a:rPr lang="en-GB" sz="2400" dirty="0" err="1" smtClean="0"/>
              <a:t>para</a:t>
            </a:r>
            <a:r>
              <a:rPr lang="en-GB" sz="2400" dirty="0" smtClean="0"/>
              <a:t> </a:t>
            </a:r>
            <a:r>
              <a:rPr lang="en-GB" sz="2400" dirty="0" err="1" smtClean="0"/>
              <a:t>evitar</a:t>
            </a:r>
            <a:r>
              <a:rPr lang="en-GB" sz="2400" dirty="0" smtClean="0"/>
              <a:t> </a:t>
            </a:r>
            <a:r>
              <a:rPr lang="en-GB" sz="2400" dirty="0" err="1" smtClean="0"/>
              <a:t>aplicacion</a:t>
            </a:r>
            <a:r>
              <a:rPr lang="en-GB" sz="2400" dirty="0" smtClean="0"/>
              <a:t> </a:t>
            </a:r>
            <a:r>
              <a:rPr lang="en-GB" sz="2400" dirty="0" err="1" smtClean="0"/>
              <a:t>regla</a:t>
            </a:r>
            <a:r>
              <a:rPr lang="en-GB" sz="2400" dirty="0" smtClean="0"/>
              <a:t> N+2 </a:t>
            </a:r>
            <a:endParaRPr lang="en-GB" sz="240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68413"/>
            <a:ext cx="9144000" cy="1296987"/>
          </a:xfrm>
          <a:noFill/>
        </p:spPr>
        <p:txBody>
          <a:bodyPr/>
          <a:lstStyle/>
          <a:p>
            <a:pPr algn="ctr"/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22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81300"/>
            <a:ext cx="9144000" cy="936625"/>
          </a:xfrm>
        </p:spPr>
        <p:txBody>
          <a:bodyPr/>
          <a:lstStyle/>
          <a:p>
            <a:pPr algn="ctr"/>
            <a:r>
              <a:rPr lang="fr-BE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Interrupciones</a:t>
            </a:r>
            <a:r>
              <a:rPr lang="fr-BE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fr-BE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pagos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34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2205038"/>
            <a:ext cx="8280920" cy="4248298"/>
          </a:xfrm>
        </p:spPr>
        <p:txBody>
          <a:bodyPr/>
          <a:lstStyle/>
          <a:p>
            <a:pPr marL="342900" lvl="2" indent="-342900">
              <a:buClr>
                <a:srgbClr val="0F5494"/>
              </a:buClr>
              <a:buFont typeface="Arial" pitchFamily="34" charset="0"/>
              <a:buChar char="•"/>
            </a:pPr>
            <a:r>
              <a:rPr lang="es-BO" sz="2400" i="1" dirty="0" smtClean="0">
                <a:ea typeface="+mn-ea"/>
                <a:cs typeface="+mn-cs"/>
              </a:rPr>
              <a:t>Opinión con salvedades – AGE 19 </a:t>
            </a:r>
            <a:r>
              <a:rPr lang="es-BO" sz="2400" i="1" dirty="0" err="1" smtClean="0">
                <a:ea typeface="+mn-ea"/>
                <a:cs typeface="+mn-cs"/>
              </a:rPr>
              <a:t>POs</a:t>
            </a:r>
            <a:r>
              <a:rPr lang="es-BO" sz="2400" i="1" dirty="0" smtClean="0">
                <a:ea typeface="+mn-ea"/>
                <a:cs typeface="+mn-cs"/>
              </a:rPr>
              <a:t>, varios </a:t>
            </a:r>
            <a:r>
              <a:rPr lang="es-BO" sz="2400" i="1" dirty="0" err="1" smtClean="0">
                <a:ea typeface="+mn-ea"/>
                <a:cs typeface="+mn-cs"/>
              </a:rPr>
              <a:t>OIs</a:t>
            </a:r>
            <a:r>
              <a:rPr lang="es-BO" sz="2400" i="1" dirty="0" smtClean="0">
                <a:ea typeface="+mn-ea"/>
                <a:cs typeface="+mn-cs"/>
              </a:rPr>
              <a:t> =&gt;</a:t>
            </a:r>
            <a:r>
              <a:rPr lang="es-BO" sz="2000" b="1" dirty="0" smtClean="0"/>
              <a:t>interrupción </a:t>
            </a:r>
            <a:r>
              <a:rPr lang="es-BO" sz="2000" b="1" dirty="0"/>
              <a:t>de </a:t>
            </a:r>
            <a:r>
              <a:rPr lang="es-BO" sz="2000" b="1" dirty="0" smtClean="0"/>
              <a:t>pago </a:t>
            </a:r>
            <a:r>
              <a:rPr lang="es-BO" sz="2000" b="1" dirty="0"/>
              <a:t>de 1 170 millones </a:t>
            </a:r>
            <a:r>
              <a:rPr lang="es-BO" sz="2000" b="1" dirty="0" smtClean="0"/>
              <a:t>€</a:t>
            </a:r>
          </a:p>
          <a:p>
            <a:pPr marL="342900" lvl="2" indent="-342900">
              <a:buClr>
                <a:srgbClr val="0F5494"/>
              </a:buClr>
              <a:buFont typeface="Arial" pitchFamily="34" charset="0"/>
              <a:buChar char="•"/>
            </a:pPr>
            <a:endParaRPr lang="es-BO" sz="2000" b="1" dirty="0"/>
          </a:p>
          <a:p>
            <a:pPr marL="342900" lvl="2" indent="-342900">
              <a:buClr>
                <a:srgbClr val="0F5494"/>
              </a:buClr>
              <a:buFont typeface="Arial" pitchFamily="34" charset="0"/>
              <a:buChar char="•"/>
            </a:pPr>
            <a:r>
              <a:rPr lang="es-BO" sz="2400" i="1" dirty="0" smtClean="0">
                <a:ea typeface="+mn-ea"/>
                <a:cs typeface="+mn-cs"/>
              </a:rPr>
              <a:t>2012 se retiró la interrupción de los pagos- </a:t>
            </a:r>
            <a:r>
              <a:rPr lang="es-BO" sz="2000" b="1" dirty="0"/>
              <a:t>AGE y varios </a:t>
            </a:r>
            <a:r>
              <a:rPr lang="es-BO" sz="2000" b="1" dirty="0" err="1"/>
              <a:t>OIs</a:t>
            </a:r>
            <a:r>
              <a:rPr lang="es-BO" sz="2000" b="1" dirty="0"/>
              <a:t> </a:t>
            </a:r>
          </a:p>
          <a:p>
            <a:pPr marL="342900" lvl="2" indent="-342900">
              <a:buClr>
                <a:srgbClr val="0F5494"/>
              </a:buClr>
              <a:buFont typeface="Arial" pitchFamily="34" charset="0"/>
              <a:buChar char="•"/>
            </a:pPr>
            <a:endParaRPr lang="es-BO" sz="2400" i="1" dirty="0" smtClean="0">
              <a:ea typeface="+mn-ea"/>
              <a:cs typeface="+mn-cs"/>
            </a:endParaRPr>
          </a:p>
          <a:p>
            <a:pPr marL="342900" lvl="2" indent="-342900">
              <a:buClr>
                <a:srgbClr val="0F5494"/>
              </a:buClr>
              <a:buFont typeface="Arial" pitchFamily="34" charset="0"/>
              <a:buChar char="•"/>
            </a:pPr>
            <a:r>
              <a:rPr lang="es-BO" sz="2400" i="1" dirty="0" err="1" smtClean="0">
                <a:ea typeface="+mn-ea"/>
                <a:cs typeface="+mn-cs"/>
              </a:rPr>
              <a:t>OIs</a:t>
            </a:r>
            <a:r>
              <a:rPr lang="es-BO" sz="2400" i="1" dirty="0" smtClean="0">
                <a:ea typeface="+mn-ea"/>
                <a:cs typeface="+mn-cs"/>
              </a:rPr>
              <a:t> interrumpidos actualmente: </a:t>
            </a:r>
            <a:r>
              <a:rPr lang="es-BO" sz="2000" b="1" dirty="0"/>
              <a:t>AENA, País Vasco, </a:t>
            </a:r>
            <a:r>
              <a:rPr lang="es-BO" sz="2000" b="1" dirty="0" smtClean="0"/>
              <a:t>DGTTDE, ACC1Ó, DGIDTI</a:t>
            </a:r>
            <a:r>
              <a:rPr lang="es-BO" sz="2000" b="1" dirty="0"/>
              <a:t>, IMPIVA, DG CI, IVEX, </a:t>
            </a:r>
            <a:r>
              <a:rPr lang="es-BO" sz="2000" b="1" dirty="0" smtClean="0"/>
              <a:t>La RIOJA, CDTI</a:t>
            </a:r>
          </a:p>
          <a:p>
            <a:pPr marL="342900" lvl="2" indent="-342900">
              <a:buClr>
                <a:srgbClr val="0F5494"/>
              </a:buClr>
              <a:buFont typeface="Arial" pitchFamily="34" charset="0"/>
              <a:buChar char="•"/>
            </a:pPr>
            <a:endParaRPr lang="es-BO" sz="2000" b="1" dirty="0" smtClean="0"/>
          </a:p>
          <a:p>
            <a:pPr marL="342900" lvl="2" indent="-342900">
              <a:buClr>
                <a:srgbClr val="0F5494"/>
              </a:buClr>
              <a:buFont typeface="Arial" pitchFamily="34" charset="0"/>
              <a:buChar char="•"/>
            </a:pPr>
            <a:r>
              <a:rPr lang="es-BO" sz="2400" i="1" dirty="0">
                <a:ea typeface="+mn-ea"/>
                <a:cs typeface="+mn-cs"/>
              </a:rPr>
              <a:t> Actualmente  </a:t>
            </a:r>
            <a:r>
              <a:rPr lang="es-BO" sz="2400" i="1" dirty="0" smtClean="0">
                <a:ea typeface="+mn-ea"/>
                <a:cs typeface="+mn-cs"/>
              </a:rPr>
              <a:t>quedan interrumpidos </a:t>
            </a:r>
            <a:r>
              <a:rPr lang="es-BO" sz="2400" i="1" dirty="0">
                <a:ea typeface="+mn-ea"/>
                <a:cs typeface="+mn-cs"/>
              </a:rPr>
              <a:t>213 </a:t>
            </a:r>
            <a:r>
              <a:rPr lang="es-BO" sz="2400" i="1" dirty="0" smtClean="0">
                <a:ea typeface="+mn-ea"/>
                <a:cs typeface="+mn-cs"/>
              </a:rPr>
              <a:t>M €</a:t>
            </a:r>
            <a:endParaRPr lang="en-GB" sz="2400" i="1" dirty="0">
              <a:ea typeface="+mn-ea"/>
              <a:cs typeface="+mn-cs"/>
            </a:endParaRPr>
          </a:p>
          <a:p>
            <a:pPr marL="1200150" lvl="2" indent="-285750" eaLnBrk="1" hangingPunct="1">
              <a:buFontTx/>
              <a:buChar char="-"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68413"/>
            <a:ext cx="9144000" cy="1296987"/>
          </a:xfrm>
          <a:noFill/>
        </p:spPr>
        <p:txBody>
          <a:bodyPr/>
          <a:lstStyle/>
          <a:p>
            <a:pPr algn="ctr"/>
            <a:r>
              <a:rPr lang="es-BO" dirty="0" smtClean="0"/>
              <a:t>Informe</a:t>
            </a:r>
            <a:r>
              <a:rPr lang="fr-BE" dirty="0" smtClean="0"/>
              <a:t> </a:t>
            </a:r>
            <a:r>
              <a:rPr lang="es-CO" dirty="0"/>
              <a:t>Anual</a:t>
            </a:r>
            <a:r>
              <a:rPr lang="fr-BE" dirty="0"/>
              <a:t> de Control 2011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2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59" y="3286497"/>
            <a:ext cx="8424491" cy="790575"/>
          </a:xfrm>
        </p:spPr>
        <p:txBody>
          <a:bodyPr/>
          <a:lstStyle/>
          <a:p>
            <a:r>
              <a:rPr lang="fr-BE" sz="4800" dirty="0" smtClean="0"/>
              <a:t>2. Grandes </a:t>
            </a:r>
            <a:r>
              <a:rPr lang="fr-BE" sz="4800" dirty="0" err="1" smtClean="0"/>
              <a:t>Proyectos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es-E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1. Situación, Balance 2011-2012 y </a:t>
            </a:r>
            <a:r>
              <a:rPr lang="es-E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Dificultades</a:t>
            </a:r>
            <a:br>
              <a:rPr lang="es-E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s-E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s-E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s-E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2. Ayudas de Estado: Leipzig-Halle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s-ES_tradnl" sz="1400" dirty="0" smtClean="0"/>
          </a:p>
          <a:p>
            <a:endParaRPr lang="es-ES_tradnl" sz="1400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81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276872"/>
            <a:ext cx="8641365" cy="217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indent="-6350" algn="ctr"/>
            <a:r>
              <a:rPr lang="es-E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Situación, Balance 2011-2012 y Dificultades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F736ADD1BF1344A7DEE7D74105212C" ma:contentTypeVersion="1" ma:contentTypeDescription="Crear nuevo documento." ma:contentTypeScope="" ma:versionID="4c49c1776f2eff39df6e4e1f54e28c7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BB5AAD-5800-4F0F-9274-C1C01D76C117}"/>
</file>

<file path=customXml/itemProps2.xml><?xml version="1.0" encoding="utf-8"?>
<ds:datastoreItem xmlns:ds="http://schemas.openxmlformats.org/officeDocument/2006/customXml" ds:itemID="{4B3BA064-B4A1-4B2C-98B0-7F0D9BD6D441}"/>
</file>

<file path=customXml/itemProps3.xml><?xml version="1.0" encoding="utf-8"?>
<ds:datastoreItem xmlns:ds="http://schemas.openxmlformats.org/officeDocument/2006/customXml" ds:itemID="{FCC5B4A7-12F9-4085-9142-E4CC3DDEB26F}"/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2011</Words>
  <Application>Microsoft Office PowerPoint</Application>
  <PresentationFormat>On-screen Show (4:3)</PresentationFormat>
  <Paragraphs>460</Paragraphs>
  <Slides>45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1_Default Design</vt:lpstr>
      <vt:lpstr>2_Default Design</vt:lpstr>
      <vt:lpstr>PowerPoint Presentation</vt:lpstr>
      <vt:lpstr>1. Ejecución de los Pos  - Previsiones para 2013 - N+2  - Interrupciones de pagos</vt:lpstr>
      <vt:lpstr>PowerPoint Presentation</vt:lpstr>
      <vt:lpstr>N+2 Previsiones para 2013</vt:lpstr>
      <vt:lpstr> </vt:lpstr>
      <vt:lpstr>Interrupciones de pagos</vt:lpstr>
      <vt:lpstr>Informe Anual de Control 2011 </vt:lpstr>
      <vt:lpstr>2. Grandes Proyectos  1. Situación, Balance 2011-2012 y Dificultades  2. Ayudas de Estado: Leipzig-Halle</vt:lpstr>
      <vt:lpstr>PowerPoint Presentation</vt:lpstr>
      <vt:lpstr>Recordatorio</vt:lpstr>
      <vt:lpstr>1.1 Situación desde el inicio del periodo</vt:lpstr>
      <vt:lpstr>Por sectores</vt:lpstr>
      <vt:lpstr>1.2 Estado actual</vt:lpstr>
      <vt:lpstr>Dificultades encontradas </vt:lpstr>
      <vt:lpstr>Sentencia del Tribunal de Justicia Leipzig-Halle</vt:lpstr>
      <vt:lpstr>PowerPoint Presentation</vt:lpstr>
      <vt:lpstr>PowerPoint Presentation</vt:lpstr>
      <vt:lpstr>Tradicionalmente:</vt:lpstr>
      <vt:lpstr>Sentencia de Leipzig-Halle: </vt:lpstr>
      <vt:lpstr>Ayudas de Estado: Requisitos del artículo 107 TFUE</vt:lpstr>
      <vt:lpstr>Concepto de empresa</vt:lpstr>
      <vt:lpstr>Concepto de actividad económica</vt:lpstr>
      <vt:lpstr>Consecuencias sobre los grandes proyectos de infraestructuras</vt:lpstr>
      <vt:lpstr>Consecuencias sobre los grandes proyectos de infraestructuras</vt:lpstr>
      <vt:lpstr>Estructura modelos analíticos: Modelo analítico general</vt:lpstr>
      <vt:lpstr>Estructura modelos analíticos: Modelo analítico general</vt:lpstr>
      <vt:lpstr>3. Instrumentos de ingeniería financiera  - Balance y perspectivas </vt:lpstr>
      <vt:lpstr>Situación Actual</vt:lpstr>
      <vt:lpstr>Instrumentos Financieros Previstos</vt:lpstr>
      <vt:lpstr>Particularidades de los IFs</vt:lpstr>
      <vt:lpstr>4. Informe estratégico 2012  </vt:lpstr>
      <vt:lpstr>Informe Estratégico 2012</vt:lpstr>
      <vt:lpstr>Informe Estratégico II 2012</vt:lpstr>
      <vt:lpstr>5. Youth and SME initiative  y programación estatégica   </vt:lpstr>
      <vt:lpstr>'Youth and SMEs Initiative' y Reprogramación Estratégica (1)</vt:lpstr>
      <vt:lpstr>'Youth and SMEs Initiative' y Reprogramación Estratégica (2)</vt:lpstr>
      <vt:lpstr>'Youth and SMEs Initiative' y Reprogramación Estratégica (3)</vt:lpstr>
      <vt:lpstr>'Youth and SMEs Initiative' y Reprogramación Estratégica (4)</vt:lpstr>
      <vt:lpstr>6. Evaluaciones previstas : situación actual  </vt:lpstr>
      <vt:lpstr>Evaluaciones previstas: situación actual</vt:lpstr>
      <vt:lpstr>Evaluaciones previstas: situación actual</vt:lpstr>
      <vt:lpstr>Evaluaciones previstas: situación actual</vt:lpstr>
      <vt:lpstr>7. Funcionamiento y logros de las redes temáticas del MENR  </vt:lpstr>
      <vt:lpstr>Funcionamiento y logros de las redes temáticas del MENR</vt:lpstr>
      <vt:lpstr>Funcionamiento y logros de las redes temáticas del MENR II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PINOS MATARO Laia (REGIO)</cp:lastModifiedBy>
  <cp:revision>139</cp:revision>
  <dcterms:created xsi:type="dcterms:W3CDTF">2011-10-28T10:25:18Z</dcterms:created>
  <dcterms:modified xsi:type="dcterms:W3CDTF">2012-12-06T14:22:55Z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0x01010041F736ADD1BF1344A7DEE7D74105212C</vt:lpwstr>
  </property>
  <property fmtid="{D5CDD505-2E9C-101B-9397-08002B2CF9AE}" pid="3" name="Order">
    <vt:r8>16900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