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8726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49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248-C898-4076-BFDA-A972ED001E74}" type="datetimeFigureOut">
              <a:rPr lang="es-ES" smtClean="0"/>
              <a:t>21/11/2013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7942-7E40-49E3-BBE0-F46B463BE5A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81534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248-C898-4076-BFDA-A972ED001E74}" type="datetimeFigureOut">
              <a:rPr lang="es-ES" smtClean="0"/>
              <a:t>21/11/2013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7942-7E40-49E3-BBE0-F46B463BE5A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72892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248-C898-4076-BFDA-A972ED001E74}" type="datetimeFigureOut">
              <a:rPr lang="es-ES" smtClean="0"/>
              <a:t>21/11/2013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7942-7E40-49E3-BBE0-F46B463BE5A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02241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248-C898-4076-BFDA-A972ED001E74}" type="datetimeFigureOut">
              <a:rPr lang="es-ES" smtClean="0"/>
              <a:t>21/11/2013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7942-7E40-49E3-BBE0-F46B463BE5A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6881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248-C898-4076-BFDA-A972ED001E74}" type="datetimeFigureOut">
              <a:rPr lang="es-ES" smtClean="0"/>
              <a:t>21/11/2013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7942-7E40-49E3-BBE0-F46B463BE5A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40141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248-C898-4076-BFDA-A972ED001E74}" type="datetimeFigureOut">
              <a:rPr lang="es-ES" smtClean="0"/>
              <a:t>21/11/2013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7942-7E40-49E3-BBE0-F46B463BE5A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99642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248-C898-4076-BFDA-A972ED001E74}" type="datetimeFigureOut">
              <a:rPr lang="es-ES" smtClean="0"/>
              <a:t>21/11/2013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7942-7E40-49E3-BBE0-F46B463BE5A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70057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248-C898-4076-BFDA-A972ED001E74}" type="datetimeFigureOut">
              <a:rPr lang="es-ES" smtClean="0"/>
              <a:t>21/11/2013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7942-7E40-49E3-BBE0-F46B463BE5A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22717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248-C898-4076-BFDA-A972ED001E74}" type="datetimeFigureOut">
              <a:rPr lang="es-ES" smtClean="0"/>
              <a:t>21/11/2013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7942-7E40-49E3-BBE0-F46B463BE5A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74135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248-C898-4076-BFDA-A972ED001E74}" type="datetimeFigureOut">
              <a:rPr lang="es-ES" smtClean="0"/>
              <a:t>21/11/2013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7942-7E40-49E3-BBE0-F46B463BE5A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7723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248-C898-4076-BFDA-A972ED001E74}" type="datetimeFigureOut">
              <a:rPr lang="es-ES" smtClean="0"/>
              <a:t>21/11/2013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7942-7E40-49E3-BBE0-F46B463BE5A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77354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FF248-C898-4076-BFDA-A972ED001E74}" type="datetimeFigureOut">
              <a:rPr lang="es-ES" smtClean="0"/>
              <a:t>21/11/2013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E7942-7E40-49E3-BBE0-F46B463BE5A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9177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66 Rectángulo redondeado"/>
          <p:cNvSpPr/>
          <p:nvPr/>
        </p:nvSpPr>
        <p:spPr>
          <a:xfrm>
            <a:off x="2296817" y="3639142"/>
            <a:ext cx="2304256" cy="2304256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18" name="17 Grupo"/>
          <p:cNvGrpSpPr/>
          <p:nvPr/>
        </p:nvGrpSpPr>
        <p:grpSpPr>
          <a:xfrm>
            <a:off x="387398" y="1516370"/>
            <a:ext cx="2304256" cy="2088232"/>
            <a:chOff x="611560" y="1052736"/>
            <a:chExt cx="2304256" cy="2088232"/>
          </a:xfrm>
        </p:grpSpPr>
        <p:sp>
          <p:nvSpPr>
            <p:cNvPr id="5" name="4 Rectángulo redondeado"/>
            <p:cNvSpPr/>
            <p:nvPr/>
          </p:nvSpPr>
          <p:spPr>
            <a:xfrm>
              <a:off x="611560" y="1052736"/>
              <a:ext cx="2304256" cy="2088232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4" name="3 Rectángulo redondeado"/>
            <p:cNvSpPr/>
            <p:nvPr/>
          </p:nvSpPr>
          <p:spPr>
            <a:xfrm>
              <a:off x="1075529" y="2402786"/>
              <a:ext cx="1584176" cy="567680"/>
            </a:xfrm>
            <a:prstGeom prst="roundRect">
              <a:avLst/>
            </a:prstGeom>
            <a:solidFill>
              <a:srgbClr val="FFFF00"/>
            </a:solidFill>
            <a:ln w="25400"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s-ES" sz="1600" b="1" dirty="0">
                <a:solidFill>
                  <a:srgbClr val="000099"/>
                </a:solidFill>
              </a:endParaRPr>
            </a:p>
          </p:txBody>
        </p:sp>
        <p:sp>
          <p:nvSpPr>
            <p:cNvPr id="2" name="1 Rectángulo redondeado"/>
            <p:cNvSpPr/>
            <p:nvPr/>
          </p:nvSpPr>
          <p:spPr>
            <a:xfrm>
              <a:off x="1075529" y="1801320"/>
              <a:ext cx="1440160" cy="5040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600" b="1" dirty="0" smtClean="0"/>
                <a:t>Recurso Financiero</a:t>
              </a:r>
              <a:endParaRPr lang="es-ES" sz="1600" b="1" dirty="0"/>
            </a:p>
          </p:txBody>
        </p:sp>
        <p:sp>
          <p:nvSpPr>
            <p:cNvPr id="3" name="2 Rectángulo redondeado"/>
            <p:cNvSpPr/>
            <p:nvPr/>
          </p:nvSpPr>
          <p:spPr>
            <a:xfrm>
              <a:off x="1017397" y="2457776"/>
              <a:ext cx="1584176" cy="567680"/>
            </a:xfrm>
            <a:prstGeom prst="roundRect">
              <a:avLst/>
            </a:prstGeom>
            <a:solidFill>
              <a:srgbClr val="FFFF00"/>
            </a:solidFill>
            <a:ln w="25400"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s-ES" sz="1600" b="1" dirty="0">
                  <a:solidFill>
                    <a:srgbClr val="000099"/>
                  </a:solidFill>
                </a:rPr>
                <a:t>Indicadores Operativos</a:t>
              </a:r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1100486" y="1431988"/>
              <a:ext cx="14366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b="1" i="1" dirty="0" smtClean="0"/>
                <a:t>Eje - POTema</a:t>
              </a:r>
              <a:endParaRPr lang="es-ES" b="1" i="1" dirty="0"/>
            </a:p>
          </p:txBody>
        </p:sp>
        <p:sp>
          <p:nvSpPr>
            <p:cNvPr id="7" name="6 CuadroTexto"/>
            <p:cNvSpPr txBox="1"/>
            <p:nvPr/>
          </p:nvSpPr>
          <p:spPr>
            <a:xfrm rot="16200000">
              <a:off x="126207" y="2109308"/>
              <a:ext cx="15245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i="1" dirty="0" smtClean="0"/>
                <a:t>Objetivo final P.O.</a:t>
              </a:r>
              <a:endParaRPr lang="es-ES" sz="1400" b="1" i="1" dirty="0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662841" y="1113608"/>
              <a:ext cx="22016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b="1" u="sng" dirty="0" smtClean="0"/>
                <a:t>PROGRAMACION P.O</a:t>
              </a:r>
              <a:endParaRPr lang="es-ES" b="1" u="sng" dirty="0"/>
            </a:p>
          </p:txBody>
        </p:sp>
      </p:grpSp>
      <p:grpSp>
        <p:nvGrpSpPr>
          <p:cNvPr id="43" name="42 Grupo"/>
          <p:cNvGrpSpPr/>
          <p:nvPr/>
        </p:nvGrpSpPr>
        <p:grpSpPr>
          <a:xfrm>
            <a:off x="2216017" y="3694808"/>
            <a:ext cx="2304256" cy="2313605"/>
            <a:chOff x="819509" y="3906794"/>
            <a:chExt cx="2304256" cy="2313605"/>
          </a:xfrm>
        </p:grpSpPr>
        <p:sp>
          <p:nvSpPr>
            <p:cNvPr id="12" name="11 Rectángulo redondeado"/>
            <p:cNvSpPr/>
            <p:nvPr/>
          </p:nvSpPr>
          <p:spPr>
            <a:xfrm>
              <a:off x="819509" y="3916143"/>
              <a:ext cx="2304256" cy="230425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9" name="8 Rectángulo redondeado"/>
            <p:cNvSpPr/>
            <p:nvPr/>
          </p:nvSpPr>
          <p:spPr>
            <a:xfrm>
              <a:off x="1184071" y="5100665"/>
              <a:ext cx="1584176" cy="669411"/>
            </a:xfrm>
            <a:prstGeom prst="roundRect">
              <a:avLst/>
            </a:prstGeom>
            <a:solidFill>
              <a:srgbClr val="FFFF00"/>
            </a:solidFill>
            <a:ln w="25400"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s-ES" sz="1600" b="1" dirty="0">
                <a:solidFill>
                  <a:srgbClr val="000099"/>
                </a:solidFill>
              </a:endParaRPr>
            </a:p>
          </p:txBody>
        </p:sp>
        <p:sp>
          <p:nvSpPr>
            <p:cNvPr id="10" name="9 Rectángulo redondeado"/>
            <p:cNvSpPr/>
            <p:nvPr/>
          </p:nvSpPr>
          <p:spPr>
            <a:xfrm>
              <a:off x="1184071" y="4499200"/>
              <a:ext cx="1440160" cy="5040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600" b="1" dirty="0" smtClean="0"/>
                <a:t>Ejecución Financiera</a:t>
              </a:r>
              <a:endParaRPr lang="es-ES" sz="1600" b="1" dirty="0"/>
            </a:p>
          </p:txBody>
        </p:sp>
        <p:sp>
          <p:nvSpPr>
            <p:cNvPr id="11" name="10 Rectángulo redondeado"/>
            <p:cNvSpPr/>
            <p:nvPr/>
          </p:nvSpPr>
          <p:spPr>
            <a:xfrm>
              <a:off x="1125939" y="5155655"/>
              <a:ext cx="1584176" cy="758437"/>
            </a:xfrm>
            <a:prstGeom prst="roundRect">
              <a:avLst/>
            </a:prstGeom>
            <a:solidFill>
              <a:srgbClr val="FFFF00"/>
            </a:solidFill>
            <a:ln w="25400"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s-ES" sz="1600" b="1" dirty="0">
                  <a:solidFill>
                    <a:srgbClr val="000099"/>
                  </a:solidFill>
                </a:rPr>
                <a:t>Indicadores </a:t>
              </a:r>
              <a:r>
                <a:rPr lang="es-ES" sz="1600" b="1" dirty="0" smtClean="0">
                  <a:solidFill>
                    <a:srgbClr val="000099"/>
                  </a:solidFill>
                </a:rPr>
                <a:t>Operativos</a:t>
              </a:r>
            </a:p>
            <a:p>
              <a:pPr algn="ctr"/>
              <a:r>
                <a:rPr lang="es-ES" sz="1400" b="1" dirty="0" smtClean="0">
                  <a:solidFill>
                    <a:srgbClr val="000099"/>
                  </a:solidFill>
                </a:rPr>
                <a:t>(realización)</a:t>
              </a:r>
              <a:endParaRPr lang="es-ES" sz="1400" b="1" dirty="0">
                <a:solidFill>
                  <a:srgbClr val="000099"/>
                </a:solidFill>
              </a:endParaRP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1209028" y="4129969"/>
              <a:ext cx="14366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b="1" i="1" dirty="0" smtClean="0"/>
                <a:t>Eje - POTema</a:t>
              </a:r>
              <a:endParaRPr lang="es-ES" b="1" i="1" dirty="0"/>
            </a:p>
          </p:txBody>
        </p:sp>
        <p:sp>
          <p:nvSpPr>
            <p:cNvPr id="14" name="13 CuadroTexto"/>
            <p:cNvSpPr txBox="1"/>
            <p:nvPr/>
          </p:nvSpPr>
          <p:spPr>
            <a:xfrm rot="16200000">
              <a:off x="243374" y="4914383"/>
              <a:ext cx="15072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i="1" dirty="0" smtClean="0"/>
                <a:t>Ejecución ACTUAL</a:t>
              </a:r>
              <a:endParaRPr lang="es-ES" sz="1400" b="1" i="1" dirty="0"/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1329609" y="3906794"/>
              <a:ext cx="13805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600" b="1" u="sng" dirty="0" smtClean="0"/>
                <a:t>BENEFICIARIO</a:t>
              </a:r>
              <a:endParaRPr lang="es-ES" sz="1600" b="1" u="sng" dirty="0"/>
            </a:p>
          </p:txBody>
        </p:sp>
      </p:grpSp>
      <p:sp>
        <p:nvSpPr>
          <p:cNvPr id="17" name="16 Rectángulo"/>
          <p:cNvSpPr/>
          <p:nvPr/>
        </p:nvSpPr>
        <p:spPr>
          <a:xfrm>
            <a:off x="6613006" y="1685761"/>
            <a:ext cx="2448272" cy="14644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ES" sz="1600" b="1" dirty="0" smtClean="0">
                <a:solidFill>
                  <a:schemeClr val="accent6">
                    <a:lumMod val="50000"/>
                  </a:schemeClr>
                </a:solidFill>
              </a:rPr>
              <a:t>ANALISIS COHERENCIA</a:t>
            </a:r>
          </a:p>
          <a:p>
            <a:pPr algn="ctr"/>
            <a:r>
              <a:rPr lang="es-ES" sz="1600" b="1" u="sng" dirty="0" smtClean="0">
                <a:solidFill>
                  <a:schemeClr val="accent6">
                    <a:lumMod val="50000"/>
                  </a:schemeClr>
                </a:solidFill>
              </a:rPr>
              <a:t>PROGRAMACION</a:t>
            </a:r>
            <a:r>
              <a:rPr lang="es-ES" sz="1600" b="1" dirty="0" smtClean="0">
                <a:solidFill>
                  <a:schemeClr val="accent6">
                    <a:lumMod val="50000"/>
                  </a:schemeClr>
                </a:solidFill>
              </a:rPr>
              <a:t> de cada BENEFICIARIO</a:t>
            </a:r>
          </a:p>
          <a:p>
            <a:r>
              <a:rPr lang="es-ES" sz="1400" b="1" dirty="0" smtClean="0">
                <a:solidFill>
                  <a:srgbClr val="FF0000"/>
                </a:solidFill>
              </a:rPr>
              <a:t>Coherencia entre </a:t>
            </a:r>
            <a:r>
              <a:rPr lang="es-ES" sz="1400" b="1" u="sng" dirty="0" smtClean="0">
                <a:solidFill>
                  <a:srgbClr val="FF0000"/>
                </a:solidFill>
              </a:rPr>
              <a:t>PREVISION </a:t>
            </a:r>
            <a:r>
              <a:rPr lang="es-ES" sz="1400" b="1" dirty="0" smtClean="0">
                <a:solidFill>
                  <a:srgbClr val="FF0000"/>
                </a:solidFill>
              </a:rPr>
              <a:t>de recursos financieros y realizaciones (</a:t>
            </a:r>
            <a:r>
              <a:rPr lang="es-ES" sz="1400" b="1" dirty="0">
                <a:solidFill>
                  <a:srgbClr val="FF0000"/>
                </a:solidFill>
              </a:rPr>
              <a:t>I</a:t>
            </a:r>
            <a:r>
              <a:rPr lang="es-ES" sz="1400" b="1" dirty="0" smtClean="0">
                <a:solidFill>
                  <a:srgbClr val="FF0000"/>
                </a:solidFill>
              </a:rPr>
              <a:t>nd.Operativos)</a:t>
            </a:r>
            <a:endParaRPr lang="es-ES" sz="1400" b="1" dirty="0">
              <a:solidFill>
                <a:srgbClr val="FF0000"/>
              </a:solidFill>
            </a:endParaRPr>
          </a:p>
        </p:txBody>
      </p:sp>
      <p:grpSp>
        <p:nvGrpSpPr>
          <p:cNvPr id="38" name="37 Grupo"/>
          <p:cNvGrpSpPr/>
          <p:nvPr/>
        </p:nvGrpSpPr>
        <p:grpSpPr>
          <a:xfrm>
            <a:off x="3357239" y="1545483"/>
            <a:ext cx="2662189" cy="1744811"/>
            <a:chOff x="3588144" y="1062656"/>
            <a:chExt cx="2662189" cy="1744811"/>
          </a:xfrm>
        </p:grpSpPr>
        <p:sp>
          <p:nvSpPr>
            <p:cNvPr id="29" name="28 Rectángulo redondeado"/>
            <p:cNvSpPr/>
            <p:nvPr/>
          </p:nvSpPr>
          <p:spPr>
            <a:xfrm>
              <a:off x="3634552" y="1062656"/>
              <a:ext cx="2615781" cy="1556182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0" name="19 Rectángulo redondeado"/>
            <p:cNvSpPr/>
            <p:nvPr/>
          </p:nvSpPr>
          <p:spPr>
            <a:xfrm>
              <a:off x="3588144" y="1185435"/>
              <a:ext cx="2615781" cy="1556182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7" name="26 Rectángulo redondeado"/>
            <p:cNvSpPr/>
            <p:nvPr/>
          </p:nvSpPr>
          <p:spPr>
            <a:xfrm>
              <a:off x="4082708" y="2215963"/>
              <a:ext cx="1970427" cy="323627"/>
            </a:xfrm>
            <a:prstGeom prst="roundRect">
              <a:avLst/>
            </a:prstGeom>
            <a:solidFill>
              <a:srgbClr val="FFFF00"/>
            </a:solidFill>
            <a:ln w="25400"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s-ES" sz="1400" b="1" dirty="0">
                <a:solidFill>
                  <a:srgbClr val="000099"/>
                </a:solidFill>
              </a:endParaRPr>
            </a:p>
          </p:txBody>
        </p:sp>
        <p:sp>
          <p:nvSpPr>
            <p:cNvPr id="22" name="21 Rectángulo redondeado"/>
            <p:cNvSpPr/>
            <p:nvPr/>
          </p:nvSpPr>
          <p:spPr>
            <a:xfrm>
              <a:off x="4058304" y="1803587"/>
              <a:ext cx="1768279" cy="3353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b="1" dirty="0" smtClean="0"/>
                <a:t>Recurso Financiero</a:t>
              </a:r>
              <a:endParaRPr lang="es-ES" sz="1400" b="1" dirty="0"/>
            </a:p>
          </p:txBody>
        </p:sp>
        <p:sp>
          <p:nvSpPr>
            <p:cNvPr id="23" name="22 Rectángulo redondeado"/>
            <p:cNvSpPr/>
            <p:nvPr/>
          </p:nvSpPr>
          <p:spPr>
            <a:xfrm>
              <a:off x="4052856" y="2270953"/>
              <a:ext cx="1970427" cy="323627"/>
            </a:xfrm>
            <a:prstGeom prst="roundRect">
              <a:avLst/>
            </a:prstGeom>
            <a:solidFill>
              <a:srgbClr val="FFFF00"/>
            </a:solidFill>
            <a:ln w="25400"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s-ES" sz="1400" b="1" dirty="0" smtClean="0">
                  <a:solidFill>
                    <a:srgbClr val="000099"/>
                  </a:solidFill>
                </a:rPr>
                <a:t>Indicadores Operativos</a:t>
              </a:r>
              <a:endParaRPr lang="es-ES" sz="1400" b="1" dirty="0">
                <a:solidFill>
                  <a:srgbClr val="000099"/>
                </a:solidFill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4317927" y="1453109"/>
              <a:ext cx="11562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i="1" dirty="0" smtClean="0"/>
                <a:t>Eje - POTema</a:t>
              </a:r>
              <a:endParaRPr lang="es-ES" sz="1400" b="1" i="1" dirty="0"/>
            </a:p>
          </p:txBody>
        </p:sp>
        <p:sp>
          <p:nvSpPr>
            <p:cNvPr id="25" name="24 CuadroTexto"/>
            <p:cNvSpPr txBox="1"/>
            <p:nvPr/>
          </p:nvSpPr>
          <p:spPr>
            <a:xfrm rot="16200000">
              <a:off x="3145636" y="1945116"/>
              <a:ext cx="1432315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300" b="1" i="1" dirty="0" smtClean="0"/>
                <a:t>Objetivo final P.O.</a:t>
              </a:r>
              <a:endParaRPr lang="es-ES" sz="1300" b="1" i="1" dirty="0"/>
            </a:p>
          </p:txBody>
        </p:sp>
        <p:sp>
          <p:nvSpPr>
            <p:cNvPr id="26" name="25 CuadroTexto"/>
            <p:cNvSpPr txBox="1"/>
            <p:nvPr/>
          </p:nvSpPr>
          <p:spPr>
            <a:xfrm>
              <a:off x="3588144" y="1175163"/>
              <a:ext cx="261578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1400" b="1" u="sng" dirty="0" smtClean="0"/>
                <a:t>BENEFICIARIO -PROGRAMACION</a:t>
              </a:r>
              <a:endParaRPr lang="es-ES" sz="1400" b="1" u="sng" dirty="0"/>
            </a:p>
          </p:txBody>
        </p:sp>
      </p:grpSp>
      <p:sp>
        <p:nvSpPr>
          <p:cNvPr id="28" name="27 Flecha derecha"/>
          <p:cNvSpPr/>
          <p:nvPr/>
        </p:nvSpPr>
        <p:spPr>
          <a:xfrm>
            <a:off x="2840986" y="2427160"/>
            <a:ext cx="445593" cy="261587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33" name="32 Conector angular"/>
          <p:cNvCxnSpPr>
            <a:stCxn id="17" idx="0"/>
            <a:endCxn id="5" idx="0"/>
          </p:cNvCxnSpPr>
          <p:nvPr/>
        </p:nvCxnSpPr>
        <p:spPr>
          <a:xfrm rot="16200000" flipV="1">
            <a:off x="4603639" y="-1547742"/>
            <a:ext cx="169391" cy="6297616"/>
          </a:xfrm>
          <a:prstGeom prst="bentConnector3">
            <a:avLst>
              <a:gd name="adj1" fmla="val 362952"/>
            </a:avLst>
          </a:prstGeom>
          <a:ln w="63500">
            <a:solidFill>
              <a:srgbClr val="FF0000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angular"/>
          <p:cNvCxnSpPr>
            <a:stCxn id="17" idx="0"/>
            <a:endCxn id="29" idx="0"/>
          </p:cNvCxnSpPr>
          <p:nvPr/>
        </p:nvCxnSpPr>
        <p:spPr>
          <a:xfrm rot="16200000" flipV="1">
            <a:off x="6204201" y="52820"/>
            <a:ext cx="140278" cy="3125604"/>
          </a:xfrm>
          <a:prstGeom prst="bentConnector3">
            <a:avLst>
              <a:gd name="adj1" fmla="val 437684"/>
            </a:avLst>
          </a:prstGeom>
          <a:ln w="63500">
            <a:solidFill>
              <a:srgbClr val="FF0000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Rectángulo"/>
          <p:cNvSpPr/>
          <p:nvPr/>
        </p:nvSpPr>
        <p:spPr>
          <a:xfrm>
            <a:off x="6299131" y="4015358"/>
            <a:ext cx="2448272" cy="14644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ES" sz="1600" b="1" dirty="0" smtClean="0">
                <a:solidFill>
                  <a:schemeClr val="accent6">
                    <a:lumMod val="50000"/>
                  </a:schemeClr>
                </a:solidFill>
              </a:rPr>
              <a:t>ANALISIS COHERENCIA</a:t>
            </a:r>
          </a:p>
          <a:p>
            <a:pPr algn="ctr"/>
            <a:r>
              <a:rPr lang="es-ES" sz="1600" b="1" u="sng" dirty="0" smtClean="0">
                <a:solidFill>
                  <a:schemeClr val="accent6">
                    <a:lumMod val="50000"/>
                  </a:schemeClr>
                </a:solidFill>
              </a:rPr>
              <a:t>EJECUCION </a:t>
            </a:r>
            <a:r>
              <a:rPr lang="es-ES" sz="1600" b="1" dirty="0" smtClean="0">
                <a:solidFill>
                  <a:schemeClr val="accent6">
                    <a:lumMod val="50000"/>
                  </a:schemeClr>
                </a:solidFill>
              </a:rPr>
              <a:t>de cada BENEFICIARIO</a:t>
            </a:r>
          </a:p>
          <a:p>
            <a:r>
              <a:rPr lang="es-ES" sz="1400" b="1" dirty="0" smtClean="0">
                <a:solidFill>
                  <a:srgbClr val="FF0000"/>
                </a:solidFill>
              </a:rPr>
              <a:t>Coherencia entre </a:t>
            </a:r>
            <a:r>
              <a:rPr lang="es-ES" sz="1400" b="1" u="sng" dirty="0" smtClean="0">
                <a:solidFill>
                  <a:srgbClr val="FF0000"/>
                </a:solidFill>
              </a:rPr>
              <a:t>EJECUCION </a:t>
            </a:r>
            <a:r>
              <a:rPr lang="es-ES" sz="1400" b="1" dirty="0" smtClean="0">
                <a:solidFill>
                  <a:srgbClr val="FF0000"/>
                </a:solidFill>
              </a:rPr>
              <a:t>de recursos financieros y realizaciones (</a:t>
            </a:r>
            <a:r>
              <a:rPr lang="es-ES" sz="1400" b="1" dirty="0">
                <a:solidFill>
                  <a:srgbClr val="FF0000"/>
                </a:solidFill>
              </a:rPr>
              <a:t>I</a:t>
            </a:r>
            <a:r>
              <a:rPr lang="es-ES" sz="1400" b="1" dirty="0" smtClean="0">
                <a:solidFill>
                  <a:srgbClr val="FF0000"/>
                </a:solidFill>
              </a:rPr>
              <a:t>nd.Operativos)</a:t>
            </a:r>
            <a:endParaRPr lang="es-ES" sz="1400" b="1" dirty="0">
              <a:solidFill>
                <a:srgbClr val="FF0000"/>
              </a:solidFill>
            </a:endParaRPr>
          </a:p>
        </p:txBody>
      </p:sp>
      <p:sp>
        <p:nvSpPr>
          <p:cNvPr id="50" name="49 Flecha derecha"/>
          <p:cNvSpPr/>
          <p:nvPr/>
        </p:nvSpPr>
        <p:spPr>
          <a:xfrm>
            <a:off x="4680270" y="4574532"/>
            <a:ext cx="1337119" cy="309069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2" name="51 Flecha arriba y abajo"/>
          <p:cNvSpPr/>
          <p:nvPr/>
        </p:nvSpPr>
        <p:spPr>
          <a:xfrm>
            <a:off x="7452843" y="3232950"/>
            <a:ext cx="384300" cy="685033"/>
          </a:xfrm>
          <a:prstGeom prst="up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54" name="53 Conector angular"/>
          <p:cNvCxnSpPr>
            <a:stCxn id="47" idx="2"/>
            <a:endCxn id="12" idx="2"/>
          </p:cNvCxnSpPr>
          <p:nvPr/>
        </p:nvCxnSpPr>
        <p:spPr>
          <a:xfrm rot="5400000">
            <a:off x="5181428" y="3666574"/>
            <a:ext cx="528556" cy="4155122"/>
          </a:xfrm>
          <a:prstGeom prst="bentConnector3">
            <a:avLst>
              <a:gd name="adj1" fmla="val 164652"/>
            </a:avLst>
          </a:prstGeom>
          <a:ln w="63500">
            <a:solidFill>
              <a:srgbClr val="FF0000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Flecha derecha"/>
          <p:cNvSpPr/>
          <p:nvPr/>
        </p:nvSpPr>
        <p:spPr>
          <a:xfrm>
            <a:off x="6077917" y="2315559"/>
            <a:ext cx="445593" cy="261587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CuadroTexto"/>
          <p:cNvSpPr txBox="1"/>
          <p:nvPr/>
        </p:nvSpPr>
        <p:spPr>
          <a:xfrm>
            <a:off x="4149274" y="724054"/>
            <a:ext cx="1885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MODIFICACION</a:t>
            </a:r>
            <a:endParaRPr lang="es-ES" i="1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0" name="59 CuadroTexto"/>
          <p:cNvSpPr txBox="1"/>
          <p:nvPr/>
        </p:nvSpPr>
        <p:spPr>
          <a:xfrm>
            <a:off x="4587757" y="6309320"/>
            <a:ext cx="1885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MODIFICACION</a:t>
            </a:r>
            <a:endParaRPr lang="es-ES" i="1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4" name="63 CuadroTexto"/>
          <p:cNvSpPr txBox="1"/>
          <p:nvPr/>
        </p:nvSpPr>
        <p:spPr>
          <a:xfrm>
            <a:off x="154552" y="6228333"/>
            <a:ext cx="23678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b="1" i="1" dirty="0" smtClean="0"/>
              <a:t>(*)Especial atención a los indicadores CORE</a:t>
            </a:r>
            <a:endParaRPr lang="es-ES" sz="1600" b="1" i="1" dirty="0"/>
          </a:p>
        </p:txBody>
      </p:sp>
      <p:sp>
        <p:nvSpPr>
          <p:cNvPr id="66" name="65 CuadroTexto"/>
          <p:cNvSpPr txBox="1"/>
          <p:nvPr/>
        </p:nvSpPr>
        <p:spPr>
          <a:xfrm>
            <a:off x="242025" y="240993"/>
            <a:ext cx="849694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ES" sz="2000" b="1" u="sng" dirty="0" smtClean="0"/>
              <a:t>Consistencia de Indicadores Operativos  - P.O’s FEDER y COHESION </a:t>
            </a:r>
            <a:r>
              <a:rPr lang="es-ES" b="1" u="sng" dirty="0" smtClean="0"/>
              <a:t>2007-2013</a:t>
            </a:r>
            <a:endParaRPr lang="es-ES" b="1" u="sng" dirty="0"/>
          </a:p>
        </p:txBody>
      </p:sp>
    </p:spTree>
    <p:extLst>
      <p:ext uri="{BB962C8B-B14F-4D97-AF65-F5344CB8AC3E}">
        <p14:creationId xmlns:p14="http://schemas.microsoft.com/office/powerpoint/2010/main" val="342221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17" grpId="0" animBg="1"/>
      <p:bldP spid="28" grpId="0" animBg="1"/>
      <p:bldP spid="47" grpId="0" animBg="1"/>
      <p:bldP spid="50" grpId="0" animBg="1"/>
      <p:bldP spid="52" grpId="0" animBg="1"/>
      <p:bldP spid="56" grpId="0" animBg="1"/>
      <p:bldP spid="59" grpId="0"/>
      <p:bldP spid="60" grpId="0"/>
      <p:bldP spid="6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1F736ADD1BF1344A7DEE7D74105212C" ma:contentTypeVersion="1" ma:contentTypeDescription="Crear nuevo documento." ma:contentTypeScope="" ma:versionID="4c49c1776f2eff39df6e4e1f54e28c7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b5f0d48ff83a005300e43886532853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F6C0A3-997E-4736-8DF1-945A64D491F4}"/>
</file>

<file path=customXml/itemProps2.xml><?xml version="1.0" encoding="utf-8"?>
<ds:datastoreItem xmlns:ds="http://schemas.openxmlformats.org/officeDocument/2006/customXml" ds:itemID="{7D671399-9AD4-473E-83AF-6EFEB7A4C090}"/>
</file>

<file path=customXml/itemProps3.xml><?xml version="1.0" encoding="utf-8"?>
<ds:datastoreItem xmlns:ds="http://schemas.openxmlformats.org/officeDocument/2006/customXml" ds:itemID="{80DAE0A9-904D-4990-8B9C-84F66B9B8C3E}"/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93</Words>
  <Application>Microsoft Office PowerPoint</Application>
  <PresentationFormat>Presentación en pantalla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IGAE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Arribas Peces, Emilio</dc:creator>
  <cp:lastModifiedBy>Carpio Mínguez, Pilar</cp:lastModifiedBy>
  <cp:revision>35</cp:revision>
  <cp:lastPrinted>2013-11-18T18:09:32Z</cp:lastPrinted>
  <dcterms:created xsi:type="dcterms:W3CDTF">2013-11-18T09:54:31Z</dcterms:created>
  <dcterms:modified xsi:type="dcterms:W3CDTF">2013-11-21T08:57:16Z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0x01010041F736ADD1BF1344A7DEE7D74105212C</vt:lpwstr>
  </property>
  <property fmtid="{D5CDD505-2E9C-101B-9397-08002B2CF9AE}" pid="3" name="Order">
    <vt:r8>400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