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drawings/drawing2.xml" ContentType="application/vnd.openxmlformats-officedocument.drawingml.chartshapes+xml"/>
  <Override PartName="/ppt/drawings/drawing1.xml" ContentType="application/vnd.openxmlformats-officedocument.drawingml.chartshapes+xml"/>
  <Override PartName="/ppt/drawings/drawing3.xml" ContentType="application/vnd.openxmlformats-officedocument.drawingml.chartshapes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charts/chart1.xml" ContentType="application/vnd.openxmlformats-officedocument.drawingml.chart+xml"/>
  <Override PartName="/ppt/charts/chart3.xml" ContentType="application/vnd.openxmlformats-officedocument.drawingml.chart+xml"/>
  <Override PartName="/ppt/theme/theme1.xml" ContentType="application/vnd.openxmlformats-officedocument.theme+xml"/>
  <Override PartName="/ppt/charts/chart2.xml" ContentType="application/vnd.openxmlformats-officedocument.drawingml.chart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58" r:id="rId4"/>
    <p:sldId id="259" r:id="rId5"/>
    <p:sldId id="261" r:id="rId6"/>
  </p:sldIdLst>
  <p:sldSz cx="9144000" cy="6858000" type="screen4x3"/>
  <p:notesSz cx="6797675" cy="987266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18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BLANCO\FC-PROGT\COMUN\0%20Periodo%202007-2013\5%20Evaluaci&#243;n%202007-2013\5.7%20Informes\5.7.6.%20Informes%20Ev%20Operativa\Repros%202013\Earmarking_AfeccReprogr\Resul_Analisis_Emarking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\\BLANCO\FC-PROGT\COMUN\0%20Periodo%202007-2013\5%20Evaluaci&#243;n%202007-2013\5.7%20Informes\5.7.6.%20Informes%20Ev%20Operativa\Repros%202013\Earmarking_AfeccReprogr\Resul_Analisis_Emarking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\\BLANCO\FC-PROGT\COMUN\0%20Periodo%202007-2013\5%20Evaluaci&#243;n%202007-2013\5.7%20Informes\5.7.6.%20Informes%20Ev%20Operativa\Repros%202013\Earmarking_AfeccReprogr\Resul_Analisis_Emarking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7517674748487762E-2"/>
          <c:y val="3.9955092246781822E-2"/>
          <c:w val="0.91248232525151218"/>
          <c:h val="0.78322232964920491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Graf_Gral!$K$10</c:f>
              <c:strCache>
                <c:ptCount val="1"/>
                <c:pt idx="0">
                  <c:v>F. Cohesion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dLbl>
              <c:idx val="4"/>
              <c:layout>
                <c:manualLayout>
                  <c:x val="3.1746027967215165E-2"/>
                  <c:y val="-0.37303087586641459"/>
                </c:manualLayout>
              </c:layout>
              <c:spPr/>
              <c:txPr>
                <a:bodyPr/>
                <a:lstStyle/>
                <a:p>
                  <a:pPr>
                    <a:defRPr sz="1800" b="1" baseline="0"/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 baseline="0"/>
                </a:pPr>
                <a:endParaRPr lang="es-E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Graf_Gral!$O$11:$O$15</c:f>
              <c:strCache>
                <c:ptCount val="5"/>
                <c:pt idx="0">
                  <c:v>Convergencia</c:v>
                </c:pt>
                <c:pt idx="1">
                  <c:v>Phasing-out</c:v>
                </c:pt>
                <c:pt idx="2">
                  <c:v>Phasing-in</c:v>
                </c:pt>
                <c:pt idx="3">
                  <c:v>Competitividad</c:v>
                </c:pt>
                <c:pt idx="4">
                  <c:v>Cohesion</c:v>
                </c:pt>
              </c:strCache>
            </c:strRef>
          </c:cat>
          <c:val>
            <c:numRef>
              <c:f>Graf_Gral!$K$11:$K$15</c:f>
              <c:numCache>
                <c:formatCode>0.0%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0.91009043365986653</c:v>
                </c:pt>
              </c:numCache>
            </c:numRef>
          </c:val>
        </c:ser>
        <c:ser>
          <c:idx val="1"/>
          <c:order val="1"/>
          <c:tx>
            <c:strRef>
              <c:f>Graf_Gral!$L$10</c:f>
              <c:strCache>
                <c:ptCount val="1"/>
                <c:pt idx="0">
                  <c:v>FEDER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dLbl>
              <c:idx val="4"/>
              <c:delete val="1"/>
            </c:dLbl>
            <c:txPr>
              <a:bodyPr/>
              <a:lstStyle/>
              <a:p>
                <a:pPr>
                  <a:defRPr sz="1400" b="1" i="0" baseline="0"/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Graf_Gral!$O$11:$O$15</c:f>
              <c:strCache>
                <c:ptCount val="5"/>
                <c:pt idx="0">
                  <c:v>Convergencia</c:v>
                </c:pt>
                <c:pt idx="1">
                  <c:v>Phasing-out</c:v>
                </c:pt>
                <c:pt idx="2">
                  <c:v>Phasing-in</c:v>
                </c:pt>
                <c:pt idx="3">
                  <c:v>Competitividad</c:v>
                </c:pt>
                <c:pt idx="4">
                  <c:v>Cohesion</c:v>
                </c:pt>
              </c:strCache>
            </c:strRef>
          </c:cat>
          <c:val>
            <c:numRef>
              <c:f>Graf_Gral!$L$11:$L$15</c:f>
              <c:numCache>
                <c:formatCode>0.0%</c:formatCode>
                <c:ptCount val="5"/>
                <c:pt idx="0">
                  <c:v>0.55998579730696141</c:v>
                </c:pt>
                <c:pt idx="1">
                  <c:v>0.55529394416413136</c:v>
                </c:pt>
                <c:pt idx="2">
                  <c:v>0.59865757647745721</c:v>
                </c:pt>
                <c:pt idx="3">
                  <c:v>0.40510556281933635</c:v>
                </c:pt>
                <c:pt idx="4">
                  <c:v>0</c:v>
                </c:pt>
              </c:numCache>
            </c:numRef>
          </c:val>
        </c:ser>
        <c:ser>
          <c:idx val="2"/>
          <c:order val="2"/>
          <c:tx>
            <c:strRef>
              <c:f>Graf_Gral!$M$10</c:f>
              <c:strCache>
                <c:ptCount val="1"/>
                <c:pt idx="0">
                  <c:v>F.Social Europeo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Lbl>
              <c:idx val="4"/>
              <c:delete val="1"/>
            </c:dLbl>
            <c:txPr>
              <a:bodyPr/>
              <a:lstStyle/>
              <a:p>
                <a:pPr>
                  <a:defRPr sz="1400" b="1" i="0" baseline="0"/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Graf_Gral!$O$11:$O$15</c:f>
              <c:strCache>
                <c:ptCount val="5"/>
                <c:pt idx="0">
                  <c:v>Convergencia</c:v>
                </c:pt>
                <c:pt idx="1">
                  <c:v>Phasing-out</c:v>
                </c:pt>
                <c:pt idx="2">
                  <c:v>Phasing-in</c:v>
                </c:pt>
                <c:pt idx="3">
                  <c:v>Competitividad</c:v>
                </c:pt>
                <c:pt idx="4">
                  <c:v>Cohesion</c:v>
                </c:pt>
              </c:strCache>
            </c:strRef>
          </c:cat>
          <c:val>
            <c:numRef>
              <c:f>Graf_Gral!$M$11:$M$15</c:f>
              <c:numCache>
                <c:formatCode>0.0%</c:formatCode>
                <c:ptCount val="5"/>
                <c:pt idx="0">
                  <c:v>0.21568145419933235</c:v>
                </c:pt>
                <c:pt idx="1">
                  <c:v>0.21270002126398455</c:v>
                </c:pt>
                <c:pt idx="2">
                  <c:v>0.24279539415697624</c:v>
                </c:pt>
                <c:pt idx="3">
                  <c:v>0.43135885965099674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shape val="box"/>
        <c:axId val="93998080"/>
        <c:axId val="94020352"/>
        <c:axId val="0"/>
      </c:bar3DChart>
      <c:catAx>
        <c:axId val="9399808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 i="0" baseline="0"/>
            </a:pPr>
            <a:endParaRPr lang="es-ES"/>
          </a:p>
        </c:txPr>
        <c:crossAx val="94020352"/>
        <c:crosses val="autoZero"/>
        <c:auto val="1"/>
        <c:lblAlgn val="ctr"/>
        <c:lblOffset val="100"/>
        <c:noMultiLvlLbl val="0"/>
      </c:catAx>
      <c:valAx>
        <c:axId val="94020352"/>
        <c:scaling>
          <c:orientation val="minMax"/>
        </c:scaling>
        <c:delete val="0"/>
        <c:axPos val="l"/>
        <c:majorGridlines/>
        <c:minorGridlines>
          <c:spPr>
            <a:ln>
              <a:noFill/>
            </a:ln>
          </c:spPr>
        </c:minorGridlines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US" sz="1600" dirty="0"/>
                  <a:t>Earmarking (% sobre total ayuda)</a:t>
                </a:r>
              </a:p>
            </c:rich>
          </c:tx>
          <c:layout>
            <c:manualLayout>
              <c:xMode val="edge"/>
              <c:yMode val="edge"/>
              <c:x val="2.4877601623892059E-2"/>
              <c:y val="0.23278170568943532"/>
            </c:manualLayout>
          </c:layout>
          <c:overlay val="0"/>
        </c:title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200" b="1" i="0" baseline="0"/>
            </a:pPr>
            <a:endParaRPr lang="es-ES"/>
          </a:p>
        </c:txPr>
        <c:crossAx val="93998080"/>
        <c:crosses val="autoZero"/>
        <c:crossBetween val="between"/>
        <c:majorUnit val="0.1"/>
      </c:valAx>
    </c:plotArea>
    <c:legend>
      <c:legendPos val="b"/>
      <c:layout>
        <c:manualLayout>
          <c:xMode val="edge"/>
          <c:yMode val="edge"/>
          <c:x val="0.28648308408078943"/>
          <c:y val="0.90905377848562885"/>
          <c:w val="0.47994375941772049"/>
          <c:h val="7.0782390386456895E-2"/>
        </c:manualLayout>
      </c:layout>
      <c:overlay val="0"/>
      <c:txPr>
        <a:bodyPr/>
        <a:lstStyle/>
        <a:p>
          <a:pPr>
            <a:defRPr sz="1600" b="1" i="1" baseline="0"/>
          </a:pPr>
          <a:endParaRPr lang="es-ES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7517674748487762E-2"/>
          <c:y val="3.9955092246781822E-2"/>
          <c:w val="0.91248232525151218"/>
          <c:h val="0.78322232964920491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Graf_Gral_Convergencia!$K$15</c:f>
              <c:strCache>
                <c:ptCount val="1"/>
                <c:pt idx="0">
                  <c:v>FEDER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cat>
            <c:strRef>
              <c:f>Graf_Gral_Convergencia!$N$16:$N$24</c:f>
              <c:strCache>
                <c:ptCount val="9"/>
                <c:pt idx="0">
                  <c:v>Galicia</c:v>
                </c:pt>
                <c:pt idx="1">
                  <c:v>Andalucia</c:v>
                </c:pt>
                <c:pt idx="2">
                  <c:v>Asturias</c:v>
                </c:pt>
                <c:pt idx="3">
                  <c:v>Murcia</c:v>
                </c:pt>
                <c:pt idx="4">
                  <c:v>Castilla-Mancha</c:v>
                </c:pt>
                <c:pt idx="5">
                  <c:v>Extremadura</c:v>
                </c:pt>
                <c:pt idx="6">
                  <c:v>Ceuta</c:v>
                </c:pt>
                <c:pt idx="7">
                  <c:v>Melilla</c:v>
                </c:pt>
                <c:pt idx="8">
                  <c:v>Sin regionalizar</c:v>
                </c:pt>
              </c:strCache>
            </c:strRef>
          </c:cat>
          <c:val>
            <c:numRef>
              <c:f>Graf_Gral_Convergencia!$K$16:$K$24</c:f>
              <c:numCache>
                <c:formatCode>0.0%</c:formatCode>
                <c:ptCount val="9"/>
                <c:pt idx="0">
                  <c:v>0.5878442648785811</c:v>
                </c:pt>
                <c:pt idx="1">
                  <c:v>0.51112014542245854</c:v>
                </c:pt>
                <c:pt idx="2">
                  <c:v>0.46651880086713604</c:v>
                </c:pt>
                <c:pt idx="3">
                  <c:v>0.63834356169320017</c:v>
                </c:pt>
                <c:pt idx="4">
                  <c:v>0.54906070389377537</c:v>
                </c:pt>
                <c:pt idx="5">
                  <c:v>0.52293553090288447</c:v>
                </c:pt>
                <c:pt idx="6">
                  <c:v>0.47859166678917914</c:v>
                </c:pt>
                <c:pt idx="7">
                  <c:v>0.54667385386552247</c:v>
                </c:pt>
                <c:pt idx="8">
                  <c:v>0.95893861956834281</c:v>
                </c:pt>
              </c:numCache>
            </c:numRef>
          </c:val>
        </c:ser>
        <c:ser>
          <c:idx val="1"/>
          <c:order val="1"/>
          <c:tx>
            <c:strRef>
              <c:f>Graf_Gral_Convergencia!$L$15</c:f>
              <c:strCache>
                <c:ptCount val="1"/>
                <c:pt idx="0">
                  <c:v>F.Social Europeo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cat>
            <c:strRef>
              <c:f>Graf_Gral_Convergencia!$N$16:$N$24</c:f>
              <c:strCache>
                <c:ptCount val="9"/>
                <c:pt idx="0">
                  <c:v>Galicia</c:v>
                </c:pt>
                <c:pt idx="1">
                  <c:v>Andalucia</c:v>
                </c:pt>
                <c:pt idx="2">
                  <c:v>Asturias</c:v>
                </c:pt>
                <c:pt idx="3">
                  <c:v>Murcia</c:v>
                </c:pt>
                <c:pt idx="4">
                  <c:v>Castilla-Mancha</c:v>
                </c:pt>
                <c:pt idx="5">
                  <c:v>Extremadura</c:v>
                </c:pt>
                <c:pt idx="6">
                  <c:v>Ceuta</c:v>
                </c:pt>
                <c:pt idx="7">
                  <c:v>Melilla</c:v>
                </c:pt>
                <c:pt idx="8">
                  <c:v>Sin regionalizar</c:v>
                </c:pt>
              </c:strCache>
            </c:strRef>
          </c:cat>
          <c:val>
            <c:numRef>
              <c:f>Graf_Gral_Convergencia!$L$16:$L$24</c:f>
              <c:numCache>
                <c:formatCode>0.0%</c:formatCode>
                <c:ptCount val="9"/>
                <c:pt idx="0">
                  <c:v>0.2324204731749826</c:v>
                </c:pt>
                <c:pt idx="1">
                  <c:v>0.23361040566390992</c:v>
                </c:pt>
                <c:pt idx="2">
                  <c:v>0.24248611042633159</c:v>
                </c:pt>
                <c:pt idx="3">
                  <c:v>0.18619508751560881</c:v>
                </c:pt>
                <c:pt idx="4">
                  <c:v>0.23536105793141776</c:v>
                </c:pt>
                <c:pt idx="5">
                  <c:v>0.21174602420419997</c:v>
                </c:pt>
                <c:pt idx="6">
                  <c:v>0.24785255100643672</c:v>
                </c:pt>
                <c:pt idx="7">
                  <c:v>0.20939843726587579</c:v>
                </c:pt>
                <c:pt idx="8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shape val="box"/>
        <c:axId val="100344576"/>
        <c:axId val="100346112"/>
        <c:axId val="0"/>
      </c:bar3DChart>
      <c:catAx>
        <c:axId val="10034457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 b="1" i="0" baseline="0"/>
            </a:pPr>
            <a:endParaRPr lang="es-ES"/>
          </a:p>
        </c:txPr>
        <c:crossAx val="100346112"/>
        <c:crosses val="autoZero"/>
        <c:auto val="1"/>
        <c:lblAlgn val="ctr"/>
        <c:lblOffset val="100"/>
        <c:noMultiLvlLbl val="0"/>
      </c:catAx>
      <c:valAx>
        <c:axId val="100346112"/>
        <c:scaling>
          <c:orientation val="minMax"/>
        </c:scaling>
        <c:delete val="0"/>
        <c:axPos val="l"/>
        <c:majorGridlines/>
        <c:minorGridlines>
          <c:spPr>
            <a:ln>
              <a:noFill/>
            </a:ln>
          </c:spPr>
        </c:minorGridlines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US" sz="1600" dirty="0"/>
                  <a:t>Earmarking (% </a:t>
                </a:r>
                <a:r>
                  <a:rPr lang="en-US" sz="1600" dirty="0" smtClean="0"/>
                  <a:t>sobre </a:t>
                </a:r>
                <a:r>
                  <a:rPr lang="en-US" sz="1600" dirty="0"/>
                  <a:t>total ayuda)</a:t>
                </a:r>
              </a:p>
            </c:rich>
          </c:tx>
          <c:layout>
            <c:manualLayout>
              <c:xMode val="edge"/>
              <c:yMode val="edge"/>
              <c:x val="9.7604454490277485E-3"/>
              <c:y val="0.15464686006876741"/>
            </c:manualLayout>
          </c:layout>
          <c:overlay val="0"/>
        </c:title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 b="1" i="0" baseline="0"/>
            </a:pPr>
            <a:endParaRPr lang="es-ES"/>
          </a:p>
        </c:txPr>
        <c:crossAx val="100344576"/>
        <c:crosses val="autoZero"/>
        <c:crossBetween val="between"/>
        <c:majorUnit val="0.1"/>
      </c:valAx>
    </c:plotArea>
    <c:legend>
      <c:legendPos val="b"/>
      <c:layout>
        <c:manualLayout>
          <c:xMode val="edge"/>
          <c:yMode val="edge"/>
          <c:x val="1.1330381012219176E-2"/>
          <c:y val="0.92847133187722108"/>
          <c:w val="0.33336711406392716"/>
          <c:h val="7.0782390386456895E-2"/>
        </c:manualLayout>
      </c:layout>
      <c:overlay val="0"/>
      <c:txPr>
        <a:bodyPr/>
        <a:lstStyle/>
        <a:p>
          <a:pPr>
            <a:defRPr sz="1600" b="1" i="1" baseline="0"/>
          </a:pPr>
          <a:endParaRPr lang="es-ES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7517674748487762E-2"/>
          <c:y val="3.9955092246781822E-2"/>
          <c:w val="0.91248232525151218"/>
          <c:h val="0.78322232964920491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Graf_Gral_Compet!$K$15</c:f>
              <c:strCache>
                <c:ptCount val="1"/>
                <c:pt idx="0">
                  <c:v>FEDER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cat>
            <c:strRef>
              <c:f>Graf_Gral_Compet!$N$16:$N$26</c:f>
              <c:strCache>
                <c:ptCount val="11"/>
                <c:pt idx="0">
                  <c:v>Pais Vasco</c:v>
                </c:pt>
                <c:pt idx="1">
                  <c:v>Cataluña</c:v>
                </c:pt>
                <c:pt idx="2">
                  <c:v>Cantabria</c:v>
                </c:pt>
                <c:pt idx="3">
                  <c:v>La Rioja</c:v>
                </c:pt>
                <c:pt idx="4">
                  <c:v>C. Valenciana</c:v>
                </c:pt>
                <c:pt idx="5">
                  <c:v>Aragón</c:v>
                </c:pt>
                <c:pt idx="6">
                  <c:v>Canarias</c:v>
                </c:pt>
                <c:pt idx="7">
                  <c:v>Navarra</c:v>
                </c:pt>
                <c:pt idx="8">
                  <c:v>Balears</c:v>
                </c:pt>
                <c:pt idx="9">
                  <c:v>Madrid</c:v>
                </c:pt>
                <c:pt idx="10">
                  <c:v>Castilla Leon</c:v>
                </c:pt>
              </c:strCache>
            </c:strRef>
          </c:cat>
          <c:val>
            <c:numRef>
              <c:f>Graf_Gral_Compet!$K$16:$K$26</c:f>
              <c:numCache>
                <c:formatCode>0.0%</c:formatCode>
                <c:ptCount val="11"/>
                <c:pt idx="0">
                  <c:v>0.58402265579647838</c:v>
                </c:pt>
                <c:pt idx="1">
                  <c:v>0.34272397722621295</c:v>
                </c:pt>
                <c:pt idx="2">
                  <c:v>0.51525802121422104</c:v>
                </c:pt>
                <c:pt idx="3">
                  <c:v>0.44747362960286596</c:v>
                </c:pt>
                <c:pt idx="4">
                  <c:v>0.59434746958270968</c:v>
                </c:pt>
                <c:pt idx="5">
                  <c:v>0.47868588062338979</c:v>
                </c:pt>
                <c:pt idx="6">
                  <c:v>0.56840059383826358</c:v>
                </c:pt>
                <c:pt idx="7">
                  <c:v>0.58551170950781783</c:v>
                </c:pt>
                <c:pt idx="8">
                  <c:v>0.33042810448050036</c:v>
                </c:pt>
                <c:pt idx="9">
                  <c:v>0.37809405710096522</c:v>
                </c:pt>
                <c:pt idx="10">
                  <c:v>0.63688110318297508</c:v>
                </c:pt>
              </c:numCache>
            </c:numRef>
          </c:val>
        </c:ser>
        <c:ser>
          <c:idx val="1"/>
          <c:order val="1"/>
          <c:tx>
            <c:strRef>
              <c:f>Graf_Gral_Compet!$L$15</c:f>
              <c:strCache>
                <c:ptCount val="1"/>
                <c:pt idx="0">
                  <c:v>F.Social Europeo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cat>
            <c:strRef>
              <c:f>Graf_Gral_Compet!$N$16:$N$26</c:f>
              <c:strCache>
                <c:ptCount val="11"/>
                <c:pt idx="0">
                  <c:v>Pais Vasco</c:v>
                </c:pt>
                <c:pt idx="1">
                  <c:v>Cataluña</c:v>
                </c:pt>
                <c:pt idx="2">
                  <c:v>Cantabria</c:v>
                </c:pt>
                <c:pt idx="3">
                  <c:v>La Rioja</c:v>
                </c:pt>
                <c:pt idx="4">
                  <c:v>C. Valenciana</c:v>
                </c:pt>
                <c:pt idx="5">
                  <c:v>Aragón</c:v>
                </c:pt>
                <c:pt idx="6">
                  <c:v>Canarias</c:v>
                </c:pt>
                <c:pt idx="7">
                  <c:v>Navarra</c:v>
                </c:pt>
                <c:pt idx="8">
                  <c:v>Balears</c:v>
                </c:pt>
                <c:pt idx="9">
                  <c:v>Madrid</c:v>
                </c:pt>
                <c:pt idx="10">
                  <c:v>Castilla Leon</c:v>
                </c:pt>
              </c:strCache>
            </c:strRef>
          </c:cat>
          <c:val>
            <c:numRef>
              <c:f>Graf_Gral_Compet!$L$16:$L$26</c:f>
              <c:numCache>
                <c:formatCode>0.0%</c:formatCode>
                <c:ptCount val="11"/>
                <c:pt idx="0">
                  <c:v>0.35261101874149409</c:v>
                </c:pt>
                <c:pt idx="1">
                  <c:v>0.42080902981976559</c:v>
                </c:pt>
                <c:pt idx="2">
                  <c:v>0.32947887075211885</c:v>
                </c:pt>
                <c:pt idx="3">
                  <c:v>0.45163054827780708</c:v>
                </c:pt>
                <c:pt idx="4">
                  <c:v>0.2377192934522887</c:v>
                </c:pt>
                <c:pt idx="5">
                  <c:v>0.32876911726001723</c:v>
                </c:pt>
                <c:pt idx="6">
                  <c:v>0.26835549216868237</c:v>
                </c:pt>
                <c:pt idx="7">
                  <c:v>0.36322949398497117</c:v>
                </c:pt>
                <c:pt idx="8">
                  <c:v>0.43477745042236088</c:v>
                </c:pt>
                <c:pt idx="9">
                  <c:v>0.53444923268291722</c:v>
                </c:pt>
                <c:pt idx="10">
                  <c:v>0.22932569584095389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shape val="box"/>
        <c:axId val="103497728"/>
        <c:axId val="103499264"/>
        <c:axId val="0"/>
      </c:bar3DChart>
      <c:catAx>
        <c:axId val="103497728"/>
        <c:scaling>
          <c:orientation val="minMax"/>
        </c:scaling>
        <c:delete val="0"/>
        <c:axPos val="b"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200" b="1" i="0" baseline="0"/>
            </a:pPr>
            <a:endParaRPr lang="es-ES"/>
          </a:p>
        </c:txPr>
        <c:crossAx val="103499264"/>
        <c:crosses val="autoZero"/>
        <c:auto val="1"/>
        <c:lblAlgn val="ctr"/>
        <c:lblOffset val="100"/>
        <c:noMultiLvlLbl val="0"/>
      </c:catAx>
      <c:valAx>
        <c:axId val="103499264"/>
        <c:scaling>
          <c:orientation val="minMax"/>
        </c:scaling>
        <c:delete val="0"/>
        <c:axPos val="l"/>
        <c:majorGridlines/>
        <c:minorGridlines>
          <c:spPr>
            <a:ln>
              <a:noFill/>
            </a:ln>
          </c:spPr>
        </c:minorGridlines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US" sz="1600" dirty="0"/>
                  <a:t>Earmarking (% sobre total ayuda)</a:t>
                </a:r>
              </a:p>
            </c:rich>
          </c:tx>
          <c:layout>
            <c:manualLayout>
              <c:xMode val="edge"/>
              <c:yMode val="edge"/>
              <c:x val="9.7604454490277485E-3"/>
              <c:y val="0.15464686006876741"/>
            </c:manualLayout>
          </c:layout>
          <c:overlay val="0"/>
        </c:title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 b="1" i="0" baseline="0"/>
            </a:pPr>
            <a:endParaRPr lang="es-ES"/>
          </a:p>
        </c:txPr>
        <c:crossAx val="103497728"/>
        <c:crosses val="autoZero"/>
        <c:crossBetween val="between"/>
        <c:majorUnit val="0.1"/>
      </c:valAx>
    </c:plotArea>
    <c:legend>
      <c:legendPos val="b"/>
      <c:layout>
        <c:manualLayout>
          <c:xMode val="edge"/>
          <c:yMode val="edge"/>
          <c:x val="1.1330381012219176E-2"/>
          <c:y val="0.92847133187722108"/>
          <c:w val="0.33336711406392716"/>
          <c:h val="7.0782390386456895E-2"/>
        </c:manualLayout>
      </c:layout>
      <c:overlay val="0"/>
      <c:txPr>
        <a:bodyPr/>
        <a:lstStyle/>
        <a:p>
          <a:pPr>
            <a:defRPr sz="1600" b="1" i="1" baseline="0"/>
          </a:pPr>
          <a:endParaRPr lang="es-ES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0.20068</cdr:x>
      <cdr:y>0.16446</cdr:y>
    </cdr:from>
    <cdr:to>
      <cdr:x>0.28231</cdr:x>
      <cdr:y>0.22873</cdr:y>
    </cdr:to>
    <cdr:sp macro="" textlink="">
      <cdr:nvSpPr>
        <cdr:cNvPr id="6" name="5 CuadroTexto"/>
        <cdr:cNvSpPr txBox="1"/>
      </cdr:nvSpPr>
      <cdr:spPr>
        <a:xfrm xmlns:a="http://schemas.openxmlformats.org/drawingml/2006/main">
          <a:off x="1685926" y="828676"/>
          <a:ext cx="685800" cy="3238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s-ES" sz="1800" b="1" dirty="0"/>
            <a:t>77,6%</a:t>
          </a:r>
        </a:p>
      </cdr:txBody>
    </cdr:sp>
  </cdr:relSizeAnchor>
  <cdr:relSizeAnchor xmlns:cdr="http://schemas.openxmlformats.org/drawingml/2006/chartDrawing">
    <cdr:from>
      <cdr:x>0.35525</cdr:x>
      <cdr:y>0.17454</cdr:y>
    </cdr:from>
    <cdr:to>
      <cdr:x>0.44104</cdr:x>
      <cdr:y>0.24386</cdr:y>
    </cdr:to>
    <cdr:sp macro="" textlink="">
      <cdr:nvSpPr>
        <cdr:cNvPr id="7" name="1 CuadroTexto"/>
        <cdr:cNvSpPr txBox="1"/>
      </cdr:nvSpPr>
      <cdr:spPr>
        <a:xfrm xmlns:a="http://schemas.openxmlformats.org/drawingml/2006/main">
          <a:off x="2984500" y="879475"/>
          <a:ext cx="720726" cy="34925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ES" sz="1800" b="1" dirty="0"/>
            <a:t>76,8%</a:t>
          </a:r>
        </a:p>
      </cdr:txBody>
    </cdr:sp>
  </cdr:relSizeAnchor>
  <cdr:relSizeAnchor xmlns:cdr="http://schemas.openxmlformats.org/drawingml/2006/chartDrawing">
    <cdr:from>
      <cdr:x>0.51285</cdr:x>
      <cdr:y>0.12728</cdr:y>
    </cdr:from>
    <cdr:to>
      <cdr:x>0.59297</cdr:x>
      <cdr:y>0.19093</cdr:y>
    </cdr:to>
    <cdr:sp macro="" textlink="">
      <cdr:nvSpPr>
        <cdr:cNvPr id="8" name="1 CuadroTexto"/>
        <cdr:cNvSpPr txBox="1"/>
      </cdr:nvSpPr>
      <cdr:spPr>
        <a:xfrm xmlns:a="http://schemas.openxmlformats.org/drawingml/2006/main">
          <a:off x="4308474" y="641350"/>
          <a:ext cx="673101" cy="3206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ES" sz="1800" b="1" dirty="0"/>
            <a:t>84,1%</a:t>
          </a:r>
        </a:p>
      </cdr:txBody>
    </cdr:sp>
  </cdr:relSizeAnchor>
  <cdr:relSizeAnchor xmlns:cdr="http://schemas.openxmlformats.org/drawingml/2006/chartDrawing">
    <cdr:from>
      <cdr:x>0.67045</cdr:x>
      <cdr:y>0.12728</cdr:y>
    </cdr:from>
    <cdr:to>
      <cdr:x>0.75624</cdr:x>
      <cdr:y>0.19282</cdr:y>
    </cdr:to>
    <cdr:sp macro="" textlink="">
      <cdr:nvSpPr>
        <cdr:cNvPr id="9" name="1 CuadroTexto"/>
        <cdr:cNvSpPr txBox="1"/>
      </cdr:nvSpPr>
      <cdr:spPr>
        <a:xfrm xmlns:a="http://schemas.openxmlformats.org/drawingml/2006/main">
          <a:off x="5632450" y="641350"/>
          <a:ext cx="720726" cy="3302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ES" sz="1800" b="1" dirty="0"/>
            <a:t>83,6%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0.13668</cdr:x>
      <cdr:y>0.13788</cdr:y>
    </cdr:from>
    <cdr:to>
      <cdr:x>0.20811</cdr:x>
      <cdr:y>0.20215</cdr:y>
    </cdr:to>
    <cdr:sp macro="" textlink="">
      <cdr:nvSpPr>
        <cdr:cNvPr id="6" name="5 CuadroTexto"/>
        <cdr:cNvSpPr txBox="1"/>
      </cdr:nvSpPr>
      <cdr:spPr>
        <a:xfrm xmlns:a="http://schemas.openxmlformats.org/drawingml/2006/main">
          <a:off x="1350042" y="811649"/>
          <a:ext cx="705534" cy="37832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s-ES" sz="1600" b="1" dirty="0"/>
            <a:t>82,0%</a:t>
          </a:r>
        </a:p>
      </cdr:txBody>
    </cdr:sp>
  </cdr:relSizeAnchor>
  <cdr:relSizeAnchor xmlns:cdr="http://schemas.openxmlformats.org/drawingml/2006/chartDrawing">
    <cdr:from>
      <cdr:x>0.69706</cdr:x>
      <cdr:y>0.20587</cdr:y>
    </cdr:from>
    <cdr:to>
      <cdr:x>0.76471</cdr:x>
      <cdr:y>0.27141</cdr:y>
    </cdr:to>
    <cdr:sp macro="" textlink="">
      <cdr:nvSpPr>
        <cdr:cNvPr id="9" name="1 CuadroTexto"/>
        <cdr:cNvSpPr txBox="1"/>
      </cdr:nvSpPr>
      <cdr:spPr>
        <a:xfrm xmlns:a="http://schemas.openxmlformats.org/drawingml/2006/main">
          <a:off x="6885155" y="1211847"/>
          <a:ext cx="668171" cy="3857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ES" sz="1600" b="1" dirty="0"/>
            <a:t>72,7%</a:t>
          </a:r>
        </a:p>
      </cdr:txBody>
    </cdr:sp>
  </cdr:relSizeAnchor>
  <cdr:relSizeAnchor xmlns:cdr="http://schemas.openxmlformats.org/drawingml/2006/chartDrawing">
    <cdr:from>
      <cdr:x>0.2328</cdr:x>
      <cdr:y>0.18351</cdr:y>
    </cdr:from>
    <cdr:to>
      <cdr:x>0.30423</cdr:x>
      <cdr:y>0.24778</cdr:y>
    </cdr:to>
    <cdr:sp macro="" textlink="">
      <cdr:nvSpPr>
        <cdr:cNvPr id="10" name="1 CuadroTexto"/>
        <cdr:cNvSpPr txBox="1"/>
      </cdr:nvSpPr>
      <cdr:spPr>
        <a:xfrm xmlns:a="http://schemas.openxmlformats.org/drawingml/2006/main">
          <a:off x="1955800" y="1003300"/>
          <a:ext cx="600078" cy="35138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ES" sz="1600" b="1" dirty="0"/>
            <a:t>74,5%</a:t>
          </a:r>
        </a:p>
      </cdr:txBody>
    </cdr:sp>
  </cdr:relSizeAnchor>
  <cdr:relSizeAnchor xmlns:cdr="http://schemas.openxmlformats.org/drawingml/2006/chartDrawing">
    <cdr:from>
      <cdr:x>0.32464</cdr:x>
      <cdr:y>0.2079</cdr:y>
    </cdr:from>
    <cdr:to>
      <cdr:x>0.39607</cdr:x>
      <cdr:y>0.27217</cdr:y>
    </cdr:to>
    <cdr:sp macro="" textlink="">
      <cdr:nvSpPr>
        <cdr:cNvPr id="11" name="1 CuadroTexto"/>
        <cdr:cNvSpPr txBox="1"/>
      </cdr:nvSpPr>
      <cdr:spPr>
        <a:xfrm xmlns:a="http://schemas.openxmlformats.org/drawingml/2006/main">
          <a:off x="2727325" y="1136650"/>
          <a:ext cx="600078" cy="35138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ES" sz="1600" b="1" dirty="0"/>
            <a:t>70,9%</a:t>
          </a:r>
        </a:p>
      </cdr:txBody>
    </cdr:sp>
  </cdr:relSizeAnchor>
  <cdr:relSizeAnchor xmlns:cdr="http://schemas.openxmlformats.org/drawingml/2006/chartDrawing">
    <cdr:from>
      <cdr:x>0.41761</cdr:x>
      <cdr:y>0.12253</cdr:y>
    </cdr:from>
    <cdr:to>
      <cdr:x>0.48904</cdr:x>
      <cdr:y>0.1868</cdr:y>
    </cdr:to>
    <cdr:sp macro="" textlink="">
      <cdr:nvSpPr>
        <cdr:cNvPr id="12" name="1 CuadroTexto"/>
        <cdr:cNvSpPr txBox="1"/>
      </cdr:nvSpPr>
      <cdr:spPr>
        <a:xfrm xmlns:a="http://schemas.openxmlformats.org/drawingml/2006/main">
          <a:off x="3508375" y="669925"/>
          <a:ext cx="600078" cy="35138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ES" sz="1600" b="1" dirty="0"/>
            <a:t>82,4%</a:t>
          </a:r>
        </a:p>
      </cdr:txBody>
    </cdr:sp>
  </cdr:relSizeAnchor>
  <cdr:relSizeAnchor xmlns:cdr="http://schemas.openxmlformats.org/drawingml/2006/chartDrawing">
    <cdr:from>
      <cdr:x>0.51141</cdr:x>
      <cdr:y>0.16721</cdr:y>
    </cdr:from>
    <cdr:to>
      <cdr:x>0.58284</cdr:x>
      <cdr:y>0.23148</cdr:y>
    </cdr:to>
    <cdr:sp macro="" textlink="">
      <cdr:nvSpPr>
        <cdr:cNvPr id="13" name="1 CuadroTexto"/>
        <cdr:cNvSpPr txBox="1"/>
      </cdr:nvSpPr>
      <cdr:spPr>
        <a:xfrm xmlns:a="http://schemas.openxmlformats.org/drawingml/2006/main">
          <a:off x="5051425" y="984250"/>
          <a:ext cx="705534" cy="37832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ES" sz="1600" b="1" dirty="0"/>
            <a:t>78,4%</a:t>
          </a:r>
        </a:p>
      </cdr:txBody>
    </cdr:sp>
  </cdr:relSizeAnchor>
  <cdr:relSizeAnchor xmlns:cdr="http://schemas.openxmlformats.org/drawingml/2006/chartDrawing">
    <cdr:from>
      <cdr:x>0.60399</cdr:x>
      <cdr:y>0.19795</cdr:y>
    </cdr:from>
    <cdr:to>
      <cdr:x>0.67541</cdr:x>
      <cdr:y>0.26222</cdr:y>
    </cdr:to>
    <cdr:sp macro="" textlink="">
      <cdr:nvSpPr>
        <cdr:cNvPr id="14" name="1 CuadroTexto"/>
        <cdr:cNvSpPr txBox="1"/>
      </cdr:nvSpPr>
      <cdr:spPr>
        <a:xfrm xmlns:a="http://schemas.openxmlformats.org/drawingml/2006/main">
          <a:off x="5965825" y="1165225"/>
          <a:ext cx="705534" cy="37832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ES" sz="1600" b="1" dirty="0"/>
            <a:t>73,5%</a:t>
          </a:r>
        </a:p>
      </cdr:txBody>
    </cdr:sp>
  </cdr:relSizeAnchor>
  <cdr:relSizeAnchor xmlns:cdr="http://schemas.openxmlformats.org/drawingml/2006/chartDrawing">
    <cdr:from>
      <cdr:x>0.79492</cdr:x>
      <cdr:y>0.18986</cdr:y>
    </cdr:from>
    <cdr:to>
      <cdr:x>0.86257</cdr:x>
      <cdr:y>0.2554</cdr:y>
    </cdr:to>
    <cdr:sp macro="" textlink="">
      <cdr:nvSpPr>
        <cdr:cNvPr id="15" name="1 CuadroTexto"/>
        <cdr:cNvSpPr txBox="1"/>
      </cdr:nvSpPr>
      <cdr:spPr>
        <a:xfrm xmlns:a="http://schemas.openxmlformats.org/drawingml/2006/main">
          <a:off x="7851775" y="1117600"/>
          <a:ext cx="668171" cy="3857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ES" sz="1600" b="1" dirty="0"/>
            <a:t>75,6%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0.12993</cdr:x>
      <cdr:y>0.05697</cdr:y>
    </cdr:from>
    <cdr:to>
      <cdr:x>0.20136</cdr:x>
      <cdr:y>0.12124</cdr:y>
    </cdr:to>
    <cdr:sp macro="" textlink="">
      <cdr:nvSpPr>
        <cdr:cNvPr id="6" name="5 CuadroTexto"/>
        <cdr:cNvSpPr txBox="1"/>
      </cdr:nvSpPr>
      <cdr:spPr>
        <a:xfrm xmlns:a="http://schemas.openxmlformats.org/drawingml/2006/main">
          <a:off x="1283372" y="335374"/>
          <a:ext cx="705544" cy="37832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s-ES" sz="1600" b="1" dirty="0"/>
            <a:t>93,7%</a:t>
          </a:r>
        </a:p>
      </cdr:txBody>
    </cdr:sp>
  </cdr:relSizeAnchor>
  <cdr:relSizeAnchor xmlns:cdr="http://schemas.openxmlformats.org/drawingml/2006/chartDrawing">
    <cdr:from>
      <cdr:x>0.67102</cdr:x>
      <cdr:y>0.04244</cdr:y>
    </cdr:from>
    <cdr:to>
      <cdr:x>0.73867</cdr:x>
      <cdr:y>0.10798</cdr:y>
    </cdr:to>
    <cdr:sp macro="" textlink="">
      <cdr:nvSpPr>
        <cdr:cNvPr id="9" name="1 CuadroTexto"/>
        <cdr:cNvSpPr txBox="1"/>
      </cdr:nvSpPr>
      <cdr:spPr>
        <a:xfrm xmlns:a="http://schemas.openxmlformats.org/drawingml/2006/main">
          <a:off x="6627984" y="249819"/>
          <a:ext cx="668207" cy="3857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ES" sz="1600" b="1" dirty="0"/>
            <a:t>94,9%</a:t>
          </a:r>
        </a:p>
      </cdr:txBody>
    </cdr:sp>
  </cdr:relSizeAnchor>
  <cdr:relSizeAnchor xmlns:cdr="http://schemas.openxmlformats.org/drawingml/2006/chartDrawing">
    <cdr:from>
      <cdr:x>0.2058</cdr:x>
      <cdr:y>0.18675</cdr:y>
    </cdr:from>
    <cdr:to>
      <cdr:x>0.27723</cdr:x>
      <cdr:y>0.25102</cdr:y>
    </cdr:to>
    <cdr:sp macro="" textlink="">
      <cdr:nvSpPr>
        <cdr:cNvPr id="10" name="1 CuadroTexto"/>
        <cdr:cNvSpPr txBox="1"/>
      </cdr:nvSpPr>
      <cdr:spPr>
        <a:xfrm xmlns:a="http://schemas.openxmlformats.org/drawingml/2006/main">
          <a:off x="2032765" y="1099273"/>
          <a:ext cx="705544" cy="37832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ES" sz="1600" b="1" dirty="0"/>
            <a:t>76,4%</a:t>
          </a:r>
        </a:p>
      </cdr:txBody>
    </cdr:sp>
  </cdr:relSizeAnchor>
  <cdr:relSizeAnchor xmlns:cdr="http://schemas.openxmlformats.org/drawingml/2006/chartDrawing">
    <cdr:from>
      <cdr:x>0.28125</cdr:x>
      <cdr:y>0.12538</cdr:y>
    </cdr:from>
    <cdr:to>
      <cdr:x>0.35268</cdr:x>
      <cdr:y>0.18965</cdr:y>
    </cdr:to>
    <cdr:sp macro="" textlink="">
      <cdr:nvSpPr>
        <cdr:cNvPr id="11" name="1 CuadroTexto"/>
        <cdr:cNvSpPr txBox="1"/>
      </cdr:nvSpPr>
      <cdr:spPr>
        <a:xfrm xmlns:a="http://schemas.openxmlformats.org/drawingml/2006/main">
          <a:off x="2777983" y="738018"/>
          <a:ext cx="705544" cy="37832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ES" sz="1600" b="1" dirty="0"/>
            <a:t>84,5%</a:t>
          </a:r>
        </a:p>
      </cdr:txBody>
    </cdr:sp>
  </cdr:relSizeAnchor>
  <cdr:relSizeAnchor xmlns:cdr="http://schemas.openxmlformats.org/drawingml/2006/chartDrawing">
    <cdr:from>
      <cdr:x>0.36072</cdr:x>
      <cdr:y>0.08693</cdr:y>
    </cdr:from>
    <cdr:to>
      <cdr:x>0.43215</cdr:x>
      <cdr:y>0.1512</cdr:y>
    </cdr:to>
    <cdr:sp macro="" textlink="">
      <cdr:nvSpPr>
        <cdr:cNvPr id="12" name="1 CuadroTexto"/>
        <cdr:cNvSpPr txBox="1"/>
      </cdr:nvSpPr>
      <cdr:spPr>
        <a:xfrm xmlns:a="http://schemas.openxmlformats.org/drawingml/2006/main">
          <a:off x="3562937" y="511717"/>
          <a:ext cx="705544" cy="37832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ES" sz="1600" b="1" dirty="0"/>
            <a:t>89,9%</a:t>
          </a:r>
        </a:p>
      </cdr:txBody>
    </cdr:sp>
  </cdr:relSizeAnchor>
  <cdr:relSizeAnchor xmlns:cdr="http://schemas.openxmlformats.org/drawingml/2006/chartDrawing">
    <cdr:from>
      <cdr:x>0.51237</cdr:x>
      <cdr:y>0.15588</cdr:y>
    </cdr:from>
    <cdr:to>
      <cdr:x>0.5838</cdr:x>
      <cdr:y>0.22015</cdr:y>
    </cdr:to>
    <cdr:sp macro="" textlink="">
      <cdr:nvSpPr>
        <cdr:cNvPr id="13" name="1 CuadroTexto"/>
        <cdr:cNvSpPr txBox="1"/>
      </cdr:nvSpPr>
      <cdr:spPr>
        <a:xfrm xmlns:a="http://schemas.openxmlformats.org/drawingml/2006/main">
          <a:off x="5060939" y="917598"/>
          <a:ext cx="705545" cy="37832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ES" sz="1600" b="1" dirty="0"/>
            <a:t>80,7%</a:t>
          </a:r>
        </a:p>
      </cdr:txBody>
    </cdr:sp>
  </cdr:relSizeAnchor>
  <cdr:relSizeAnchor xmlns:cdr="http://schemas.openxmlformats.org/drawingml/2006/chartDrawing">
    <cdr:from>
      <cdr:x>0.58953</cdr:x>
      <cdr:y>0.13323</cdr:y>
    </cdr:from>
    <cdr:to>
      <cdr:x>0.66095</cdr:x>
      <cdr:y>0.1975</cdr:y>
    </cdr:to>
    <cdr:sp macro="" textlink="">
      <cdr:nvSpPr>
        <cdr:cNvPr id="14" name="1 CuadroTexto"/>
        <cdr:cNvSpPr txBox="1"/>
      </cdr:nvSpPr>
      <cdr:spPr>
        <a:xfrm xmlns:a="http://schemas.openxmlformats.org/drawingml/2006/main">
          <a:off x="5822992" y="784223"/>
          <a:ext cx="705445" cy="37832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ES" sz="1600" b="1" dirty="0"/>
            <a:t>83,7%</a:t>
          </a:r>
        </a:p>
      </cdr:txBody>
    </cdr:sp>
  </cdr:relSizeAnchor>
  <cdr:relSizeAnchor xmlns:cdr="http://schemas.openxmlformats.org/drawingml/2006/chartDrawing">
    <cdr:from>
      <cdr:x>0.74092</cdr:x>
      <cdr:y>0.17853</cdr:y>
    </cdr:from>
    <cdr:to>
      <cdr:x>0.80857</cdr:x>
      <cdr:y>0.24407</cdr:y>
    </cdr:to>
    <cdr:sp macro="" textlink="">
      <cdr:nvSpPr>
        <cdr:cNvPr id="15" name="1 CuadroTexto"/>
        <cdr:cNvSpPr txBox="1"/>
      </cdr:nvSpPr>
      <cdr:spPr>
        <a:xfrm xmlns:a="http://schemas.openxmlformats.org/drawingml/2006/main">
          <a:off x="7318363" y="1050927"/>
          <a:ext cx="668208" cy="3857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ES" sz="1600" b="1" dirty="0"/>
            <a:t>76,5%</a:t>
          </a:r>
        </a:p>
      </cdr:txBody>
    </cdr:sp>
  </cdr:relSizeAnchor>
  <cdr:relSizeAnchor xmlns:cdr="http://schemas.openxmlformats.org/drawingml/2006/chartDrawing">
    <cdr:from>
      <cdr:x>0.43427</cdr:x>
      <cdr:y>0.13646</cdr:y>
    </cdr:from>
    <cdr:to>
      <cdr:x>0.5057</cdr:x>
      <cdr:y>0.20073</cdr:y>
    </cdr:to>
    <cdr:sp macro="" textlink="">
      <cdr:nvSpPr>
        <cdr:cNvPr id="16" name="1 CuadroTexto"/>
        <cdr:cNvSpPr txBox="1"/>
      </cdr:nvSpPr>
      <cdr:spPr>
        <a:xfrm xmlns:a="http://schemas.openxmlformats.org/drawingml/2006/main">
          <a:off x="4289425" y="803275"/>
          <a:ext cx="705544" cy="37832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ES" sz="1600" b="1" dirty="0"/>
            <a:t>83,2%</a:t>
          </a:r>
        </a:p>
      </cdr:txBody>
    </cdr:sp>
  </cdr:relSizeAnchor>
  <cdr:relSizeAnchor xmlns:cdr="http://schemas.openxmlformats.org/drawingml/2006/chartDrawing">
    <cdr:from>
      <cdr:x>0.81614</cdr:x>
      <cdr:y>0.07012</cdr:y>
    </cdr:from>
    <cdr:to>
      <cdr:x>0.88379</cdr:x>
      <cdr:y>0.13566</cdr:y>
    </cdr:to>
    <cdr:sp macro="" textlink="">
      <cdr:nvSpPr>
        <cdr:cNvPr id="17" name="1 CuadroTexto"/>
        <cdr:cNvSpPr txBox="1"/>
      </cdr:nvSpPr>
      <cdr:spPr>
        <a:xfrm xmlns:a="http://schemas.openxmlformats.org/drawingml/2006/main">
          <a:off x="8061325" y="412750"/>
          <a:ext cx="668208" cy="3857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ES" sz="1600" b="1" dirty="0"/>
            <a:t>91,3%</a:t>
          </a:r>
        </a:p>
      </cdr:txBody>
    </cdr:sp>
  </cdr:relSizeAnchor>
  <cdr:relSizeAnchor xmlns:cdr="http://schemas.openxmlformats.org/drawingml/2006/chartDrawing">
    <cdr:from>
      <cdr:x>0.8981</cdr:x>
      <cdr:y>0.10248</cdr:y>
    </cdr:from>
    <cdr:to>
      <cdr:x>0.96575</cdr:x>
      <cdr:y>0.16802</cdr:y>
    </cdr:to>
    <cdr:sp macro="" textlink="">
      <cdr:nvSpPr>
        <cdr:cNvPr id="18" name="1 CuadroTexto"/>
        <cdr:cNvSpPr txBox="1"/>
      </cdr:nvSpPr>
      <cdr:spPr>
        <a:xfrm xmlns:a="http://schemas.openxmlformats.org/drawingml/2006/main">
          <a:off x="8870950" y="603250"/>
          <a:ext cx="668208" cy="3857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ES" sz="1600" b="1" dirty="0"/>
            <a:t>86,6%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FF248-C898-4076-BFDA-A972ED001E74}" type="datetimeFigureOut">
              <a:rPr lang="es-ES" smtClean="0"/>
              <a:t>20/11/2013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E7942-7E40-49E3-BBE0-F46B463BE5A4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81534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FF248-C898-4076-BFDA-A972ED001E74}" type="datetimeFigureOut">
              <a:rPr lang="es-ES" smtClean="0"/>
              <a:t>20/11/2013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E7942-7E40-49E3-BBE0-F46B463BE5A4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72892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FF248-C898-4076-BFDA-A972ED001E74}" type="datetimeFigureOut">
              <a:rPr lang="es-ES" smtClean="0"/>
              <a:t>20/11/2013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E7942-7E40-49E3-BBE0-F46B463BE5A4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02241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FF248-C898-4076-BFDA-A972ED001E74}" type="datetimeFigureOut">
              <a:rPr lang="es-ES" smtClean="0"/>
              <a:t>20/11/2013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E7942-7E40-49E3-BBE0-F46B463BE5A4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68818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FF248-C898-4076-BFDA-A972ED001E74}" type="datetimeFigureOut">
              <a:rPr lang="es-ES" smtClean="0"/>
              <a:t>20/11/2013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E7942-7E40-49E3-BBE0-F46B463BE5A4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40141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FF248-C898-4076-BFDA-A972ED001E74}" type="datetimeFigureOut">
              <a:rPr lang="es-ES" smtClean="0"/>
              <a:t>20/11/2013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E7942-7E40-49E3-BBE0-F46B463BE5A4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99642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FF248-C898-4076-BFDA-A972ED001E74}" type="datetimeFigureOut">
              <a:rPr lang="es-ES" smtClean="0"/>
              <a:t>20/11/2013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E7942-7E40-49E3-BBE0-F46B463BE5A4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70057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FF248-C898-4076-BFDA-A972ED001E74}" type="datetimeFigureOut">
              <a:rPr lang="es-ES" smtClean="0"/>
              <a:t>20/11/2013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E7942-7E40-49E3-BBE0-F46B463BE5A4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22717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FF248-C898-4076-BFDA-A972ED001E74}" type="datetimeFigureOut">
              <a:rPr lang="es-ES" smtClean="0"/>
              <a:t>20/11/2013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E7942-7E40-49E3-BBE0-F46B463BE5A4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74135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FF248-C898-4076-BFDA-A972ED001E74}" type="datetimeFigureOut">
              <a:rPr lang="es-ES" smtClean="0"/>
              <a:t>20/11/2013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E7942-7E40-49E3-BBE0-F46B463BE5A4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77237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FF248-C898-4076-BFDA-A972ED001E74}" type="datetimeFigureOut">
              <a:rPr lang="es-ES" smtClean="0"/>
              <a:t>20/11/2013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E7942-7E40-49E3-BBE0-F46B463BE5A4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77354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CFF248-C898-4076-BFDA-A972ED001E74}" type="datetimeFigureOut">
              <a:rPr lang="es-ES" smtClean="0"/>
              <a:t>20/11/2013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EE7942-7E40-49E3-BBE0-F46B463BE5A4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9177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Rectángulo redondeado"/>
          <p:cNvSpPr/>
          <p:nvPr/>
        </p:nvSpPr>
        <p:spPr>
          <a:xfrm>
            <a:off x="869622" y="3413964"/>
            <a:ext cx="1476164" cy="64807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400" b="1" i="1" dirty="0">
              <a:solidFill>
                <a:srgbClr val="000099"/>
              </a:solidFill>
            </a:endParaRPr>
          </a:p>
        </p:txBody>
      </p:sp>
      <p:sp>
        <p:nvSpPr>
          <p:cNvPr id="19" name="18 Rectángulo redondeado"/>
          <p:cNvSpPr/>
          <p:nvPr/>
        </p:nvSpPr>
        <p:spPr>
          <a:xfrm>
            <a:off x="2884757" y="3413964"/>
            <a:ext cx="1476164" cy="648072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400" b="1" dirty="0"/>
          </a:p>
        </p:txBody>
      </p:sp>
      <p:sp>
        <p:nvSpPr>
          <p:cNvPr id="17" name="16 Rectángulo redondeado"/>
          <p:cNvSpPr/>
          <p:nvPr/>
        </p:nvSpPr>
        <p:spPr>
          <a:xfrm>
            <a:off x="2166168" y="2189186"/>
            <a:ext cx="1476164" cy="43204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grpSp>
        <p:nvGrpSpPr>
          <p:cNvPr id="58" name="57 Grupo"/>
          <p:cNvGrpSpPr/>
          <p:nvPr/>
        </p:nvGrpSpPr>
        <p:grpSpPr>
          <a:xfrm>
            <a:off x="1855218" y="938389"/>
            <a:ext cx="1983495" cy="865932"/>
            <a:chOff x="1835579" y="833040"/>
            <a:chExt cx="1983495" cy="865932"/>
          </a:xfrm>
        </p:grpSpPr>
        <p:sp>
          <p:nvSpPr>
            <p:cNvPr id="16" name="15 Rectángulo redondeado"/>
            <p:cNvSpPr/>
            <p:nvPr/>
          </p:nvSpPr>
          <p:spPr>
            <a:xfrm>
              <a:off x="1874858" y="833040"/>
              <a:ext cx="1944216" cy="792088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>
                <a:solidFill>
                  <a:srgbClr val="000099"/>
                </a:solidFill>
              </a:endParaRPr>
            </a:p>
          </p:txBody>
        </p:sp>
        <p:sp>
          <p:nvSpPr>
            <p:cNvPr id="3" name="2 Rectángulo redondeado"/>
            <p:cNvSpPr/>
            <p:nvPr/>
          </p:nvSpPr>
          <p:spPr>
            <a:xfrm>
              <a:off x="1835579" y="906884"/>
              <a:ext cx="1944216" cy="792088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b="1" dirty="0" smtClean="0">
                  <a:solidFill>
                    <a:srgbClr val="000099"/>
                  </a:solidFill>
                </a:rPr>
                <a:t>P.O’s FEDER y Cohesión</a:t>
              </a:r>
              <a:endParaRPr lang="es-ES" b="1" dirty="0">
                <a:solidFill>
                  <a:srgbClr val="000099"/>
                </a:solidFill>
              </a:endParaRPr>
            </a:p>
          </p:txBody>
        </p:sp>
      </p:grpSp>
      <p:sp>
        <p:nvSpPr>
          <p:cNvPr id="4" name="3 Rectángulo redondeado"/>
          <p:cNvSpPr/>
          <p:nvPr/>
        </p:nvSpPr>
        <p:spPr>
          <a:xfrm>
            <a:off x="2076158" y="2252810"/>
            <a:ext cx="1476164" cy="43204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rgbClr val="000099"/>
                </a:solidFill>
              </a:rPr>
              <a:t>Región</a:t>
            </a:r>
            <a:endParaRPr lang="es-ES" b="1" dirty="0">
              <a:solidFill>
                <a:srgbClr val="000099"/>
              </a:solidFill>
            </a:endParaRPr>
          </a:p>
        </p:txBody>
      </p:sp>
      <p:sp>
        <p:nvSpPr>
          <p:cNvPr id="5" name="4 Rectángulo redondeado"/>
          <p:cNvSpPr/>
          <p:nvPr/>
        </p:nvSpPr>
        <p:spPr>
          <a:xfrm>
            <a:off x="2804896" y="3470781"/>
            <a:ext cx="1476164" cy="648072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 smtClean="0">
                <a:solidFill>
                  <a:srgbClr val="000099"/>
                </a:solidFill>
              </a:rPr>
              <a:t>POTema </a:t>
            </a:r>
            <a:r>
              <a:rPr lang="es-ES" sz="1400" b="1" dirty="0" smtClean="0">
                <a:solidFill>
                  <a:srgbClr val="000099"/>
                </a:solidFill>
              </a:rPr>
              <a:t>(earmarking)</a:t>
            </a:r>
          </a:p>
          <a:p>
            <a:pPr algn="ctr"/>
            <a:r>
              <a:rPr lang="es-ES" sz="1400" b="1" i="1" dirty="0" smtClean="0">
                <a:solidFill>
                  <a:srgbClr val="000099"/>
                </a:solidFill>
              </a:rPr>
              <a:t>(importe Ayuda)</a:t>
            </a:r>
            <a:endParaRPr lang="es-ES" sz="1400" b="1" i="1" dirty="0">
              <a:solidFill>
                <a:srgbClr val="000099"/>
              </a:solidFill>
            </a:endParaRPr>
          </a:p>
        </p:txBody>
      </p:sp>
      <p:sp>
        <p:nvSpPr>
          <p:cNvPr id="7" name="6 Rectángulo redondeado"/>
          <p:cNvSpPr/>
          <p:nvPr/>
        </p:nvSpPr>
        <p:spPr>
          <a:xfrm>
            <a:off x="820917" y="3478381"/>
            <a:ext cx="1476164" cy="64807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 smtClean="0">
                <a:solidFill>
                  <a:srgbClr val="000099"/>
                </a:solidFill>
              </a:rPr>
              <a:t>POTema</a:t>
            </a:r>
          </a:p>
          <a:p>
            <a:pPr algn="ctr"/>
            <a:r>
              <a:rPr lang="es-ES" sz="1400" dirty="0" smtClean="0">
                <a:solidFill>
                  <a:srgbClr val="000099"/>
                </a:solidFill>
              </a:rPr>
              <a:t>(</a:t>
            </a:r>
            <a:r>
              <a:rPr lang="es-ES" sz="1400" b="1" dirty="0" smtClean="0">
                <a:solidFill>
                  <a:srgbClr val="000099"/>
                </a:solidFill>
              </a:rPr>
              <a:t>no earmarking)</a:t>
            </a:r>
          </a:p>
          <a:p>
            <a:pPr algn="ctr"/>
            <a:r>
              <a:rPr lang="es-ES" sz="1400" b="1" i="1" dirty="0" smtClean="0">
                <a:solidFill>
                  <a:srgbClr val="000099"/>
                </a:solidFill>
              </a:rPr>
              <a:t>(importe ayuda)</a:t>
            </a:r>
            <a:endParaRPr lang="es-ES" sz="1400" b="1" i="1" dirty="0">
              <a:solidFill>
                <a:srgbClr val="000099"/>
              </a:solidFill>
            </a:endParaRPr>
          </a:p>
        </p:txBody>
      </p:sp>
      <p:cxnSp>
        <p:nvCxnSpPr>
          <p:cNvPr id="11" name="10 Conector angular"/>
          <p:cNvCxnSpPr>
            <a:stCxn id="3" idx="2"/>
            <a:endCxn id="4" idx="0"/>
          </p:cNvCxnSpPr>
          <p:nvPr/>
        </p:nvCxnSpPr>
        <p:spPr>
          <a:xfrm rot="5400000">
            <a:off x="2596539" y="2022022"/>
            <a:ext cx="448489" cy="13086"/>
          </a:xfrm>
          <a:prstGeom prst="bentConnector3">
            <a:avLst/>
          </a:prstGeom>
          <a:ln w="50800"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angular"/>
          <p:cNvCxnSpPr>
            <a:stCxn id="4" idx="2"/>
            <a:endCxn id="7" idx="0"/>
          </p:cNvCxnSpPr>
          <p:nvPr/>
        </p:nvCxnSpPr>
        <p:spPr>
          <a:xfrm rot="5400000">
            <a:off x="1789859" y="2453999"/>
            <a:ext cx="793523" cy="1255241"/>
          </a:xfrm>
          <a:prstGeom prst="bentConnector3">
            <a:avLst/>
          </a:prstGeom>
          <a:ln w="50800"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angular"/>
          <p:cNvCxnSpPr>
            <a:stCxn id="4" idx="2"/>
            <a:endCxn id="5" idx="0"/>
          </p:cNvCxnSpPr>
          <p:nvPr/>
        </p:nvCxnSpPr>
        <p:spPr>
          <a:xfrm rot="16200000" flipH="1">
            <a:off x="2785648" y="2713450"/>
            <a:ext cx="785923" cy="728738"/>
          </a:xfrm>
          <a:prstGeom prst="bentConnector3">
            <a:avLst/>
          </a:prstGeom>
          <a:ln w="50800"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Rectángulo redondeado"/>
          <p:cNvSpPr/>
          <p:nvPr/>
        </p:nvSpPr>
        <p:spPr>
          <a:xfrm>
            <a:off x="6895192" y="3353256"/>
            <a:ext cx="1476164" cy="64807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400" b="1" i="1" dirty="0">
              <a:solidFill>
                <a:srgbClr val="000099"/>
              </a:solidFill>
            </a:endParaRPr>
          </a:p>
        </p:txBody>
      </p:sp>
      <p:sp>
        <p:nvSpPr>
          <p:cNvPr id="25" name="24 Rectángulo redondeado"/>
          <p:cNvSpPr/>
          <p:nvPr/>
        </p:nvSpPr>
        <p:spPr>
          <a:xfrm>
            <a:off x="4919846" y="3385972"/>
            <a:ext cx="1476164" cy="6480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400" b="1" dirty="0"/>
          </a:p>
        </p:txBody>
      </p:sp>
      <p:sp>
        <p:nvSpPr>
          <p:cNvPr id="26" name="25 Rectángulo redondeado"/>
          <p:cNvSpPr/>
          <p:nvPr/>
        </p:nvSpPr>
        <p:spPr>
          <a:xfrm>
            <a:off x="5724246" y="2132369"/>
            <a:ext cx="1476164" cy="43204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grpSp>
        <p:nvGrpSpPr>
          <p:cNvPr id="59" name="58 Grupo"/>
          <p:cNvGrpSpPr/>
          <p:nvPr/>
        </p:nvGrpSpPr>
        <p:grpSpPr>
          <a:xfrm>
            <a:off x="5393650" y="944757"/>
            <a:ext cx="1983495" cy="865932"/>
            <a:chOff x="5393657" y="776223"/>
            <a:chExt cx="1983495" cy="865932"/>
          </a:xfrm>
        </p:grpSpPr>
        <p:sp>
          <p:nvSpPr>
            <p:cNvPr id="27" name="26 Rectángulo redondeado"/>
            <p:cNvSpPr/>
            <p:nvPr/>
          </p:nvSpPr>
          <p:spPr>
            <a:xfrm>
              <a:off x="5432936" y="776223"/>
              <a:ext cx="1944216" cy="792088"/>
            </a:xfrm>
            <a:prstGeom prst="round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>
                <a:solidFill>
                  <a:srgbClr val="000099"/>
                </a:solidFill>
              </a:endParaRPr>
            </a:p>
          </p:txBody>
        </p:sp>
        <p:sp>
          <p:nvSpPr>
            <p:cNvPr id="28" name="27 Rectángulo redondeado"/>
            <p:cNvSpPr/>
            <p:nvPr/>
          </p:nvSpPr>
          <p:spPr>
            <a:xfrm>
              <a:off x="5393657" y="850067"/>
              <a:ext cx="1944216" cy="792088"/>
            </a:xfrm>
            <a:prstGeom prst="round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b="1" dirty="0" smtClean="0">
                  <a:solidFill>
                    <a:srgbClr val="000099"/>
                  </a:solidFill>
                </a:rPr>
                <a:t>P.O’s Fondo Social Europeo</a:t>
              </a:r>
              <a:endParaRPr lang="es-ES" b="1" dirty="0">
                <a:solidFill>
                  <a:srgbClr val="000099"/>
                </a:solidFill>
              </a:endParaRPr>
            </a:p>
          </p:txBody>
        </p:sp>
      </p:grpSp>
      <p:sp>
        <p:nvSpPr>
          <p:cNvPr id="29" name="28 Rectángulo redondeado"/>
          <p:cNvSpPr/>
          <p:nvPr/>
        </p:nvSpPr>
        <p:spPr>
          <a:xfrm>
            <a:off x="5578067" y="2195993"/>
            <a:ext cx="1476164" cy="43204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rgbClr val="000099"/>
                </a:solidFill>
              </a:rPr>
              <a:t>Región</a:t>
            </a:r>
            <a:endParaRPr lang="es-ES" b="1" dirty="0">
              <a:solidFill>
                <a:srgbClr val="000099"/>
              </a:solidFill>
            </a:endParaRPr>
          </a:p>
        </p:txBody>
      </p:sp>
      <p:sp>
        <p:nvSpPr>
          <p:cNvPr id="30" name="29 Rectángulo redondeado"/>
          <p:cNvSpPr/>
          <p:nvPr/>
        </p:nvSpPr>
        <p:spPr>
          <a:xfrm>
            <a:off x="4839985" y="3442789"/>
            <a:ext cx="1476164" cy="6480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 smtClean="0">
                <a:solidFill>
                  <a:srgbClr val="000099"/>
                </a:solidFill>
              </a:rPr>
              <a:t>POTema FSE</a:t>
            </a:r>
          </a:p>
          <a:p>
            <a:pPr algn="ctr"/>
            <a:r>
              <a:rPr lang="es-ES" sz="1400" b="1" dirty="0" smtClean="0">
                <a:solidFill>
                  <a:srgbClr val="000099"/>
                </a:solidFill>
              </a:rPr>
              <a:t>(earmarking)</a:t>
            </a:r>
          </a:p>
          <a:p>
            <a:pPr algn="ctr"/>
            <a:r>
              <a:rPr lang="es-ES" sz="1400" b="1" i="1" dirty="0" smtClean="0">
                <a:solidFill>
                  <a:srgbClr val="000099"/>
                </a:solidFill>
              </a:rPr>
              <a:t>(importe Ayuda)</a:t>
            </a:r>
            <a:endParaRPr lang="es-ES" sz="1400" b="1" i="1" dirty="0">
              <a:solidFill>
                <a:srgbClr val="000099"/>
              </a:solidFill>
            </a:endParaRPr>
          </a:p>
        </p:txBody>
      </p:sp>
      <p:sp>
        <p:nvSpPr>
          <p:cNvPr id="31" name="30 Rectángulo redondeado"/>
          <p:cNvSpPr/>
          <p:nvPr/>
        </p:nvSpPr>
        <p:spPr>
          <a:xfrm>
            <a:off x="6794904" y="3400358"/>
            <a:ext cx="1476164" cy="64807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 smtClean="0">
                <a:solidFill>
                  <a:srgbClr val="000099"/>
                </a:solidFill>
              </a:rPr>
              <a:t>POTema FSE</a:t>
            </a:r>
          </a:p>
          <a:p>
            <a:pPr algn="ctr"/>
            <a:r>
              <a:rPr lang="es-ES" sz="1400" dirty="0" smtClean="0">
                <a:solidFill>
                  <a:srgbClr val="000099"/>
                </a:solidFill>
              </a:rPr>
              <a:t>(</a:t>
            </a:r>
            <a:r>
              <a:rPr lang="es-ES" sz="1400" b="1" dirty="0" smtClean="0">
                <a:solidFill>
                  <a:srgbClr val="000099"/>
                </a:solidFill>
              </a:rPr>
              <a:t>no earmarking)</a:t>
            </a:r>
          </a:p>
          <a:p>
            <a:pPr algn="ctr"/>
            <a:r>
              <a:rPr lang="es-ES" sz="1400" b="1" i="1" dirty="0" smtClean="0">
                <a:solidFill>
                  <a:srgbClr val="000099"/>
                </a:solidFill>
              </a:rPr>
              <a:t>(importe ayuda)</a:t>
            </a:r>
            <a:endParaRPr lang="es-ES" sz="1400" b="1" i="1" dirty="0">
              <a:solidFill>
                <a:srgbClr val="000099"/>
              </a:solidFill>
            </a:endParaRPr>
          </a:p>
        </p:txBody>
      </p:sp>
      <p:cxnSp>
        <p:nvCxnSpPr>
          <p:cNvPr id="32" name="31 Conector angular"/>
          <p:cNvCxnSpPr>
            <a:stCxn id="28" idx="2"/>
            <a:endCxn id="29" idx="0"/>
          </p:cNvCxnSpPr>
          <p:nvPr/>
        </p:nvCxnSpPr>
        <p:spPr>
          <a:xfrm rot="5400000">
            <a:off x="6148302" y="1978537"/>
            <a:ext cx="385304" cy="49609"/>
          </a:xfrm>
          <a:prstGeom prst="bentConnector3">
            <a:avLst/>
          </a:prstGeom>
          <a:ln w="50800"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Conector angular"/>
          <p:cNvCxnSpPr>
            <a:stCxn id="29" idx="2"/>
            <a:endCxn id="31" idx="0"/>
          </p:cNvCxnSpPr>
          <p:nvPr/>
        </p:nvCxnSpPr>
        <p:spPr>
          <a:xfrm rot="16200000" flipH="1">
            <a:off x="6538409" y="2405780"/>
            <a:ext cx="772317" cy="1216837"/>
          </a:xfrm>
          <a:prstGeom prst="bentConnector3">
            <a:avLst/>
          </a:prstGeom>
          <a:ln w="50800"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Conector angular"/>
          <p:cNvCxnSpPr>
            <a:stCxn id="29" idx="2"/>
            <a:endCxn id="30" idx="0"/>
          </p:cNvCxnSpPr>
          <p:nvPr/>
        </p:nvCxnSpPr>
        <p:spPr>
          <a:xfrm rot="5400000">
            <a:off x="5539734" y="2666374"/>
            <a:ext cx="814748" cy="738082"/>
          </a:xfrm>
          <a:prstGeom prst="bentConnector3">
            <a:avLst/>
          </a:prstGeom>
          <a:ln w="50800"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Rectángulo"/>
          <p:cNvSpPr/>
          <p:nvPr/>
        </p:nvSpPr>
        <p:spPr>
          <a:xfrm>
            <a:off x="2690448" y="3166274"/>
            <a:ext cx="3882114" cy="1372300"/>
          </a:xfrm>
          <a:prstGeom prst="rect">
            <a:avLst/>
          </a:prstGeom>
          <a:noFill/>
          <a:ln w="50800">
            <a:solidFill>
              <a:schemeClr val="accent6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5" name="44 Rectángulo"/>
          <p:cNvSpPr/>
          <p:nvPr/>
        </p:nvSpPr>
        <p:spPr>
          <a:xfrm>
            <a:off x="323528" y="2852936"/>
            <a:ext cx="8352928" cy="1998977"/>
          </a:xfrm>
          <a:prstGeom prst="rect">
            <a:avLst/>
          </a:prstGeom>
          <a:noFill/>
          <a:ln w="50800">
            <a:solidFill>
              <a:schemeClr val="accent6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6" name="45 CuadroTexto"/>
          <p:cNvSpPr txBox="1"/>
          <p:nvPr/>
        </p:nvSpPr>
        <p:spPr>
          <a:xfrm>
            <a:off x="386879" y="4482581"/>
            <a:ext cx="4025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i="1" dirty="0" smtClean="0">
                <a:solidFill>
                  <a:schemeClr val="accent6">
                    <a:lumMod val="75000"/>
                  </a:schemeClr>
                </a:solidFill>
              </a:rPr>
              <a:t>Agrupación por tipo de región y REGION</a:t>
            </a:r>
            <a:endParaRPr lang="es-ES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7" name="46 Flecha abajo"/>
          <p:cNvSpPr/>
          <p:nvPr/>
        </p:nvSpPr>
        <p:spPr>
          <a:xfrm>
            <a:off x="3622839" y="4889558"/>
            <a:ext cx="989173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8" name="47 Rectángulo redondeado"/>
          <p:cNvSpPr/>
          <p:nvPr/>
        </p:nvSpPr>
        <p:spPr>
          <a:xfrm>
            <a:off x="1260484" y="5864112"/>
            <a:ext cx="1811368" cy="576064"/>
          </a:xfrm>
          <a:prstGeom prst="roundRect">
            <a:avLst/>
          </a:prstGeom>
          <a:effectLst>
            <a:outerShdw blurRad="50800" dist="25400" sx="104000" sy="1040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/>
              <a:t>TIPO REGION / REGION</a:t>
            </a:r>
            <a:endParaRPr lang="es-ES" b="1" dirty="0"/>
          </a:p>
        </p:txBody>
      </p:sp>
      <p:sp>
        <p:nvSpPr>
          <p:cNvPr id="49" name="48 Rectángulo redondeado"/>
          <p:cNvSpPr/>
          <p:nvPr/>
        </p:nvSpPr>
        <p:spPr>
          <a:xfrm>
            <a:off x="3961238" y="5589240"/>
            <a:ext cx="2611323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b="1" dirty="0" smtClean="0"/>
              <a:t>Total Ayuda Programada</a:t>
            </a:r>
            <a:endParaRPr lang="es-ES" sz="1600" b="1" dirty="0"/>
          </a:p>
        </p:txBody>
      </p:sp>
      <p:sp>
        <p:nvSpPr>
          <p:cNvPr id="50" name="49 Rectángulo redondeado"/>
          <p:cNvSpPr/>
          <p:nvPr/>
        </p:nvSpPr>
        <p:spPr>
          <a:xfrm>
            <a:off x="3961238" y="6008128"/>
            <a:ext cx="2995000" cy="288032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b="1" dirty="0">
                <a:solidFill>
                  <a:srgbClr val="000099"/>
                </a:solidFill>
              </a:rPr>
              <a:t>PO’s. FEDER -Ayuda earmarking</a:t>
            </a:r>
          </a:p>
        </p:txBody>
      </p:sp>
      <p:sp>
        <p:nvSpPr>
          <p:cNvPr id="51" name="50 Rectángulo redondeado"/>
          <p:cNvSpPr/>
          <p:nvPr/>
        </p:nvSpPr>
        <p:spPr>
          <a:xfrm>
            <a:off x="3946453" y="6445328"/>
            <a:ext cx="2995000" cy="28803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>
                <a:solidFill>
                  <a:srgbClr val="000099"/>
                </a:solidFill>
              </a:rPr>
              <a:t>PO’s. FSE -Ayuda earmarking</a:t>
            </a:r>
          </a:p>
        </p:txBody>
      </p:sp>
      <p:cxnSp>
        <p:nvCxnSpPr>
          <p:cNvPr id="53" name="52 Conector recto de flecha"/>
          <p:cNvCxnSpPr>
            <a:stCxn id="48" idx="3"/>
            <a:endCxn id="49" idx="1"/>
          </p:cNvCxnSpPr>
          <p:nvPr/>
        </p:nvCxnSpPr>
        <p:spPr>
          <a:xfrm flipV="1">
            <a:off x="3071852" y="5733256"/>
            <a:ext cx="889386" cy="418888"/>
          </a:xfrm>
          <a:prstGeom prst="straightConnector1">
            <a:avLst/>
          </a:prstGeom>
          <a:ln w="76200"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Conector recto de flecha"/>
          <p:cNvCxnSpPr>
            <a:stCxn id="48" idx="3"/>
            <a:endCxn id="50" idx="1"/>
          </p:cNvCxnSpPr>
          <p:nvPr/>
        </p:nvCxnSpPr>
        <p:spPr>
          <a:xfrm>
            <a:off x="3071852" y="6152144"/>
            <a:ext cx="889386" cy="0"/>
          </a:xfrm>
          <a:prstGeom prst="straightConnector1">
            <a:avLst/>
          </a:prstGeom>
          <a:ln w="76200"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Conector recto de flecha"/>
          <p:cNvCxnSpPr>
            <a:stCxn id="48" idx="3"/>
            <a:endCxn id="51" idx="1"/>
          </p:cNvCxnSpPr>
          <p:nvPr/>
        </p:nvCxnSpPr>
        <p:spPr>
          <a:xfrm>
            <a:off x="3071852" y="6152144"/>
            <a:ext cx="874601" cy="437200"/>
          </a:xfrm>
          <a:prstGeom prst="straightConnector1">
            <a:avLst/>
          </a:prstGeom>
          <a:ln w="76200"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62 CuadroTexto"/>
          <p:cNvSpPr txBox="1"/>
          <p:nvPr/>
        </p:nvSpPr>
        <p:spPr>
          <a:xfrm>
            <a:off x="251520" y="147817"/>
            <a:ext cx="87849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 smtClean="0"/>
              <a:t>Periodo 2007-2013 - EARMARKING LISBOA </a:t>
            </a:r>
          </a:p>
          <a:p>
            <a:pPr algn="ctr"/>
            <a:r>
              <a:rPr lang="es-ES" sz="2000" b="1" i="1" dirty="0" smtClean="0">
                <a:solidFill>
                  <a:srgbClr val="000099"/>
                </a:solidFill>
              </a:rPr>
              <a:t>(Proceso de análisis situación después de reprogramaciones ejercicio 2013)</a:t>
            </a:r>
          </a:p>
        </p:txBody>
      </p:sp>
    </p:spTree>
    <p:extLst>
      <p:ext uri="{BB962C8B-B14F-4D97-AF65-F5344CB8AC3E}">
        <p14:creationId xmlns:p14="http://schemas.microsoft.com/office/powerpoint/2010/main" val="2446617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5" grpId="0" animBg="1"/>
      <p:bldP spid="46" grpId="0"/>
      <p:bldP spid="47" grpId="0" animBg="1"/>
      <p:bldP spid="48" grpId="0" animBg="1"/>
      <p:bldP spid="49" grpId="0" animBg="1"/>
      <p:bldP spid="50" grpId="0" animBg="1"/>
      <p:bldP spid="5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683568" y="332656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 smtClean="0"/>
              <a:t>Periodo 2007-2013 - EARMARKING LISBOA </a:t>
            </a:r>
          </a:p>
          <a:p>
            <a:pPr algn="ctr"/>
            <a:r>
              <a:rPr lang="es-ES" sz="2000" i="1" dirty="0" smtClean="0"/>
              <a:t>(situación cumplimiento después de reprogramaciones ejercicio 2013)</a:t>
            </a:r>
          </a:p>
        </p:txBody>
      </p:sp>
      <p:graphicFrame>
        <p:nvGraphicFramePr>
          <p:cNvPr id="8" name="2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37306134"/>
              </p:ext>
            </p:extLst>
          </p:nvPr>
        </p:nvGraphicFramePr>
        <p:xfrm>
          <a:off x="443482" y="1189896"/>
          <a:ext cx="8401051" cy="5038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69404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684680" y="116632"/>
            <a:ext cx="792088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 smtClean="0"/>
              <a:t>Periodo 2007-2013 - EARMARKING LISBOA </a:t>
            </a:r>
          </a:p>
          <a:p>
            <a:pPr algn="ctr"/>
            <a:r>
              <a:rPr lang="es-ES" sz="2000" i="1" dirty="0" smtClean="0"/>
              <a:t>(situación cumplimiento después de reprogramaciones ejercicio 2013)</a:t>
            </a:r>
          </a:p>
          <a:p>
            <a:pPr algn="ctr"/>
            <a:r>
              <a:rPr lang="es-ES" sz="2000" b="1" i="1" dirty="0" smtClean="0">
                <a:solidFill>
                  <a:srgbClr val="000099"/>
                </a:solidFill>
              </a:rPr>
              <a:t>(Regiones CONVERGENCIA y PHASING-OUT)</a:t>
            </a:r>
          </a:p>
        </p:txBody>
      </p:sp>
      <p:graphicFrame>
        <p:nvGraphicFramePr>
          <p:cNvPr id="5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4624321"/>
              </p:ext>
            </p:extLst>
          </p:nvPr>
        </p:nvGraphicFramePr>
        <p:xfrm>
          <a:off x="107504" y="1052736"/>
          <a:ext cx="8928992" cy="56795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46384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684680" y="116632"/>
            <a:ext cx="792088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 smtClean="0"/>
              <a:t>Periodo 2007-2013 - EARMARKING LISBOA </a:t>
            </a:r>
          </a:p>
          <a:p>
            <a:pPr algn="ctr"/>
            <a:r>
              <a:rPr lang="es-ES" sz="2000" i="1" dirty="0" smtClean="0"/>
              <a:t>(situación cumplimiento después de reprogramaciones ejercicio 2013)</a:t>
            </a:r>
          </a:p>
          <a:p>
            <a:pPr algn="ctr"/>
            <a:r>
              <a:rPr lang="es-ES" sz="2000" b="1" i="1" dirty="0" smtClean="0">
                <a:solidFill>
                  <a:srgbClr val="000099"/>
                </a:solidFill>
              </a:rPr>
              <a:t>(Regiones COMPETITIVIDAD y PHASING-IN)</a:t>
            </a:r>
          </a:p>
        </p:txBody>
      </p:sp>
      <p:graphicFrame>
        <p:nvGraphicFramePr>
          <p:cNvPr id="4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5373817"/>
              </p:ext>
            </p:extLst>
          </p:nvPr>
        </p:nvGraphicFramePr>
        <p:xfrm>
          <a:off x="162876" y="1052736"/>
          <a:ext cx="8964488" cy="56795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22432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8466" y="862570"/>
            <a:ext cx="6886575" cy="5819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683568" y="31573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 smtClean="0"/>
              <a:t>Periodo 2007-2013 - EARMARKING LISBOA </a:t>
            </a:r>
          </a:p>
          <a:p>
            <a:pPr algn="ctr"/>
            <a:r>
              <a:rPr lang="es-ES" sz="2000" i="1" dirty="0" smtClean="0"/>
              <a:t>(situación por Programa Operativo)</a:t>
            </a:r>
          </a:p>
        </p:txBody>
      </p:sp>
    </p:spTree>
    <p:extLst>
      <p:ext uri="{BB962C8B-B14F-4D97-AF65-F5344CB8AC3E}">
        <p14:creationId xmlns:p14="http://schemas.microsoft.com/office/powerpoint/2010/main" val="3674502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41F736ADD1BF1344A7DEE7D74105212C" ma:contentTypeVersion="1" ma:contentTypeDescription="Crear nuevo documento." ma:contentTypeScope="" ma:versionID="4c49c1776f2eff39df6e4e1f54e28c7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0b5f0d48ff83a005300e43886532853e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Fecha de inicio programada" ma:description="Fecha de inicio programada es una columna del sitio que crea la característica Publicación. Se usa para especificar la fecha y la hora a la que esta página se presentará por primera vez a los visitantes del sitio." ma:hidden="true" ma:internalName="PublishingStartDate">
      <xsd:simpleType>
        <xsd:restriction base="dms:Unknown"/>
      </xsd:simpleType>
    </xsd:element>
    <xsd:element name="PublishingExpirationDate" ma:index="9" nillable="true" ma:displayName="Fecha de finalización programada" ma:description="Fecha de finalización programada es una columna del sitio que crea la característica Publicación. Se usa para especificar la fecha y la hora a la que esta página dejará de presentarse a los visitantes del sitio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B1D58752-B09F-44CC-8E42-4DC578CE8A0C}"/>
</file>

<file path=customXml/itemProps2.xml><?xml version="1.0" encoding="utf-8"?>
<ds:datastoreItem xmlns:ds="http://schemas.openxmlformats.org/officeDocument/2006/customXml" ds:itemID="{6E839D9B-2DB1-4919-B591-FED208E715FE}"/>
</file>

<file path=customXml/itemProps3.xml><?xml version="1.0" encoding="utf-8"?>
<ds:datastoreItem xmlns:ds="http://schemas.openxmlformats.org/officeDocument/2006/customXml" ds:itemID="{53362636-7618-442B-AD38-6C17232D6347}"/>
</file>

<file path=docProps/app.xml><?xml version="1.0" encoding="utf-8"?>
<Properties xmlns="http://schemas.openxmlformats.org/officeDocument/2006/extended-properties" xmlns:vt="http://schemas.openxmlformats.org/officeDocument/2006/docPropsVTypes">
  <TotalTime>257</TotalTime>
  <Words>219</Words>
  <Application>Microsoft Office PowerPoint</Application>
  <PresentationFormat>Presentación en pantalla (4:3)</PresentationFormat>
  <Paragraphs>59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IGAE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Arribas Peces, Emilio</dc:creator>
  <cp:lastModifiedBy>Arribas Peces, Emilio</cp:lastModifiedBy>
  <cp:revision>35</cp:revision>
  <cp:lastPrinted>2013-11-18T18:09:32Z</cp:lastPrinted>
  <dcterms:created xsi:type="dcterms:W3CDTF">2013-11-18T09:54:31Z</dcterms:created>
  <dcterms:modified xsi:type="dcterms:W3CDTF">2013-11-20T13:05:32Z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0x01010041F736ADD1BF1344A7DEE7D74105212C</vt:lpwstr>
  </property>
  <property fmtid="{D5CDD505-2E9C-101B-9397-08002B2CF9AE}" pid="3" name="Order">
    <vt:r8>300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TemplateUrl">
    <vt:lpwstr/>
  </property>
</Properties>
</file>