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0" r:id="rId3"/>
    <p:sldId id="301" r:id="rId4"/>
    <p:sldId id="303" r:id="rId5"/>
    <p:sldId id="302" r:id="rId6"/>
    <p:sldId id="304" r:id="rId7"/>
  </p:sldIdLst>
  <p:sldSz cx="9144000" cy="6858000" type="screen4x3"/>
  <p:notesSz cx="6735763" cy="9799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D4D04-D868-4604-94BA-DF72FD3ABD03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9A050-6A37-49E9-9A45-4A94A15D7D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0C3D-D7C0-40DF-937D-FB77031DDAD0}" type="datetimeFigureOut">
              <a:rPr lang="es-ES" smtClean="0"/>
              <a:pPr/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A1A0-3224-4EE3-89BE-2D863106CA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96944" cy="1800200"/>
          </a:xfrm>
        </p:spPr>
        <p:txBody>
          <a:bodyPr>
            <a:noAutofit/>
          </a:bodyPr>
          <a:lstStyle/>
          <a:p>
            <a:r>
              <a:rPr lang="es-ES" b="1" dirty="0" smtClean="0"/>
              <a:t>Hacia una economía basada en el conocimiento</a:t>
            </a:r>
            <a:r>
              <a:rPr lang="es-ES" sz="4000" dirty="0"/>
              <a:t/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7920880" cy="2423120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Prof. Rafael Rodríguez Clemente. IDAEA-CSIC. </a:t>
            </a:r>
            <a:r>
              <a:rPr lang="es-ES" dirty="0" smtClean="0"/>
              <a:t>Barcelona</a:t>
            </a:r>
          </a:p>
          <a:p>
            <a:endParaRPr lang="es-ES" dirty="0"/>
          </a:p>
          <a:p>
            <a:r>
              <a:rPr lang="es-ES" sz="2200" dirty="0" smtClean="0"/>
              <a:t>ACTO ANUAL DE COMUNICACIÓN SOBRE POLITICA REGIONAL Y FONDOS EUROPEOS EN ESPAÑA. CHINCHON (MADRID) 13 Y 14 DE NOVIEMBRE DE 2014.</a:t>
            </a:r>
            <a:endParaRPr lang="es-ES" sz="22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problema estructural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La globalización es una realidad y un desafío para nuestras sociedades.</a:t>
            </a:r>
          </a:p>
          <a:p>
            <a:r>
              <a:rPr lang="es-ES" dirty="0" smtClean="0"/>
              <a:t>La gestión eficiente de recursos, materiales e intelectuales, es la única oportunidad que tiene Europa para mantener sus estándares de vida.</a:t>
            </a:r>
          </a:p>
          <a:p>
            <a:r>
              <a:rPr lang="es-ES" dirty="0" smtClean="0"/>
              <a:t>La economía basada en el conocimiento, que es una garantía de desarrollo sostenible,  debería tener como actores a los emprendedores y a los generadores de conocimiento. </a:t>
            </a:r>
          </a:p>
          <a:p>
            <a:r>
              <a:rPr lang="es-ES" dirty="0" smtClean="0"/>
              <a:t>Sin embargo, asistimos al control del conjunto de la economía por actores financieros y políticos con poca sensibilidad por la función social de la economía y la sostenibilidad de la sociedad del futuro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desencuentros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 competitividad europea solo puede basarse en el conocimiento, pero…</a:t>
            </a:r>
          </a:p>
          <a:p>
            <a:r>
              <a:rPr lang="es-ES" dirty="0" smtClean="0"/>
              <a:t>La </a:t>
            </a:r>
            <a:r>
              <a:rPr lang="es-ES" dirty="0" smtClean="0"/>
              <a:t>innovación que surge de la </a:t>
            </a:r>
            <a:r>
              <a:rPr lang="es-ES" dirty="0" smtClean="0"/>
              <a:t>investigación científica </a:t>
            </a:r>
            <a:r>
              <a:rPr lang="es-ES" dirty="0" smtClean="0"/>
              <a:t>no suele acompasarse con la demanda de los sectores </a:t>
            </a:r>
            <a:r>
              <a:rPr lang="es-ES" dirty="0" smtClean="0"/>
              <a:t>productivos, por lo menos en el Sur de Europa. </a:t>
            </a:r>
          </a:p>
          <a:p>
            <a:r>
              <a:rPr lang="es-ES" dirty="0" smtClean="0"/>
              <a:t>Los </a:t>
            </a:r>
            <a:r>
              <a:rPr lang="es-ES" dirty="0" smtClean="0"/>
              <a:t>dos subsistemas, académico e industrial, deben reconocer al otro como un aliado con el que se comparten intereses comunes, que solo se pueden identificar si </a:t>
            </a:r>
            <a:r>
              <a:rPr lang="es-ES" dirty="0" smtClean="0"/>
              <a:t>se conocen y comunican </a:t>
            </a:r>
            <a:r>
              <a:rPr lang="es-ES" dirty="0" smtClean="0"/>
              <a:t>entre sí.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déficit de formación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El </a:t>
            </a:r>
            <a:r>
              <a:rPr lang="es-ES" dirty="0" smtClean="0"/>
              <a:t>capital humano es el mejor recurso europeo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 smtClean="0"/>
              <a:t>formación </a:t>
            </a:r>
            <a:r>
              <a:rPr lang="es-ES" dirty="0" smtClean="0"/>
              <a:t>científica debería explicar como </a:t>
            </a:r>
            <a:r>
              <a:rPr lang="es-ES" dirty="0" smtClean="0"/>
              <a:t>la ciencia </a:t>
            </a:r>
            <a:r>
              <a:rPr lang="es-ES" dirty="0" smtClean="0"/>
              <a:t>impulsa el </a:t>
            </a:r>
            <a:r>
              <a:rPr lang="es-ES" dirty="0" smtClean="0"/>
              <a:t>avance del conocimiento, </a:t>
            </a:r>
            <a:r>
              <a:rPr lang="es-ES" dirty="0" smtClean="0"/>
              <a:t> </a:t>
            </a:r>
            <a:r>
              <a:rPr lang="es-ES" dirty="0" smtClean="0"/>
              <a:t>el impacto </a:t>
            </a:r>
            <a:r>
              <a:rPr lang="es-ES" dirty="0" smtClean="0"/>
              <a:t>de este </a:t>
            </a:r>
            <a:r>
              <a:rPr lang="es-ES" dirty="0" smtClean="0"/>
              <a:t>en </a:t>
            </a:r>
            <a:r>
              <a:rPr lang="es-ES" dirty="0" smtClean="0"/>
              <a:t>la estructura de la sociedad y sus desafíos, y como contribuir a </a:t>
            </a:r>
            <a:r>
              <a:rPr lang="es-ES" dirty="0" smtClean="0"/>
              <a:t>la transición a </a:t>
            </a:r>
            <a:r>
              <a:rPr lang="es-ES" dirty="0" smtClean="0"/>
              <a:t>una </a:t>
            </a:r>
            <a:r>
              <a:rPr lang="es-ES" dirty="0" smtClean="0"/>
              <a:t>economía basada en el conocimiento y no en el </a:t>
            </a:r>
            <a:r>
              <a:rPr lang="es-ES" dirty="0" smtClean="0"/>
              <a:t>maximizar los beneficios como único objetivo. </a:t>
            </a:r>
          </a:p>
          <a:p>
            <a:r>
              <a:rPr lang="es-ES" dirty="0" smtClean="0"/>
              <a:t>Los </a:t>
            </a:r>
            <a:r>
              <a:rPr lang="es-ES" dirty="0" smtClean="0"/>
              <a:t>estudiantes de ciencias deben poder plantearse convertirse en </a:t>
            </a:r>
            <a:r>
              <a:rPr lang="es-ES" dirty="0" smtClean="0"/>
              <a:t>empresarios </a:t>
            </a:r>
            <a:r>
              <a:rPr lang="es-ES" dirty="0" smtClean="0"/>
              <a:t>como </a:t>
            </a:r>
            <a:r>
              <a:rPr lang="es-ES" dirty="0" smtClean="0"/>
              <a:t>opción profesional, </a:t>
            </a:r>
            <a:r>
              <a:rPr lang="es-ES" dirty="0" smtClean="0"/>
              <a:t>y recibir formación básica sobre esta opción.     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déficit académico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La Universidad y los Centros de Investigación son un recurso mal aprovechado en nuestro país.</a:t>
            </a:r>
          </a:p>
          <a:p>
            <a:r>
              <a:rPr lang="es-ES" dirty="0" smtClean="0"/>
              <a:t>La </a:t>
            </a:r>
            <a:r>
              <a:rPr lang="es-ES" dirty="0" smtClean="0"/>
              <a:t>valoración de Currículo académico debe incorporar como figuras de merito la colaboración con empresas (proyectos, asesorías, participación en </a:t>
            </a:r>
            <a:r>
              <a:rPr lang="es-ES" dirty="0" err="1" smtClean="0"/>
              <a:t>clusters</a:t>
            </a:r>
            <a:r>
              <a:rPr lang="es-ES" dirty="0" smtClean="0"/>
              <a:t>, etc.) al mismo nivel que las buenas publicaciones científicas.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precio de la ignorancia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La ausencia de un proyecto consistente de evolución hacia la sociedad del conocimiento, hace que las </a:t>
            </a:r>
            <a:r>
              <a:rPr lang="es-ES" dirty="0" smtClean="0"/>
              <a:t>políticas regionales de innovación financiadas con fondos propios o procedentes de FEDER no </a:t>
            </a:r>
            <a:r>
              <a:rPr lang="es-ES" dirty="0" smtClean="0"/>
              <a:t>hayan </a:t>
            </a:r>
            <a:r>
              <a:rPr lang="es-ES" dirty="0" smtClean="0"/>
              <a:t>conseguido disminuir la brecha entre las regiones con mayor desarrollo en innovación (competitividad industrial, mejor aprovechamiento del conocimiento local, etc.)  y las menos desarrolladas. Al revés, la brecha ha aumentado. Se deben revisar en profundidad los criterios de gobernanza, evaluación y seguimiento de las políticas de </a:t>
            </a:r>
            <a:r>
              <a:rPr lang="es-ES" smtClean="0"/>
              <a:t>investigación e innovación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08274C8D45EF47BEF16D2755F58AE4" ma:contentTypeVersion="1" ma:contentTypeDescription="Crear nuevo documento." ma:contentTypeScope="" ma:versionID="0551156b07ca620995130238c42e910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DDC21D-7061-489C-9131-AB66DE5C2E28}"/>
</file>

<file path=customXml/itemProps2.xml><?xml version="1.0" encoding="utf-8"?>
<ds:datastoreItem xmlns:ds="http://schemas.openxmlformats.org/officeDocument/2006/customXml" ds:itemID="{38A312C4-1365-401B-B3BA-2816E6C40A27}"/>
</file>

<file path=customXml/itemProps3.xml><?xml version="1.0" encoding="utf-8"?>
<ds:datastoreItem xmlns:ds="http://schemas.openxmlformats.org/officeDocument/2006/customXml" ds:itemID="{74943399-A1EA-4EFE-B306-D1FF02BC7C0D}"/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421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Hacia una economía basada en el conocimiento </vt:lpstr>
      <vt:lpstr>El problema estructural</vt:lpstr>
      <vt:lpstr>Los desencuentros</vt:lpstr>
      <vt:lpstr>El déficit de formación</vt:lpstr>
      <vt:lpstr>El déficit académico</vt:lpstr>
      <vt:lpstr>El precio de la ignorancia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E INNOVACIÓN EN EL NUEVO MARCO ESTRATEGICO DE LA UNIÓN EUROPEA</dc:title>
  <dc:creator>Rafael Rodriguez</dc:creator>
  <cp:lastModifiedBy>Usuari</cp:lastModifiedBy>
  <cp:revision>46</cp:revision>
  <dcterms:created xsi:type="dcterms:W3CDTF">2014-05-22T12:07:07Z</dcterms:created>
  <dcterms:modified xsi:type="dcterms:W3CDTF">2014-11-06T20:57:11Z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0x0101005F08274C8D45EF47BEF16D2755F58AE4</vt:lpwstr>
  </property>
</Properties>
</file>