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5" r:id="rId5"/>
    <p:sldId id="264" r:id="rId6"/>
    <p:sldId id="273" r:id="rId7"/>
    <p:sldId id="272" r:id="rId8"/>
    <p:sldId id="262" r:id="rId9"/>
    <p:sldId id="263" r:id="rId10"/>
    <p:sldId id="266" r:id="rId11"/>
    <p:sldId id="276" r:id="rId12"/>
    <p:sldId id="270" r:id="rId13"/>
    <p:sldId id="275" r:id="rId14"/>
    <p:sldId id="268" r:id="rId15"/>
    <p:sldId id="269" r:id="rId16"/>
    <p:sldId id="271" r:id="rId17"/>
    <p:sldId id="267" r:id="rId18"/>
  </p:sldIdLst>
  <p:sldSz cx="9906000" cy="6858000" type="A4"/>
  <p:notesSz cx="6794500" cy="99314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9" d="100"/>
          <a:sy n="99" d="100"/>
        </p:scale>
        <p:origin x="-1104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Sheet2!$AU$3</c:f>
              <c:strCache>
                <c:ptCount val="1"/>
                <c:pt idx="0">
                  <c:v>Absolute change €m</c:v>
                </c:pt>
              </c:strCache>
            </c:strRef>
          </c:tx>
          <c:invertIfNegative val="0"/>
          <c:val>
            <c:numRef>
              <c:f>Sheet2!$AU$4:$AU$30</c:f>
              <c:numCache>
                <c:formatCode>_-* #,##0\ _€_-;\-* #,##0\ _€_-;_-* "-"??\ _€_-;_-@_-</c:formatCode>
                <c:ptCount val="27"/>
                <c:pt idx="0">
                  <c:v>150.65450843980955</c:v>
                </c:pt>
                <c:pt idx="1">
                  <c:v>1227.9038295279097</c:v>
                </c:pt>
                <c:pt idx="2">
                  <c:v>2044.0738401164963</c:v>
                </c:pt>
                <c:pt idx="3">
                  <c:v>3723.5946916170942</c:v>
                </c:pt>
                <c:pt idx="4">
                  <c:v>258.79343082848845</c:v>
                </c:pt>
                <c:pt idx="5">
                  <c:v>209.50301170477542</c:v>
                </c:pt>
                <c:pt idx="6">
                  <c:v>-134.59098471480138</c:v>
                </c:pt>
                <c:pt idx="7">
                  <c:v>-165.80943702509467</c:v>
                </c:pt>
                <c:pt idx="8">
                  <c:v>-146.31769029637826</c:v>
                </c:pt>
                <c:pt idx="9">
                  <c:v>-85.19773949990622</c:v>
                </c:pt>
                <c:pt idx="10">
                  <c:v>-522.01388610868298</c:v>
                </c:pt>
                <c:pt idx="11">
                  <c:v>-425.5098481266823</c:v>
                </c:pt>
                <c:pt idx="12">
                  <c:v>-226.6959208978501</c:v>
                </c:pt>
                <c:pt idx="13">
                  <c:v>-2259.0502535220076</c:v>
                </c:pt>
                <c:pt idx="14">
                  <c:v>-10.224211525430796</c:v>
                </c:pt>
                <c:pt idx="15">
                  <c:v>-5243.8025477474839</c:v>
                </c:pt>
                <c:pt idx="16">
                  <c:v>-132.67190438713942</c:v>
                </c:pt>
                <c:pt idx="17">
                  <c:v>-190.32512088790372</c:v>
                </c:pt>
                <c:pt idx="18">
                  <c:v>-151.25644578691742</c:v>
                </c:pt>
                <c:pt idx="19">
                  <c:v>-435.28105818092126</c:v>
                </c:pt>
                <c:pt idx="20">
                  <c:v>-6857.3643830279325</c:v>
                </c:pt>
                <c:pt idx="21">
                  <c:v>-379.86431685712455</c:v>
                </c:pt>
                <c:pt idx="22">
                  <c:v>-10080.371271473854</c:v>
                </c:pt>
                <c:pt idx="23">
                  <c:v>-6322.3755215101864</c:v>
                </c:pt>
                <c:pt idx="24">
                  <c:v>-1402.9742886905074</c:v>
                </c:pt>
                <c:pt idx="25">
                  <c:v>-697.54424766742045</c:v>
                </c:pt>
                <c:pt idx="26">
                  <c:v>-9722.6607942676383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0944"/>
        <c:axId val="21396480"/>
      </c:barChart>
      <c:lineChart>
        <c:grouping val="standard"/>
        <c:varyColors val="0"/>
        <c:ser>
          <c:idx val="0"/>
          <c:order val="0"/>
          <c:tx>
            <c:strRef>
              <c:f>Sheet2!$AT$3</c:f>
              <c:strCache>
                <c:ptCount val="1"/>
                <c:pt idx="0">
                  <c:v>Change %</c:v>
                </c:pt>
              </c:strCache>
            </c:strRef>
          </c:tx>
          <c:spPr>
            <a:ln>
              <a:noFill/>
            </a:ln>
          </c:spPr>
          <c:cat>
            <c:strRef>
              <c:f>Sheet2!$AS$4:$AS$30</c:f>
              <c:strCache>
                <c:ptCount val="27"/>
                <c:pt idx="0">
                  <c:v>IE</c:v>
                </c:pt>
                <c:pt idx="1">
                  <c:v>SK</c:v>
                </c:pt>
                <c:pt idx="2">
                  <c:v>RO</c:v>
                </c:pt>
                <c:pt idx="3">
                  <c:v>PL</c:v>
                </c:pt>
                <c:pt idx="4">
                  <c:v>BG</c:v>
                </c:pt>
                <c:pt idx="5">
                  <c:v>IT</c:v>
                </c:pt>
                <c:pt idx="6">
                  <c:v>FR</c:v>
                </c:pt>
                <c:pt idx="7">
                  <c:v>UK</c:v>
                </c:pt>
                <c:pt idx="8">
                  <c:v>EE</c:v>
                </c:pt>
                <c:pt idx="9">
                  <c:v>SE</c:v>
                </c:pt>
                <c:pt idx="10">
                  <c:v>LT</c:v>
                </c:pt>
                <c:pt idx="11">
                  <c:v>LV</c:v>
                </c:pt>
                <c:pt idx="12">
                  <c:v>BE</c:v>
                </c:pt>
                <c:pt idx="13">
                  <c:v>PT</c:v>
                </c:pt>
                <c:pt idx="14">
                  <c:v>LU</c:v>
                </c:pt>
                <c:pt idx="15">
                  <c:v>HU</c:v>
                </c:pt>
                <c:pt idx="16">
                  <c:v>DK</c:v>
                </c:pt>
                <c:pt idx="17">
                  <c:v>MT</c:v>
                </c:pt>
                <c:pt idx="18">
                  <c:v>CY</c:v>
                </c:pt>
                <c:pt idx="19">
                  <c:v>FI</c:v>
                </c:pt>
                <c:pt idx="20">
                  <c:v>CZ</c:v>
                </c:pt>
                <c:pt idx="21">
                  <c:v>AT</c:v>
                </c:pt>
                <c:pt idx="22">
                  <c:v>ES</c:v>
                </c:pt>
                <c:pt idx="23">
                  <c:v>GR</c:v>
                </c:pt>
                <c:pt idx="24">
                  <c:v>SI</c:v>
                </c:pt>
                <c:pt idx="25">
                  <c:v>NL</c:v>
                </c:pt>
                <c:pt idx="26">
                  <c:v>DE</c:v>
                </c:pt>
              </c:strCache>
            </c:strRef>
          </c:cat>
          <c:val>
            <c:numRef>
              <c:f>Sheet2!$AT$4:$AT$30</c:f>
              <c:numCache>
                <c:formatCode>0.0</c:formatCode>
                <c:ptCount val="27"/>
                <c:pt idx="0">
                  <c:v>16.14184099521303</c:v>
                </c:pt>
                <c:pt idx="1">
                  <c:v>10.321958160603433</c:v>
                </c:pt>
                <c:pt idx="2">
                  <c:v>10.30193913779175</c:v>
                </c:pt>
                <c:pt idx="3">
                  <c:v>5.3947353687033583</c:v>
                </c:pt>
                <c:pt idx="4">
                  <c:v>3.7348821595188082</c:v>
                </c:pt>
                <c:pt idx="5">
                  <c:v>0.71291947604355632</c:v>
                </c:pt>
                <c:pt idx="6">
                  <c:v>-0.9222934743184027</c:v>
                </c:pt>
                <c:pt idx="7">
                  <c:v>-1.5284756502196195</c:v>
                </c:pt>
                <c:pt idx="8">
                  <c:v>-4.1757495109239491</c:v>
                </c:pt>
                <c:pt idx="9">
                  <c:v>-4.4201069074077486</c:v>
                </c:pt>
                <c:pt idx="10">
                  <c:v>-7.4726550444727922</c:v>
                </c:pt>
                <c:pt idx="11">
                  <c:v>-9.0789258287353487</c:v>
                </c:pt>
                <c:pt idx="12">
                  <c:v>-9.7989424381203243</c:v>
                </c:pt>
                <c:pt idx="13">
                  <c:v>-10.297061764507813</c:v>
                </c:pt>
                <c:pt idx="14">
                  <c:v>-15.368600834146379</c:v>
                </c:pt>
                <c:pt idx="15">
                  <c:v>-20.383901995932003</c:v>
                </c:pt>
                <c:pt idx="16">
                  <c:v>-21.236758580855266</c:v>
                </c:pt>
                <c:pt idx="17">
                  <c:v>-21.832463535464605</c:v>
                </c:pt>
                <c:pt idx="18">
                  <c:v>-22.730103492468441</c:v>
                </c:pt>
                <c:pt idx="19">
                  <c:v>-24.796337227136821</c:v>
                </c:pt>
                <c:pt idx="20">
                  <c:v>-25.040516590894015</c:v>
                </c:pt>
                <c:pt idx="21">
                  <c:v>-25.490735224488308</c:v>
                </c:pt>
                <c:pt idx="22">
                  <c:v>-27.896643349240602</c:v>
                </c:pt>
                <c:pt idx="23">
                  <c:v>-30.288966941180185</c:v>
                </c:pt>
                <c:pt idx="24">
                  <c:v>-32.750033294750743</c:v>
                </c:pt>
                <c:pt idx="25">
                  <c:v>-35.892763551347315</c:v>
                </c:pt>
                <c:pt idx="26">
                  <c:v>-36.185289591429026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92768"/>
        <c:axId val="21394560"/>
      </c:lineChart>
      <c:catAx>
        <c:axId val="213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394560"/>
        <c:crosses val="autoZero"/>
        <c:auto val="1"/>
        <c:lblAlgn val="ctr"/>
        <c:lblOffset val="100"/>
        <c:noMultiLvlLbl val="0"/>
      </c:catAx>
      <c:valAx>
        <c:axId val="213945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% Change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1392768"/>
        <c:crosses val="autoZero"/>
        <c:crossBetween val="between"/>
      </c:valAx>
      <c:valAx>
        <c:axId val="2139648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€ millions</a:t>
                </a:r>
              </a:p>
            </c:rich>
          </c:tx>
          <c:layout>
            <c:manualLayout>
              <c:xMode val="edge"/>
              <c:yMode val="edge"/>
              <c:x val="0.95192194290476906"/>
              <c:y val="0.43055364293434989"/>
            </c:manualLayout>
          </c:layout>
          <c:overlay val="0"/>
        </c:title>
        <c:numFmt formatCode="_-* #,##0\ _€_-;\-* #,##0\ _€_-;_-* &quot;-&quot;??\ _€_-;_-@_-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410944"/>
        <c:crosses val="max"/>
        <c:crossBetween val="between"/>
      </c:valAx>
      <c:catAx>
        <c:axId val="21410944"/>
        <c:scaling>
          <c:orientation val="minMax"/>
        </c:scaling>
        <c:delete val="1"/>
        <c:axPos val="b"/>
        <c:majorTickMark val="out"/>
        <c:minorTickMark val="none"/>
        <c:tickLblPos val="nextTo"/>
        <c:crossAx val="2139648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401953656963231E-2"/>
          <c:y val="6.8236509806352957E-2"/>
          <c:w val="0.9359933649386154"/>
          <c:h val="0.41794198159597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Sheet1!$C$64</c:f>
              <c:strCache>
                <c:ptCount val="1"/>
                <c:pt idx="0">
                  <c:v>2014-20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Sheet1!$A$65:$B$76</c:f>
              <c:multiLvlStrCache>
                <c:ptCount val="12"/>
                <c:lvl>
                  <c:pt idx="0">
                    <c:v>ERDF priorities TO1-4</c:v>
                  </c:pt>
                  <c:pt idx="1">
                    <c:v>Climate change &amp; environment TO5-6</c:v>
                  </c:pt>
                  <c:pt idx="2">
                    <c:v>Network infrastructure TO7</c:v>
                  </c:pt>
                  <c:pt idx="3">
                    <c:v>ESF Priorities TO8-11</c:v>
                  </c:pt>
                  <c:pt idx="4">
                    <c:v>ERDF Priorities TO1-4</c:v>
                  </c:pt>
                  <c:pt idx="5">
                    <c:v>Climate change &amp; environment TO5-6</c:v>
                  </c:pt>
                  <c:pt idx="6">
                    <c:v>Network infrastructure TO7</c:v>
                  </c:pt>
                  <c:pt idx="7">
                    <c:v>ESF priorities TO8-11</c:v>
                  </c:pt>
                  <c:pt idx="8">
                    <c:v>ERDF Priorities TO1-4</c:v>
                  </c:pt>
                  <c:pt idx="9">
                    <c:v>Climate change &amp; environment TO5-6</c:v>
                  </c:pt>
                  <c:pt idx="10">
                    <c:v>Network infrastructure TO7</c:v>
                  </c:pt>
                  <c:pt idx="11">
                    <c:v>ESF Priorities TO8-11</c:v>
                  </c:pt>
                </c:lvl>
                <c:lvl>
                  <c:pt idx="0">
                    <c:v>All countries</c:v>
                  </c:pt>
                  <c:pt idx="4">
                    <c:v>More developed countries</c:v>
                  </c:pt>
                  <c:pt idx="8">
                    <c:v>Less developed countries</c:v>
                  </c:pt>
                </c:lvl>
              </c:multiLvlStrCache>
            </c:multiLvlStrRef>
          </c:cat>
          <c:val>
            <c:numRef>
              <c:f>Sheet1!$C$65:$C$76</c:f>
              <c:numCache>
                <c:formatCode>0</c:formatCode>
                <c:ptCount val="12"/>
                <c:pt idx="0">
                  <c:v>38.200000000000003</c:v>
                </c:pt>
                <c:pt idx="1">
                  <c:v>12.1</c:v>
                </c:pt>
                <c:pt idx="2">
                  <c:v>18.2</c:v>
                </c:pt>
                <c:pt idx="3">
                  <c:v>31.5</c:v>
                </c:pt>
                <c:pt idx="4">
                  <c:v>44.5</c:v>
                </c:pt>
                <c:pt idx="5">
                  <c:v>8.5</c:v>
                </c:pt>
                <c:pt idx="6">
                  <c:v>5.7</c:v>
                </c:pt>
                <c:pt idx="7">
                  <c:v>41.3</c:v>
                </c:pt>
                <c:pt idx="8">
                  <c:v>35.200000000000003</c:v>
                </c:pt>
                <c:pt idx="9">
                  <c:v>14</c:v>
                </c:pt>
                <c:pt idx="10">
                  <c:v>24.4</c:v>
                </c:pt>
                <c:pt idx="11">
                  <c:v>26.5</c:v>
                </c:pt>
              </c:numCache>
            </c:numRef>
          </c:val>
        </c:ser>
        <c:ser>
          <c:idx val="1"/>
          <c:order val="1"/>
          <c:tx>
            <c:strRef>
              <c:f>Sheet1!$D$64</c:f>
              <c:strCache>
                <c:ptCount val="1"/>
                <c:pt idx="0">
                  <c:v>2007-13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Sheet1!$A$65:$B$76</c:f>
              <c:multiLvlStrCache>
                <c:ptCount val="12"/>
                <c:lvl>
                  <c:pt idx="0">
                    <c:v>ERDF priorities TO1-4</c:v>
                  </c:pt>
                  <c:pt idx="1">
                    <c:v>Climate change &amp; environment TO5-6</c:v>
                  </c:pt>
                  <c:pt idx="2">
                    <c:v>Network infrastructure TO7</c:v>
                  </c:pt>
                  <c:pt idx="3">
                    <c:v>ESF Priorities TO8-11</c:v>
                  </c:pt>
                  <c:pt idx="4">
                    <c:v>ERDF Priorities TO1-4</c:v>
                  </c:pt>
                  <c:pt idx="5">
                    <c:v>Climate change &amp; environment TO5-6</c:v>
                  </c:pt>
                  <c:pt idx="6">
                    <c:v>Network infrastructure TO7</c:v>
                  </c:pt>
                  <c:pt idx="7">
                    <c:v>ESF priorities TO8-11</c:v>
                  </c:pt>
                  <c:pt idx="8">
                    <c:v>ERDF Priorities TO1-4</c:v>
                  </c:pt>
                  <c:pt idx="9">
                    <c:v>Climate change &amp; environment TO5-6</c:v>
                  </c:pt>
                  <c:pt idx="10">
                    <c:v>Network infrastructure TO7</c:v>
                  </c:pt>
                  <c:pt idx="11">
                    <c:v>ESF Priorities TO8-11</c:v>
                  </c:pt>
                </c:lvl>
                <c:lvl>
                  <c:pt idx="0">
                    <c:v>All countries</c:v>
                  </c:pt>
                  <c:pt idx="4">
                    <c:v>More developed countries</c:v>
                  </c:pt>
                  <c:pt idx="8">
                    <c:v>Less developed countries</c:v>
                  </c:pt>
                </c:lvl>
              </c:multiLvlStrCache>
            </c:multiLvlStrRef>
          </c:cat>
          <c:val>
            <c:numRef>
              <c:f>Sheet1!$D$65:$D$76</c:f>
              <c:numCache>
                <c:formatCode>0</c:formatCode>
                <c:ptCount val="12"/>
                <c:pt idx="0">
                  <c:v>31.2</c:v>
                </c:pt>
                <c:pt idx="1">
                  <c:v>15.8</c:v>
                </c:pt>
                <c:pt idx="2">
                  <c:v>22.8</c:v>
                </c:pt>
                <c:pt idx="3">
                  <c:v>30.2</c:v>
                </c:pt>
                <c:pt idx="4">
                  <c:v>36</c:v>
                </c:pt>
                <c:pt idx="5">
                  <c:v>12.1</c:v>
                </c:pt>
                <c:pt idx="6">
                  <c:v>14</c:v>
                </c:pt>
                <c:pt idx="7">
                  <c:v>38</c:v>
                </c:pt>
                <c:pt idx="8">
                  <c:v>28.6</c:v>
                </c:pt>
                <c:pt idx="9">
                  <c:v>17.8</c:v>
                </c:pt>
                <c:pt idx="10">
                  <c:v>27.8</c:v>
                </c:pt>
                <c:pt idx="11">
                  <c:v>25.8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656320"/>
        <c:axId val="93876992"/>
      </c:barChart>
      <c:catAx>
        <c:axId val="896563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3876992"/>
        <c:crosses val="autoZero"/>
        <c:auto val="1"/>
        <c:lblAlgn val="ctr"/>
        <c:lblOffset val="100"/>
        <c:noMultiLvlLbl val="0"/>
      </c:catAx>
      <c:valAx>
        <c:axId val="93876992"/>
        <c:scaling>
          <c:orientation val="minMax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9656320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29274536727668626"/>
          <c:y val="1.038961038961039E-2"/>
          <c:w val="0.30753466364012277"/>
          <c:h val="6.0994577834421297E-2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063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063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1DCF0EA-C055-49E7-B738-A378FA419B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108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063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66" y="4718094"/>
            <a:ext cx="5434369" cy="446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063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1ECD52D-3D71-45EB-A8DF-967CCA4FF9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262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7D935F-49AA-4CD9-8447-AC2BD99ED757}" type="slidenum">
              <a:rPr lang="en-GB" sz="1200" smtClean="0">
                <a:latin typeface="Arial" pitchFamily="34" charset="0"/>
              </a:rPr>
              <a:pPr/>
              <a:t>1</a:t>
            </a:fld>
            <a:endParaRPr lang="en-GB" sz="1200" smtClean="0">
              <a:latin typeface="Arial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0038" cy="372586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242" y="4716398"/>
            <a:ext cx="4982018" cy="4470487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shifts in eligibility and allocations across the EU in the 2014-20 period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Less-Developed Regions coverage will fall from 31.7 percent of the EU population (in 2007-13) to 25 percent (2014-20)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 Region coverage will double (concentrated in DE, ES, FR, UK).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Annual aid intensity falls in the LDRs and TRs, slight increase in MDRs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ECD52D-3D71-45EB-A8DF-967CCA4FF92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1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42956" y="609600"/>
            <a:ext cx="11699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endParaRPr lang="en-US" smtClean="0">
              <a:latin typeface="Arial" charset="0"/>
            </a:endParaRPr>
          </a:p>
        </p:txBody>
      </p:sp>
      <p:pic>
        <p:nvPicPr>
          <p:cNvPr id="4" name="Picture 9" descr="Strathclyde Head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293688"/>
            <a:ext cx="7443788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www.eprc.strath.ac.uk/intranet/images/logos/eorpa_large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09" y="492241"/>
            <a:ext cx="2232645" cy="1314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3962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E8AE-C92A-49E3-8D45-A33BCE6299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52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8538" y="533400"/>
            <a:ext cx="2201862" cy="5570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7" y="533400"/>
            <a:ext cx="6453188" cy="5570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04DAC-8FE7-4D3F-B097-39096310BA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022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33400"/>
            <a:ext cx="84201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30301" y="1989138"/>
            <a:ext cx="4133851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16549" y="1989138"/>
            <a:ext cx="4133851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130300" y="4122738"/>
            <a:ext cx="8420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2139F-402E-4209-8AC2-0DC44C568D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97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33400"/>
            <a:ext cx="84201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0300" y="1989138"/>
            <a:ext cx="8420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0300" y="4122738"/>
            <a:ext cx="8420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30844-DAA8-4C6D-8454-93BADC2494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02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9146A-7E4E-4FFF-8390-C3ED6B2C3E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dirty="0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52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2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0BD9-F8A1-4046-8FF5-2E69EEE79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dirty="0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89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0301" y="198913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6549" y="198913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C9B94-2AAF-49B0-9705-04BA228DC3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83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36C3E-9400-4058-84C3-BB474F316A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6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7C3B1-8E89-4999-BF29-7282369024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41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F1E1D-2D12-41FF-8ED3-FD9E95C8CA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45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B7B22-A8B6-4304-A70B-A6EB2B1F33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7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109B0-AB12-40AB-9419-3D3774459F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Sara Davies, European Policies Research Centre, University of Strathclyde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48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533400"/>
            <a:ext cx="84201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0300" y="198913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950" y="6324600"/>
            <a:ext cx="825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fld id="{F1EA13BE-42C2-40B6-95C5-B50C6279FC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742956" y="609600"/>
            <a:ext cx="11699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endParaRPr lang="en-US" smtClean="0">
              <a:latin typeface="Arial" charset="0"/>
            </a:endParaRP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741376" y="1773238"/>
            <a:ext cx="84232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1" name="Picture 8" descr="eorpa_sm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692150"/>
            <a:ext cx="14859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4194" y="6308749"/>
            <a:ext cx="7800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r>
              <a:rPr lang="en-GB" dirty="0" smtClean="0"/>
              <a:t>Carlos Mendez, European Policies Research Centre, University of Strathclyde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hf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060579"/>
            <a:ext cx="8420100" cy="4187825"/>
          </a:xfrm>
        </p:spPr>
        <p:txBody>
          <a:bodyPr/>
          <a:lstStyle/>
          <a:p>
            <a:pPr algn="ctr">
              <a:spcBef>
                <a:spcPct val="100000"/>
              </a:spcBef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Prospects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for Cohesion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2014-20 and beyond: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with programming and reflections on the future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Carlos Mendez</a:t>
            </a:r>
            <a:r>
              <a:rPr lang="en-GB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b="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Thematic shifts in funding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899773"/>
              </p:ext>
            </p:extLst>
          </p:nvPr>
        </p:nvGraphicFramePr>
        <p:xfrm>
          <a:off x="743824" y="2234481"/>
          <a:ext cx="84201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6536" y="177281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Shifts in allocations towards Europe 2020 themes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29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future of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Cohesion policy post-2020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Reform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debate has not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started yet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Commissioner Hahn raised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for the future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steps should we take to further simplify?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acceptable level of risk?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Should GDP remain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main criterion for determining needs and evaluating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impact?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European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institutions (EP, COR) may contribute earlier than in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7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Scenarios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 post-2020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reform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988840"/>
            <a:ext cx="8568952" cy="411480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focusing Cohesion policy mainly/only on poor countries or regions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retaining Cohesion policy across all regions, including richer areas</a:t>
            </a:r>
          </a:p>
          <a:p>
            <a:pPr marL="342900" lvl="2" indent="-342900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Cohesion policy funding allocated at national level to countries</a:t>
            </a:r>
          </a:p>
          <a:p>
            <a:pPr marL="0" lvl="2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implications of economic governance debate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520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Scenarios for post-2020 reform:</a:t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Focusing on poor countries/regions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988840"/>
            <a:ext cx="8420100" cy="411480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Ecorys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(2008), Brueghel (2009),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Swidlicki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(2014)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Strong rationale for CP funding in poorer countries/regions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provides financial and institutional capacity 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redistribution and solidarity between Member States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externalities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spillovers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effect on other regions and trade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preventing emigration from low-income regions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better income distribution and stabilisation</a:t>
            </a:r>
          </a:p>
          <a:p>
            <a:pPr lvl="1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Weak rationale for CP funding in richer countries/regions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Member States have financial and institutional capacity themselves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low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spillover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effects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bureaucratic recycling of funds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602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Scenarios for post-2020 reform: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Retaining Cohesion policy for all regions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988840"/>
            <a:ext cx="8420100" cy="4114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Begg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(2009), Barca (2009)</a:t>
            </a:r>
          </a:p>
          <a:p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Rationale for Cohesion policy in all EU Member States is:</a:t>
            </a:r>
          </a:p>
          <a:p>
            <a:pPr lvl="0"/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constitutional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treaty objective implies commitment to support in all Member States and regions </a:t>
            </a:r>
          </a:p>
          <a:p>
            <a:pPr lvl="0"/>
            <a:endParaRPr lang="en-GB" sz="5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political: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political and legitimacy arguments for  all-region approach - support for this among EU citizens, institutions – support from EP,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CoR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interest groups</a:t>
            </a:r>
          </a:p>
          <a:p>
            <a:pPr lvl="0"/>
            <a:endParaRPr lang="en-GB" sz="5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contribution to wider economic goals - Lisbon agenda (Europe 2020)</a:t>
            </a:r>
          </a:p>
          <a:p>
            <a:pPr lvl="1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supportive framework for the regulation of regional aid under EU Competition policy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37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33400"/>
            <a:ext cx="8602538" cy="1219200"/>
          </a:xfrm>
        </p:spPr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Scenarios for post-2020 reform:</a:t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Cohesion funding allocated to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988840"/>
            <a:ext cx="8420100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Sapir (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2003),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Santos (2009),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Marzinetto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(2012)</a:t>
            </a: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Use of country-level criteria for allocating funds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focus of policy on convergence between Member States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national governments best placed to undertake subnational distribution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scope for stronger link with National Reform Programmes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policy role of Commission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setting of common objectives, coordination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strengthening national capacity for regional development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peer review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selective intervention, as with former Community Initiatives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508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Scenarios for post-2020 reform</a:t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Implications of economic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988840"/>
            <a:ext cx="8420100" cy="4114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Recent changes in economic governance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are reconfiguring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EMU – direction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unclear</a:t>
            </a:r>
          </a:p>
          <a:p>
            <a:pPr marL="0" indent="0">
              <a:buNone/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Limited GEMU – little change, few implications for Cohesion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Comprehensive GEMU – major implications: 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more intrusive oversight of national spending 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either increased role for Cohesion policy to cope with stabilisation pressures….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or Cohesion policy usurped / downgraded through new instruments for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stabilisation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900" i="1" dirty="0">
                <a:latin typeface="Arial" panose="020B0604020202020204" pitchFamily="34" charset="0"/>
                <a:cs typeface="Arial" panose="020B0604020202020204" pitchFamily="34" charset="0"/>
              </a:rPr>
              <a:t>(Note: LSE/EPRC report for European Parliament)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13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for discussion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988840"/>
            <a:ext cx="8712968" cy="4114800"/>
          </a:xfrm>
        </p:spPr>
        <p:txBody>
          <a:bodyPr/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Will the reforms improve the delivery and performance of Cohesion policy in 2014-20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/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Cohesion policy for - a tool for Europe 2020 or for tackling regional disparities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/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is Cohesion policy for and what is the appropriate level of spatial targeting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/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could Cohesion policy be 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simplified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25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33A3F6-C1D4-45D0-8433-B04AF1CD24E0}" type="slidenum">
              <a:rPr lang="en-GB" sz="1400" smtClean="0">
                <a:latin typeface="Arial" pitchFamily="34" charset="0"/>
              </a:rPr>
              <a:pPr/>
              <a:t>2</a:t>
            </a:fld>
            <a:endParaRPr lang="en-GB" sz="1400" smtClean="0">
              <a:latin typeface="Arial" pitchFamily="34" charset="0"/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100" dirty="0" smtClean="0">
                <a:latin typeface="Arial" pitchFamily="34" charset="0"/>
              </a:rPr>
              <a:t>Carlos Mendez, European Policies Research Centre, University of Strathclyde 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Prospects for Cohesion policy in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2014-20 and beyond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Economic, political and institutional context</a:t>
            </a:r>
          </a:p>
          <a:p>
            <a:pPr marL="0" indent="0">
              <a:lnSpc>
                <a:spcPct val="90000"/>
              </a:lnSpc>
              <a:buNone/>
            </a:pP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Cohesion policy in 2014-20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ligibility and allocations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rogress with programming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hematic shifts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Post-2020 reform debate and scenarios</a:t>
            </a:r>
          </a:p>
          <a:p>
            <a:pPr marL="0" indent="0">
              <a:lnSpc>
                <a:spcPct val="90000"/>
              </a:lnSpc>
              <a:buNone/>
            </a:pP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for 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Context: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crisis and cohesion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988840"/>
            <a:ext cx="864096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crisis and territorial disparities (6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Cohesion Report)</a:t>
            </a:r>
          </a:p>
          <a:p>
            <a:pPr marL="0" indent="0">
              <a:buNone/>
            </a:pP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egional disparities have increased since the crisis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recovery is fragile and unevenly spread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need for long-term investment to tackle the crisis 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deterioration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public finances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severely restricted public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investment, including co-financing of Cohesion policy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tension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between Cohesion policy investment goals and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EU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fiscal consolidation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3</a:t>
            </a:fld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88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747" y="548680"/>
            <a:ext cx="8602538" cy="121920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Context: Economic governance developments in the EU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532" y="1989138"/>
            <a:ext cx="3481892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Future developments</a:t>
            </a:r>
          </a:p>
          <a:p>
            <a:pPr marL="0" indent="0">
              <a:buNone/>
            </a:pP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Europe 2020 review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Partnerships for Growth &amp; Competitiveness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  <p:pic>
        <p:nvPicPr>
          <p:cNvPr id="6" name="Content Placeholder 5"/>
          <p:cNvPicPr>
            <a:picLocks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2564904"/>
            <a:ext cx="5087060" cy="3048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1988840"/>
            <a:ext cx="509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economic policy mix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3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Finalisation of the legislative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 for 2014-20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989138"/>
            <a:ext cx="8773864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 agreed in December 2013</a:t>
            </a:r>
          </a:p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Provisions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 for ESIF</a:t>
            </a:r>
          </a:p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Fund-specific, ETC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EGTC Regulations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decisions (Feb-June 2014)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ligibility (Feb), allocations (April), ETC (June), SME initiative (Sept)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Delegated and Implementing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(Jan-Oct 2014)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ess than half approved (11/20+)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21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Eligibility and allocations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451103"/>
              </p:ext>
            </p:extLst>
          </p:nvPr>
        </p:nvGraphicFramePr>
        <p:xfrm>
          <a:off x="776536" y="2060848"/>
          <a:ext cx="8496945" cy="397204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232248"/>
                <a:gridCol w="1440160"/>
                <a:gridCol w="1656184"/>
                <a:gridCol w="1380759"/>
                <a:gridCol w="1787594"/>
              </a:tblGrid>
              <a:tr h="493770">
                <a:tc rowSpan="2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 of 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 Population 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EU)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 Aid intensity 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per head)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937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2007-13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2014-20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2007-13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527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2014-20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3770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 Developed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31.7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3770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Transition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3770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en-GB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eveloped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3770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Cohesion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34.3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3770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54000"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32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Allocations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169539"/>
              </p:ext>
            </p:extLst>
          </p:nvPr>
        </p:nvGraphicFramePr>
        <p:xfrm>
          <a:off x="416496" y="2204864"/>
          <a:ext cx="9133904" cy="3899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4568" y="191683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Mixed picture of change in national allocations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7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State-of-play of Programming: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perspective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544" y="1989138"/>
            <a:ext cx="8701856" cy="41148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Half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PAs agreed, but very few OPs adopted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meeting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 expectations 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formulating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well-defined specific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etting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quantified targets that are ambitious and realistic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hematic concentration and targeted investments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ex-ante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conditionality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addressing administrative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bottlenecks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3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State-of-play of Programming: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Member States perspectives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Criticisms of process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lengthy Commission observations/negotiations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nflexibility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e.g. thematic concentration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negotiation issues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thematic concentration/targeting - innovation, competitiveness, transport/ICT infrastructure, low-carbon economy, social inclusion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coherence of OPs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territorial governance/instruments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management, audit and control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assistance and management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D9146A-7E4E-4FFF-8390-C3ED6B2C3E5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Carlos Mendez, European Policies Research Centre, University of Strathclyde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542022"/>
      </p:ext>
    </p:extLst>
  </p:cSld>
  <p:clrMapOvr>
    <a:masterClrMapping/>
  </p:clrMapOvr>
</p:sld>
</file>

<file path=ppt/theme/theme1.xml><?xml version="1.0" encoding="utf-8"?>
<a:theme xmlns:a="http://schemas.openxmlformats.org/drawingml/2006/main" name="eorpa">
  <a:themeElements>
    <a:clrScheme name="1_EPRC standard trebuchet colou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PRC standard trebuchet colour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EPRC standard trebuchet colou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PRC standard trebuchet colou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PRC standard trebuchet colou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PRC standard trebuchet colou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PRC standard trebuchet colou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PRC standard trebuchet colou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PRC standard trebuchet colou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F08274C8D45EF47BEF16D2755F58AE4" ma:contentTypeVersion="1" ma:contentTypeDescription="Crear nuevo documento." ma:contentTypeScope="" ma:versionID="0551156b07ca620995130238c42e910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89DC70-AFC0-4F43-A3BE-30D5082137CF}"/>
</file>

<file path=customXml/itemProps2.xml><?xml version="1.0" encoding="utf-8"?>
<ds:datastoreItem xmlns:ds="http://schemas.openxmlformats.org/officeDocument/2006/customXml" ds:itemID="{949D4CB1-40E9-4B8F-B56E-BACE1FE6F091}"/>
</file>

<file path=customXml/itemProps3.xml><?xml version="1.0" encoding="utf-8"?>
<ds:datastoreItem xmlns:ds="http://schemas.openxmlformats.org/officeDocument/2006/customXml" ds:itemID="{0CA6BB36-BDE2-4E55-902E-E39A88F6D4B5}"/>
</file>

<file path=docProps/app.xml><?xml version="1.0" encoding="utf-8"?>
<Properties xmlns="http://schemas.openxmlformats.org/officeDocument/2006/extended-properties" xmlns:vt="http://schemas.openxmlformats.org/officeDocument/2006/docPropsVTypes">
  <Template>eorpa</Template>
  <TotalTime>1274</TotalTime>
  <Words>1060</Words>
  <Application>Microsoft Office PowerPoint</Application>
  <PresentationFormat>A4 Paper (210x297 mm)</PresentationFormat>
  <Paragraphs>257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eorpa</vt:lpstr>
      <vt:lpstr> Prospects for Cohesion policy  in 2014-20 and beyond:  Progress with programming and reflections on the future  Carlos Mendez </vt:lpstr>
      <vt:lpstr>Prospects for Cohesion policy in  2014-20 and beyond</vt:lpstr>
      <vt:lpstr>Context:  The crisis and cohesion</vt:lpstr>
      <vt:lpstr> Context: Economic governance developments in the EU  </vt:lpstr>
      <vt:lpstr>Finalisation of the legislative  framework for 2014-20</vt:lpstr>
      <vt:lpstr>Eligibility and allocations</vt:lpstr>
      <vt:lpstr>Financial Allocations</vt:lpstr>
      <vt:lpstr>State-of-play of Programming:  Commission perspective</vt:lpstr>
      <vt:lpstr>State-of-play of Programming:  Member States perspectives</vt:lpstr>
      <vt:lpstr>Thematic shifts in funding</vt:lpstr>
      <vt:lpstr>The future of  Cohesion policy post-2020</vt:lpstr>
      <vt:lpstr>Scenarios for post-2020 reform</vt:lpstr>
      <vt:lpstr>Scenarios for post-2020 reform: Focusing on poor countries/regions</vt:lpstr>
      <vt:lpstr>Scenarios for post-2020 reform: Retaining Cohesion policy for all regions</vt:lpstr>
      <vt:lpstr>Scenarios for post-2020 reform: Cohesion funding allocated to countries</vt:lpstr>
      <vt:lpstr>Scenarios for post-2020 reform Implications of economic governance</vt:lpstr>
      <vt:lpstr>Questions for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?  Title  Presenter  33rd Meeting of the EoRPA Regional Policy Research Consortium Ross Priory, Loch Lomondside, 7-9 October 2012</dc:title>
  <dc:creator>uos</dc:creator>
  <cp:lastModifiedBy>uos</cp:lastModifiedBy>
  <cp:revision>74</cp:revision>
  <cp:lastPrinted>2014-10-03T12:32:49Z</cp:lastPrinted>
  <dcterms:created xsi:type="dcterms:W3CDTF">2014-06-11T15:55:00Z</dcterms:created>
  <dcterms:modified xsi:type="dcterms:W3CDTF">2014-10-10T09:24:53Z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0x0101005F08274C8D45EF47BEF16D2755F58AE4</vt:lpwstr>
  </property>
</Properties>
</file>