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22"/>
  </p:notesMasterIdLst>
  <p:handoutMasterIdLst>
    <p:handoutMasterId r:id="rId23"/>
  </p:handoutMasterIdLst>
  <p:sldIdLst>
    <p:sldId id="367" r:id="rId2"/>
    <p:sldId id="366" r:id="rId3"/>
    <p:sldId id="273" r:id="rId4"/>
    <p:sldId id="358" r:id="rId5"/>
    <p:sldId id="283" r:id="rId6"/>
    <p:sldId id="363" r:id="rId7"/>
    <p:sldId id="380" r:id="rId8"/>
    <p:sldId id="372" r:id="rId9"/>
    <p:sldId id="382" r:id="rId10"/>
    <p:sldId id="386" r:id="rId11"/>
    <p:sldId id="383" r:id="rId12"/>
    <p:sldId id="385" r:id="rId13"/>
    <p:sldId id="374" r:id="rId14"/>
    <p:sldId id="373" r:id="rId15"/>
    <p:sldId id="375" r:id="rId16"/>
    <p:sldId id="376" r:id="rId17"/>
    <p:sldId id="377" r:id="rId18"/>
    <p:sldId id="378" r:id="rId19"/>
    <p:sldId id="381" r:id="rId20"/>
    <p:sldId id="357" r:id="rId21"/>
  </p:sldIdLst>
  <p:sldSz cx="9144000" cy="6858000" type="screen4x3"/>
  <p:notesSz cx="6946900" cy="100076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8A8A9A"/>
    <a:srgbClr val="6464A2"/>
    <a:srgbClr val="006699"/>
    <a:srgbClr val="5F5F5F"/>
    <a:srgbClr val="DDDDDD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2177" autoAdjust="0"/>
    <p:restoredTop sz="73603" autoAdjust="0"/>
  </p:normalViewPr>
  <p:slideViewPr>
    <p:cSldViewPr>
      <p:cViewPr>
        <p:scale>
          <a:sx n="97" d="100"/>
          <a:sy n="97" d="100"/>
        </p:scale>
        <p:origin x="-232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75" d="100"/>
          <a:sy n="75" d="100"/>
        </p:scale>
        <p:origin x="-1416" y="1296"/>
      </p:cViewPr>
      <p:guideLst>
        <p:guide orient="horz" pos="3153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1.xml"/><Relationship Id="rId24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9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47AFE-48E9-46C1-BAAC-D3F5C539B403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nl-NL"/>
        </a:p>
      </dgm:t>
    </dgm:pt>
    <dgm:pt modelId="{1850BBB7-1058-49C0-8579-21F2CB7512E5}">
      <dgm:prSet phldrT="[Text]" custT="1"/>
      <dgm:spPr/>
      <dgm:t>
        <a:bodyPr/>
        <a:lstStyle/>
        <a:p>
          <a:r>
            <a:rPr lang="en-GB" sz="1800" dirty="0" smtClean="0"/>
            <a:t>Timing</a:t>
          </a:r>
          <a:endParaRPr lang="nl-NL" sz="1800" dirty="0"/>
        </a:p>
      </dgm:t>
    </dgm:pt>
    <dgm:pt modelId="{A965BF45-2D2E-4FEF-83A0-27738C0B2628}" type="parTrans" cxnId="{189FF890-C459-4596-A404-69AD039EBAFA}">
      <dgm:prSet/>
      <dgm:spPr/>
      <dgm:t>
        <a:bodyPr/>
        <a:lstStyle/>
        <a:p>
          <a:endParaRPr lang="nl-NL" sz="1800"/>
        </a:p>
      </dgm:t>
    </dgm:pt>
    <dgm:pt modelId="{2CE0B88E-B121-4B02-B700-8A47F41DAD94}" type="sibTrans" cxnId="{189FF890-C459-4596-A404-69AD039EBAFA}">
      <dgm:prSet/>
      <dgm:spPr/>
      <dgm:t>
        <a:bodyPr/>
        <a:lstStyle/>
        <a:p>
          <a:endParaRPr lang="nl-NL" sz="1800"/>
        </a:p>
      </dgm:t>
    </dgm:pt>
    <dgm:pt modelId="{F2993A39-DF03-4C59-A5AE-5A10E4C04919}">
      <dgm:prSet phldrT="[Text]" custT="1"/>
      <dgm:spPr/>
      <dgm:t>
        <a:bodyPr/>
        <a:lstStyle/>
        <a:p>
          <a:r>
            <a:rPr lang="en-GB" sz="1800" dirty="0" smtClean="0"/>
            <a:t>Late approval of Regulations impacted on planning</a:t>
          </a:r>
          <a:endParaRPr lang="nl-NL" sz="1800" dirty="0"/>
        </a:p>
      </dgm:t>
    </dgm:pt>
    <dgm:pt modelId="{218BAE38-EC69-48B9-A013-3013691E2342}" type="parTrans" cxnId="{D50CF879-9198-4566-B142-EE8E7C0BD83B}">
      <dgm:prSet/>
      <dgm:spPr/>
      <dgm:t>
        <a:bodyPr/>
        <a:lstStyle/>
        <a:p>
          <a:endParaRPr lang="nl-NL" sz="1800"/>
        </a:p>
      </dgm:t>
    </dgm:pt>
    <dgm:pt modelId="{E365B49B-6024-47CF-83A0-4D282A21659B}" type="sibTrans" cxnId="{D50CF879-9198-4566-B142-EE8E7C0BD83B}">
      <dgm:prSet/>
      <dgm:spPr/>
      <dgm:t>
        <a:bodyPr/>
        <a:lstStyle/>
        <a:p>
          <a:endParaRPr lang="nl-NL" sz="1800"/>
        </a:p>
      </dgm:t>
    </dgm:pt>
    <dgm:pt modelId="{DA620B09-A350-48A9-9F80-A9AA6BD86D74}">
      <dgm:prSet phldrT="[Text]" custT="1"/>
      <dgm:spPr/>
      <dgm:t>
        <a:bodyPr/>
        <a:lstStyle/>
        <a:p>
          <a:r>
            <a:rPr lang="en-GB" sz="1800" dirty="0" smtClean="0"/>
            <a:t>Emerging Commission interpretation</a:t>
          </a:r>
          <a:endParaRPr lang="nl-NL" sz="1800" dirty="0"/>
        </a:p>
      </dgm:t>
    </dgm:pt>
    <dgm:pt modelId="{4EF65A1C-59A8-437C-A68F-E4172C8618B4}" type="parTrans" cxnId="{0058DE44-D0CE-486B-AC0A-7D9C7275FF25}">
      <dgm:prSet/>
      <dgm:spPr/>
      <dgm:t>
        <a:bodyPr/>
        <a:lstStyle/>
        <a:p>
          <a:endParaRPr lang="nl-NL" sz="1800"/>
        </a:p>
      </dgm:t>
    </dgm:pt>
    <dgm:pt modelId="{4A12BC61-73C5-492E-8651-0EFA3153B5F0}" type="sibTrans" cxnId="{0058DE44-D0CE-486B-AC0A-7D9C7275FF25}">
      <dgm:prSet/>
      <dgm:spPr/>
      <dgm:t>
        <a:bodyPr/>
        <a:lstStyle/>
        <a:p>
          <a:endParaRPr lang="nl-NL" sz="1800"/>
        </a:p>
      </dgm:t>
    </dgm:pt>
    <dgm:pt modelId="{FE2341D0-FE5A-4929-AF3A-F0351B666E31}">
      <dgm:prSet phldrT="[Text]" custT="1"/>
      <dgm:spPr/>
      <dgm:t>
        <a:bodyPr/>
        <a:lstStyle/>
        <a:p>
          <a:r>
            <a:rPr lang="en-GB" sz="1800" dirty="0" smtClean="0"/>
            <a:t>No. </a:t>
          </a:r>
          <a:r>
            <a:rPr lang="en-GB" sz="1800" smtClean="0"/>
            <a:t>of thematic </a:t>
          </a:r>
          <a:r>
            <a:rPr lang="en-GB" sz="1800" dirty="0" smtClean="0"/>
            <a:t>Objectives</a:t>
          </a:r>
          <a:endParaRPr lang="nl-NL" sz="1800" dirty="0"/>
        </a:p>
      </dgm:t>
    </dgm:pt>
    <dgm:pt modelId="{F63051EB-3540-49C5-8763-F8C5FF1CBF48}" type="parTrans" cxnId="{D853D766-D731-4654-99D0-DC2103CD671D}">
      <dgm:prSet/>
      <dgm:spPr/>
      <dgm:t>
        <a:bodyPr/>
        <a:lstStyle/>
        <a:p>
          <a:endParaRPr lang="nl-NL" sz="1800"/>
        </a:p>
      </dgm:t>
    </dgm:pt>
    <dgm:pt modelId="{A1E8BCAD-E877-4681-8F0B-0795C6B38915}" type="sibTrans" cxnId="{D853D766-D731-4654-99D0-DC2103CD671D}">
      <dgm:prSet/>
      <dgm:spPr/>
      <dgm:t>
        <a:bodyPr/>
        <a:lstStyle/>
        <a:p>
          <a:endParaRPr lang="nl-NL" sz="1800"/>
        </a:p>
      </dgm:t>
    </dgm:pt>
    <dgm:pt modelId="{ADF9626B-6132-4546-ADF8-14E67B86A369}">
      <dgm:prSet phldrT="[Text]" custT="1"/>
      <dgm:spPr/>
      <dgm:t>
        <a:bodyPr/>
        <a:lstStyle/>
        <a:p>
          <a:r>
            <a:rPr lang="en-GB" sz="1800" dirty="0" smtClean="0"/>
            <a:t>Second objective added without public consultation </a:t>
          </a:r>
          <a:endParaRPr lang="nl-NL" sz="1800" dirty="0"/>
        </a:p>
      </dgm:t>
    </dgm:pt>
    <dgm:pt modelId="{85C10E28-3A6F-4771-93BB-686AA66E1C78}" type="parTrans" cxnId="{34F9496A-66F2-4A92-A9C4-C6D6FC378549}">
      <dgm:prSet/>
      <dgm:spPr/>
      <dgm:t>
        <a:bodyPr/>
        <a:lstStyle/>
        <a:p>
          <a:endParaRPr lang="nl-NL" sz="1800"/>
        </a:p>
      </dgm:t>
    </dgm:pt>
    <dgm:pt modelId="{9DAB2F9C-9B10-48F6-A91E-59DEB31EDF48}" type="sibTrans" cxnId="{34F9496A-66F2-4A92-A9C4-C6D6FC378549}">
      <dgm:prSet/>
      <dgm:spPr/>
      <dgm:t>
        <a:bodyPr/>
        <a:lstStyle/>
        <a:p>
          <a:endParaRPr lang="nl-NL" sz="1800"/>
        </a:p>
      </dgm:t>
    </dgm:pt>
    <dgm:pt modelId="{1C80CDF6-5E2A-403B-A55D-F104B99F6FB3}">
      <dgm:prSet phldrT="[Text]" custT="1"/>
      <dgm:spPr/>
      <dgm:t>
        <a:bodyPr/>
        <a:lstStyle/>
        <a:p>
          <a:r>
            <a:rPr lang="en-GB" sz="1800" dirty="0" smtClean="0"/>
            <a:t>More TOs weakens strategic focus</a:t>
          </a:r>
          <a:endParaRPr lang="nl-NL" sz="1800" dirty="0"/>
        </a:p>
      </dgm:t>
    </dgm:pt>
    <dgm:pt modelId="{D20D44AC-6A11-4ACF-9E45-18E40E65AA2F}" type="parTrans" cxnId="{9CDAE720-D90D-4A45-BD30-36455C1522F0}">
      <dgm:prSet/>
      <dgm:spPr/>
      <dgm:t>
        <a:bodyPr/>
        <a:lstStyle/>
        <a:p>
          <a:endParaRPr lang="nl-NL" sz="1800"/>
        </a:p>
      </dgm:t>
    </dgm:pt>
    <dgm:pt modelId="{5C76B001-216E-4995-B68B-47381844396F}" type="sibTrans" cxnId="{9CDAE720-D90D-4A45-BD30-36455C1522F0}">
      <dgm:prSet/>
      <dgm:spPr/>
      <dgm:t>
        <a:bodyPr/>
        <a:lstStyle/>
        <a:p>
          <a:endParaRPr lang="nl-NL" sz="1800"/>
        </a:p>
      </dgm:t>
    </dgm:pt>
    <dgm:pt modelId="{B26F6B74-7BB9-463C-B792-8F4C16248A85}">
      <dgm:prSet phldrT="[Text]" custT="1"/>
      <dgm:spPr/>
      <dgm:t>
        <a:bodyPr/>
        <a:lstStyle/>
        <a:p>
          <a:r>
            <a:rPr lang="en-GB" sz="1800" dirty="0" smtClean="0"/>
            <a:t>Multi-fund</a:t>
          </a:r>
          <a:endParaRPr lang="nl-NL" sz="1800" dirty="0"/>
        </a:p>
      </dgm:t>
    </dgm:pt>
    <dgm:pt modelId="{3C7BA639-0D94-4873-9FBA-59E6A86ECCAA}" type="parTrans" cxnId="{CE004A6D-CE43-43B0-8836-9FD9420F4553}">
      <dgm:prSet/>
      <dgm:spPr/>
      <dgm:t>
        <a:bodyPr/>
        <a:lstStyle/>
        <a:p>
          <a:endParaRPr lang="nl-NL" sz="1800"/>
        </a:p>
      </dgm:t>
    </dgm:pt>
    <dgm:pt modelId="{D737F528-7CAD-4BD6-B887-A9495E60C9E1}" type="sibTrans" cxnId="{CE004A6D-CE43-43B0-8836-9FD9420F4553}">
      <dgm:prSet/>
      <dgm:spPr/>
      <dgm:t>
        <a:bodyPr/>
        <a:lstStyle/>
        <a:p>
          <a:endParaRPr lang="nl-NL" sz="1800"/>
        </a:p>
      </dgm:t>
    </dgm:pt>
    <dgm:pt modelId="{2EADF7D7-DE5D-47D1-A703-C51D6C5BBCC5}">
      <dgm:prSet phldrT="[Text]" custT="1"/>
      <dgm:spPr/>
      <dgm:t>
        <a:bodyPr/>
        <a:lstStyle/>
        <a:p>
          <a:r>
            <a:rPr lang="en-GB" sz="1800" dirty="0" smtClean="0"/>
            <a:t>Integrating  ERDF and  ESF is politically challenging </a:t>
          </a:r>
          <a:endParaRPr lang="nl-NL" sz="1800" dirty="0"/>
        </a:p>
      </dgm:t>
    </dgm:pt>
    <dgm:pt modelId="{4E5D6BEE-4DA0-4D08-A866-B13F707EF3AB}" type="parTrans" cxnId="{15A5954A-C7C4-4E2E-B25A-B95791639FFB}">
      <dgm:prSet/>
      <dgm:spPr/>
      <dgm:t>
        <a:bodyPr/>
        <a:lstStyle/>
        <a:p>
          <a:endParaRPr lang="nl-NL" sz="1800"/>
        </a:p>
      </dgm:t>
    </dgm:pt>
    <dgm:pt modelId="{60FB1D8A-ABAF-4CE2-9736-136264EF0A80}" type="sibTrans" cxnId="{15A5954A-C7C4-4E2E-B25A-B95791639FFB}">
      <dgm:prSet/>
      <dgm:spPr/>
      <dgm:t>
        <a:bodyPr/>
        <a:lstStyle/>
        <a:p>
          <a:endParaRPr lang="nl-NL" sz="1800"/>
        </a:p>
      </dgm:t>
    </dgm:pt>
    <dgm:pt modelId="{308EA06D-1988-4DA6-A32F-29BF2D9BFC0E}">
      <dgm:prSet phldrT="[Text]" custT="1"/>
      <dgm:spPr/>
      <dgm:t>
        <a:bodyPr/>
        <a:lstStyle/>
        <a:p>
          <a:r>
            <a:rPr lang="en-GB" sz="1800" dirty="0" smtClean="0"/>
            <a:t> Territorial scope</a:t>
          </a:r>
          <a:endParaRPr lang="nl-NL" sz="1800" dirty="0"/>
        </a:p>
      </dgm:t>
    </dgm:pt>
    <dgm:pt modelId="{F037E263-B871-4D1E-86E3-A7755FA7AE0C}" type="parTrans" cxnId="{C9355F80-8F85-4B4A-BA9D-9072D953DB79}">
      <dgm:prSet/>
      <dgm:spPr/>
      <dgm:t>
        <a:bodyPr/>
        <a:lstStyle/>
        <a:p>
          <a:endParaRPr lang="nl-NL" sz="1800"/>
        </a:p>
      </dgm:t>
    </dgm:pt>
    <dgm:pt modelId="{D7E984E6-0E6D-4FD8-8FAF-AFEBCA8497EF}" type="sibTrans" cxnId="{C9355F80-8F85-4B4A-BA9D-9072D953DB79}">
      <dgm:prSet/>
      <dgm:spPr/>
      <dgm:t>
        <a:bodyPr/>
        <a:lstStyle/>
        <a:p>
          <a:endParaRPr lang="nl-NL" sz="1800"/>
        </a:p>
      </dgm:t>
    </dgm:pt>
    <dgm:pt modelId="{1698C307-7AA1-4531-83F1-62C766379EE8}">
      <dgm:prSet phldrT="[Text]" custT="1"/>
      <dgm:spPr/>
      <dgm:t>
        <a:bodyPr/>
        <a:lstStyle/>
        <a:p>
          <a:r>
            <a:rPr lang="en-GB" sz="1800" dirty="0" smtClean="0"/>
            <a:t>Lack of urban character, insufficient concentration/critical mass, strategic (in)coherence of multi-city strategies  </a:t>
          </a:r>
          <a:endParaRPr lang="nl-NL" sz="1800" dirty="0"/>
        </a:p>
      </dgm:t>
    </dgm:pt>
    <dgm:pt modelId="{6D888A12-DFE2-4873-AA37-DDFCBBEC2288}" type="parTrans" cxnId="{24901DF3-0609-4AFD-81FA-7A4C755AD51B}">
      <dgm:prSet/>
      <dgm:spPr/>
      <dgm:t>
        <a:bodyPr/>
        <a:lstStyle/>
        <a:p>
          <a:endParaRPr lang="nl-NL" sz="1800"/>
        </a:p>
      </dgm:t>
    </dgm:pt>
    <dgm:pt modelId="{72275FEA-531B-4E13-8217-B014CAF5CD0F}" type="sibTrans" cxnId="{24901DF3-0609-4AFD-81FA-7A4C755AD51B}">
      <dgm:prSet/>
      <dgm:spPr/>
      <dgm:t>
        <a:bodyPr/>
        <a:lstStyle/>
        <a:p>
          <a:endParaRPr lang="nl-NL" sz="1800"/>
        </a:p>
      </dgm:t>
    </dgm:pt>
    <dgm:pt modelId="{1EF27D39-1908-457B-863D-F7440275E019}">
      <dgm:prSet phldrT="[Text]" custT="1"/>
      <dgm:spPr/>
      <dgm:t>
        <a:bodyPr/>
        <a:lstStyle/>
        <a:p>
          <a:r>
            <a:rPr lang="en-GB" sz="1800" dirty="0" smtClean="0"/>
            <a:t>Added value</a:t>
          </a:r>
          <a:endParaRPr lang="nl-NL" sz="1800" dirty="0"/>
        </a:p>
      </dgm:t>
    </dgm:pt>
    <dgm:pt modelId="{5C2CD873-FB8F-4F55-B775-7B555B392D03}" type="parTrans" cxnId="{5BD2E078-6482-4561-BBC3-704B561BB461}">
      <dgm:prSet/>
      <dgm:spPr/>
      <dgm:t>
        <a:bodyPr/>
        <a:lstStyle/>
        <a:p>
          <a:endParaRPr lang="nl-NL" sz="1800"/>
        </a:p>
      </dgm:t>
    </dgm:pt>
    <dgm:pt modelId="{3CBD434A-F77F-4501-9DB5-A0BFD3B66351}" type="sibTrans" cxnId="{5BD2E078-6482-4561-BBC3-704B561BB461}">
      <dgm:prSet/>
      <dgm:spPr/>
      <dgm:t>
        <a:bodyPr/>
        <a:lstStyle/>
        <a:p>
          <a:endParaRPr lang="nl-NL" sz="1800"/>
        </a:p>
      </dgm:t>
    </dgm:pt>
    <dgm:pt modelId="{E696D3B9-47EA-49C7-BD3C-9AD9F1314A8E}">
      <dgm:prSet phldrT="[Text]" custT="1"/>
      <dgm:spPr/>
      <dgm:t>
        <a:bodyPr/>
        <a:lstStyle/>
        <a:p>
          <a:r>
            <a:rPr lang="en-GB" sz="1800" dirty="0" smtClean="0"/>
            <a:t>Development challenges were not considered specific</a:t>
          </a:r>
          <a:endParaRPr lang="nl-NL" sz="1800" dirty="0"/>
        </a:p>
      </dgm:t>
    </dgm:pt>
    <dgm:pt modelId="{50A8E783-D9C1-416A-87C9-203F0436FE59}" type="parTrans" cxnId="{756B29F1-6DCD-4E72-BB3A-3D24D48EB9DC}">
      <dgm:prSet/>
      <dgm:spPr/>
      <dgm:t>
        <a:bodyPr/>
        <a:lstStyle/>
        <a:p>
          <a:endParaRPr lang="nl-NL" sz="1800"/>
        </a:p>
      </dgm:t>
    </dgm:pt>
    <dgm:pt modelId="{78FD245C-3CC2-4F35-9E9D-FBACC1C49552}" type="sibTrans" cxnId="{756B29F1-6DCD-4E72-BB3A-3D24D48EB9DC}">
      <dgm:prSet/>
      <dgm:spPr/>
      <dgm:t>
        <a:bodyPr/>
        <a:lstStyle/>
        <a:p>
          <a:endParaRPr lang="nl-NL" sz="1800"/>
        </a:p>
      </dgm:t>
    </dgm:pt>
    <dgm:pt modelId="{D748FD71-5FB6-4C24-B9D1-80368B758E83}">
      <dgm:prSet phldrT="[Text]" custT="1"/>
      <dgm:spPr/>
      <dgm:t>
        <a:bodyPr/>
        <a:lstStyle/>
        <a:p>
          <a:r>
            <a:rPr lang="en-GB" sz="1800" dirty="0" smtClean="0"/>
            <a:t>Uncertainties over legal status of IBs </a:t>
          </a:r>
          <a:endParaRPr lang="nl-NL" sz="1800" dirty="0"/>
        </a:p>
      </dgm:t>
    </dgm:pt>
    <dgm:pt modelId="{64FECE8F-490D-4A71-9E72-D1694E22EF97}" type="parTrans" cxnId="{C7589EA6-D7A8-494D-AACA-5EA0C5FE48E7}">
      <dgm:prSet/>
      <dgm:spPr/>
      <dgm:t>
        <a:bodyPr/>
        <a:lstStyle/>
        <a:p>
          <a:endParaRPr lang="nl-NL" sz="1800"/>
        </a:p>
      </dgm:t>
    </dgm:pt>
    <dgm:pt modelId="{4495A4D1-BA6F-4CD5-A042-F2D6FA9FBB6C}" type="sibTrans" cxnId="{C7589EA6-D7A8-494D-AACA-5EA0C5FE48E7}">
      <dgm:prSet/>
      <dgm:spPr/>
      <dgm:t>
        <a:bodyPr/>
        <a:lstStyle/>
        <a:p>
          <a:endParaRPr lang="nl-NL" sz="1800"/>
        </a:p>
      </dgm:t>
    </dgm:pt>
    <dgm:pt modelId="{CFEC23FC-5768-491F-A2FC-3BBA30A407E9}">
      <dgm:prSet phldrT="[Text]" custT="1"/>
      <dgm:spPr/>
      <dgm:t>
        <a:bodyPr/>
        <a:lstStyle/>
        <a:p>
          <a:r>
            <a:rPr lang="en-GB" sz="1800" dirty="0" smtClean="0"/>
            <a:t>Delegation</a:t>
          </a:r>
          <a:endParaRPr lang="nl-NL" sz="1800" dirty="0"/>
        </a:p>
      </dgm:t>
    </dgm:pt>
    <dgm:pt modelId="{9EC190F8-9437-4D0C-BE65-71CE37EC29CE}" type="parTrans" cxnId="{8C126443-1388-4C5D-9332-5BE2CA689A73}">
      <dgm:prSet/>
      <dgm:spPr/>
      <dgm:t>
        <a:bodyPr/>
        <a:lstStyle/>
        <a:p>
          <a:endParaRPr lang="nl-NL" sz="1800"/>
        </a:p>
      </dgm:t>
    </dgm:pt>
    <dgm:pt modelId="{47E2D1A9-E69C-400B-8F99-5C5F8A918EF0}" type="sibTrans" cxnId="{8C126443-1388-4C5D-9332-5BE2CA689A73}">
      <dgm:prSet/>
      <dgm:spPr/>
      <dgm:t>
        <a:bodyPr/>
        <a:lstStyle/>
        <a:p>
          <a:endParaRPr lang="nl-NL" sz="1800"/>
        </a:p>
      </dgm:t>
    </dgm:pt>
    <dgm:pt modelId="{3BF90C4A-35B2-4FE4-BA4A-2F957E6C7218}">
      <dgm:prSet phldrT="[Text]" custT="1"/>
      <dgm:spPr/>
      <dgm:t>
        <a:bodyPr/>
        <a:lstStyle/>
        <a:p>
          <a:r>
            <a:rPr lang="en-GB" sz="1800" dirty="0" smtClean="0"/>
            <a:t>Pressure to delegate to Intermediate Bodies, but LAs do not always want implementation responsibility</a:t>
          </a:r>
          <a:endParaRPr lang="nl-NL" sz="1800" dirty="0"/>
        </a:p>
      </dgm:t>
    </dgm:pt>
    <dgm:pt modelId="{7A94212E-1360-45F3-A87E-EFD3859FBDA4}" type="parTrans" cxnId="{C8057D63-55C8-45B0-B338-475C3C9AB7E0}">
      <dgm:prSet/>
      <dgm:spPr/>
      <dgm:t>
        <a:bodyPr/>
        <a:lstStyle/>
        <a:p>
          <a:endParaRPr lang="nl-NL" sz="1800"/>
        </a:p>
      </dgm:t>
    </dgm:pt>
    <dgm:pt modelId="{3BA1B357-594A-42F1-990B-C94AA87FA958}" type="sibTrans" cxnId="{C8057D63-55C8-45B0-B338-475C3C9AB7E0}">
      <dgm:prSet/>
      <dgm:spPr/>
      <dgm:t>
        <a:bodyPr/>
        <a:lstStyle/>
        <a:p>
          <a:endParaRPr lang="nl-NL" sz="1800"/>
        </a:p>
      </dgm:t>
    </dgm:pt>
    <dgm:pt modelId="{BF4E7262-D1E0-40CA-B236-7E5A27D99222}" type="pres">
      <dgm:prSet presAssocID="{32347AFE-48E9-46C1-BAAC-D3F5C539B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2687ADF-527A-43C8-B886-FCB719C2F3AD}" type="pres">
      <dgm:prSet presAssocID="{1850BBB7-1058-49C0-8579-21F2CB7512E5}" presName="linNode" presStyleCnt="0"/>
      <dgm:spPr/>
    </dgm:pt>
    <dgm:pt modelId="{18F199AF-E565-4F4C-87C4-733E6512B539}" type="pres">
      <dgm:prSet presAssocID="{1850BBB7-1058-49C0-8579-21F2CB7512E5}" presName="parentText" presStyleLbl="node1" presStyleIdx="0" presStyleCnt="6" custScaleX="63690" custLinFactNeighborX="-1160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7E51A4C-AB9F-411C-B82F-93B05FBCDCB3}" type="pres">
      <dgm:prSet presAssocID="{1850BBB7-1058-49C0-8579-21F2CB7512E5}" presName="descendantText" presStyleLbl="alignAccFollowNode1" presStyleIdx="0" presStyleCnt="6" custScaleX="11953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A4282C-B030-4A0B-9296-2E1FE98B3894}" type="pres">
      <dgm:prSet presAssocID="{2CE0B88E-B121-4B02-B700-8A47F41DAD94}" presName="sp" presStyleCnt="0"/>
      <dgm:spPr/>
    </dgm:pt>
    <dgm:pt modelId="{D6250874-DD35-49F7-8DA4-BC787FD3D4D0}" type="pres">
      <dgm:prSet presAssocID="{FE2341D0-FE5A-4929-AF3A-F0351B666E31}" presName="linNode" presStyleCnt="0"/>
      <dgm:spPr/>
    </dgm:pt>
    <dgm:pt modelId="{C996F88F-F152-433B-956F-DA5C0F7B1510}" type="pres">
      <dgm:prSet presAssocID="{FE2341D0-FE5A-4929-AF3A-F0351B666E31}" presName="parentText" presStyleLbl="node1" presStyleIdx="1" presStyleCnt="6" custScaleX="63690" custLinFactNeighborX="-1160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2A6CB7-76B2-4604-9BDB-30880ABB87E1}" type="pres">
      <dgm:prSet presAssocID="{FE2341D0-FE5A-4929-AF3A-F0351B666E31}" presName="descendantText" presStyleLbl="alignAccFollowNode1" presStyleIdx="1" presStyleCnt="6" custScaleX="11953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2E9981-2AD2-4E1D-93EC-658E966AA19A}" type="pres">
      <dgm:prSet presAssocID="{A1E8BCAD-E877-4681-8F0B-0795C6B38915}" presName="sp" presStyleCnt="0"/>
      <dgm:spPr/>
    </dgm:pt>
    <dgm:pt modelId="{78D58807-0201-41A1-8AE3-1C0E128C2C3C}" type="pres">
      <dgm:prSet presAssocID="{CFEC23FC-5768-491F-A2FC-3BBA30A407E9}" presName="linNode" presStyleCnt="0"/>
      <dgm:spPr/>
    </dgm:pt>
    <dgm:pt modelId="{4AAB10D9-8673-47E4-A2E4-C685445BDF48}" type="pres">
      <dgm:prSet presAssocID="{CFEC23FC-5768-491F-A2FC-3BBA30A407E9}" presName="parentText" presStyleLbl="node1" presStyleIdx="2" presStyleCnt="6" custScaleX="6369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B15A8F-F3B6-4643-A9B9-D1CB2C4C535A}" type="pres">
      <dgm:prSet presAssocID="{CFEC23FC-5768-491F-A2FC-3BBA30A407E9}" presName="descendantText" presStyleLbl="alignAccFollowNode1" presStyleIdx="2" presStyleCnt="6" custScaleX="11997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E109C30-4F34-4880-9F9E-50D2D37E7746}" type="pres">
      <dgm:prSet presAssocID="{47E2D1A9-E69C-400B-8F99-5C5F8A918EF0}" presName="sp" presStyleCnt="0"/>
      <dgm:spPr/>
    </dgm:pt>
    <dgm:pt modelId="{2B9ACF36-DA40-414A-A444-FBE50E8BF086}" type="pres">
      <dgm:prSet presAssocID="{B26F6B74-7BB9-463C-B792-8F4C16248A85}" presName="linNode" presStyleCnt="0"/>
      <dgm:spPr/>
    </dgm:pt>
    <dgm:pt modelId="{EC1484AB-E090-4A58-B5FB-424CAE95F46A}" type="pres">
      <dgm:prSet presAssocID="{B26F6B74-7BB9-463C-B792-8F4C16248A85}" presName="parentText" presStyleLbl="node1" presStyleIdx="3" presStyleCnt="6" custScaleX="63690" custLinFactNeighborX="-1160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F8FFBA2-071D-4F65-BA67-AFE5A5A5BFC6}" type="pres">
      <dgm:prSet presAssocID="{B26F6B74-7BB9-463C-B792-8F4C16248A85}" presName="descendantText" presStyleLbl="alignAccFollowNode1" presStyleIdx="3" presStyleCnt="6" custScaleX="11953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C1EB89B-76CE-4A74-9407-87084AAC24EA}" type="pres">
      <dgm:prSet presAssocID="{D737F528-7CAD-4BD6-B887-A9495E60C9E1}" presName="sp" presStyleCnt="0"/>
      <dgm:spPr/>
    </dgm:pt>
    <dgm:pt modelId="{C11A1DBE-FB14-45DB-A8AD-9C5481BBFE12}" type="pres">
      <dgm:prSet presAssocID="{308EA06D-1988-4DA6-A32F-29BF2D9BFC0E}" presName="linNode" presStyleCnt="0"/>
      <dgm:spPr/>
    </dgm:pt>
    <dgm:pt modelId="{987103C9-4525-43D8-8FFB-B16BD87765B9}" type="pres">
      <dgm:prSet presAssocID="{308EA06D-1988-4DA6-A32F-29BF2D9BFC0E}" presName="parentText" presStyleLbl="node1" presStyleIdx="4" presStyleCnt="6" custScaleX="63690" custLinFactNeighborX="-1160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EFA344-FA04-4D6F-96F1-0D5F84E2311E}" type="pres">
      <dgm:prSet presAssocID="{308EA06D-1988-4DA6-A32F-29BF2D9BFC0E}" presName="descendantText" presStyleLbl="alignAccFollowNode1" presStyleIdx="4" presStyleCnt="6" custScaleX="11953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E3BCCB8-E022-4F05-A69C-38FB7328FB31}" type="pres">
      <dgm:prSet presAssocID="{D7E984E6-0E6D-4FD8-8FAF-AFEBCA8497EF}" presName="sp" presStyleCnt="0"/>
      <dgm:spPr/>
    </dgm:pt>
    <dgm:pt modelId="{75EE075B-49CE-49F9-A481-DF1E7572109C}" type="pres">
      <dgm:prSet presAssocID="{1EF27D39-1908-457B-863D-F7440275E019}" presName="linNode" presStyleCnt="0"/>
      <dgm:spPr/>
    </dgm:pt>
    <dgm:pt modelId="{5CF197CA-919D-4A28-8423-39E60E708EBE}" type="pres">
      <dgm:prSet presAssocID="{1EF27D39-1908-457B-863D-F7440275E019}" presName="parentText" presStyleLbl="node1" presStyleIdx="5" presStyleCnt="6" custScaleX="63690" custLinFactNeighborX="-1160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AF56CF-9B1B-461F-AEE8-156D7061B14B}" type="pres">
      <dgm:prSet presAssocID="{1EF27D39-1908-457B-863D-F7440275E019}" presName="descendantText" presStyleLbl="alignAccFollowNode1" presStyleIdx="5" presStyleCnt="6" custScaleX="11953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CDAE720-D90D-4A45-BD30-36455C1522F0}" srcId="{FE2341D0-FE5A-4929-AF3A-F0351B666E31}" destId="{1C80CDF6-5E2A-403B-A55D-F104B99F6FB3}" srcOrd="1" destOrd="0" parTransId="{D20D44AC-6A11-4ACF-9E45-18E40E65AA2F}" sibTransId="{5C76B001-216E-4995-B68B-47381844396F}"/>
    <dgm:cxn modelId="{9F2A7B87-2A87-864A-B2BF-4857B74271C0}" type="presOf" srcId="{308EA06D-1988-4DA6-A32F-29BF2D9BFC0E}" destId="{987103C9-4525-43D8-8FFB-B16BD87765B9}" srcOrd="0" destOrd="0" presId="urn:microsoft.com/office/officeart/2005/8/layout/vList5"/>
    <dgm:cxn modelId="{8B006C98-7E91-9247-92AE-FD11C8D25545}" type="presOf" srcId="{2EADF7D7-DE5D-47D1-A703-C51D6C5BBCC5}" destId="{1F8FFBA2-071D-4F65-BA67-AFE5A5A5BFC6}" srcOrd="0" destOrd="0" presId="urn:microsoft.com/office/officeart/2005/8/layout/vList5"/>
    <dgm:cxn modelId="{0058DE44-D0CE-486B-AC0A-7D9C7275FF25}" srcId="{1850BBB7-1058-49C0-8579-21F2CB7512E5}" destId="{DA620B09-A350-48A9-9F80-A9AA6BD86D74}" srcOrd="1" destOrd="0" parTransId="{4EF65A1C-59A8-437C-A68F-E4172C8618B4}" sibTransId="{4A12BC61-73C5-492E-8651-0EFA3153B5F0}"/>
    <dgm:cxn modelId="{CBC2F9F3-0B49-7A47-84CF-480F78773C62}" type="presOf" srcId="{3BF90C4A-35B2-4FE4-BA4A-2F957E6C7218}" destId="{76B15A8F-F3B6-4643-A9B9-D1CB2C4C535A}" srcOrd="0" destOrd="0" presId="urn:microsoft.com/office/officeart/2005/8/layout/vList5"/>
    <dgm:cxn modelId="{A1D91968-7C2F-BC48-8F7F-9B5BA6BE98EF}" type="presOf" srcId="{1698C307-7AA1-4531-83F1-62C766379EE8}" destId="{CBEFA344-FA04-4D6F-96F1-0D5F84E2311E}" srcOrd="0" destOrd="0" presId="urn:microsoft.com/office/officeart/2005/8/layout/vList5"/>
    <dgm:cxn modelId="{C7589EA6-D7A8-494D-AACA-5EA0C5FE48E7}" srcId="{CFEC23FC-5768-491F-A2FC-3BBA30A407E9}" destId="{D748FD71-5FB6-4C24-B9D1-80368B758E83}" srcOrd="1" destOrd="0" parTransId="{64FECE8F-490D-4A71-9E72-D1694E22EF97}" sibTransId="{4495A4D1-BA6F-4CD5-A042-F2D6FA9FBB6C}"/>
    <dgm:cxn modelId="{756B29F1-6DCD-4E72-BB3A-3D24D48EB9DC}" srcId="{1EF27D39-1908-457B-863D-F7440275E019}" destId="{E696D3B9-47EA-49C7-BD3C-9AD9F1314A8E}" srcOrd="0" destOrd="0" parTransId="{50A8E783-D9C1-416A-87C9-203F0436FE59}" sibTransId="{78FD245C-3CC2-4F35-9E9D-FBACC1C49552}"/>
    <dgm:cxn modelId="{15A5954A-C7C4-4E2E-B25A-B95791639FFB}" srcId="{B26F6B74-7BB9-463C-B792-8F4C16248A85}" destId="{2EADF7D7-DE5D-47D1-A703-C51D6C5BBCC5}" srcOrd="0" destOrd="0" parTransId="{4E5D6BEE-4DA0-4D08-A866-B13F707EF3AB}" sibTransId="{60FB1D8A-ABAF-4CE2-9736-136264EF0A80}"/>
    <dgm:cxn modelId="{D50CF879-9198-4566-B142-EE8E7C0BD83B}" srcId="{1850BBB7-1058-49C0-8579-21F2CB7512E5}" destId="{F2993A39-DF03-4C59-A5AE-5A10E4C04919}" srcOrd="0" destOrd="0" parTransId="{218BAE38-EC69-48B9-A013-3013691E2342}" sibTransId="{E365B49B-6024-47CF-83A0-4D282A21659B}"/>
    <dgm:cxn modelId="{296F097F-DDA4-4F4A-B035-82B989FADC0E}" type="presOf" srcId="{ADF9626B-6132-4546-ADF8-14E67B86A369}" destId="{162A6CB7-76B2-4604-9BDB-30880ABB87E1}" srcOrd="0" destOrd="0" presId="urn:microsoft.com/office/officeart/2005/8/layout/vList5"/>
    <dgm:cxn modelId="{4E504A25-55D0-854F-83F9-534DA160CA4A}" type="presOf" srcId="{32347AFE-48E9-46C1-BAAC-D3F5C539B403}" destId="{BF4E7262-D1E0-40CA-B236-7E5A27D99222}" srcOrd="0" destOrd="0" presId="urn:microsoft.com/office/officeart/2005/8/layout/vList5"/>
    <dgm:cxn modelId="{24901DF3-0609-4AFD-81FA-7A4C755AD51B}" srcId="{308EA06D-1988-4DA6-A32F-29BF2D9BFC0E}" destId="{1698C307-7AA1-4531-83F1-62C766379EE8}" srcOrd="0" destOrd="0" parTransId="{6D888A12-DFE2-4873-AA37-DDFCBBEC2288}" sibTransId="{72275FEA-531B-4E13-8217-B014CAF5CD0F}"/>
    <dgm:cxn modelId="{72F3BFF5-D3CA-684E-B382-09ED98916D9C}" type="presOf" srcId="{1850BBB7-1058-49C0-8579-21F2CB7512E5}" destId="{18F199AF-E565-4F4C-87C4-733E6512B539}" srcOrd="0" destOrd="0" presId="urn:microsoft.com/office/officeart/2005/8/layout/vList5"/>
    <dgm:cxn modelId="{189FF890-C459-4596-A404-69AD039EBAFA}" srcId="{32347AFE-48E9-46C1-BAAC-D3F5C539B403}" destId="{1850BBB7-1058-49C0-8579-21F2CB7512E5}" srcOrd="0" destOrd="0" parTransId="{A965BF45-2D2E-4FEF-83A0-27738C0B2628}" sibTransId="{2CE0B88E-B121-4B02-B700-8A47F41DAD94}"/>
    <dgm:cxn modelId="{A33B5E46-523D-A943-B3DF-42D17C7B9378}" type="presOf" srcId="{F2993A39-DF03-4C59-A5AE-5A10E4C04919}" destId="{67E51A4C-AB9F-411C-B82F-93B05FBCDCB3}" srcOrd="0" destOrd="0" presId="urn:microsoft.com/office/officeart/2005/8/layout/vList5"/>
    <dgm:cxn modelId="{5BD2E078-6482-4561-BBC3-704B561BB461}" srcId="{32347AFE-48E9-46C1-BAAC-D3F5C539B403}" destId="{1EF27D39-1908-457B-863D-F7440275E019}" srcOrd="5" destOrd="0" parTransId="{5C2CD873-FB8F-4F55-B775-7B555B392D03}" sibTransId="{3CBD434A-F77F-4501-9DB5-A0BFD3B66351}"/>
    <dgm:cxn modelId="{D853D766-D731-4654-99D0-DC2103CD671D}" srcId="{32347AFE-48E9-46C1-BAAC-D3F5C539B403}" destId="{FE2341D0-FE5A-4929-AF3A-F0351B666E31}" srcOrd="1" destOrd="0" parTransId="{F63051EB-3540-49C5-8763-F8C5FF1CBF48}" sibTransId="{A1E8BCAD-E877-4681-8F0B-0795C6B38915}"/>
    <dgm:cxn modelId="{8C126443-1388-4C5D-9332-5BE2CA689A73}" srcId="{32347AFE-48E9-46C1-BAAC-D3F5C539B403}" destId="{CFEC23FC-5768-491F-A2FC-3BBA30A407E9}" srcOrd="2" destOrd="0" parTransId="{9EC190F8-9437-4D0C-BE65-71CE37EC29CE}" sibTransId="{47E2D1A9-E69C-400B-8F99-5C5F8A918EF0}"/>
    <dgm:cxn modelId="{CE004A6D-CE43-43B0-8836-9FD9420F4553}" srcId="{32347AFE-48E9-46C1-BAAC-D3F5C539B403}" destId="{B26F6B74-7BB9-463C-B792-8F4C16248A85}" srcOrd="3" destOrd="0" parTransId="{3C7BA639-0D94-4873-9FBA-59E6A86ECCAA}" sibTransId="{D737F528-7CAD-4BD6-B887-A9495E60C9E1}"/>
    <dgm:cxn modelId="{E5E4FAFB-D5AF-3846-8C30-211E00EEA397}" type="presOf" srcId="{CFEC23FC-5768-491F-A2FC-3BBA30A407E9}" destId="{4AAB10D9-8673-47E4-A2E4-C685445BDF48}" srcOrd="0" destOrd="0" presId="urn:microsoft.com/office/officeart/2005/8/layout/vList5"/>
    <dgm:cxn modelId="{8AAA4C33-9227-A74E-9C4C-B533DA64CD25}" type="presOf" srcId="{FE2341D0-FE5A-4929-AF3A-F0351B666E31}" destId="{C996F88F-F152-433B-956F-DA5C0F7B1510}" srcOrd="0" destOrd="0" presId="urn:microsoft.com/office/officeart/2005/8/layout/vList5"/>
    <dgm:cxn modelId="{C8057D63-55C8-45B0-B338-475C3C9AB7E0}" srcId="{CFEC23FC-5768-491F-A2FC-3BBA30A407E9}" destId="{3BF90C4A-35B2-4FE4-BA4A-2F957E6C7218}" srcOrd="0" destOrd="0" parTransId="{7A94212E-1360-45F3-A87E-EFD3859FBDA4}" sibTransId="{3BA1B357-594A-42F1-990B-C94AA87FA958}"/>
    <dgm:cxn modelId="{31B941B1-0CE4-FF4B-AE7B-E77243F44055}" type="presOf" srcId="{1C80CDF6-5E2A-403B-A55D-F104B99F6FB3}" destId="{162A6CB7-76B2-4604-9BDB-30880ABB87E1}" srcOrd="0" destOrd="1" presId="urn:microsoft.com/office/officeart/2005/8/layout/vList5"/>
    <dgm:cxn modelId="{34F9496A-66F2-4A92-A9C4-C6D6FC378549}" srcId="{FE2341D0-FE5A-4929-AF3A-F0351B666E31}" destId="{ADF9626B-6132-4546-ADF8-14E67B86A369}" srcOrd="0" destOrd="0" parTransId="{85C10E28-3A6F-4771-93BB-686AA66E1C78}" sibTransId="{9DAB2F9C-9B10-48F6-A91E-59DEB31EDF48}"/>
    <dgm:cxn modelId="{ABF39A6B-DDF2-DA48-B15A-3AEC69802143}" type="presOf" srcId="{E696D3B9-47EA-49C7-BD3C-9AD9F1314A8E}" destId="{20AF56CF-9B1B-461F-AEE8-156D7061B14B}" srcOrd="0" destOrd="0" presId="urn:microsoft.com/office/officeart/2005/8/layout/vList5"/>
    <dgm:cxn modelId="{54713DF3-D395-A344-A3DC-694FB8633564}" type="presOf" srcId="{DA620B09-A350-48A9-9F80-A9AA6BD86D74}" destId="{67E51A4C-AB9F-411C-B82F-93B05FBCDCB3}" srcOrd="0" destOrd="1" presId="urn:microsoft.com/office/officeart/2005/8/layout/vList5"/>
    <dgm:cxn modelId="{C9355F80-8F85-4B4A-BA9D-9072D953DB79}" srcId="{32347AFE-48E9-46C1-BAAC-D3F5C539B403}" destId="{308EA06D-1988-4DA6-A32F-29BF2D9BFC0E}" srcOrd="4" destOrd="0" parTransId="{F037E263-B871-4D1E-86E3-A7755FA7AE0C}" sibTransId="{D7E984E6-0E6D-4FD8-8FAF-AFEBCA8497EF}"/>
    <dgm:cxn modelId="{4D63192B-D2DC-4A4F-A5C6-EF7FD0F096C6}" type="presOf" srcId="{B26F6B74-7BB9-463C-B792-8F4C16248A85}" destId="{EC1484AB-E090-4A58-B5FB-424CAE95F46A}" srcOrd="0" destOrd="0" presId="urn:microsoft.com/office/officeart/2005/8/layout/vList5"/>
    <dgm:cxn modelId="{81CA8F1E-3765-A341-ADFF-E26F45176919}" type="presOf" srcId="{1EF27D39-1908-457B-863D-F7440275E019}" destId="{5CF197CA-919D-4A28-8423-39E60E708EBE}" srcOrd="0" destOrd="0" presId="urn:microsoft.com/office/officeart/2005/8/layout/vList5"/>
    <dgm:cxn modelId="{66C8FE1A-7BBF-FC41-AE38-612BED14E76A}" type="presOf" srcId="{D748FD71-5FB6-4C24-B9D1-80368B758E83}" destId="{76B15A8F-F3B6-4643-A9B9-D1CB2C4C535A}" srcOrd="0" destOrd="1" presId="urn:microsoft.com/office/officeart/2005/8/layout/vList5"/>
    <dgm:cxn modelId="{CC38E612-FE16-574B-8EC7-B6FE25C13CBF}" type="presParOf" srcId="{BF4E7262-D1E0-40CA-B236-7E5A27D99222}" destId="{C2687ADF-527A-43C8-B886-FCB719C2F3AD}" srcOrd="0" destOrd="0" presId="urn:microsoft.com/office/officeart/2005/8/layout/vList5"/>
    <dgm:cxn modelId="{8BF407EE-2200-5E41-9BE8-B1D92A75CAD2}" type="presParOf" srcId="{C2687ADF-527A-43C8-B886-FCB719C2F3AD}" destId="{18F199AF-E565-4F4C-87C4-733E6512B539}" srcOrd="0" destOrd="0" presId="urn:microsoft.com/office/officeart/2005/8/layout/vList5"/>
    <dgm:cxn modelId="{7DB634CE-F5B2-064D-9907-8830A5EF280C}" type="presParOf" srcId="{C2687ADF-527A-43C8-B886-FCB719C2F3AD}" destId="{67E51A4C-AB9F-411C-B82F-93B05FBCDCB3}" srcOrd="1" destOrd="0" presId="urn:microsoft.com/office/officeart/2005/8/layout/vList5"/>
    <dgm:cxn modelId="{94EF2165-2E8D-4F4A-BA3E-CCE89D4959D7}" type="presParOf" srcId="{BF4E7262-D1E0-40CA-B236-7E5A27D99222}" destId="{E8A4282C-B030-4A0B-9296-2E1FE98B3894}" srcOrd="1" destOrd="0" presId="urn:microsoft.com/office/officeart/2005/8/layout/vList5"/>
    <dgm:cxn modelId="{BED7AAC6-53B0-3E46-9C44-A9A9A526474C}" type="presParOf" srcId="{BF4E7262-D1E0-40CA-B236-7E5A27D99222}" destId="{D6250874-DD35-49F7-8DA4-BC787FD3D4D0}" srcOrd="2" destOrd="0" presId="urn:microsoft.com/office/officeart/2005/8/layout/vList5"/>
    <dgm:cxn modelId="{274CC2F5-3177-B645-AD04-614158E49A52}" type="presParOf" srcId="{D6250874-DD35-49F7-8DA4-BC787FD3D4D0}" destId="{C996F88F-F152-433B-956F-DA5C0F7B1510}" srcOrd="0" destOrd="0" presId="urn:microsoft.com/office/officeart/2005/8/layout/vList5"/>
    <dgm:cxn modelId="{E881E9F6-73DB-6640-9301-75D85583769F}" type="presParOf" srcId="{D6250874-DD35-49F7-8DA4-BC787FD3D4D0}" destId="{162A6CB7-76B2-4604-9BDB-30880ABB87E1}" srcOrd="1" destOrd="0" presId="urn:microsoft.com/office/officeart/2005/8/layout/vList5"/>
    <dgm:cxn modelId="{EF998950-084D-3E46-807B-A767D0891F0A}" type="presParOf" srcId="{BF4E7262-D1E0-40CA-B236-7E5A27D99222}" destId="{E82E9981-2AD2-4E1D-93EC-658E966AA19A}" srcOrd="3" destOrd="0" presId="urn:microsoft.com/office/officeart/2005/8/layout/vList5"/>
    <dgm:cxn modelId="{3FA2774F-3492-7A47-B7DC-A7D922B50A52}" type="presParOf" srcId="{BF4E7262-D1E0-40CA-B236-7E5A27D99222}" destId="{78D58807-0201-41A1-8AE3-1C0E128C2C3C}" srcOrd="4" destOrd="0" presId="urn:microsoft.com/office/officeart/2005/8/layout/vList5"/>
    <dgm:cxn modelId="{E33F2CAA-30C1-8142-A1CE-2A3AC630DCC0}" type="presParOf" srcId="{78D58807-0201-41A1-8AE3-1C0E128C2C3C}" destId="{4AAB10D9-8673-47E4-A2E4-C685445BDF48}" srcOrd="0" destOrd="0" presId="urn:microsoft.com/office/officeart/2005/8/layout/vList5"/>
    <dgm:cxn modelId="{D6F54856-136D-4C4C-9461-C32332DA22EE}" type="presParOf" srcId="{78D58807-0201-41A1-8AE3-1C0E128C2C3C}" destId="{76B15A8F-F3B6-4643-A9B9-D1CB2C4C535A}" srcOrd="1" destOrd="0" presId="urn:microsoft.com/office/officeart/2005/8/layout/vList5"/>
    <dgm:cxn modelId="{D710575F-8136-EA4B-AA00-6AF838ADF1F3}" type="presParOf" srcId="{BF4E7262-D1E0-40CA-B236-7E5A27D99222}" destId="{0E109C30-4F34-4880-9F9E-50D2D37E7746}" srcOrd="5" destOrd="0" presId="urn:microsoft.com/office/officeart/2005/8/layout/vList5"/>
    <dgm:cxn modelId="{C2E6A207-A7D9-974C-8D4B-14C0385B24E3}" type="presParOf" srcId="{BF4E7262-D1E0-40CA-B236-7E5A27D99222}" destId="{2B9ACF36-DA40-414A-A444-FBE50E8BF086}" srcOrd="6" destOrd="0" presId="urn:microsoft.com/office/officeart/2005/8/layout/vList5"/>
    <dgm:cxn modelId="{AB7097CE-9EF3-9E4A-B660-FD15ADD37E0C}" type="presParOf" srcId="{2B9ACF36-DA40-414A-A444-FBE50E8BF086}" destId="{EC1484AB-E090-4A58-B5FB-424CAE95F46A}" srcOrd="0" destOrd="0" presId="urn:microsoft.com/office/officeart/2005/8/layout/vList5"/>
    <dgm:cxn modelId="{AD350C33-6310-C043-9C10-D80CD72F0BFE}" type="presParOf" srcId="{2B9ACF36-DA40-414A-A444-FBE50E8BF086}" destId="{1F8FFBA2-071D-4F65-BA67-AFE5A5A5BFC6}" srcOrd="1" destOrd="0" presId="urn:microsoft.com/office/officeart/2005/8/layout/vList5"/>
    <dgm:cxn modelId="{1CB1C6A0-4B7E-DF44-9BCE-9EFB8DE024D0}" type="presParOf" srcId="{BF4E7262-D1E0-40CA-B236-7E5A27D99222}" destId="{4C1EB89B-76CE-4A74-9407-87084AAC24EA}" srcOrd="7" destOrd="0" presId="urn:microsoft.com/office/officeart/2005/8/layout/vList5"/>
    <dgm:cxn modelId="{9BD4D184-8FF8-854A-B39E-D45EFA851344}" type="presParOf" srcId="{BF4E7262-D1E0-40CA-B236-7E5A27D99222}" destId="{C11A1DBE-FB14-45DB-A8AD-9C5481BBFE12}" srcOrd="8" destOrd="0" presId="urn:microsoft.com/office/officeart/2005/8/layout/vList5"/>
    <dgm:cxn modelId="{87E605F1-944E-CA47-9493-22F9B0C7CFC9}" type="presParOf" srcId="{C11A1DBE-FB14-45DB-A8AD-9C5481BBFE12}" destId="{987103C9-4525-43D8-8FFB-B16BD87765B9}" srcOrd="0" destOrd="0" presId="urn:microsoft.com/office/officeart/2005/8/layout/vList5"/>
    <dgm:cxn modelId="{2F17033B-2208-E240-8E3B-EB0897FC318D}" type="presParOf" srcId="{C11A1DBE-FB14-45DB-A8AD-9C5481BBFE12}" destId="{CBEFA344-FA04-4D6F-96F1-0D5F84E2311E}" srcOrd="1" destOrd="0" presId="urn:microsoft.com/office/officeart/2005/8/layout/vList5"/>
    <dgm:cxn modelId="{CE69455D-6114-3F4C-93CB-A607D1F5D351}" type="presParOf" srcId="{BF4E7262-D1E0-40CA-B236-7E5A27D99222}" destId="{9E3BCCB8-E022-4F05-A69C-38FB7328FB31}" srcOrd="9" destOrd="0" presId="urn:microsoft.com/office/officeart/2005/8/layout/vList5"/>
    <dgm:cxn modelId="{F414073C-CFF8-7847-ADCC-50D3F04739DE}" type="presParOf" srcId="{BF4E7262-D1E0-40CA-B236-7E5A27D99222}" destId="{75EE075B-49CE-49F9-A481-DF1E7572109C}" srcOrd="10" destOrd="0" presId="urn:microsoft.com/office/officeart/2005/8/layout/vList5"/>
    <dgm:cxn modelId="{B449119A-95D7-7348-88F2-77734E1C9A7E}" type="presParOf" srcId="{75EE075B-49CE-49F9-A481-DF1E7572109C}" destId="{5CF197CA-919D-4A28-8423-39E60E708EBE}" srcOrd="0" destOrd="0" presId="urn:microsoft.com/office/officeart/2005/8/layout/vList5"/>
    <dgm:cxn modelId="{FD5C21B1-C217-AF43-8B19-85018B148649}" type="presParOf" srcId="{75EE075B-49CE-49F9-A481-DF1E7572109C}" destId="{20AF56CF-9B1B-461F-AEE8-156D7061B1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3" rIns="91421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3" rIns="91421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3" rIns="91421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9525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3" rIns="91421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BD6535B-005F-4864-AC85-60EE070320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768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61" tIns="48430" rIns="96861" bIns="4843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61" tIns="48430" rIns="96861" bIns="4843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752975"/>
            <a:ext cx="5095875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61" tIns="48430" rIns="96861" bIns="48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7538"/>
            <a:ext cx="30099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61" tIns="48430" rIns="96861" bIns="4843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9507538"/>
            <a:ext cx="30099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61" tIns="48430" rIns="96861" bIns="4843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Times New Roman" pitchFamily="18" charset="0"/>
              </a:defRPr>
            </a:lvl1pPr>
          </a:lstStyle>
          <a:p>
            <a:fld id="{838AD70F-9619-40B8-9FAF-3727325899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40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D70F-9619-40B8-9FAF-3727325899B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3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CA7861-995B-4671-809E-D2AA8A89633C}" type="slidenum">
              <a:rPr lang="en-GB"/>
              <a:pPr/>
              <a:t>3</a:t>
            </a:fld>
            <a:endParaRPr lang="en-GB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concept of territory</a:t>
            </a:r>
            <a:r>
              <a:rPr lang="en-GB" baseline="0" dirty="0" smtClean="0"/>
              <a:t> and territorial approaches is slightly blurred.</a:t>
            </a:r>
          </a:p>
          <a:p>
            <a:endParaRPr lang="en-GB" baseline="0" dirty="0" smtClean="0"/>
          </a:p>
          <a:p>
            <a:r>
              <a:rPr lang="en-GB" dirty="0" smtClean="0"/>
              <a:t>ISUD </a:t>
            </a:r>
            <a:r>
              <a:rPr lang="en-GB" dirty="0"/>
              <a:t>requirements </a:t>
            </a:r>
            <a:r>
              <a:rPr lang="en-GB" dirty="0" smtClean="0"/>
              <a:t>can</a:t>
            </a:r>
            <a:r>
              <a:rPr lang="en-GB" baseline="0" dirty="0" smtClean="0"/>
              <a:t> be </a:t>
            </a:r>
            <a:r>
              <a:rPr lang="en-GB" dirty="0" smtClean="0"/>
              <a:t>implemented through ‘mainstream approaches’:</a:t>
            </a:r>
            <a:r>
              <a:rPr lang="en-GB" baseline="0" dirty="0" smtClean="0"/>
              <a:t> </a:t>
            </a:r>
            <a:r>
              <a:rPr lang="en-GB" dirty="0" smtClean="0"/>
              <a:t>a </a:t>
            </a:r>
            <a:r>
              <a:rPr lang="en-GB" dirty="0" err="1" smtClean="0"/>
              <a:t>separete</a:t>
            </a:r>
            <a:r>
              <a:rPr lang="en-GB" dirty="0" smtClean="0"/>
              <a:t> </a:t>
            </a:r>
            <a:r>
              <a:rPr lang="en-GB" dirty="0"/>
              <a:t>programme or priority axis.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There </a:t>
            </a:r>
            <a:r>
              <a:rPr lang="en-GB" dirty="0"/>
              <a:t>are also or two new territorial </a:t>
            </a:r>
            <a:r>
              <a:rPr lang="en-GB" dirty="0" err="1"/>
              <a:t>appraoches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ITIs </a:t>
            </a:r>
            <a:r>
              <a:rPr lang="en-GB" dirty="0"/>
              <a:t>can be used to implement ISUD and CLLD can contribute to it (as part of an investment priority). </a:t>
            </a:r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However </a:t>
            </a:r>
            <a:r>
              <a:rPr lang="en-GB" dirty="0"/>
              <a:t>ITIs can also be used outside the ISUD requirements.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D70F-9619-40B8-9FAF-3727325899B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D70F-9619-40B8-9FAF-3727325899B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4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D70F-9619-40B8-9FAF-3727325899B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7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D70F-9619-40B8-9FAF-3727325899B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98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D70F-9619-40B8-9FAF-3727325899B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5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D70F-9619-40B8-9FAF-3727325899B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39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7064">
              <a:defRPr>
                <a:solidFill>
                  <a:schemeClr val="tx1"/>
                </a:solidFill>
                <a:latin typeface="Arial" charset="0"/>
              </a:defRPr>
            </a:lvl1pPr>
            <a:lvl2pPr marL="753054" indent="-289636" defTabSz="967064">
              <a:defRPr>
                <a:solidFill>
                  <a:schemeClr val="tx1"/>
                </a:solidFill>
                <a:latin typeface="Arial" charset="0"/>
              </a:defRPr>
            </a:lvl2pPr>
            <a:lvl3pPr marL="1158545" indent="-231709" defTabSz="967064">
              <a:defRPr>
                <a:solidFill>
                  <a:schemeClr val="tx1"/>
                </a:solidFill>
                <a:latin typeface="Arial" charset="0"/>
              </a:defRPr>
            </a:lvl3pPr>
            <a:lvl4pPr marL="1621963" indent="-231709" defTabSz="967064">
              <a:defRPr>
                <a:solidFill>
                  <a:schemeClr val="tx1"/>
                </a:solidFill>
                <a:latin typeface="Arial" charset="0"/>
              </a:defRPr>
            </a:lvl4pPr>
            <a:lvl5pPr marL="2085381" indent="-231709" defTabSz="967064">
              <a:defRPr>
                <a:solidFill>
                  <a:schemeClr val="tx1"/>
                </a:solidFill>
                <a:latin typeface="Arial" charset="0"/>
              </a:defRPr>
            </a:lvl5pPr>
            <a:lvl6pPr marL="2548799" indent="-231709" defTabSz="96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2216" indent="-231709" defTabSz="96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5634" indent="-231709" defTabSz="96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9052" indent="-231709" defTabSz="96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E116BE-C607-4364-BD37-E349F4910466}" type="slidenum">
              <a:rPr lang="en-GB" smtClean="0">
                <a:latin typeface="Times New Roman" pitchFamily="18" charset="0"/>
              </a:rPr>
              <a:pPr/>
              <a:t>20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iqnet_new_logo_large2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963" y="2644775"/>
            <a:ext cx="3602037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51117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94384-E6BD-484F-8A12-C31298EAFA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193675"/>
            <a:ext cx="2087562" cy="6115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193675"/>
            <a:ext cx="6113463" cy="6115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2A9B5-4341-4C4D-AAE3-3C27C81963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BEBD4-C789-499A-AFA8-6620845537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58A05-4EA1-4121-9816-33B577C5A15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481138"/>
            <a:ext cx="4100513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481138"/>
            <a:ext cx="4100512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A848D-449D-4592-94E5-178861B8EF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40BF1-E30F-45BC-AA99-687EDD9866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A9CE2-D3B1-497E-891C-02B9196543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D1751-B093-43F8-9430-7104C2A73A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EABE3-387D-4CA9-8156-D20FA40BBF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ADCE3-FA84-412D-A9EA-85A7F4E18B1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A8A9A"/>
            </a:gs>
            <a:gs pos="100000">
              <a:srgbClr val="D8D8D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481138"/>
            <a:ext cx="8353425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508750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/>
            </a:lvl1pPr>
          </a:lstStyle>
          <a:p>
            <a:endParaRPr lang="en-US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550" y="650875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DA131D6-71DF-48C7-8029-7CF3021B382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62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93675"/>
            <a:ext cx="7129463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Text here</a:t>
            </a:r>
          </a:p>
        </p:txBody>
      </p:sp>
      <p:pic>
        <p:nvPicPr>
          <p:cNvPr id="1030" name="Picture 13" descr="iqnet_new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85738"/>
            <a:ext cx="165576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 descr="iqnet_new_logo_large2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41963" y="2644775"/>
            <a:ext cx="3602037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5" descr="eprc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32738" y="6092825"/>
            <a:ext cx="96043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8" descr="line"/>
          <p:cNvPicPr>
            <a:picLocks noChangeAspect="1" noChangeArrowheads="1"/>
          </p:cNvPicPr>
          <p:nvPr userDrawn="1"/>
        </p:nvPicPr>
        <p:blipFill>
          <a:blip r:embed="rId16"/>
          <a:srcRect r="28366"/>
          <a:stretch>
            <a:fillRect/>
          </a:stretch>
        </p:blipFill>
        <p:spPr bwMode="auto">
          <a:xfrm>
            <a:off x="971550" y="1068388"/>
            <a:ext cx="81883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9" descr="line2"/>
          <p:cNvPicPr>
            <a:picLocks noChangeAspect="1" noChangeArrowheads="1"/>
          </p:cNvPicPr>
          <p:nvPr userDrawn="1"/>
        </p:nvPicPr>
        <p:blipFill>
          <a:blip r:embed="rId17" cstate="print"/>
          <a:srcRect r="28366"/>
          <a:stretch>
            <a:fillRect/>
          </a:stretch>
        </p:blipFill>
        <p:spPr bwMode="auto">
          <a:xfrm>
            <a:off x="971550" y="1049338"/>
            <a:ext cx="8186738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</p:sldLayoutIdLst>
  <p:hf hdr="0" ftr="0" dt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6pPr>
      <a:lvl7pPr marL="91440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7pPr>
      <a:lvl8pPr marL="137160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8pPr>
      <a:lvl9pPr marL="182880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7.png"/><Relationship Id="rId9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3200" dirty="0" smtClean="0">
                <a:latin typeface="+mj-lt"/>
                <a:cs typeface="Arial"/>
              </a:rPr>
              <a:t>Territorial Approaches in 2014-2020: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3200" dirty="0" smtClean="0">
                <a:latin typeface="+mj-lt"/>
                <a:cs typeface="Arial"/>
              </a:rPr>
              <a:t>An IQ-Net perspective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3200" dirty="0" smtClean="0">
              <a:latin typeface="+mj-lt"/>
              <a:cs typeface="Arial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3200" dirty="0">
              <a:latin typeface="+mj-lt"/>
              <a:cs typeface="Arial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3200" dirty="0" smtClean="0">
              <a:latin typeface="+mj-lt"/>
              <a:cs typeface="Arial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3200" dirty="0" smtClean="0">
              <a:latin typeface="+mj-lt"/>
              <a:cs typeface="Arial"/>
            </a:endParaRPr>
          </a:p>
          <a:p>
            <a:pPr algn="ctr">
              <a:lnSpc>
                <a:spcPct val="80000"/>
              </a:lnSpc>
              <a:buNone/>
            </a:pPr>
            <a:endParaRPr lang="en-GB" sz="2800" dirty="0">
              <a:latin typeface="+mj-lt"/>
              <a:cs typeface="Arial"/>
            </a:endParaRPr>
          </a:p>
          <a:p>
            <a:pPr algn="ctr">
              <a:lnSpc>
                <a:spcPct val="80000"/>
              </a:lnSpc>
              <a:buNone/>
            </a:pPr>
            <a:endParaRPr lang="en-GB" sz="2800" i="1" dirty="0" smtClean="0">
              <a:latin typeface="+mj-lt"/>
              <a:cs typeface="Arial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2000" i="1" dirty="0" smtClean="0">
                <a:latin typeface="+mj-lt"/>
                <a:cs typeface="Arial"/>
              </a:rPr>
              <a:t>European </a:t>
            </a:r>
            <a:r>
              <a:rPr lang="en-GB" sz="2000" i="1" dirty="0">
                <a:latin typeface="+mj-lt"/>
                <a:cs typeface="Arial"/>
              </a:rPr>
              <a:t>Policies Research </a:t>
            </a:r>
            <a:r>
              <a:rPr lang="en-GB" sz="2000" i="1" dirty="0" smtClean="0">
                <a:latin typeface="+mj-lt"/>
                <a:cs typeface="Arial"/>
              </a:rPr>
              <a:t>Centre, </a:t>
            </a:r>
          </a:p>
          <a:p>
            <a:pPr algn="ctr">
              <a:lnSpc>
                <a:spcPct val="80000"/>
              </a:lnSpc>
              <a:buNone/>
            </a:pPr>
            <a:r>
              <a:rPr lang="en-GB" sz="2000" i="1" dirty="0" smtClean="0">
                <a:latin typeface="+mj-lt"/>
                <a:cs typeface="Arial"/>
              </a:rPr>
              <a:t>University of Strathclyde, Glasgow</a:t>
            </a:r>
            <a:endParaRPr lang="en-GB" sz="2000" i="1" dirty="0">
              <a:latin typeface="+mj-lt"/>
              <a:cs typeface="Arial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2800" dirty="0" smtClean="0">
              <a:latin typeface="+mj-lt"/>
              <a:cs typeface="Arial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2800" i="1" dirty="0" smtClean="0">
              <a:latin typeface="+mj-lt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318892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40B9F2-0F3F-470C-81EA-9F6DF329AC7E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47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70639"/>
            <a:ext cx="7129463" cy="496161"/>
          </a:xfrm>
        </p:spPr>
        <p:txBody>
          <a:bodyPr/>
          <a:lstStyle/>
          <a:p>
            <a:r>
              <a:rPr lang="en-GB" dirty="0" smtClean="0"/>
              <a:t>Comparing ITI and CLLD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09550" y="6508576"/>
            <a:ext cx="762000" cy="304800"/>
          </a:xfrm>
        </p:spPr>
        <p:txBody>
          <a:bodyPr/>
          <a:lstStyle/>
          <a:p>
            <a:fld id="{83ABEBD4-C789-499A-AFA8-66208455373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3347864" y="1744564"/>
            <a:ext cx="2592288" cy="792088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Geography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28184" y="1754300"/>
            <a:ext cx="2592288" cy="792088"/>
          </a:xfrm>
          <a:prstGeom prst="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Neighbourhood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- Many per city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4136" y="1734828"/>
            <a:ext cx="2592288" cy="792088"/>
          </a:xfrm>
          <a:prstGeom prst="rect">
            <a:avLst/>
          </a:prstGeom>
          <a:solidFill>
            <a:srgbClr val="FFFFCC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-Large urban areas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One ITI per city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47864" y="2526916"/>
            <a:ext cx="2592288" cy="792088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Approach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228184" y="2536652"/>
            <a:ext cx="2592288" cy="792088"/>
          </a:xfrm>
          <a:prstGeom prst="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Bottom-up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Compulsory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EAFRD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4136" y="2526916"/>
            <a:ext cx="2592288" cy="792088"/>
          </a:xfrm>
          <a:prstGeom prst="rect">
            <a:avLst/>
          </a:prstGeom>
          <a:solidFill>
            <a:srgbClr val="FFFFCC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- More top-down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Voluntary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47864" y="3307297"/>
            <a:ext cx="2592288" cy="792088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Funding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228184" y="3319749"/>
            <a:ext cx="2592288" cy="792088"/>
          </a:xfrm>
          <a:prstGeom prst="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Smaller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funding envelope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aseline="0" dirty="0" smtClean="0"/>
              <a:t>- EAFRD</a:t>
            </a:r>
            <a:r>
              <a:rPr lang="en-GB" sz="1600" dirty="0" smtClean="0"/>
              <a:t> and EMFF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Singl</a:t>
            </a:r>
            <a:r>
              <a:rPr lang="en-GB" sz="1600" dirty="0" smtClean="0"/>
              <a:t>e priority (TO9)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24136" y="3319004"/>
            <a:ext cx="2592288" cy="792088"/>
          </a:xfrm>
          <a:prstGeom prst="rect">
            <a:avLst/>
          </a:prstGeom>
          <a:solidFill>
            <a:srgbClr val="FFFFCC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- Sizable funding envelope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ERDF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and ESF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- </a:t>
            </a:r>
            <a:r>
              <a:rPr lang="en-GB" sz="1600" baseline="0" dirty="0" smtClean="0"/>
              <a:t>Several</a:t>
            </a:r>
            <a:r>
              <a:rPr lang="en-GB" sz="1600" dirty="0" smtClean="0"/>
              <a:t> priorities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347864" y="4101356"/>
            <a:ext cx="2592288" cy="792088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Development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228184" y="4111092"/>
            <a:ext cx="2592288" cy="792088"/>
          </a:xfrm>
          <a:prstGeom prst="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MS define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strategy criteria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aseline="0" dirty="0" smtClean="0"/>
              <a:t>- Requires CLLD strategy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 setup selections com.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24136" y="4101356"/>
            <a:ext cx="2592288" cy="792088"/>
          </a:xfrm>
          <a:prstGeom prst="rect">
            <a:avLst/>
          </a:prstGeom>
          <a:solidFill>
            <a:srgbClr val="FFFFCC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1600" dirty="0" smtClean="0"/>
              <a:t>MS decides criteria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Territorial strategy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sz="1600" dirty="0" smtClean="0"/>
              <a:t>Varied selection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347864" y="4921696"/>
            <a:ext cx="2592288" cy="792088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Governance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228184" y="4922652"/>
            <a:ext cx="2592288" cy="792088"/>
          </a:xfrm>
          <a:prstGeom prst="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Local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action groups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24134" y="4903180"/>
            <a:ext cx="2592288" cy="792088"/>
          </a:xfrm>
          <a:prstGeom prst="rect">
            <a:avLst/>
          </a:prstGeom>
          <a:solidFill>
            <a:srgbClr val="FFFFCC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- Implementation MA or IB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Urban strategies expected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to be implemented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locally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47864" y="5723520"/>
            <a:ext cx="2592288" cy="792088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Decision-making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aseline="0" dirty="0" smtClean="0"/>
              <a:t>Monitoring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228184" y="5733256"/>
            <a:ext cx="2592288" cy="792088"/>
          </a:xfrm>
          <a:prstGeom prst="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Pluralistic decision-making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LAG appraise projects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24136" y="5713784"/>
            <a:ext cx="2592288" cy="792088"/>
          </a:xfrm>
          <a:prstGeom prst="rect">
            <a:avLst/>
          </a:prstGeom>
          <a:solidFill>
            <a:srgbClr val="FFFFCC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- Monitoring by MA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Public sector led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940152" y="1754300"/>
            <a:ext cx="288032" cy="792088"/>
          </a:xfrm>
          <a:prstGeom prst="rightArrow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5940152" y="2536652"/>
            <a:ext cx="288032" cy="792088"/>
          </a:xfrm>
          <a:prstGeom prst="rightArrow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5941020" y="3359920"/>
            <a:ext cx="288032" cy="792088"/>
          </a:xfrm>
          <a:prstGeom prst="rightArrow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5940152" y="4111092"/>
            <a:ext cx="288032" cy="792088"/>
          </a:xfrm>
          <a:prstGeom prst="rightArrow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5940152" y="4922652"/>
            <a:ext cx="288032" cy="792088"/>
          </a:xfrm>
          <a:prstGeom prst="rightArrow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5940152" y="5733256"/>
            <a:ext cx="288032" cy="792088"/>
          </a:xfrm>
          <a:prstGeom prst="rightArrow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0800000">
            <a:off x="3016424" y="1734828"/>
            <a:ext cx="331441" cy="792088"/>
          </a:xfrm>
          <a:prstGeom prst="rightArrow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0800000">
            <a:off x="3016423" y="2515208"/>
            <a:ext cx="331441" cy="792088"/>
          </a:xfrm>
          <a:prstGeom prst="rightArrow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0800000">
            <a:off x="3016424" y="3319749"/>
            <a:ext cx="331441" cy="792088"/>
          </a:xfrm>
          <a:prstGeom prst="rightArrow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0800000">
            <a:off x="3016423" y="4111092"/>
            <a:ext cx="331441" cy="792088"/>
          </a:xfrm>
          <a:prstGeom prst="rightArrow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0800000">
            <a:off x="3016423" y="4922652"/>
            <a:ext cx="331441" cy="792088"/>
          </a:xfrm>
          <a:prstGeom prst="rightArrow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0800000">
            <a:off x="3016422" y="5661248"/>
            <a:ext cx="331441" cy="792088"/>
          </a:xfrm>
          <a:prstGeom prst="rightArrow">
            <a:avLst/>
          </a:prstGeom>
          <a:solidFill>
            <a:schemeClr val="tx1">
              <a:lumMod val="85000"/>
              <a:lumOff val="15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9828" y="119675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ITI</a:t>
            </a:r>
            <a:endParaRPr lang="nl-NL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876256" y="119675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CLLD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40636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70144"/>
            <a:ext cx="7129463" cy="896656"/>
          </a:xfrm>
        </p:spPr>
        <p:txBody>
          <a:bodyPr/>
          <a:lstStyle/>
          <a:p>
            <a:r>
              <a:rPr lang="en-GB" dirty="0" smtClean="0"/>
              <a:t>Tools  for territorial approaches:  </a:t>
            </a:r>
            <a:br>
              <a:rPr lang="en-GB" dirty="0" smtClean="0"/>
            </a:br>
            <a:r>
              <a:rPr lang="en-GB" dirty="0" smtClean="0"/>
              <a:t>State-of-play at EU 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Integrated Sustainable Urban Development (ISUD)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€</a:t>
            </a:r>
            <a:r>
              <a:rPr lang="en-US" dirty="0"/>
              <a:t>20 billion </a:t>
            </a:r>
            <a:r>
              <a:rPr lang="en-US" dirty="0" smtClean="0"/>
              <a:t>earmarked </a:t>
            </a:r>
            <a:r>
              <a:rPr lang="en-US" dirty="0"/>
              <a:t>for ISUD </a:t>
            </a:r>
            <a:r>
              <a:rPr lang="en-US" dirty="0" smtClean="0"/>
              <a:t>at EU level</a:t>
            </a:r>
          </a:p>
          <a:p>
            <a:r>
              <a:rPr lang="en-US" dirty="0" smtClean="0"/>
              <a:t>€</a:t>
            </a:r>
            <a:r>
              <a:rPr lang="en-US" dirty="0"/>
              <a:t>9 </a:t>
            </a:r>
            <a:r>
              <a:rPr lang="en-US" dirty="0" smtClean="0"/>
              <a:t>billion </a:t>
            </a:r>
            <a:r>
              <a:rPr lang="en-US" u="sng" dirty="0" smtClean="0"/>
              <a:t>through </a:t>
            </a:r>
            <a:r>
              <a:rPr lang="en-US" u="sng" dirty="0"/>
              <a:t>ITIs </a:t>
            </a:r>
            <a:r>
              <a:rPr lang="en-US" dirty="0" smtClean="0"/>
              <a:t>(21 </a:t>
            </a:r>
            <a:r>
              <a:rPr lang="en-US" dirty="0"/>
              <a:t>Member </a:t>
            </a:r>
            <a:r>
              <a:rPr lang="en-US" dirty="0" smtClean="0"/>
              <a:t>States)</a:t>
            </a:r>
          </a:p>
          <a:p>
            <a:r>
              <a:rPr lang="en-US" dirty="0" smtClean="0"/>
              <a:t>€</a:t>
            </a:r>
            <a:r>
              <a:rPr lang="en-US" dirty="0"/>
              <a:t>10 billion </a:t>
            </a:r>
            <a:r>
              <a:rPr lang="en-US" u="sng" dirty="0" smtClean="0"/>
              <a:t>though </a:t>
            </a:r>
            <a:r>
              <a:rPr lang="en-US" u="sng" dirty="0"/>
              <a:t>specific priority </a:t>
            </a:r>
            <a:r>
              <a:rPr lang="en-US" u="sng" dirty="0" smtClean="0"/>
              <a:t>axes</a:t>
            </a:r>
          </a:p>
          <a:p>
            <a:r>
              <a:rPr lang="en-US" dirty="0" smtClean="0"/>
              <a:t>€</a:t>
            </a:r>
            <a:r>
              <a:rPr lang="en-US" dirty="0"/>
              <a:t>1 billion </a:t>
            </a:r>
            <a:r>
              <a:rPr lang="en-US" u="sng" dirty="0" smtClean="0"/>
              <a:t>through dedicated OPs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Community-led Local Development (CLLD)</a:t>
            </a:r>
            <a:endParaRPr lang="en-US" dirty="0" smtClean="0"/>
          </a:p>
          <a:p>
            <a:r>
              <a:rPr lang="en-US" dirty="0" smtClean="0"/>
              <a:t>16 </a:t>
            </a:r>
            <a:r>
              <a:rPr lang="en-US" dirty="0"/>
              <a:t>Member States intend to </a:t>
            </a:r>
            <a:r>
              <a:rPr lang="en-US" u="sng" dirty="0"/>
              <a:t>use ERDF </a:t>
            </a:r>
            <a:r>
              <a:rPr lang="en-US" u="sng" dirty="0" smtClean="0"/>
              <a:t>+ ESF</a:t>
            </a:r>
            <a:r>
              <a:rPr lang="en-US" dirty="0"/>
              <a:t>, i.e. going beyond the </a:t>
            </a:r>
            <a:r>
              <a:rPr lang="en-US" dirty="0" smtClean="0"/>
              <a:t>requirement </a:t>
            </a:r>
            <a:r>
              <a:rPr lang="en-US" dirty="0"/>
              <a:t>to implement them with EAFRD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BEBD4-C789-499A-AFA8-66208455373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5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70144"/>
            <a:ext cx="7129463" cy="896656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ools for territorial approaches:  </a:t>
            </a:r>
            <a:br>
              <a:rPr lang="en-GB" dirty="0" smtClean="0"/>
            </a:br>
            <a:r>
              <a:rPr lang="en-GB" dirty="0" smtClean="0"/>
              <a:t>Some IQ-Net examples</a:t>
            </a:r>
            <a:endParaRPr lang="nl-N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352754"/>
              </p:ext>
            </p:extLst>
          </p:nvPr>
        </p:nvGraphicFramePr>
        <p:xfrm>
          <a:off x="539552" y="1340778"/>
          <a:ext cx="8280920" cy="46628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79475"/>
                <a:gridCol w="1710482"/>
                <a:gridCol w="1663889"/>
                <a:gridCol w="1563537"/>
                <a:gridCol w="1563537"/>
              </a:tblGrid>
              <a:tr h="68820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Priority Axes for ISUD</a:t>
                      </a:r>
                      <a:endParaRPr lang="nl-NL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ITI for ISUD</a:t>
                      </a:r>
                      <a:endParaRPr lang="nl-NL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ITI for other territories</a:t>
                      </a:r>
                      <a:endParaRPr lang="nl-NL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CLLD with ERDF/ESF</a:t>
                      </a:r>
                      <a:endParaRPr lang="nl-NL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Austria</a:t>
                      </a:r>
                      <a:endParaRPr lang="nl-NL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>
                          <a:effectLst/>
                        </a:rPr>
                        <a:t>X</a:t>
                      </a:r>
                      <a:endParaRPr lang="nl-NL" sz="18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Czech Republic</a:t>
                      </a:r>
                      <a:endParaRPr lang="nl-NL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>
                          <a:effectLst/>
                        </a:rPr>
                        <a:t>X</a:t>
                      </a:r>
                      <a:endParaRPr lang="nl-NL" sz="18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>
                          <a:effectLst/>
                        </a:rPr>
                        <a:t>X</a:t>
                      </a:r>
                      <a:endParaRPr lang="nl-NL" sz="18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>
                          <a:effectLst/>
                        </a:rPr>
                        <a:t>Denmark</a:t>
                      </a:r>
                      <a:endParaRPr lang="nl-NL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England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France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Finland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Greece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Nordrhein-Westfalen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 err="1">
                          <a:effectLst/>
                        </a:rPr>
                        <a:t>Pais</a:t>
                      </a:r>
                      <a:r>
                        <a:rPr lang="en-GB" sz="1800" dirty="0">
                          <a:effectLst/>
                        </a:rPr>
                        <a:t> Vasco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Portugal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Slovenia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Vlaanderen</a:t>
                      </a:r>
                      <a:endParaRPr lang="nl-NL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>
                          <a:effectLst/>
                        </a:rPr>
                        <a:t>X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-</a:t>
                      </a:r>
                      <a:endParaRPr lang="nl-NL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BEBD4-C789-499A-AFA8-66208455373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7320" y="602546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Based on Draft OPs subject to change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52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70144"/>
            <a:ext cx="7129463" cy="896656"/>
          </a:xfrm>
        </p:spPr>
        <p:txBody>
          <a:bodyPr/>
          <a:lstStyle/>
          <a:p>
            <a:r>
              <a:rPr lang="en-GB" dirty="0" smtClean="0"/>
              <a:t>Integrated Sustainable </a:t>
            </a:r>
            <a:br>
              <a:rPr lang="en-GB" dirty="0" smtClean="0"/>
            </a:br>
            <a:r>
              <a:rPr lang="en-GB" dirty="0" smtClean="0"/>
              <a:t>Urban Development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BEBD4-C789-499A-AFA8-662084553730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75674" y="1124744"/>
            <a:ext cx="272817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dirty="0" smtClean="0"/>
          </a:p>
          <a:p>
            <a:pPr algn="r"/>
            <a:r>
              <a:rPr lang="en-GB" dirty="0" smtClean="0"/>
              <a:t>Around 5% ERDF funding </a:t>
            </a:r>
          </a:p>
          <a:p>
            <a:pPr algn="r"/>
            <a:r>
              <a:rPr lang="en-GB" dirty="0" smtClean="0"/>
              <a:t>(most)</a:t>
            </a:r>
          </a:p>
          <a:p>
            <a:pPr algn="r"/>
            <a:endParaRPr lang="en-GB" dirty="0" smtClean="0"/>
          </a:p>
          <a:p>
            <a:pPr algn="r"/>
            <a:r>
              <a:rPr lang="en-GB" dirty="0" smtClean="0"/>
              <a:t>Mono-fund</a:t>
            </a:r>
          </a:p>
          <a:p>
            <a:pPr algn="r"/>
            <a:r>
              <a:rPr lang="en-GB" dirty="0" smtClean="0"/>
              <a:t>(most)</a:t>
            </a:r>
          </a:p>
          <a:p>
            <a:pPr algn="r"/>
            <a:endParaRPr lang="en-GB" dirty="0" smtClean="0"/>
          </a:p>
          <a:p>
            <a:pPr algn="r"/>
            <a:endParaRPr lang="en-GB" dirty="0" smtClean="0"/>
          </a:p>
          <a:p>
            <a:pPr algn="r"/>
            <a:r>
              <a:rPr lang="en-GB" dirty="0" smtClean="0"/>
              <a:t>No intermediate body</a:t>
            </a:r>
          </a:p>
          <a:p>
            <a:pPr algn="r"/>
            <a:r>
              <a:rPr lang="en-GB" dirty="0" smtClean="0"/>
              <a:t>(most)</a:t>
            </a:r>
          </a:p>
          <a:p>
            <a:pPr algn="r"/>
            <a:endParaRPr lang="en-GB" dirty="0"/>
          </a:p>
          <a:p>
            <a:pPr algn="r"/>
            <a:r>
              <a:rPr lang="en-GB" dirty="0" smtClean="0"/>
              <a:t>Metropolitan</a:t>
            </a:r>
          </a:p>
          <a:p>
            <a:pPr algn="r"/>
            <a:r>
              <a:rPr lang="en-GB" dirty="0" smtClean="0"/>
              <a:t>(some) </a:t>
            </a:r>
          </a:p>
          <a:p>
            <a:pPr algn="r"/>
            <a:endParaRPr lang="en-GB" dirty="0" smtClean="0"/>
          </a:p>
          <a:p>
            <a:pPr algn="r"/>
            <a:endParaRPr lang="en-GB" dirty="0" smtClean="0"/>
          </a:p>
          <a:p>
            <a:pPr algn="r"/>
            <a:r>
              <a:rPr lang="en-GB" dirty="0" smtClean="0"/>
              <a:t>Two Thematic  Priorities</a:t>
            </a:r>
          </a:p>
          <a:p>
            <a:pPr algn="r"/>
            <a:r>
              <a:rPr lang="en-GB" dirty="0" smtClean="0"/>
              <a:t>(most)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80330" y="1124744"/>
            <a:ext cx="272817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Between 5-20% ERDF Funding</a:t>
            </a:r>
          </a:p>
          <a:p>
            <a:r>
              <a:rPr lang="en-GB" dirty="0" smtClean="0"/>
              <a:t>(some)</a:t>
            </a:r>
          </a:p>
          <a:p>
            <a:endParaRPr lang="en-GB" dirty="0" smtClean="0"/>
          </a:p>
          <a:p>
            <a:r>
              <a:rPr lang="en-GB" dirty="0" smtClean="0"/>
              <a:t>Multi-fund</a:t>
            </a:r>
          </a:p>
          <a:p>
            <a:r>
              <a:rPr lang="en-GB" dirty="0" smtClean="0"/>
              <a:t>(some)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Intermediate body</a:t>
            </a:r>
          </a:p>
          <a:p>
            <a:r>
              <a:rPr lang="en-GB" dirty="0" smtClean="0"/>
              <a:t>(some)</a:t>
            </a:r>
          </a:p>
          <a:p>
            <a:endParaRPr lang="en-GB" dirty="0" smtClean="0"/>
          </a:p>
          <a:p>
            <a:r>
              <a:rPr lang="en-GB" dirty="0" smtClean="0"/>
              <a:t>‘All’ urban centres</a:t>
            </a:r>
          </a:p>
          <a:p>
            <a:r>
              <a:rPr lang="en-GB" dirty="0" smtClean="0"/>
              <a:t>(some)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More than two Thematic  Priorities (some)</a:t>
            </a:r>
          </a:p>
        </p:txBody>
      </p:sp>
      <p:sp>
        <p:nvSpPr>
          <p:cNvPr id="3" name="Left-Right Arrow 2"/>
          <p:cNvSpPr/>
          <p:nvPr/>
        </p:nvSpPr>
        <p:spPr bwMode="auto">
          <a:xfrm>
            <a:off x="3330972" y="1628800"/>
            <a:ext cx="2838400" cy="360040"/>
          </a:xfrm>
          <a:prstGeom prst="leftRightArrow">
            <a:avLst/>
          </a:prstGeom>
          <a:gradFill>
            <a:gsLst>
              <a:gs pos="0">
                <a:srgbClr val="0070C0"/>
              </a:gs>
              <a:gs pos="50000">
                <a:srgbClr val="66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rnd" cmpd="sng" algn="ctr">
            <a:noFill/>
            <a:prstDash val="solid"/>
            <a:bevel/>
            <a:headEnd type="none" w="med" len="med"/>
            <a:tailEnd type="none" w="med" len="med"/>
          </a:ln>
          <a:effectLst>
            <a:glow>
              <a:schemeClr val="bg1">
                <a:lumMod val="85000"/>
              </a:schemeClr>
            </a:glow>
            <a:outerShdw blurRad="508000" dist="292100" sx="96000" sy="96000" algn="ctr" rotWithShape="0">
              <a:srgbClr val="000000">
                <a:alpha val="87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Left-Right Arrow 25"/>
          <p:cNvSpPr/>
          <p:nvPr/>
        </p:nvSpPr>
        <p:spPr bwMode="auto">
          <a:xfrm>
            <a:off x="3347864" y="2708920"/>
            <a:ext cx="2821508" cy="360040"/>
          </a:xfrm>
          <a:prstGeom prst="leftRightArrow">
            <a:avLst/>
          </a:prstGeom>
          <a:gradFill>
            <a:gsLst>
              <a:gs pos="0">
                <a:srgbClr val="0070C0"/>
              </a:gs>
              <a:gs pos="50000">
                <a:srgbClr val="66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rnd" cmpd="sng" algn="ctr">
            <a:noFill/>
            <a:prstDash val="solid"/>
            <a:bevel/>
            <a:headEnd type="none" w="med" len="med"/>
            <a:tailEnd type="none" w="med" len="med"/>
          </a:ln>
          <a:effectLst>
            <a:glow>
              <a:schemeClr val="bg1">
                <a:lumMod val="85000"/>
              </a:schemeClr>
            </a:glow>
            <a:outerShdw blurRad="508000" dist="292100" sx="96000" sy="96000" algn="ctr" rotWithShape="0">
              <a:srgbClr val="000000">
                <a:alpha val="87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Left-Right Arrow 26"/>
          <p:cNvSpPr/>
          <p:nvPr/>
        </p:nvSpPr>
        <p:spPr bwMode="auto">
          <a:xfrm>
            <a:off x="3347864" y="3717032"/>
            <a:ext cx="2821508" cy="360040"/>
          </a:xfrm>
          <a:prstGeom prst="leftRightArrow">
            <a:avLst/>
          </a:prstGeom>
          <a:gradFill>
            <a:gsLst>
              <a:gs pos="0">
                <a:srgbClr val="0070C0"/>
              </a:gs>
              <a:gs pos="50000">
                <a:srgbClr val="66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rnd" cmpd="sng" algn="ctr">
            <a:noFill/>
            <a:prstDash val="solid"/>
            <a:bevel/>
            <a:headEnd type="none" w="med" len="med"/>
            <a:tailEnd type="none" w="med" len="med"/>
          </a:ln>
          <a:effectLst>
            <a:glow>
              <a:schemeClr val="bg1">
                <a:lumMod val="85000"/>
              </a:schemeClr>
            </a:glow>
            <a:outerShdw blurRad="508000" dist="292100" sx="96000" sy="96000" algn="ctr" rotWithShape="0">
              <a:srgbClr val="000000">
                <a:alpha val="87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Left-Right Arrow 27"/>
          <p:cNvSpPr/>
          <p:nvPr/>
        </p:nvSpPr>
        <p:spPr bwMode="auto">
          <a:xfrm>
            <a:off x="3361060" y="4725144"/>
            <a:ext cx="2808312" cy="360040"/>
          </a:xfrm>
          <a:prstGeom prst="leftRightArrow">
            <a:avLst/>
          </a:prstGeom>
          <a:gradFill>
            <a:gsLst>
              <a:gs pos="0">
                <a:srgbClr val="0070C0"/>
              </a:gs>
              <a:gs pos="50000">
                <a:srgbClr val="66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rnd" cmpd="sng" algn="ctr">
            <a:noFill/>
            <a:prstDash val="solid"/>
            <a:bevel/>
            <a:headEnd type="none" w="med" len="med"/>
            <a:tailEnd type="none" w="med" len="med"/>
          </a:ln>
          <a:effectLst>
            <a:glow>
              <a:schemeClr val="bg1">
                <a:lumMod val="85000"/>
              </a:schemeClr>
            </a:glow>
            <a:outerShdw blurRad="508000" dist="292100" sx="96000" sy="96000" algn="ctr" rotWithShape="0">
              <a:srgbClr val="000000">
                <a:alpha val="87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9" name="Left-Right Arrow 28"/>
          <p:cNvSpPr/>
          <p:nvPr/>
        </p:nvSpPr>
        <p:spPr bwMode="auto">
          <a:xfrm>
            <a:off x="3361060" y="5637088"/>
            <a:ext cx="2808312" cy="360040"/>
          </a:xfrm>
          <a:prstGeom prst="leftRightArrow">
            <a:avLst/>
          </a:prstGeom>
          <a:gradFill>
            <a:gsLst>
              <a:gs pos="0">
                <a:srgbClr val="0070C0"/>
              </a:gs>
              <a:gs pos="50000">
                <a:srgbClr val="66C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rnd" cmpd="sng" algn="ctr">
            <a:noFill/>
            <a:prstDash val="solid"/>
            <a:bevel/>
            <a:headEnd type="none" w="med" len="med"/>
            <a:tailEnd type="none" w="med" len="med"/>
          </a:ln>
          <a:effectLst>
            <a:glow>
              <a:schemeClr val="bg1">
                <a:lumMod val="85000"/>
              </a:schemeClr>
            </a:glow>
            <a:outerShdw blurRad="508000" dist="292100" sx="96000" sy="96000" algn="ctr" rotWithShape="0">
              <a:srgbClr val="000000">
                <a:alpha val="87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97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64098"/>
            <a:ext cx="7129463" cy="502702"/>
          </a:xfrm>
        </p:spPr>
        <p:txBody>
          <a:bodyPr/>
          <a:lstStyle/>
          <a:p>
            <a:r>
              <a:rPr lang="en-GB" dirty="0" smtClean="0"/>
              <a:t>Reasons not to use ITI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481138"/>
            <a:ext cx="8353425" cy="45401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b="1" dirty="0" smtClean="0"/>
              <a:t>Inflexible </a:t>
            </a:r>
            <a:r>
              <a:rPr lang="en-GB" dirty="0" smtClean="0"/>
              <a:t>because funding is tied </a:t>
            </a:r>
            <a:r>
              <a:rPr lang="en-GB" dirty="0"/>
              <a:t>up for a whole programming </a:t>
            </a:r>
            <a:r>
              <a:rPr lang="en-GB" dirty="0" smtClean="0"/>
              <a:t>period or because of lack of alignment with other </a:t>
            </a:r>
            <a:r>
              <a:rPr lang="en-GB" dirty="0"/>
              <a:t>development </a:t>
            </a:r>
            <a:r>
              <a:rPr lang="en-GB" dirty="0" smtClean="0"/>
              <a:t>strategies</a:t>
            </a:r>
            <a:endParaRPr lang="nl-NL" dirty="0"/>
          </a:p>
          <a:p>
            <a:pPr lvl="0"/>
            <a:endParaRPr lang="en-GB" b="1" dirty="0" smtClean="0"/>
          </a:p>
          <a:p>
            <a:pPr lvl="0"/>
            <a:r>
              <a:rPr lang="en-GB" b="1" dirty="0" smtClean="0"/>
              <a:t>Increases </a:t>
            </a:r>
            <a:r>
              <a:rPr lang="en-GB" b="1" dirty="0"/>
              <a:t>administrative burden </a:t>
            </a:r>
            <a:endParaRPr lang="en-GB" b="1" dirty="0" smtClean="0"/>
          </a:p>
          <a:p>
            <a:pPr lvl="0"/>
            <a:endParaRPr lang="en-GB" b="1" dirty="0" smtClean="0"/>
          </a:p>
          <a:p>
            <a:pPr lvl="0"/>
            <a:r>
              <a:rPr lang="en-GB" b="1" dirty="0" smtClean="0"/>
              <a:t>Limited </a:t>
            </a:r>
            <a:r>
              <a:rPr lang="en-GB" b="1" dirty="0"/>
              <a:t>ESI funds </a:t>
            </a:r>
            <a:r>
              <a:rPr lang="en-GB" b="1" dirty="0" smtClean="0"/>
              <a:t>availability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Does not achieve </a:t>
            </a:r>
            <a:r>
              <a:rPr lang="en-GB" b="1" dirty="0"/>
              <a:t>real integration </a:t>
            </a:r>
            <a:r>
              <a:rPr lang="en-GB" dirty="0"/>
              <a:t>of ESI </a:t>
            </a:r>
            <a:r>
              <a:rPr lang="en-GB" dirty="0" smtClean="0"/>
              <a:t>funds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Challenges </a:t>
            </a:r>
            <a:r>
              <a:rPr lang="en-GB" dirty="0"/>
              <a:t>in relation to </a:t>
            </a:r>
            <a:r>
              <a:rPr lang="en-GB" b="1" dirty="0"/>
              <a:t>pre-selection</a:t>
            </a:r>
            <a:r>
              <a:rPr lang="en-GB" dirty="0"/>
              <a:t> of ITI both in terms of quantity and </a:t>
            </a:r>
            <a:r>
              <a:rPr lang="en-GB" dirty="0" smtClean="0"/>
              <a:t>timing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BEBD4-C789-499A-AFA8-66208455373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6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70144"/>
            <a:ext cx="7129463" cy="896656"/>
          </a:xfrm>
        </p:spPr>
        <p:txBody>
          <a:bodyPr/>
          <a:lstStyle/>
          <a:p>
            <a:r>
              <a:rPr lang="en-GB" dirty="0" smtClean="0"/>
              <a:t>Key findings:</a:t>
            </a:r>
            <a:br>
              <a:rPr lang="en-GB" dirty="0" smtClean="0"/>
            </a:br>
            <a:r>
              <a:rPr lang="en-GB" dirty="0" smtClean="0"/>
              <a:t> Integrated Territorial Investments (ITI)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GB" b="1" dirty="0" smtClean="0"/>
              <a:t>Thematic focus</a:t>
            </a:r>
          </a:p>
          <a:p>
            <a:pPr marL="914400" lvl="1" indent="-457200"/>
            <a:r>
              <a:rPr lang="en-GB" dirty="0"/>
              <a:t>Based on existing strategies but adapted to link to thematic objectives</a:t>
            </a:r>
          </a:p>
          <a:p>
            <a:pPr marL="914400" lvl="1" indent="-457200"/>
            <a:r>
              <a:rPr lang="en-GB" dirty="0" smtClean="0"/>
              <a:t>Targeting structurally weaker regions</a:t>
            </a:r>
          </a:p>
          <a:p>
            <a:pPr marL="57150" indent="0">
              <a:buNone/>
            </a:pPr>
            <a:r>
              <a:rPr lang="en-GB" b="1" dirty="0" smtClean="0"/>
              <a:t>Selecting ITIs</a:t>
            </a:r>
          </a:p>
          <a:p>
            <a:pPr marL="914400" lvl="1" indent="-457200"/>
            <a:r>
              <a:rPr lang="en-GB" dirty="0" smtClean="0"/>
              <a:t>Criteria for selection often set centrally (top-down), in some cases bottom-up, in others competitive calls</a:t>
            </a:r>
          </a:p>
          <a:p>
            <a:pPr marL="914400" lvl="1" indent="-457200"/>
            <a:r>
              <a:rPr lang="en-GB" dirty="0" smtClean="0"/>
              <a:t>Political conflict in some cases (city rivalry, copying)</a:t>
            </a:r>
          </a:p>
          <a:p>
            <a:pPr marL="57150" indent="0">
              <a:buNone/>
            </a:pPr>
            <a:r>
              <a:rPr lang="en-GB" b="1" dirty="0" smtClean="0"/>
              <a:t>Governance</a:t>
            </a:r>
          </a:p>
          <a:p>
            <a:pPr marL="914400" lvl="1" indent="-457200"/>
            <a:r>
              <a:rPr lang="en-GB" dirty="0" smtClean="0"/>
              <a:t>Local bodies significantly involved in implementation</a:t>
            </a:r>
          </a:p>
          <a:p>
            <a:pPr marL="914400" lvl="1" indent="-457200"/>
            <a:r>
              <a:rPr lang="en-GB" dirty="0" smtClean="0"/>
              <a:t>But limited use of intermediate bodies</a:t>
            </a:r>
          </a:p>
          <a:p>
            <a:pPr marL="1314450" lvl="2" indent="-457200"/>
            <a:endParaRPr lang="en-GB" dirty="0" smtClean="0"/>
          </a:p>
          <a:p>
            <a:pPr marL="914400" lvl="1" indent="-457200"/>
            <a:endParaRPr lang="en-GB" dirty="0" smtClean="0"/>
          </a:p>
          <a:p>
            <a:pPr marL="57150" indent="0">
              <a:buNone/>
            </a:pPr>
            <a:endParaRPr lang="en-GB" dirty="0" smtClean="0"/>
          </a:p>
          <a:p>
            <a:pPr marL="57150" indent="0">
              <a:buNone/>
            </a:pPr>
            <a:endParaRPr lang="en-GB" dirty="0" smtClean="0"/>
          </a:p>
          <a:p>
            <a:pPr lvl="1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BEBD4-C789-499A-AFA8-662084553730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10459"/>
            <a:ext cx="1008832" cy="130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fenero.com/wp-content/uploads/2014/06/foc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80444"/>
            <a:ext cx="1008832" cy="7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ee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107563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3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70144"/>
            <a:ext cx="7129463" cy="896656"/>
          </a:xfrm>
        </p:spPr>
        <p:txBody>
          <a:bodyPr/>
          <a:lstStyle/>
          <a:p>
            <a:r>
              <a:rPr lang="en-GB" dirty="0" smtClean="0"/>
              <a:t>Key findings: Community-led Local Development (CLLD)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Usually a continuation of the LEADER approach</a:t>
            </a:r>
          </a:p>
          <a:p>
            <a:endParaRPr lang="en-GB" dirty="0"/>
          </a:p>
          <a:p>
            <a:r>
              <a:rPr lang="en-GB" dirty="0" smtClean="0"/>
              <a:t>Counterbalances the urban focussed ITI </a:t>
            </a:r>
          </a:p>
          <a:p>
            <a:endParaRPr lang="en-GB" dirty="0"/>
          </a:p>
          <a:p>
            <a:r>
              <a:rPr lang="en-GB" dirty="0" smtClean="0"/>
              <a:t>But some countries use CLLD in a large number of areas, including </a:t>
            </a:r>
            <a:r>
              <a:rPr lang="en-GB" dirty="0" err="1" smtClean="0"/>
              <a:t>peri</a:t>
            </a:r>
            <a:r>
              <a:rPr lang="en-GB" dirty="0" smtClean="0"/>
              <a:t>-urban and urban areas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Increased EU co-financing rate of 10% (Art.120.6)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CLLD </a:t>
            </a:r>
            <a:r>
              <a:rPr lang="en-GB" dirty="0"/>
              <a:t>is </a:t>
            </a:r>
            <a:r>
              <a:rPr lang="en-GB" dirty="0" smtClean="0"/>
              <a:t>often being </a:t>
            </a:r>
            <a:r>
              <a:rPr lang="en-GB" dirty="0"/>
              <a:t>programmed across multiple </a:t>
            </a:r>
            <a:r>
              <a:rPr lang="en-GB" dirty="0" smtClean="0"/>
              <a:t>OPs contributing to multiple goals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Most will </a:t>
            </a:r>
            <a:r>
              <a:rPr lang="en-GB" dirty="0"/>
              <a:t>adopt the </a:t>
            </a:r>
            <a:r>
              <a:rPr lang="en-GB" dirty="0" smtClean="0"/>
              <a:t>Managing Authority-</a:t>
            </a:r>
            <a:r>
              <a:rPr lang="en-GB" dirty="0"/>
              <a:t>led approach </a:t>
            </a:r>
            <a:r>
              <a:rPr lang="en-GB" dirty="0" smtClean="0"/>
              <a:t>to CLLD rather than Intermediate Body-led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BEBD4-C789-499A-AFA8-66208455373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0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80513"/>
            <a:ext cx="7129463" cy="486287"/>
          </a:xfrm>
        </p:spPr>
        <p:txBody>
          <a:bodyPr/>
          <a:lstStyle/>
          <a:p>
            <a:r>
              <a:rPr lang="en-GB" dirty="0" smtClean="0"/>
              <a:t>Reasons not to use CLLD for ERDF and ESF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Insufficient added value </a:t>
            </a:r>
            <a:r>
              <a:rPr lang="en-GB" dirty="0" smtClean="0"/>
              <a:t>– already have extensive consultation with community-led actors or use similar approaches in domestic policies</a:t>
            </a:r>
          </a:p>
          <a:p>
            <a:endParaRPr lang="en-GB" dirty="0" smtClean="0"/>
          </a:p>
          <a:p>
            <a:r>
              <a:rPr lang="en-GB" b="1" dirty="0"/>
              <a:t>Unsuitable community context </a:t>
            </a:r>
            <a:r>
              <a:rPr lang="en-GB" dirty="0"/>
              <a:t>– </a:t>
            </a:r>
            <a:r>
              <a:rPr lang="en-GB" dirty="0" smtClean="0"/>
              <a:t>lack of community/participative culture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Lack of strategic alignment </a:t>
            </a:r>
            <a:r>
              <a:rPr lang="en-GB" dirty="0" smtClean="0"/>
              <a:t>– scale and strategic orientation not suitable for ERDF focus on smart growth, competitiveness, R&amp;D and innovation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BEBD4-C789-499A-AFA8-66208455373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77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64098"/>
            <a:ext cx="7129463" cy="502702"/>
          </a:xfrm>
        </p:spPr>
        <p:txBody>
          <a:bodyPr/>
          <a:lstStyle/>
          <a:p>
            <a:r>
              <a:rPr lang="en-GB" dirty="0" smtClean="0"/>
              <a:t>Negotiation issues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BEBD4-C789-499A-AFA8-662084553730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46021329"/>
              </p:ext>
            </p:extLst>
          </p:nvPr>
        </p:nvGraphicFramePr>
        <p:xfrm>
          <a:off x="539552" y="1196752"/>
          <a:ext cx="80648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 descr="C:\Users\pfb08103\AppData\Local\Microsoft\Windows\Temporary Internet Files\Content.IE5\F89OVA5K\MC900433947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764704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fb08103\AppData\Local\Microsoft\Windows\Temporary Internet Files\Content.IE5\DRKXAA9P\MC90019638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56" y="5229200"/>
            <a:ext cx="1080120" cy="14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70144"/>
            <a:ext cx="7129463" cy="896656"/>
          </a:xfrm>
        </p:spPr>
        <p:txBody>
          <a:bodyPr/>
          <a:lstStyle/>
          <a:p>
            <a:r>
              <a:rPr lang="en-GB" dirty="0" smtClean="0"/>
              <a:t>Concluding points</a:t>
            </a:r>
            <a:br>
              <a:rPr lang="en-GB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Territorial tools are useful, flexible and innovative but enthusiasm is not always shared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Pressure on MAs to support integration from EU and from local actors (often ‘rent-seeking’)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Not easy to establish new structures and implementation mechanisms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Resistance to delegation </a:t>
            </a:r>
            <a:r>
              <a:rPr lang="en-GB" dirty="0"/>
              <a:t>of responsibilities to lower level </a:t>
            </a:r>
            <a:r>
              <a:rPr lang="en-GB" dirty="0" smtClean="0"/>
              <a:t>government, partly because of capacity constraints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Tension between territorial approaches and result orientation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Need more guidance, scenarios, good practice examples, especially for ITI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BEBD4-C789-499A-AFA8-66208455373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1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64098"/>
            <a:ext cx="7129463" cy="502702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IQ-Net – What is it?</a:t>
            </a:r>
          </a:p>
          <a:p>
            <a:endParaRPr lang="en-US" dirty="0" smtClean="0"/>
          </a:p>
          <a:p>
            <a:r>
              <a:rPr lang="en-US" sz="3000" dirty="0" smtClean="0"/>
              <a:t>Territorial approaches in 2014-20: An IQ-Net perspective</a:t>
            </a:r>
          </a:p>
          <a:p>
            <a:pPr lvl="1"/>
            <a:r>
              <a:rPr lang="en-US" sz="3000" dirty="0" smtClean="0"/>
              <a:t>Background</a:t>
            </a:r>
          </a:p>
          <a:p>
            <a:pPr lvl="1"/>
            <a:r>
              <a:rPr lang="en-US" sz="3000" dirty="0" smtClean="0"/>
              <a:t>Programming experiences</a:t>
            </a:r>
          </a:p>
          <a:p>
            <a:pPr lvl="1"/>
            <a:r>
              <a:rPr lang="en-US" sz="3000" dirty="0" smtClean="0"/>
              <a:t>Conclusions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BEBD4-C789-499A-AFA8-66208455373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1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9DF5A9-5ECC-4AA2-A634-C336E19E8F2A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209550" y="650875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AFDDCA-A2F5-4CDF-A783-2DF6C910DE1E}" type="slidenum">
              <a:rPr lang="en-GB" sz="1200"/>
              <a:pPr/>
              <a:t>20</a:t>
            </a:fld>
            <a:endParaRPr lang="en-GB" sz="12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4213" y="1481138"/>
            <a:ext cx="8351837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endParaRPr lang="en-US" sz="2600">
              <a:latin typeface="Calibri" pitchFamily="34" charset="0"/>
            </a:endParaRPr>
          </a:p>
        </p:txBody>
      </p:sp>
      <p:sp>
        <p:nvSpPr>
          <p:cNvPr id="16390" name="Rectangle 2"/>
          <p:cNvSpPr txBox="1">
            <a:spLocks noChangeArrowheads="1"/>
          </p:cNvSpPr>
          <p:nvPr/>
        </p:nvSpPr>
        <p:spPr bwMode="auto">
          <a:xfrm>
            <a:off x="250825" y="1908175"/>
            <a:ext cx="864235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en-GB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Thank </a:t>
            </a:r>
            <a:r>
              <a:rPr lang="en-GB" sz="3600" b="1" dirty="0">
                <a:latin typeface="Arial" pitchFamily="34" charset="0"/>
                <a:cs typeface="Arial" pitchFamily="34" charset="0"/>
              </a:rPr>
              <a:t>you for your 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attention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en-GB" sz="3200" i="1" dirty="0" smtClean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en-GB" sz="3200" i="1" dirty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en-GB" sz="3200" i="1" dirty="0" smtClean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en-GB" sz="3200" i="1" dirty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more information: 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sz="3200" u="sng" dirty="0" err="1" smtClean="0">
                <a:latin typeface="Arial" pitchFamily="34" charset="0"/>
                <a:cs typeface="Arial" pitchFamily="34" charset="0"/>
              </a:rPr>
              <a:t>www.eprc.strath.ac.uk</a:t>
            </a:r>
            <a:r>
              <a:rPr lang="en-GB" sz="3200" u="sng" dirty="0" smtClean="0">
                <a:latin typeface="Arial" pitchFamily="34" charset="0"/>
                <a:cs typeface="Arial" pitchFamily="34" charset="0"/>
              </a:rPr>
              <a:t>/iqnet/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en-GB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en-GB" sz="3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8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qnet_new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2232249" cy="15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4763" y="5678488"/>
            <a:ext cx="1382712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" name="Picture 2" descr="I:\HASS-New\Centres\EPRC\R-IQ-Net\IQ Bulletins &amp; web\17th issue 2013\Bulletin_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1" b="6666"/>
          <a:stretch/>
        </p:blipFill>
        <p:spPr bwMode="auto">
          <a:xfrm>
            <a:off x="4644008" y="548680"/>
            <a:ext cx="431396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7" y="1700635"/>
            <a:ext cx="4608512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Improving the Quality of Structural Funds Programme Management through Exchange of Experience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41425A-7949-4BFC-9AA7-3F40642DBED4}" type="slidenum">
              <a:rPr lang="en-GB"/>
              <a:pPr/>
              <a:t>4</a:t>
            </a:fld>
            <a:endParaRPr lang="en-GB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584200"/>
            <a:ext cx="7129463" cy="4826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is IQ-Net?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640762" cy="496728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z="2400" dirty="0" smtClean="0">
                <a:latin typeface="+mj-lt"/>
                <a:cs typeface="Arial" pitchFamily="34" charset="0"/>
              </a:rPr>
              <a:t>One of the longest-running knowledge-exchange networks on Structural Funds in the EU, set up in 1996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GB" sz="24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z="2400" dirty="0" smtClean="0">
                <a:latin typeface="+mj-lt"/>
                <a:cs typeface="Arial" pitchFamily="34" charset="0"/>
              </a:rPr>
              <a:t>IQ-Net is a network which: </a:t>
            </a:r>
          </a:p>
          <a:p>
            <a:pPr>
              <a:lnSpc>
                <a:spcPct val="80000"/>
              </a:lnSpc>
            </a:pPr>
            <a:r>
              <a:rPr lang="en-GB" sz="2100" dirty="0" smtClean="0">
                <a:latin typeface="+mj-lt"/>
                <a:cs typeface="Arial" pitchFamily="34" charset="0"/>
              </a:rPr>
              <a:t>brings </a:t>
            </a:r>
            <a:r>
              <a:rPr lang="en-GB" sz="2100" dirty="0">
                <a:latin typeface="+mj-lt"/>
                <a:cs typeface="Arial" pitchFamily="34" charset="0"/>
              </a:rPr>
              <a:t>together Structural Funds </a:t>
            </a:r>
            <a:r>
              <a:rPr lang="en-GB" sz="2100" b="1" dirty="0">
                <a:latin typeface="+mj-lt"/>
                <a:cs typeface="Arial" pitchFamily="34" charset="0"/>
              </a:rPr>
              <a:t>managing </a:t>
            </a:r>
            <a:r>
              <a:rPr lang="en-GB" sz="2100" b="1" dirty="0" smtClean="0">
                <a:latin typeface="+mj-lt"/>
                <a:cs typeface="Arial" pitchFamily="34" charset="0"/>
              </a:rPr>
              <a:t>authorities </a:t>
            </a:r>
            <a:r>
              <a:rPr lang="en-GB" sz="2100" dirty="0" smtClean="0">
                <a:latin typeface="+mj-lt"/>
                <a:cs typeface="Arial" pitchFamily="34" charset="0"/>
              </a:rPr>
              <a:t>and </a:t>
            </a:r>
            <a:r>
              <a:rPr lang="en-GB" sz="2100" b="1" dirty="0" smtClean="0">
                <a:latin typeface="+mj-lt"/>
                <a:cs typeface="Arial" pitchFamily="34" charset="0"/>
              </a:rPr>
              <a:t>implementing bodies </a:t>
            </a:r>
            <a:r>
              <a:rPr lang="en-GB" sz="2100" dirty="0">
                <a:latin typeface="+mj-lt"/>
                <a:cs typeface="Arial" pitchFamily="34" charset="0"/>
              </a:rPr>
              <a:t>from </a:t>
            </a:r>
            <a:r>
              <a:rPr lang="en-GB" sz="2100" dirty="0" smtClean="0">
                <a:latin typeface="+mj-lt"/>
                <a:cs typeface="Arial" pitchFamily="34" charset="0"/>
              </a:rPr>
              <a:t>across </a:t>
            </a:r>
            <a:r>
              <a:rPr lang="en-GB" sz="2100" dirty="0">
                <a:latin typeface="+mj-lt"/>
                <a:cs typeface="Arial" pitchFamily="34" charset="0"/>
              </a:rPr>
              <a:t>the </a:t>
            </a:r>
            <a:r>
              <a:rPr lang="en-GB" sz="2100" dirty="0" smtClean="0">
                <a:latin typeface="+mj-lt"/>
                <a:cs typeface="Arial" pitchFamily="34" charset="0"/>
              </a:rPr>
              <a:t>EU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GB" sz="12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sz="2100" b="1" dirty="0" smtClean="0">
                <a:latin typeface="+mj-lt"/>
                <a:cs typeface="Arial" pitchFamily="34" charset="0"/>
              </a:rPr>
              <a:t>applied research and debate</a:t>
            </a:r>
            <a:r>
              <a:rPr lang="en-GB" sz="2100" dirty="0">
                <a:latin typeface="+mj-lt"/>
                <a:cs typeface="Arial" pitchFamily="34" charset="0"/>
              </a:rPr>
              <a:t> </a:t>
            </a:r>
            <a:r>
              <a:rPr lang="en-GB" sz="2100" dirty="0" smtClean="0">
                <a:latin typeface="+mj-lt"/>
                <a:cs typeface="Arial" pitchFamily="34" charset="0"/>
              </a:rPr>
              <a:t>- briefing papers are prepared by EPRC, bringing together </a:t>
            </a:r>
            <a:r>
              <a:rPr lang="en-GB" sz="2100" b="1" dirty="0" smtClean="0">
                <a:latin typeface="+mj-lt"/>
                <a:cs typeface="Arial" pitchFamily="34" charset="0"/>
              </a:rPr>
              <a:t>comparative experience from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GB" sz="2100" b="1" dirty="0" smtClean="0">
                <a:latin typeface="+mj-lt"/>
                <a:cs typeface="Arial" pitchFamily="34" charset="0"/>
              </a:rPr>
              <a:t>     across the EU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GB" sz="21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sz="2100" b="1" dirty="0" smtClean="0">
                <a:latin typeface="+mj-lt"/>
                <a:cs typeface="Arial" pitchFamily="34" charset="0"/>
              </a:rPr>
              <a:t>exchange </a:t>
            </a:r>
            <a:r>
              <a:rPr lang="en-GB" sz="2100" b="1" dirty="0">
                <a:latin typeface="+mj-lt"/>
                <a:cs typeface="Arial" pitchFamily="34" charset="0"/>
              </a:rPr>
              <a:t>experience </a:t>
            </a:r>
            <a:r>
              <a:rPr lang="en-GB" sz="2100" b="1" dirty="0" smtClean="0">
                <a:latin typeface="+mj-lt"/>
                <a:cs typeface="Arial" pitchFamily="34" charset="0"/>
              </a:rPr>
              <a:t>and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GB" sz="2100" b="1" dirty="0">
                <a:latin typeface="+mj-lt"/>
                <a:cs typeface="Arial" pitchFamily="34" charset="0"/>
              </a:rPr>
              <a:t> </a:t>
            </a:r>
            <a:r>
              <a:rPr lang="en-GB" sz="2100" b="1" dirty="0" smtClean="0">
                <a:latin typeface="+mj-lt"/>
                <a:cs typeface="Arial" pitchFamily="34" charset="0"/>
              </a:rPr>
              <a:t>    share good practice</a:t>
            </a:r>
            <a:endParaRPr lang="en-GB" sz="2100" dirty="0" smtClean="0">
              <a:latin typeface="+mj-lt"/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GB" sz="21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GB" sz="32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0" dirty="0" smtClean="0"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4200" dirty="0" smtClean="0">
              <a:latin typeface="+mj-lt"/>
            </a:endParaRPr>
          </a:p>
        </p:txBody>
      </p:sp>
      <p:pic>
        <p:nvPicPr>
          <p:cNvPr id="3075" name="Picture 3" descr="I:\HASS-New\Centres\EPRC\A-Pictures\IQ Net\11 06 - Swansea\Hosts pics\IQ Conference_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88" y="3876432"/>
            <a:ext cx="4427984" cy="29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32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A27358-88A4-4B57-A6F5-BC81C5CE846A}" type="slidenum">
              <a:rPr lang="en-GB"/>
              <a:pPr/>
              <a:t>5</a:t>
            </a:fld>
            <a:endParaRPr lang="en-GB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70144"/>
            <a:ext cx="7200925" cy="896656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IQ-Net partners – regional/national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programme authorities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 sz="2200" dirty="0" smtClean="0"/>
          </a:p>
          <a:p>
            <a:pPr>
              <a:buFont typeface="Wingdings" pitchFamily="2" charset="2"/>
              <a:buNone/>
            </a:pPr>
            <a:endParaRPr lang="en-GB" sz="2200" dirty="0" smtClean="0"/>
          </a:p>
          <a:p>
            <a:pPr>
              <a:buFont typeface="Wingdings" pitchFamily="2" charset="2"/>
              <a:buNone/>
            </a:pPr>
            <a:endParaRPr lang="en-GB" sz="3200" dirty="0" smtClean="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1423" y="1435101"/>
            <a:ext cx="2376488" cy="574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/>
              </a:gs>
              <a:gs pos="100000">
                <a:srgbClr val="8A8A9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bg2"/>
                </a:solidFill>
                <a:round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GB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2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200" b="1" dirty="0">
                <a:latin typeface="Arial" pitchFamily="34" charset="0"/>
                <a:cs typeface="Arial" pitchFamily="34" charset="0"/>
              </a:rPr>
              <a:t>Austria</a:t>
            </a:r>
          </a:p>
          <a:p>
            <a:pPr algn="r">
              <a:buFontTx/>
              <a:buChar char="•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Austrian Conference on </a:t>
            </a:r>
            <a:br>
              <a:rPr lang="en-GB" sz="1200" dirty="0" smtClean="0">
                <a:latin typeface="Arial" pitchFamily="34" charset="0"/>
                <a:cs typeface="Arial" pitchFamily="34" charset="0"/>
              </a:rPr>
            </a:br>
            <a:r>
              <a:rPr lang="en-GB" sz="1200" dirty="0" smtClean="0">
                <a:latin typeface="Arial" pitchFamily="34" charset="0"/>
                <a:cs typeface="Arial" pitchFamily="34" charset="0"/>
              </a:rPr>
              <a:t>Spatial  Planning (ÖROK)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07950" y="2073276"/>
            <a:ext cx="2376488" cy="431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/>
              </a:gs>
              <a:gs pos="100000">
                <a:srgbClr val="8A8A9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2"/>
                </a:solidFill>
                <a:round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200" b="1" dirty="0">
                <a:latin typeface="Arial" pitchFamily="34" charset="0"/>
                <a:cs typeface="Arial" pitchFamily="34" charset="0"/>
              </a:rPr>
              <a:t>Belgium</a:t>
            </a:r>
          </a:p>
          <a:p>
            <a:pPr algn="r">
              <a:buFontTx/>
              <a:buChar char="•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 Vlaanderen</a:t>
            </a: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07950" y="2556669"/>
            <a:ext cx="2376488" cy="4333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/>
              </a:gs>
              <a:gs pos="100000">
                <a:srgbClr val="8A8A9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2"/>
                </a:solidFill>
                <a:round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200" b="1" dirty="0">
                <a:latin typeface="Arial" pitchFamily="34" charset="0"/>
                <a:cs typeface="Arial" pitchFamily="34" charset="0"/>
              </a:rPr>
              <a:t>Czech Republic</a:t>
            </a:r>
          </a:p>
          <a:p>
            <a:pPr algn="r">
              <a:buFontTx/>
              <a:buChar char="•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 Min. for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Regional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07950" y="3068960"/>
            <a:ext cx="2376488" cy="647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/>
              </a:gs>
              <a:gs pos="100000">
                <a:srgbClr val="8A8A9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2"/>
                </a:solidFill>
                <a:round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200" b="1" dirty="0">
                <a:latin typeface="Arial" pitchFamily="34" charset="0"/>
                <a:cs typeface="Arial" pitchFamily="34" charset="0"/>
              </a:rPr>
              <a:t>Denmark</a:t>
            </a:r>
          </a:p>
          <a:p>
            <a:pPr algn="r">
              <a:buFontTx/>
              <a:buChar char="•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 Danish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Business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Authority</a:t>
            </a: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107950" y="3812382"/>
            <a:ext cx="2376488" cy="647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/>
              </a:gs>
              <a:gs pos="100000">
                <a:srgbClr val="8A8A9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2"/>
                </a:solidFill>
                <a:round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200" b="1" dirty="0" smtClean="0">
                <a:latin typeface="Arial" pitchFamily="34" charset="0"/>
                <a:cs typeface="Arial" pitchFamily="34" charset="0"/>
              </a:rPr>
              <a:t>Finland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South and West Finland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07950" y="4548982"/>
            <a:ext cx="2376488" cy="4333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/>
              </a:gs>
              <a:gs pos="100000">
                <a:srgbClr val="8A8A9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2"/>
                </a:solidFill>
                <a:round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200" b="1" dirty="0">
                <a:latin typeface="Arial" pitchFamily="34" charset="0"/>
                <a:cs typeface="Arial" pitchFamily="34" charset="0"/>
              </a:rPr>
              <a:t>France</a:t>
            </a:r>
          </a:p>
          <a:p>
            <a:pPr algn="r"/>
            <a:r>
              <a:rPr lang="en-GB" sz="1200" dirty="0" smtClean="0">
                <a:latin typeface="Arial" pitchFamily="34" charset="0"/>
                <a:cs typeface="Arial" pitchFamily="34" charset="0"/>
              </a:rPr>
              <a:t>CGET (ex-DATAR)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107950" y="5053013"/>
            <a:ext cx="2376488" cy="647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/>
              </a:gs>
              <a:gs pos="100000">
                <a:srgbClr val="8A8A9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2"/>
                </a:solidFill>
                <a:round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200" b="1" dirty="0">
                <a:latin typeface="Arial" pitchFamily="34" charset="0"/>
                <a:cs typeface="Arial" pitchFamily="34" charset="0"/>
              </a:rPr>
              <a:t>Germany</a:t>
            </a:r>
          </a:p>
          <a:p>
            <a:pPr algn="r">
              <a:buFontTx/>
              <a:buChar char="•"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Nordrhein-Westfalen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6504934" y="1707307"/>
            <a:ext cx="2376488" cy="56956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/>
              </a:gs>
              <a:gs pos="100000">
                <a:srgbClr val="8A8A9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2"/>
                </a:solidFill>
                <a:round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200" b="1" dirty="0">
                <a:latin typeface="Arial" pitchFamily="34" charset="0"/>
                <a:cs typeface="Arial" pitchFamily="34" charset="0"/>
              </a:rPr>
              <a:t>Greece</a:t>
            </a:r>
          </a:p>
          <a:p>
            <a:pPr algn="r">
              <a:buFontTx/>
              <a:buChar char="•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Ministry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of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Development &amp; </a:t>
            </a:r>
          </a:p>
          <a:p>
            <a:pPr algn="r"/>
            <a:r>
              <a:rPr lang="en-GB" sz="1200" dirty="0" smtClean="0">
                <a:latin typeface="Arial" pitchFamily="34" charset="0"/>
                <a:cs typeface="Arial" pitchFamily="34" charset="0"/>
              </a:rPr>
              <a:t>Competitiveness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AutoShape 16"/>
          <p:cNvSpPr>
            <a:spLocks noChangeArrowheads="1"/>
          </p:cNvSpPr>
          <p:nvPr/>
        </p:nvSpPr>
        <p:spPr bwMode="auto">
          <a:xfrm>
            <a:off x="6531278" y="2421260"/>
            <a:ext cx="2447925" cy="647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/>
              </a:gs>
              <a:gs pos="100000">
                <a:srgbClr val="8A8A9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2"/>
                </a:solidFill>
                <a:round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GB" sz="1200" b="1" dirty="0">
                <a:latin typeface="Arial" pitchFamily="34" charset="0"/>
                <a:cs typeface="Arial" pitchFamily="34" charset="0"/>
              </a:rPr>
              <a:t>Portuga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l</a:t>
            </a:r>
          </a:p>
          <a:p>
            <a:pPr algn="r">
              <a:buFontTx/>
              <a:buChar char="•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Agency for Development </a:t>
            </a:r>
          </a:p>
          <a:p>
            <a:pPr algn="r"/>
            <a:r>
              <a:rPr lang="en-GB" sz="1200" dirty="0" smtClean="0">
                <a:latin typeface="Arial" pitchFamily="34" charset="0"/>
                <a:cs typeface="Arial" pitchFamily="34" charset="0"/>
              </a:rPr>
              <a:t>and Cohesion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AutoShape 17"/>
          <p:cNvSpPr>
            <a:spLocks noChangeArrowheads="1"/>
          </p:cNvSpPr>
          <p:nvPr/>
        </p:nvSpPr>
        <p:spPr bwMode="auto">
          <a:xfrm>
            <a:off x="6518794" y="3211761"/>
            <a:ext cx="2447925" cy="649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/>
              </a:gs>
              <a:gs pos="100000">
                <a:srgbClr val="8A8A9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2"/>
                </a:solidFill>
                <a:round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GB" sz="1200" b="1" dirty="0" smtClean="0">
                <a:latin typeface="Arial" pitchFamily="34" charset="0"/>
                <a:cs typeface="Arial" pitchFamily="34" charset="0"/>
              </a:rPr>
              <a:t>Slovenia</a:t>
            </a:r>
          </a:p>
          <a:p>
            <a:pPr algn="r"/>
            <a:r>
              <a:rPr lang="en-GB" sz="1200" dirty="0" smtClean="0"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Govt. Office for Development</a:t>
            </a:r>
            <a:br>
              <a:rPr lang="en-GB" sz="1200" dirty="0" smtClean="0">
                <a:latin typeface="Arial" pitchFamily="34" charset="0"/>
                <a:cs typeface="Arial" pitchFamily="34" charset="0"/>
              </a:rPr>
            </a:br>
            <a:r>
              <a:rPr lang="en-GB" sz="1200" dirty="0" smtClean="0">
                <a:latin typeface="Arial" pitchFamily="34" charset="0"/>
                <a:cs typeface="Arial" pitchFamily="34" charset="0"/>
              </a:rPr>
              <a:t> and EU Cohesion Policy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AutoShape 18"/>
          <p:cNvSpPr>
            <a:spLocks noChangeArrowheads="1"/>
          </p:cNvSpPr>
          <p:nvPr/>
        </p:nvSpPr>
        <p:spPr bwMode="auto">
          <a:xfrm>
            <a:off x="6513037" y="4005883"/>
            <a:ext cx="2447925" cy="5032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/>
              </a:gs>
              <a:gs pos="100000">
                <a:srgbClr val="8A8A9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2"/>
                </a:solidFill>
                <a:round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GB" sz="1200" b="1" dirty="0">
                <a:latin typeface="Arial" pitchFamily="34" charset="0"/>
                <a:cs typeface="Arial" pitchFamily="34" charset="0"/>
              </a:rPr>
              <a:t>Spain</a:t>
            </a:r>
          </a:p>
          <a:p>
            <a:pPr algn="r">
              <a:buFontTx/>
              <a:buChar char="•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Pa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í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s Vasco (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Bizkaia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139" name="AutoShape 20"/>
          <p:cNvSpPr>
            <a:spLocks noChangeArrowheads="1"/>
          </p:cNvSpPr>
          <p:nvPr/>
        </p:nvSpPr>
        <p:spPr bwMode="auto">
          <a:xfrm>
            <a:off x="6513035" y="4581128"/>
            <a:ext cx="2447925" cy="1079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8D8D8"/>
              </a:gs>
              <a:gs pos="100000">
                <a:srgbClr val="8A8A9A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bg2"/>
                </a:solidFill>
                <a:round/>
                <a:headEnd type="none" w="sm" len="sm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GB" sz="1200" b="1" dirty="0">
                <a:latin typeface="Arial" pitchFamily="34" charset="0"/>
                <a:cs typeface="Arial" pitchFamily="34" charset="0"/>
              </a:rPr>
              <a:t>United Kingdom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algn="r">
              <a:buFontTx/>
              <a:buChar char="•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Dept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for Communities &amp; </a:t>
            </a:r>
          </a:p>
          <a:p>
            <a:pPr algn="r"/>
            <a:r>
              <a:rPr lang="en-GB" sz="1200" dirty="0">
                <a:latin typeface="Arial" pitchFamily="34" charset="0"/>
                <a:cs typeface="Arial" pitchFamily="34" charset="0"/>
              </a:rPr>
              <a:t>Local Government (DCLG)</a:t>
            </a:r>
          </a:p>
          <a:p>
            <a:pPr algn="r">
              <a:buFontTx/>
              <a:buChar char="•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 Wales (WEFO)</a:t>
            </a:r>
          </a:p>
          <a:p>
            <a:pPr algn="r">
              <a:buFontTx/>
              <a:buChar char="•"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 Scottish Government</a:t>
            </a:r>
          </a:p>
        </p:txBody>
      </p:sp>
      <p:pic>
        <p:nvPicPr>
          <p:cNvPr id="21" name="Picture 2" descr="http://www.eprc.strath.ac.uk/iqnet/images/partner_partners_all_left_sm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2" t="23268" r="4729"/>
          <a:stretch/>
        </p:blipFill>
        <p:spPr bwMode="auto">
          <a:xfrm>
            <a:off x="2483768" y="1484784"/>
            <a:ext cx="4023215" cy="42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8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HASS-New\Centres\EPRC\A-Pictures\IQ Net\13 06 - Laško\conf\DSC_0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3231355" cy="21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41425A-7949-4BFC-9AA7-3F40642DBED4}" type="slidenum">
              <a:rPr lang="en-GB"/>
              <a:pPr/>
              <a:t>6</a:t>
            </a:fld>
            <a:endParaRPr lang="en-GB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584200"/>
            <a:ext cx="7129463" cy="4826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How does IQ-Net operate?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640762" cy="496728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GB" sz="1800" dirty="0" smtClean="0"/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IQ-Net Conferences are held twice a year for partners to exchange experience on selected themes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</a:pP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Recent meetings in Scotland (UK),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Laško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(SI), Lower Austria (AT), Tampere (FI), Aachen (DE), Wales (UK) and Prague (CZ)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Conferences involve plenaries, small group discussion and project visits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</a:pPr>
            <a:endParaRPr lang="en-GB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DG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 and DG </a:t>
            </a:r>
            <a:r>
              <a:rPr lang="en-GB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Emploi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active participants 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1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4200" dirty="0" smtClean="0"/>
          </a:p>
        </p:txBody>
      </p:sp>
      <p:pic>
        <p:nvPicPr>
          <p:cNvPr id="4099" name="Picture 3" descr="I:\HASS-New\Centres\EPRC\A-Pictures\IQ Net\11 12 - Aachen\From Udo Geisler credit to www.udo-geisler.de if used\IQ-NET-Konferenz-2011_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" y="4725144"/>
            <a:ext cx="2833196" cy="18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:\HASS-New\Centres\EPRC\A-Pictures\IQ Net\13 06 - Laško\Bulletin\DSC_02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2843807" cy="18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71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40B9F2-0F3F-470C-81EA-9F6DF329AC7E}" type="slidenum">
              <a:rPr lang="en-GB">
                <a:solidFill>
                  <a:srgbClr val="000000"/>
                </a:solidFill>
              </a:rPr>
              <a:pPr/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135" y="1484784"/>
            <a:ext cx="8353425" cy="482758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4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5025" y="1700808"/>
            <a:ext cx="8353425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GB" sz="3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4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Territorial approaches in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4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Cohesion policy 2014-20: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4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 IQ-Net perspective</a:t>
            </a:r>
          </a:p>
          <a:p>
            <a:pPr marL="0" indent="0">
              <a:lnSpc>
                <a:spcPct val="80000"/>
              </a:lnSpc>
              <a:buNone/>
            </a:pPr>
            <a:endParaRPr lang="en-GB" sz="3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23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40B9F2-0F3F-470C-81EA-9F6DF329AC7E}" type="slidenum">
              <a:rPr lang="en-GB">
                <a:solidFill>
                  <a:srgbClr val="000000"/>
                </a:solidFill>
              </a:rPr>
              <a:pPr/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564098"/>
            <a:ext cx="7129463" cy="502702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Context for the territorial dimension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135" y="1484784"/>
            <a:ext cx="8353425" cy="482758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4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GB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5025" y="1700808"/>
            <a:ext cx="8353425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kern="0" dirty="0" smtClean="0">
                <a:latin typeface="+mj-lt"/>
                <a:cs typeface="Arial" panose="020B0604020202020204" pitchFamily="34" charset="0"/>
              </a:rPr>
              <a:t>‘Territorial’ Cohesion in the EU Treaty (TFEU, 2009)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600" kern="0" dirty="0" smtClean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kern="0" dirty="0" smtClean="0">
                <a:latin typeface="+mj-lt"/>
                <a:cs typeface="Arial" panose="020B0604020202020204" pitchFamily="34" charset="0"/>
              </a:rPr>
              <a:t>Territorial and integrated approaches  are superior to spatially blind interventions (</a:t>
            </a:r>
            <a:r>
              <a:rPr lang="en-GB" sz="3600" kern="0" dirty="0" err="1" smtClean="0">
                <a:latin typeface="+mj-lt"/>
                <a:cs typeface="Arial" panose="020B0604020202020204" pitchFamily="34" charset="0"/>
              </a:rPr>
              <a:t>Barca</a:t>
            </a:r>
            <a:r>
              <a:rPr lang="en-GB" sz="3600" kern="0" dirty="0" smtClean="0">
                <a:latin typeface="+mj-lt"/>
                <a:cs typeface="Arial" panose="020B0604020202020204" pitchFamily="34" charset="0"/>
              </a:rPr>
              <a:t> 2009)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600" kern="0" dirty="0" smtClean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kern="0" dirty="0" smtClean="0">
                <a:latin typeface="+mj-lt"/>
                <a:cs typeface="Arial" panose="020B0604020202020204" pitchFamily="34" charset="0"/>
              </a:rPr>
              <a:t>Major challenges like globalisation, climate change, energy diverse social and demographic challenges have strong spatial dimension (Territorial Agenda 2011)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3600" kern="0" dirty="0" smtClean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kern="0" dirty="0" smtClean="0">
                <a:latin typeface="+mj-lt"/>
                <a:cs typeface="Arial" panose="020B0604020202020204" pitchFamily="34" charset="0"/>
              </a:rPr>
              <a:t>The EU Urban </a:t>
            </a:r>
            <a:r>
              <a:rPr lang="en-GB" sz="3600" kern="0" dirty="0">
                <a:latin typeface="+mj-lt"/>
                <a:cs typeface="Arial" panose="020B0604020202020204" pitchFamily="34" charset="0"/>
              </a:rPr>
              <a:t>Agenda and urban dimension of EU </a:t>
            </a:r>
            <a:r>
              <a:rPr lang="en-GB" sz="3600" kern="0" dirty="0" smtClean="0">
                <a:latin typeface="+mj-lt"/>
                <a:cs typeface="Arial" panose="020B0604020202020204" pitchFamily="34" charset="0"/>
              </a:rPr>
              <a:t>policies (EC 2014)</a:t>
            </a:r>
            <a:endParaRPr lang="en-GB" sz="3600" kern="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GB" sz="3600" kern="0" dirty="0" smtClean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GB" sz="3600" kern="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64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7542" y="6580584"/>
            <a:ext cx="664723" cy="2852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840B9F2-0F3F-470C-81EA-9F6DF329AC7E}" type="slidenum"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70144"/>
            <a:ext cx="7129463" cy="896656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new framework for territorial instruments in 2014-20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8104" y="1735648"/>
            <a:ext cx="295232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Sustainable Urban Development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Minimum 5%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Delegated governance encouraged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30176" y="1484784"/>
            <a:ext cx="1403325" cy="808662"/>
          </a:xfrm>
          <a:prstGeom prst="ellipse">
            <a:avLst/>
          </a:prstGeom>
          <a:gradFill>
            <a:gsLst>
              <a:gs pos="50000">
                <a:schemeClr val="accent2">
                  <a:lumMod val="14000"/>
                  <a:lumOff val="8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478723" y="2636912"/>
            <a:ext cx="1349129" cy="808662"/>
          </a:xfrm>
          <a:prstGeom prst="ellipse">
            <a:avLst/>
          </a:prstGeom>
          <a:gradFill>
            <a:gsLst>
              <a:gs pos="50000">
                <a:schemeClr val="accent2">
                  <a:lumMod val="14000"/>
                  <a:lumOff val="8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Separate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457276" y="4334015"/>
            <a:ext cx="1349128" cy="808662"/>
          </a:xfrm>
          <a:prstGeom prst="ellipse">
            <a:avLst/>
          </a:prstGeom>
          <a:gradFill>
            <a:gsLst>
              <a:gs pos="50000">
                <a:schemeClr val="accent2">
                  <a:lumMod val="14000"/>
                  <a:lumOff val="8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457276" y="5445224"/>
            <a:ext cx="1349128" cy="808662"/>
          </a:xfrm>
          <a:prstGeom prst="ellipse">
            <a:avLst/>
          </a:prstGeom>
          <a:gradFill>
            <a:gsLst>
              <a:gs pos="50000">
                <a:schemeClr val="accent2">
                  <a:lumMod val="14000"/>
                  <a:lumOff val="8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CLLD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3890428"/>
            <a:ext cx="295232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Broader territorial scope</a:t>
            </a: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Rural-Urban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Sub-regional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geographical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 border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907704" y="1124744"/>
            <a:ext cx="2448272" cy="269554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907703" y="3973819"/>
            <a:ext cx="2448272" cy="269554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5" y="1889115"/>
            <a:ext cx="18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Mainstream implementation approaches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107506" y="5075803"/>
            <a:ext cx="18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</a:t>
            </a:r>
          </a:p>
          <a:p>
            <a:r>
              <a:rPr lang="en-GB" dirty="0" smtClean="0"/>
              <a:t>implementation approaches</a:t>
            </a:r>
            <a:endParaRPr lang="nl-NL" dirty="0"/>
          </a:p>
        </p:txBody>
      </p:sp>
      <p:cxnSp>
        <p:nvCxnSpPr>
          <p:cNvPr id="7179" name="Straight Arrow Connector 7178"/>
          <p:cNvCxnSpPr>
            <a:stCxn id="11" idx="6"/>
            <a:endCxn id="3" idx="1"/>
          </p:cNvCxnSpPr>
          <p:nvPr/>
        </p:nvCxnSpPr>
        <p:spPr bwMode="auto">
          <a:xfrm>
            <a:off x="3833501" y="1889115"/>
            <a:ext cx="1674603" cy="5851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Straight Arrow Connector 7180"/>
          <p:cNvCxnSpPr>
            <a:stCxn id="16" idx="6"/>
            <a:endCxn id="3" idx="1"/>
          </p:cNvCxnSpPr>
          <p:nvPr/>
        </p:nvCxnSpPr>
        <p:spPr bwMode="auto">
          <a:xfrm flipV="1">
            <a:off x="3827852" y="2474312"/>
            <a:ext cx="1680252" cy="5669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3" name="Straight Arrow Connector 7182"/>
          <p:cNvCxnSpPr>
            <a:stCxn id="17" idx="6"/>
            <a:endCxn id="3" idx="1"/>
          </p:cNvCxnSpPr>
          <p:nvPr/>
        </p:nvCxnSpPr>
        <p:spPr bwMode="auto">
          <a:xfrm flipV="1">
            <a:off x="3806404" y="2474312"/>
            <a:ext cx="1701700" cy="22640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5" name="Straight Arrow Connector 7184"/>
          <p:cNvCxnSpPr>
            <a:stCxn id="18" idx="6"/>
            <a:endCxn id="3" idx="1"/>
          </p:cNvCxnSpPr>
          <p:nvPr/>
        </p:nvCxnSpPr>
        <p:spPr bwMode="auto">
          <a:xfrm flipV="1">
            <a:off x="3806404" y="2474312"/>
            <a:ext cx="1701700" cy="3375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8" name="Straight Arrow Connector 7187"/>
          <p:cNvCxnSpPr>
            <a:stCxn id="17" idx="6"/>
            <a:endCxn id="19" idx="1"/>
          </p:cNvCxnSpPr>
          <p:nvPr/>
        </p:nvCxnSpPr>
        <p:spPr bwMode="auto">
          <a:xfrm>
            <a:off x="3806404" y="4738346"/>
            <a:ext cx="1701700" cy="4447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0" name="Straight Arrow Connector 7189"/>
          <p:cNvCxnSpPr>
            <a:stCxn id="18" idx="6"/>
            <a:endCxn id="19" idx="1"/>
          </p:cNvCxnSpPr>
          <p:nvPr/>
        </p:nvCxnSpPr>
        <p:spPr bwMode="auto">
          <a:xfrm flipV="1">
            <a:off x="3806404" y="5183090"/>
            <a:ext cx="1701700" cy="6664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295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PRC standard arial colour">
  <a:themeElements>
    <a:clrScheme name="EPRC standard arial colou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PRC standard arial colou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PRC standard arial colou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RC standard arial colou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RC standard arial colou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RC standard arial colou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RC standard arial colou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RC standard arial colou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RC standard arial colou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8274C8D45EF47BEF16D2755F58AE4" ma:contentTypeVersion="1" ma:contentTypeDescription="Crear nuevo documento." ma:contentTypeScope="" ma:versionID="0551156b07ca620995130238c42e91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783E04-606E-4C1B-9E84-E3B65F48BA62}"/>
</file>

<file path=customXml/itemProps2.xml><?xml version="1.0" encoding="utf-8"?>
<ds:datastoreItem xmlns:ds="http://schemas.openxmlformats.org/officeDocument/2006/customXml" ds:itemID="{68FF2895-8280-40AC-911B-1633BDF4C3B1}"/>
</file>

<file path=customXml/itemProps3.xml><?xml version="1.0" encoding="utf-8"?>
<ds:datastoreItem xmlns:ds="http://schemas.openxmlformats.org/officeDocument/2006/customXml" ds:itemID="{A91BFE43-B011-4094-B947-E128B4F23E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13017</TotalTime>
  <Words>1362</Words>
  <Application>Microsoft Macintosh PowerPoint</Application>
  <PresentationFormat>On-screen Show (4:3)</PresentationFormat>
  <Paragraphs>384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EPRC standard arial colour</vt:lpstr>
      <vt:lpstr>PowerPoint Presentation</vt:lpstr>
      <vt:lpstr>Structure</vt:lpstr>
      <vt:lpstr>PowerPoint Presentation</vt:lpstr>
      <vt:lpstr>What is IQ-Net?</vt:lpstr>
      <vt:lpstr>IQ-Net partners – regional/national  programme authorities</vt:lpstr>
      <vt:lpstr>How does IQ-Net operate?</vt:lpstr>
      <vt:lpstr>PowerPoint Presentation</vt:lpstr>
      <vt:lpstr>Context for the territorial dimension</vt:lpstr>
      <vt:lpstr>A new framework for territorial instruments in 2014-20</vt:lpstr>
      <vt:lpstr>Comparing ITI and CLLD </vt:lpstr>
      <vt:lpstr>Tools  for territorial approaches:   State-of-play at EU  level</vt:lpstr>
      <vt:lpstr>Tools for territorial approaches:   Some IQ-Net examples</vt:lpstr>
      <vt:lpstr>Integrated Sustainable  Urban Development</vt:lpstr>
      <vt:lpstr>Reasons not to use ITI </vt:lpstr>
      <vt:lpstr>Key findings:  Integrated Territorial Investments (ITI)</vt:lpstr>
      <vt:lpstr>Key findings: Community-led Local Development (CLLD)</vt:lpstr>
      <vt:lpstr>Reasons not to use CLLD for ERDF and ESF</vt:lpstr>
      <vt:lpstr>Negotiation issues</vt:lpstr>
      <vt:lpstr>Concluding points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beginning of the end? Recent changes in competition policy and regional aid  Fiona Wishlade  25th Meeting of the EPRC Regional Policy Research Consortium Ross Priory, Loch Lomondside 3-5 October 2004</dc:title>
  <dc:creator>Wishlade</dc:creator>
  <cp:lastModifiedBy>Carlos Mendez</cp:lastModifiedBy>
  <cp:revision>800</cp:revision>
  <dcterms:created xsi:type="dcterms:W3CDTF">2004-09-22T08:41:00Z</dcterms:created>
  <dcterms:modified xsi:type="dcterms:W3CDTF">2014-11-14T07:18:57Z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0x0101005F08274C8D45EF47BEF16D2755F58AE4</vt:lpwstr>
  </property>
</Properties>
</file>