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5"/>
  </p:notesMasterIdLst>
  <p:sldIdLst>
    <p:sldId id="256" r:id="rId5"/>
    <p:sldId id="259" r:id="rId6"/>
    <p:sldId id="260" r:id="rId7"/>
    <p:sldId id="258" r:id="rId8"/>
    <p:sldId id="267" r:id="rId9"/>
    <p:sldId id="268" r:id="rId10"/>
    <p:sldId id="269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366BA-6828-46E7-8166-07DBFE2555F9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4823-7A02-4B41-8B9B-09A3DFB1B3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04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867A-403B-49C4-8B90-B1631613BC9E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867A-403B-49C4-8B90-B1631613BC9E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867A-403B-49C4-8B90-B1631613BC9E}" type="slidenum">
              <a:rPr lang="es-ES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867A-403B-49C4-8B90-B1631613BC9E}" type="slidenum">
              <a:rPr lang="es-ES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867A-403B-49C4-8B90-B1631613BC9E}" type="slidenum">
              <a:rPr lang="es-ES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867A-403B-49C4-8B90-B1631613BC9E}" type="slidenum">
              <a:rPr lang="es-ES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867A-403B-49C4-8B90-B1631613BC9E}" type="slidenum">
              <a:rPr lang="es-ES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53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14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20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33" y="1155701"/>
            <a:ext cx="5313485" cy="5297488"/>
          </a:xfrm>
        </p:spPr>
        <p:txBody>
          <a:bodyPr/>
          <a:lstStyle>
            <a:lvl1pPr marL="357188" indent="-357188">
              <a:defRPr b="0">
                <a:solidFill>
                  <a:schemeClr val="tx1"/>
                </a:solidFill>
              </a:defRPr>
            </a:lvl1pPr>
            <a:lvl2pPr marL="0" indent="0">
              <a:defRPr sz="1200"/>
            </a:lvl2pPr>
            <a:lvl3pPr marL="88900" indent="-88900">
              <a:spcBef>
                <a:spcPts val="0"/>
              </a:spcBef>
              <a:buFont typeface="Arial" pitchFamily="34" charset="0"/>
              <a:buChar char="•"/>
              <a:defRPr b="0"/>
            </a:lvl3pPr>
            <a:lvl4pPr marL="180975" indent="-92075">
              <a:buFont typeface="Arial" pitchFamily="34" charset="0"/>
              <a:buChar char="‒"/>
              <a:def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6225" indent="-952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94237" y="185739"/>
            <a:ext cx="354183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95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816" y="1155702"/>
            <a:ext cx="7101253" cy="5297487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80975" indent="-90488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D22A8-E769-4AFF-89DC-06B76706839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98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09399" y="1155702"/>
            <a:ext cx="7098323" cy="5297487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80975" indent="-90488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F64F4-A3E2-4BCB-91BC-C40BC4F3A82A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73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8188" y="1155702"/>
            <a:ext cx="3543300" cy="5086044"/>
          </a:xfrm>
        </p:spPr>
        <p:txBody>
          <a:bodyPr rIns="90000"/>
          <a:lstStyle>
            <a:lvl1pPr marL="0" indent="0" algn="l" defTabSz="957263" rtl="0" eaLnBrk="0" fontAlgn="base" hangingPunct="0"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 marL="0" indent="0" algn="l" defTabSz="957263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/>
              <a:defRPr sz="1000"/>
            </a:lvl2pPr>
            <a:lvl3pPr marL="125413" indent="-123825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None/>
              <a:tabLst>
                <a:tab pos="5986463" algn="l"/>
              </a:tabLst>
              <a:defRPr sz="1000"/>
            </a:lvl3pPr>
            <a:lvl4pPr marL="88900" indent="-88900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5986463" algn="l"/>
              </a:tabLst>
              <a:defRPr sz="1000"/>
            </a:lvl4pPr>
            <a:lvl5pPr marL="180975" indent="-90488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2"/>
          </p:nvPr>
        </p:nvSpPr>
        <p:spPr>
          <a:xfrm>
            <a:off x="5461493" y="1155710"/>
            <a:ext cx="3546231" cy="5086043"/>
          </a:xfrm>
        </p:spPr>
        <p:txBody>
          <a:bodyPr lIns="90000"/>
          <a:lstStyle>
            <a:lvl1pPr marL="0" indent="0" algn="l" defTabSz="957263" rtl="0" eaLnBrk="0" fontAlgn="base" hangingPunct="0"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 marL="0" indent="0" algn="l" defTabSz="957263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tabLst/>
              <a:defRPr sz="1000"/>
            </a:lvl2pPr>
            <a:lvl3pPr marL="125413" indent="-123825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None/>
              <a:tabLst>
                <a:tab pos="5986463" algn="l"/>
              </a:tabLst>
              <a:defRPr sz="1000"/>
            </a:lvl3pPr>
            <a:lvl4pPr marL="88900" indent="-88900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5986463" algn="l"/>
              </a:tabLst>
              <a:defRPr sz="1000"/>
            </a:lvl4pPr>
            <a:lvl5pPr marL="180975" indent="-90488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B9CD3-D042-47C6-8948-B8896F96A063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9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 tint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218" y="1155700"/>
            <a:ext cx="5322277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lang="en-GB" sz="30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90F2-AA13-4903-8A3C-3513973099F2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28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- </a:t>
            </a:r>
            <a:fld id="{B7194635-AB92-4944-AD98-DA8FC2B9C5E4}" type="slidenum">
              <a:rPr lang="nl-NL"/>
              <a:pPr>
                <a:defRPr/>
              </a:pPr>
              <a:t>‹Nº›</a:t>
            </a:fld>
            <a:r>
              <a:rPr lang="nl-NL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25219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79" y="350503"/>
            <a:ext cx="8422523" cy="628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756" y="1190933"/>
            <a:ext cx="4015548" cy="5239082"/>
          </a:xfrm>
        </p:spPr>
        <p:txBody>
          <a:bodyPr rtlCol="0">
            <a:noAutofit/>
          </a:bodyPr>
          <a:lstStyle>
            <a:lvl1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GB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4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010" y="1190933"/>
            <a:ext cx="4265179" cy="5239082"/>
          </a:xfrm>
        </p:spPr>
        <p:txBody>
          <a:bodyPr rtlCol="0">
            <a:noAutofit/>
          </a:bodyPr>
          <a:lstStyle>
            <a:lvl1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6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GB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4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7C6D96-B8C2-48D1-B975-64C11995E40A}" type="slidenum">
              <a:rPr lang="es-ES">
                <a:solidFill>
                  <a:srgbClr val="002776"/>
                </a:solidFill>
              </a:rPr>
              <a:pPr/>
              <a:t>‹Nº›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71987" y="6554509"/>
            <a:ext cx="4317318" cy="1442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8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A7A354-C5FB-4D1E-BE75-5A939ED93F75}" type="slidenum">
              <a:rPr lang="es-ES">
                <a:solidFill>
                  <a:srgbClr val="002776"/>
                </a:solidFill>
              </a:rPr>
              <a:pPr/>
              <a:t>‹Nº›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1987" y="6554500"/>
            <a:ext cx="4317318" cy="1442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2776"/>
                </a:solidFill>
              </a:rPr>
              <a:t>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24717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446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816" y="1155702"/>
            <a:ext cx="7101253" cy="5297487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80975" indent="-90488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37897-CCEB-4B88-8073-4397044201DD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855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-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818" y="1155700"/>
            <a:ext cx="3547696" cy="5086045"/>
          </a:xfrm>
        </p:spPr>
        <p:txBody>
          <a:bodyPr rIns="90000"/>
          <a:lstStyle>
            <a:lvl1pPr marL="0" indent="0" algn="l" defTabSz="957263" rtl="0" eaLnBrk="0" fontAlgn="base" hangingPunct="0"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 marL="0" indent="0" algn="l" defTabSz="957263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tabLst/>
              <a:defRPr sz="1000"/>
            </a:lvl2pPr>
            <a:lvl3pPr marL="125413" indent="-123825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None/>
              <a:tabLst>
                <a:tab pos="5986463" algn="l"/>
              </a:tabLst>
              <a:defRPr sz="1000"/>
            </a:lvl3pPr>
            <a:lvl4pPr marL="88900" indent="-88900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5986463" algn="l"/>
              </a:tabLst>
              <a:defRPr sz="1000"/>
            </a:lvl4pPr>
            <a:lvl5pPr marL="180975" indent="-90488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2"/>
          </p:nvPr>
        </p:nvSpPr>
        <p:spPr>
          <a:xfrm>
            <a:off x="3682573" y="1155702"/>
            <a:ext cx="3553557" cy="5086044"/>
          </a:xfrm>
        </p:spPr>
        <p:txBody>
          <a:bodyPr lIns="90000" rIns="90000"/>
          <a:lstStyle>
            <a:lvl1pPr marL="0" indent="0" algn="l" defTabSz="957263" rtl="0" eaLnBrk="0" fontAlgn="base" hangingPunct="0"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 marL="0" indent="0" algn="l" defTabSz="957263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tabLst/>
              <a:defRPr sz="1000"/>
            </a:lvl2pPr>
            <a:lvl3pPr marL="125413" indent="-123825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None/>
              <a:tabLst>
                <a:tab pos="5986463" algn="l"/>
              </a:tabLst>
              <a:defRPr sz="1000"/>
            </a:lvl3pPr>
            <a:lvl4pPr marL="88900" indent="-88900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5986463" algn="l"/>
              </a:tabLst>
              <a:defRPr sz="1000"/>
            </a:lvl4pPr>
            <a:lvl5pPr marL="180975" indent="-90488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3B25-0393-4F82-8308-2B08BD81A2C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09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195" y="6310118"/>
            <a:ext cx="3435123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 Bold"/>
              </a:defRPr>
            </a:lvl1pPr>
          </a:lstStyle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S.G. Fondos de Cohesión y Cooperación Territorial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9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7148"/>
            <a:ext cx="2133600" cy="365125"/>
          </a:xfrm>
          <a:prstGeom prst="rect">
            <a:avLst/>
          </a:prstGeom>
        </p:spPr>
        <p:txBody>
          <a:bodyPr/>
          <a:lstStyle/>
          <a:p>
            <a:fld id="{D9E26F85-0767-442A-A9E1-65BF6C23C3D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71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11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195" y="6310118"/>
            <a:ext cx="3435123" cy="365125"/>
          </a:xfrm>
        </p:spPr>
        <p:txBody>
          <a:bodyPr/>
          <a:lstStyle>
            <a:lvl1pPr>
              <a:defRPr sz="1100">
                <a:latin typeface="Arial Bold"/>
              </a:defRPr>
            </a:lvl1pPr>
          </a:lstStyle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S.G. Fondos de Cohesión y Cooperación Territorial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KG000380\Pictures\escud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481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73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2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6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03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85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42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9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370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01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8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68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28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5436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5436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28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de present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278" y="1195985"/>
            <a:ext cx="4572722" cy="523908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s-ES"/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766425" y="2886328"/>
            <a:ext cx="4090773" cy="1128762"/>
          </a:xfrm>
        </p:spPr>
        <p:txBody>
          <a:bodyPr/>
          <a:lstStyle>
            <a:lvl1pPr>
              <a:lnSpc>
                <a:spcPct val="95000"/>
              </a:lnSpc>
              <a:defRPr sz="29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3" y="6029345"/>
            <a:ext cx="4740104" cy="303897"/>
          </a:xfrm>
        </p:spPr>
        <p:txBody>
          <a:bodyPr anchor="b"/>
          <a:lstStyle>
            <a:lvl1pPr>
              <a:lnSpc>
                <a:spcPts val="1994"/>
              </a:lnSpc>
              <a:defRPr sz="1600" b="1" smtClean="0"/>
            </a:lvl1pPr>
          </a:lstStyle>
          <a:p>
            <a:r>
              <a:rPr lang="en-US" smtClean="0"/>
              <a:t>Click to edit Master subtitle style</a:t>
            </a:r>
            <a:endParaRPr lang="es-ES" dirty="0" smtClean="0"/>
          </a:p>
        </p:txBody>
      </p:sp>
      <p:pic>
        <p:nvPicPr>
          <p:cNvPr id="120841" name="Picture 5" descr="DEL_PRI_RGB"/>
          <p:cNvPicPr>
            <a:picLocks noChangeArrowheads="1"/>
          </p:cNvPicPr>
          <p:nvPr/>
        </p:nvPicPr>
        <p:blipFill>
          <a:blip r:embed="rId2" cstate="print"/>
          <a:srcRect l="7785" t="27351" r="9871" b="25598"/>
          <a:stretch>
            <a:fillRect/>
          </a:stretch>
        </p:blipFill>
        <p:spPr bwMode="auto">
          <a:xfrm>
            <a:off x="287151" y="253488"/>
            <a:ext cx="2132686" cy="47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5769" y="6554512"/>
            <a:ext cx="282819" cy="144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7A354-C5FB-4D1E-BE75-5A939ED93F75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1987" y="6554512"/>
            <a:ext cx="4317318" cy="144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Título presentación</a:t>
            </a: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88692"/>
      </p:ext>
    </p:extLst>
  </p:cSld>
  <p:clrMapOvr>
    <a:masterClrMapping/>
  </p:clrMapOvr>
  <p:transition/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A7A354-C5FB-4D1E-BE75-5A939ED93F75}" type="slidenum">
              <a:rPr lang="es-ES">
                <a:solidFill>
                  <a:srgbClr val="002776"/>
                </a:solidFill>
              </a:rPr>
              <a:pPr/>
              <a:t>‹Nº›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2776"/>
                </a:solidFill>
              </a:rPr>
              <a:t>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0511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para impri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53" y="2835910"/>
            <a:ext cx="4760305" cy="387924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A7A354-C5FB-4D1E-BE75-5A939ED93F75}" type="slidenum">
              <a:rPr lang="es-ES">
                <a:solidFill>
                  <a:srgbClr val="002776"/>
                </a:solidFill>
              </a:rPr>
              <a:pPr/>
              <a:t>‹Nº›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94634" y="0"/>
            <a:ext cx="3949366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2776"/>
                </a:solidFill>
              </a:rPr>
              <a:t>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591388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 para proyect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8" y="2671049"/>
            <a:ext cx="6112353" cy="1400449"/>
          </a:xfrm>
        </p:spPr>
        <p:txBody>
          <a:bodyPr/>
          <a:lstStyle>
            <a:lvl1pPr>
              <a:lnSpc>
                <a:spcPct val="95000"/>
              </a:lnSpc>
              <a:defRPr sz="47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8A445D-9762-4AF0-AB67-A595631D9EA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1768" rtl="0" fontAlgn="base">
              <a:lnSpc>
                <a:spcPts val="1077"/>
              </a:lnSpc>
              <a:spcBef>
                <a:spcPct val="0"/>
              </a:spcBef>
              <a:spcAft>
                <a:spcPct val="0"/>
              </a:spcAft>
              <a:defRPr lang="es-ES" sz="90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678338282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79" y="350503"/>
            <a:ext cx="8422523" cy="628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756" y="1190933"/>
            <a:ext cx="4015548" cy="5239082"/>
          </a:xfrm>
        </p:spPr>
        <p:txBody>
          <a:bodyPr rtlCol="0">
            <a:noAutofit/>
          </a:bodyPr>
          <a:lstStyle>
            <a:lvl1pPr algn="l" defTabSz="818042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818042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818042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818042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818042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GB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4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010" y="1190933"/>
            <a:ext cx="4265179" cy="5239082"/>
          </a:xfrm>
        </p:spPr>
        <p:txBody>
          <a:bodyPr rtlCol="0">
            <a:noAutofit/>
          </a:bodyPr>
          <a:lstStyle>
            <a:lvl1pPr algn="l" defTabSz="818042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818042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818042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818042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6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818042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GB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4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7C6D96-B8C2-48D1-B975-64C11995E40A}" type="slidenum">
              <a:rPr lang="es-ES">
                <a:solidFill>
                  <a:srgbClr val="002776"/>
                </a:solidFill>
              </a:rPr>
              <a:pPr/>
              <a:t>‹Nº›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2776"/>
                </a:solidFill>
              </a:rPr>
              <a:t>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87087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977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F9516C-5F28-47A9-93BC-66E5818D1F1D}" type="slidenum">
              <a:rPr lang="es-ES">
                <a:solidFill>
                  <a:srgbClr val="002776"/>
                </a:solidFill>
              </a:rPr>
              <a:pPr/>
              <a:t>‹Nº›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2776"/>
                </a:solidFill>
              </a:rPr>
              <a:t>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52817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BDE2BE-4A0B-4129-99F8-26E0137EA4A3}" type="slidenum">
              <a:rPr lang="es-ES">
                <a:solidFill>
                  <a:srgbClr val="002776"/>
                </a:solidFill>
              </a:rPr>
              <a:pPr/>
              <a:t>‹Nº›</a:t>
            </a:fld>
            <a:endParaRPr lang="es-ES">
              <a:solidFill>
                <a:srgbClr val="00277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2776"/>
                </a:solidFill>
              </a:rPr>
              <a:t>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298417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DEL_PRI_RGB"/>
          <p:cNvPicPr>
            <a:picLocks noChangeAspect="1" noChangeArrowheads="1"/>
          </p:cNvPicPr>
          <p:nvPr userDrawn="1"/>
        </p:nvPicPr>
        <p:blipFill>
          <a:blip r:embed="rId2" cstate="print"/>
          <a:srcRect l="11237" t="27428" r="9845" b="25551"/>
          <a:stretch>
            <a:fillRect/>
          </a:stretch>
        </p:blipFill>
        <p:spPr bwMode="auto">
          <a:xfrm>
            <a:off x="344866" y="2990370"/>
            <a:ext cx="3450103" cy="79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5753" y="4146733"/>
            <a:ext cx="6129669" cy="2288334"/>
          </a:xfrm>
        </p:spPr>
        <p:txBody>
          <a:bodyPr/>
          <a:lstStyle>
            <a:lvl1pPr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5769" y="6554512"/>
            <a:ext cx="282819" cy="144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7A354-C5FB-4D1E-BE75-5A939ED93F75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1987" y="6554512"/>
            <a:ext cx="4317318" cy="144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Título presentación</a:t>
            </a: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5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een tint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218" y="1155700"/>
            <a:ext cx="5322277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lang="en-GB" sz="30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90F2-AA13-4903-8A3C-3513973099F2}" type="slidenum">
              <a:rPr lang="en-GB">
                <a:solidFill>
                  <a:srgbClr val="002776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8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05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58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29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35E8-5428-41F3-8D80-60AF91F5FBD0}" type="datetimeFigureOut">
              <a:rPr lang="es-ES" smtClean="0"/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91BE-4B44-4413-8CF0-AC2CCF3E1F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34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9399" y="2311400"/>
            <a:ext cx="709832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212" y="6597650"/>
            <a:ext cx="205154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7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D5DFE-554D-4832-BF59-45A3168FF7E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44366" y="6591909"/>
            <a:ext cx="72521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algn="r" eaLnBrk="1" hangingPunct="1">
              <a:lnSpc>
                <a:spcPct val="100000"/>
              </a:lnSpc>
              <a:defRPr sz="600"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700" dirty="0" smtClean="0">
                <a:solidFill>
                  <a:srgbClr val="000000"/>
                </a:solidFill>
                <a:latin typeface="Arial" charset="0"/>
              </a:rPr>
              <a:t>Subdirección General de Fondo de Cohesión y Cooperación Territorial</a:t>
            </a:r>
            <a:endParaRPr lang="es-ES_tradnl" sz="7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19847" algn="l" defTabSz="957776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6pPr>
      <a:lvl7pPr marL="839694" algn="l" defTabSz="957776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7pPr>
      <a:lvl8pPr marL="1259540" algn="l" defTabSz="957776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8pPr>
      <a:lvl9pPr marL="1679387" algn="l" defTabSz="957776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957263" rtl="0" eaLnBrk="0" fontAlgn="base" hangingPunct="0">
        <a:spcBef>
          <a:spcPts val="800"/>
        </a:spcBef>
        <a:spcAft>
          <a:spcPct val="0"/>
        </a:spcAft>
        <a:buChar char="•"/>
        <a:defRPr sz="1200" b="1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57263" rtl="0" eaLnBrk="0" fontAlgn="base" hangingPunct="0">
        <a:spcBef>
          <a:spcPts val="200"/>
        </a:spcBef>
        <a:spcAft>
          <a:spcPts val="600"/>
        </a:spcAft>
        <a:buChar char="–"/>
        <a:defRPr sz="1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1141413" algn="l" defTabSz="957263" rtl="0" eaLnBrk="0" fontAlgn="base" hangingPunct="0">
        <a:spcBef>
          <a:spcPts val="400"/>
        </a:spcBef>
        <a:spcAft>
          <a:spcPts val="200"/>
        </a:spcAft>
        <a:buChar char="•"/>
        <a:defRPr sz="1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88900" indent="-88900" algn="l" defTabSz="957263" rtl="0" eaLnBrk="0" fontAlgn="base" hangingPunct="0">
        <a:spcBef>
          <a:spcPct val="0"/>
        </a:spcBef>
        <a:spcAft>
          <a:spcPts val="200"/>
        </a:spcAft>
        <a:buFont typeface="Arial" charset="0"/>
        <a:buChar char="•"/>
        <a:defRPr sz="1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80975" indent="-95250" algn="l" defTabSz="957263" rtl="0" eaLnBrk="0" fontAlgn="base" hangingPunct="0">
        <a:spcBef>
          <a:spcPct val="0"/>
        </a:spcBef>
        <a:spcAft>
          <a:spcPts val="200"/>
        </a:spcAft>
        <a:buFont typeface="Arial" charset="0"/>
        <a:buChar char="‒"/>
        <a:defRPr sz="9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676471" indent="-195345" algn="l" defTabSz="957776" rtl="0" fontAlgn="base">
        <a:spcBef>
          <a:spcPct val="0"/>
        </a:spcBef>
        <a:spcAft>
          <a:spcPct val="0"/>
        </a:spcAft>
        <a:tabLst>
          <a:tab pos="5987190" algn="l"/>
        </a:tabLst>
        <a:defRPr sz="1300">
          <a:solidFill>
            <a:schemeClr val="tx1"/>
          </a:solidFill>
          <a:latin typeface="Arial" charset="0"/>
        </a:defRPr>
      </a:lvl6pPr>
      <a:lvl7pPr marL="2096318" indent="-195345" algn="l" defTabSz="957776" rtl="0" fontAlgn="base">
        <a:spcBef>
          <a:spcPct val="0"/>
        </a:spcBef>
        <a:spcAft>
          <a:spcPct val="0"/>
        </a:spcAft>
        <a:tabLst>
          <a:tab pos="5987190" algn="l"/>
        </a:tabLst>
        <a:defRPr sz="1300">
          <a:solidFill>
            <a:schemeClr val="tx1"/>
          </a:solidFill>
          <a:latin typeface="Arial" charset="0"/>
        </a:defRPr>
      </a:lvl7pPr>
      <a:lvl8pPr marL="2516165" indent="-195345" algn="l" defTabSz="957776" rtl="0" fontAlgn="base">
        <a:spcBef>
          <a:spcPct val="0"/>
        </a:spcBef>
        <a:spcAft>
          <a:spcPct val="0"/>
        </a:spcAft>
        <a:tabLst>
          <a:tab pos="5987190" algn="l"/>
        </a:tabLst>
        <a:defRPr sz="1300">
          <a:solidFill>
            <a:schemeClr val="tx1"/>
          </a:solidFill>
          <a:latin typeface="Arial" charset="0"/>
        </a:defRPr>
      </a:lvl8pPr>
      <a:lvl9pPr marL="2936012" indent="-195345" algn="l" defTabSz="957776" rtl="0" fontAlgn="base">
        <a:spcBef>
          <a:spcPct val="0"/>
        </a:spcBef>
        <a:spcAft>
          <a:spcPct val="0"/>
        </a:spcAft>
        <a:tabLst>
          <a:tab pos="5987190" algn="l"/>
        </a:tabLst>
        <a:defRPr sz="13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71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6F85-0767-442A-A9E1-65BF6C23C3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71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71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C722-DBF9-47E8-8ECB-BC751E7B224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itle Placeholder 1"/>
          <p:cNvSpPr>
            <a:spLocks noGrp="1"/>
          </p:cNvSpPr>
          <p:nvPr>
            <p:ph type="title"/>
          </p:nvPr>
        </p:nvSpPr>
        <p:spPr bwMode="auto">
          <a:xfrm>
            <a:off x="408361" y="350115"/>
            <a:ext cx="8422522" cy="6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47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5471" y="1190382"/>
            <a:ext cx="8422522" cy="52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 smtClean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769" y="6554512"/>
            <a:ext cx="2828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defTabSz="911768">
              <a:lnSpc>
                <a:spcPts val="1077"/>
              </a:lnSpc>
              <a:defRPr sz="9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5F0BD-0F90-47B1-8F0C-76BF3802F7AA}" type="slidenum">
              <a:rPr lang="es-ES">
                <a:solidFill>
                  <a:srgbClr val="002776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71987" y="6554512"/>
            <a:ext cx="4317318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defTabSz="911768">
              <a:lnSpc>
                <a:spcPts val="1077"/>
              </a:lnSpc>
              <a:defRPr sz="9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rgbClr val="002776"/>
                </a:solidFill>
                <a:cs typeface="Arial" charset="0"/>
              </a:rPr>
              <a:t>Título presentación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883125" y="6548505"/>
            <a:ext cx="2942179" cy="156846"/>
          </a:xfrm>
          <a:prstGeom prst="rect">
            <a:avLst/>
          </a:prstGeom>
        </p:spPr>
        <p:txBody>
          <a:bodyPr lIns="81804" tIns="40902" rIns="81804" bIns="40902"/>
          <a:lstStyle>
            <a:lvl1pPr marL="0" marR="0" indent="0" algn="r" defTabSz="1019175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defTabSz="911768">
              <a:lnSpc>
                <a:spcPts val="1077"/>
              </a:lnSpc>
              <a:defRPr/>
            </a:pPr>
            <a:r>
              <a:rPr lang="es-ES" sz="700" dirty="0" smtClean="0">
                <a:solidFill>
                  <a:srgbClr val="002776"/>
                </a:solidFill>
                <a:cs typeface="Arial" charset="0"/>
              </a:rPr>
              <a:t>© 2011 </a:t>
            </a:r>
            <a:r>
              <a:rPr lang="es-ES" sz="700" dirty="0" err="1" smtClean="0">
                <a:solidFill>
                  <a:srgbClr val="002776"/>
                </a:solidFill>
                <a:cs typeface="Arial" charset="0"/>
              </a:rPr>
              <a:t>Deloitte</a:t>
            </a:r>
            <a:r>
              <a:rPr lang="es-ES" sz="700" dirty="0" smtClean="0">
                <a:solidFill>
                  <a:srgbClr val="002776"/>
                </a:solidFill>
                <a:cs typeface="Arial" charset="0"/>
              </a:rPr>
              <a:t>, S.L.</a:t>
            </a:r>
            <a:endParaRPr lang="es-ES" sz="700" dirty="0">
              <a:solidFill>
                <a:srgbClr val="00277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3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dt="0"/>
  <p:txStyles>
    <p:titleStyle>
      <a:lvl1pPr algn="l" defTabSz="911768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768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11768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11768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11768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09019" algn="l" defTabSz="911768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818042" algn="l" defTabSz="911768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227056" algn="l" defTabSz="911768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636075" algn="l" defTabSz="911768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algn="l" defTabSz="911768" rtl="0" eaLnBrk="1" fontAlgn="base" hangingPunct="1">
        <a:spcBef>
          <a:spcPct val="0"/>
        </a:spcBef>
        <a:spcAft>
          <a:spcPts val="269"/>
        </a:spcAft>
        <a:buFont typeface="Arial" charset="0"/>
        <a:defRPr sz="1800">
          <a:solidFill>
            <a:schemeClr val="tx2"/>
          </a:solidFill>
          <a:latin typeface="+mn-lt"/>
          <a:ea typeface="+mn-ea"/>
          <a:cs typeface="+mn-cs"/>
        </a:defRPr>
      </a:lvl1pPr>
      <a:lvl2pPr marL="160481" indent="-159058" algn="l" defTabSz="911768" rtl="0" eaLnBrk="1" fontAlgn="base" hangingPunct="1">
        <a:spcBef>
          <a:spcPct val="0"/>
        </a:spcBef>
        <a:spcAft>
          <a:spcPts val="269"/>
        </a:spcAft>
        <a:buChar char="•"/>
        <a:defRPr sz="1800">
          <a:solidFill>
            <a:schemeClr val="tx2"/>
          </a:solidFill>
          <a:latin typeface="+mn-lt"/>
        </a:defRPr>
      </a:lvl2pPr>
      <a:lvl3pPr marL="320964" indent="-159058" algn="l" defTabSz="911768" rtl="0" eaLnBrk="1" fontAlgn="base" hangingPunct="1">
        <a:spcBef>
          <a:spcPct val="0"/>
        </a:spcBef>
        <a:spcAft>
          <a:spcPts val="269"/>
        </a:spcAft>
        <a:buFont typeface="Arial" charset="0"/>
        <a:buChar char="‒"/>
        <a:defRPr sz="1800">
          <a:solidFill>
            <a:schemeClr val="tx2"/>
          </a:solidFill>
          <a:latin typeface="+mn-lt"/>
        </a:defRPr>
      </a:lvl3pPr>
      <a:lvl4pPr marL="481447" indent="-159058" algn="l" defTabSz="911768" rtl="0" eaLnBrk="1" fontAlgn="base" hangingPunct="1">
        <a:spcBef>
          <a:spcPct val="0"/>
        </a:spcBef>
        <a:spcAft>
          <a:spcPts val="538"/>
        </a:spcAft>
        <a:buChar char="•"/>
        <a:defRPr>
          <a:solidFill>
            <a:schemeClr val="tx2"/>
          </a:solidFill>
          <a:latin typeface="+mn-lt"/>
        </a:defRPr>
      </a:lvl4pPr>
      <a:lvl5pPr marL="641932" indent="-159058" algn="l" defTabSz="911768" rtl="0" eaLnBrk="1" fontAlgn="base" hangingPunct="1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1050948" indent="-159058" algn="l" defTabSz="911768" rtl="0" eaLnBrk="1" fontAlgn="base" hangingPunct="1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6pPr>
      <a:lvl7pPr marL="1459965" indent="-159058" algn="l" defTabSz="911768" rtl="0" eaLnBrk="1" fontAlgn="base" hangingPunct="1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7pPr>
      <a:lvl8pPr marL="1868983" indent="-159058" algn="l" defTabSz="911768" rtl="0" eaLnBrk="1" fontAlgn="base" hangingPunct="1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8pPr>
      <a:lvl9pPr marL="2278001" indent="-159058" algn="l" defTabSz="911768" rtl="0" eaLnBrk="1" fontAlgn="base" hangingPunct="1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818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19" algn="l" defTabSz="818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042" algn="l" defTabSz="818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056" algn="l" defTabSz="818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075" algn="l" defTabSz="818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089" algn="l" defTabSz="818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108" algn="l" defTabSz="818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125" algn="l" defTabSz="818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143" algn="l" defTabSz="8180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statistics_explained/images/2/2b/Evaluation_of_changes_in_the_natural_resources_them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es-ES" dirty="0" smtClean="0"/>
              <a:t>UNA MANERA DE HACER EUROPA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5589240"/>
            <a:ext cx="4496544" cy="84164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El Escorial 12 de Diciembre de 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396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3"/>
          <p:cNvSpPr>
            <a:spLocks noGrp="1"/>
          </p:cNvSpPr>
          <p:nvPr>
            <p:ph type="title"/>
          </p:nvPr>
        </p:nvSpPr>
        <p:spPr>
          <a:xfrm>
            <a:off x="139218" y="1155700"/>
            <a:ext cx="7673142" cy="5087938"/>
          </a:xfrm>
        </p:spPr>
        <p:txBody>
          <a:bodyPr/>
          <a:lstStyle/>
          <a:p>
            <a:r>
              <a:rPr lang="es-ES" dirty="0" smtClean="0"/>
              <a:t>MESA REDONDA SOBRE CRECIMIENTO SOSTENIBLE  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Luís Jiménez (UCM)</a:t>
            </a:r>
            <a:br>
              <a:rPr lang="es-ES" dirty="0" smtClean="0"/>
            </a:br>
            <a:r>
              <a:rPr lang="es-ES" dirty="0" smtClean="0"/>
              <a:t>Susana Magro (Oficina Cambio Climático)</a:t>
            </a:r>
            <a:br>
              <a:rPr lang="es-ES" dirty="0" smtClean="0"/>
            </a:br>
            <a:r>
              <a:rPr lang="es-ES" dirty="0" smtClean="0"/>
              <a:t>Alberto </a:t>
            </a:r>
            <a:r>
              <a:rPr lang="es-ES" smtClean="0"/>
              <a:t>Fernández (WWF ESPAÑA)</a:t>
            </a:r>
            <a:endParaRPr lang="es-ES" dirty="0" smtClean="0"/>
          </a:p>
        </p:txBody>
      </p:sp>
      <p:sp>
        <p:nvSpPr>
          <p:cNvPr id="1331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A72B55-3896-4E19-BB8C-D1E141B309D5}" type="slidenum">
              <a:rPr lang="en-GB" smtClean="0">
                <a:solidFill>
                  <a:srgbClr val="002776"/>
                </a:solidFill>
              </a:rPr>
              <a:pPr/>
              <a:t>10</a:t>
            </a:fld>
            <a:endParaRPr lang="en-GB" smtClean="0">
              <a:solidFill>
                <a:srgbClr val="002776"/>
              </a:solidFill>
            </a:endParaRPr>
          </a:p>
        </p:txBody>
      </p:sp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FoAdQMBIgACEQEDEQH/xAAbAAACAgMBAAAAAAAAAAAAAAADBQIEAAEHBv/EAEsQAAEDAgIDCggJCgcBAAAAAAEAAgQDEQUhEkHRBhMUFSIxUVRhkzJxgYKRkrLSM0JSY4OUorHCJENEVWJkdIShwSM0NUVTcvAH/8QAGAEAAwEBAAAAAAAAAAAAAAAAAAECAwT/xAAfEQACAgMBAQADAAAAAAAAAAAAAQIREjFRIUETIjL/2gAMAwEAAhEDEQA/APWYriVXD6tGPGjRd7Eekc47TmWjsVRmOTHH4CH9WZsTHFIgrV6Ljl+T0s/MCqMgNYbtBJXbCMMVaOWUpZP0kMXkNF304fi4MzYiMxo66ET6uzYhmICeU0eVRqQ22OWiexVhDhOculk400Ak0Iv1dmxQGMvebU40U/y7NiWVIgZmX3tqUBIczksc0DsCMIcDOXT0NGZVcL1I8Qfy7NiOJBt8BFv/AA7Ni89Tka3PcVZoy3/Fa49qnCPB5y6OBWefzUXyRmbEOvIqsFxRi/V2bFQ4RWOWXpRBUqnUPKjCPAzl0I3EKt848Y/yzNis0phd4USPf+HZsVZrXkX0USmx2sut2FDhDgZy6XxVba/BY3i4O3YourtBH5LGH0DdiBvLrXa5x8ZW97eW2BZ5RdGEOBlLoHGqVCvFi1HR6F9KoMqTR8lYp4m0sgxB+3U/CsXJPyTOmPsVZUxWVvVekwao9L2AqgxMNy5imU6FTrVqL6jwLx6WsfIHaqrsHiOdd8pgHYRtXTCcVFGEoNtlKpJdIcNFxFuxHpvGiBXrC+oXVhuH4WzwsQaPG5u1FEfBQbPxSjbo02n+6f5ELBlB/BHktLS8nW1VzDpFw0Y9W3a6106FPc8yxGIUsvnW7VYZjG5+O0s4VHd9INqX5OIeHWKo0Om1l975XaSQERsFzs312hvQ1XKm6PBWO+Eom3RmsG6jBreHH/ojKXBVHpWZDistfTee16OC1uTGho6AEdu6fBTmODeVwUxuiwZ2YdGv/wBxtSuXApdK7XXNzb0XRm6OsrTMbw/SJNeMATkLtyVtmMYWc3PpEdjghyfB0ukKdDS8G57LIvA7Nvouz7CtOxzCwbtq0RbtG1VZG6SI1pFOrQHQdJFyfwf6kcaZvcWI3m5dTs+SsQJ0xs/D4tZrmvG+VBdpuPirFzT/AKZvFqiGIwIkivRfWID+D0vig/FCqnDMOvZxB8bQiYs4iRRt1el7IVGzib3WsdGTfpeGFYadY9UIjcJwzXo+qErdVdTOaMyQCOVcJ+9Fa4MRg+Gaiz0BbOCYZpU2PfRDqrtGmHW5RsTYdOQJ8iWGu0EkPslmMzZLjEfEqhr6NUu0suSCxzSR28pS7rZSp/C3i7YEbc7JxKDQovrtpB1CjUa27nFoIuL6r3NjqKW4XjWE4ni+ERo1GgIs2FUkValQNaaTgbAZ6uS8eUJPXcDySDYCw0iDkhtIBvyb+IKbfSqjw6PHwzDKlRlMNph73VGsGgDpaBsTcC3QrL8Fw8GxZTHmheKwjEalCRQcag3ukHgU26tK1yO3Jep4WKjA8OvdNN9E0kWeJMOJ5LKflYEangMLU2mPMCoNldqM2YelP0Xhc4hhg/B0jf8AZCg7A4TR/l6XqBQbOtzlT4eCLXCLY/AGJRqUWDEp0WNY3fKhs0W+SsW8Uqb7Ciu/bqfhWLN7NFoTboJYozabbjKNR9gJXxgDzFV92z3NxlgB/RaHsBIBXcDr9K2jo55P09MZzSbkqL57LeF6F57f9LsKLQY+scidHW63MhsPXoaGXvpLWXcfEq1VzmggsJ1nnU2mnQplrRnrNudVatZhyN/SVk3kzVKgbrk+AfSh6Nz4BWy5pHMT6VrSb0n0JjC0g0OzY5M4ko0AW09PQPO08yVNe0HL7kejIDTz+S6TXAHlOdpNBujMmHpSllSm8XNwekFRFRzXgXJ6DZUpL6Q4tD0TMlvhlgkzZAOsKW+O51ZNnqt833CIjvnav4VtVoTtLAop+fq/gW1i9m0dHld3VXRx9rf3Sh7ASDfQmv8A9CdbdG0fulD2Ak1A06Z0nFr36rPFgtE6Ri1cmX4lAVCHVsmdF7X2Jg2rSa3RBIA5gHEW/okrpLzqB6PB2Iem835N/NaVDTezRJLQ1q1aZJ/xMui+f3IDgw+C8f12Jcbu+IfVataJy5F/MCdDGGgCdR8hWaB/8ClxJ/4/sjapNvbwPsDamAws4eLxFTaCDcn2tiXtD7ZsPqjasJdfm+yNqAGlN7g61gR4zsVplYDVz9rtiQ3fo5D7IH91JpeLX+4bUqHY6qN0zdrgx3S2+fkQRJq0cqgv2i9ku0iM7Z9NgpCS61tFx80IVolxTPfYPU33c5Ed8/W/AtoG5119y8QgEflFbI+YsUPZcdHnd30eQ/dHTqx6FUgQqIcQ1xa7kDoXnODTMyYjz9A9dThz5ohxwJcgDem/nXdARuMJvXJHeu2qshUckMaWP0FzvonbFsQpRzOHu8W9HYutcYTeuSO9dtWcYTeuSO9dtRkFHJzEkAZYae7d7qwRZP6td6h91dY4wm9ckd67as4wm9ckd67ajIKOUCJL1Ye/1Xe6pcFmW/04+q73V1XjCb1yR3rtqzjCb1yR3rtqMgo5TwOWebD3ZdjvdUDGlggcXvv4ne6us8YTeuSO9dtWcYTeuSO9dtRkFHKTEljLgDvQ73Vrgsv9XuPkd7q6vxhN65I7121ZxhN65I7121GQUcn4LLP+2O8od7qJxbL6pS8fL9xdU4wm9ckd67as4wm9ckd67ajIKFO5ilUoblotOrTFNwlV8hex8DPMBYo7opstwj6UqufC56h7FiljP//Z"/>
          <p:cNvSpPr>
            <a:spLocks noChangeAspect="1" noChangeArrowheads="1"/>
          </p:cNvSpPr>
          <p:nvPr/>
        </p:nvSpPr>
        <p:spPr bwMode="auto">
          <a:xfrm>
            <a:off x="155575" y="-411163"/>
            <a:ext cx="11144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277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514970"/>
            <a:ext cx="3045938" cy="234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171400"/>
            <a:ext cx="6912768" cy="1008112"/>
          </a:xfrm>
        </p:spPr>
        <p:txBody>
          <a:bodyPr>
            <a:normAutofit/>
          </a:bodyPr>
          <a:lstStyle/>
          <a:p>
            <a:pPr algn="l"/>
            <a:r>
              <a:rPr lang="en-GB" sz="2800" kern="0" dirty="0" err="1" smtClean="0">
                <a:solidFill>
                  <a:srgbClr val="00B050"/>
                </a:solidFill>
                <a:latin typeface="Times New Roman" pitchFamily="18" charset="0"/>
              </a:rPr>
              <a:t>Crecimiento</a:t>
            </a:r>
            <a:r>
              <a:rPr lang="en-GB" sz="2800" kern="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GB" sz="2800" kern="0" dirty="0" err="1" smtClean="0">
                <a:solidFill>
                  <a:srgbClr val="00B050"/>
                </a:solidFill>
                <a:latin typeface="Times New Roman" pitchFamily="18" charset="0"/>
              </a:rPr>
              <a:t>Sostenible</a:t>
            </a:r>
            <a:r>
              <a:rPr lang="en-GB" sz="2800" kern="0" dirty="0" smtClean="0">
                <a:solidFill>
                  <a:srgbClr val="00B050"/>
                </a:solidFill>
                <a:latin typeface="Times New Roman" pitchFamily="18" charset="0"/>
              </a:rPr>
              <a:t>  </a:t>
            </a:r>
            <a:endParaRPr lang="es-ES" dirty="0"/>
          </a:p>
        </p:txBody>
      </p:sp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91294"/>
              </p:ext>
            </p:extLst>
          </p:nvPr>
        </p:nvGraphicFramePr>
        <p:xfrm>
          <a:off x="467544" y="764704"/>
          <a:ext cx="8424936" cy="5904656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297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11064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/>
                        <a:buNone/>
                        <a:tabLst>
                          <a:tab pos="6911975" algn="l"/>
                        </a:tabLst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                      Definición</a:t>
                      </a:r>
                    </a:p>
                  </a:txBody>
                  <a:tcPr marL="39878" marR="39878" marT="36000" marB="360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0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</a:t>
                      </a: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Crear una economía </a:t>
                      </a: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 bajas emisiones de carbono más competitiva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que haga un uso eficiente y sostenible de los recursos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Proteger el medio ambiente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reducir las emisiones y evitar la pérdida de biodiversidad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Aprovechar el liderazgo europeo en el desarrollo de </a:t>
                      </a: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nuevas tecnologías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y métodos de producción </a:t>
                      </a: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ecológicos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Introducir </a:t>
                      </a: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redes eléctricas inteligentes y eficaces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Aprovechar las redes que ya existen a escala de la UE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para dar una ventaja competitiva más a nuestras empresas, sobre todo las pequeñas del sector fabril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Mejorar el entorno empresarial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particularmente para las PYME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Ayudar a los consumidores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 elegir con conocimiento de causa.</a:t>
                      </a:r>
                      <a:endParaRPr lang="es-E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878" marR="39878" marT="46800" marB="468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268760"/>
            <a:ext cx="2232248" cy="151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283968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Bef>
                <a:spcPts val="800"/>
              </a:spcBef>
              <a:defRPr/>
            </a:pPr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95936" y="1427723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Bef>
                <a:spcPts val="800"/>
              </a:spcBef>
              <a:defRPr/>
            </a:pPr>
            <a:r>
              <a:rPr lang="es-ES" sz="2400" dirty="0">
                <a:solidFill>
                  <a:srgbClr val="0073AE"/>
                </a:solidFill>
                <a:latin typeface="Arial" pitchFamily="34" charset="0"/>
                <a:ea typeface="Times New Roman"/>
                <a:cs typeface="Arial" pitchFamily="34" charset="0"/>
              </a:rPr>
              <a:t>una economía que utilice eficazmente los recursos, más verde y competitiva</a:t>
            </a:r>
            <a:endParaRPr lang="es-ES_tradnl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171400"/>
            <a:ext cx="6912768" cy="1008112"/>
          </a:xfrm>
        </p:spPr>
        <p:txBody>
          <a:bodyPr>
            <a:normAutofit/>
          </a:bodyPr>
          <a:lstStyle/>
          <a:p>
            <a:pPr algn="l"/>
            <a:r>
              <a:rPr lang="en-GB" sz="2800" kern="0" dirty="0" err="1" smtClean="0">
                <a:solidFill>
                  <a:srgbClr val="00B050"/>
                </a:solidFill>
                <a:latin typeface="Times New Roman" pitchFamily="18" charset="0"/>
              </a:rPr>
              <a:t>Crecimiento</a:t>
            </a:r>
            <a:r>
              <a:rPr lang="en-GB" sz="2800" kern="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GB" sz="2800" kern="0" dirty="0" err="1">
                <a:solidFill>
                  <a:srgbClr val="00B050"/>
                </a:solidFill>
                <a:latin typeface="Times New Roman" pitchFamily="18" charset="0"/>
              </a:rPr>
              <a:t>Sostenible</a:t>
            </a:r>
            <a:r>
              <a:rPr lang="en-GB" sz="2800" kern="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GB" sz="2800" kern="0" dirty="0" smtClean="0">
                <a:solidFill>
                  <a:srgbClr val="00B050"/>
                </a:solidFill>
                <a:latin typeface="Times New Roman" pitchFamily="18" charset="0"/>
              </a:rPr>
              <a:t>  </a:t>
            </a:r>
            <a:endParaRPr lang="es-ES" dirty="0"/>
          </a:p>
        </p:txBody>
      </p:sp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8050"/>
              </p:ext>
            </p:extLst>
          </p:nvPr>
        </p:nvGraphicFramePr>
        <p:xfrm>
          <a:off x="1043608" y="1026023"/>
          <a:ext cx="7380820" cy="5292971"/>
        </p:xfrm>
        <a:graphic>
          <a:graphicData uri="http://schemas.openxmlformats.org/drawingml/2006/table">
            <a:tbl>
              <a:tblPr/>
              <a:tblGrid>
                <a:gridCol w="7380820"/>
              </a:tblGrid>
              <a:tr h="360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11064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/>
                        <a:buNone/>
                        <a:tabLst>
                          <a:tab pos="6911975" algn="l"/>
                        </a:tabLst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                       Objetivos</a:t>
                      </a:r>
                    </a:p>
                  </a:txBody>
                  <a:tcPr marL="39878" marR="39878" marT="36000" marB="360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932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</a:t>
                      </a: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200" b="1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200" b="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9878" marR="39878" marT="46800" marB="468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283968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Bef>
                <a:spcPts val="800"/>
              </a:spcBef>
              <a:defRPr/>
            </a:pPr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9712" y="1700808"/>
            <a:ext cx="6120680" cy="302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solidFill>
                  <a:srgbClr val="666666"/>
                </a:solidFill>
                <a:effectLst/>
                <a:latin typeface="Verdana"/>
                <a:ea typeface="Times New Roman"/>
                <a:cs typeface="Arial"/>
              </a:rPr>
              <a:t>Los objetivos de la UE en materia de crecimiento sostenible son:</a:t>
            </a:r>
            <a:endParaRPr lang="es-ES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Reducir antes de 2020 las emisiones de gases de efecto invernadero un 20% con respecto a los niveles de 1990. </a:t>
            </a:r>
            <a:endParaRPr lang="es-ES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Aumentar al 20% la cuota de las renovables en el consumo final de energía.  </a:t>
            </a:r>
            <a:endParaRPr lang="es-ES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Aumentar un 20% la eficiencia energética.</a:t>
            </a:r>
            <a:endParaRPr lang="es-E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04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- </a:t>
            </a:r>
            <a:fld id="{B7194635-AB92-4944-AD98-DA8FC2B9C5E4}" type="slidenum">
              <a:rPr lang="nl-NL" smtClean="0"/>
              <a:pPr>
                <a:defRPr/>
              </a:pPr>
              <a:t>4</a:t>
            </a:fld>
            <a:r>
              <a:rPr lang="nl-NL" smtClean="0"/>
              <a:t> -</a:t>
            </a:r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746" y="-531440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171400"/>
            <a:ext cx="6912768" cy="1008112"/>
          </a:xfrm>
        </p:spPr>
        <p:txBody>
          <a:bodyPr>
            <a:normAutofit/>
          </a:bodyPr>
          <a:lstStyle/>
          <a:p>
            <a:pPr algn="l"/>
            <a:r>
              <a:rPr lang="en-GB" sz="2800" kern="0" dirty="0" err="1">
                <a:solidFill>
                  <a:srgbClr val="00B050"/>
                </a:solidFill>
                <a:latin typeface="Times New Roman" pitchFamily="18" charset="0"/>
              </a:rPr>
              <a:t>Crecimiento</a:t>
            </a:r>
            <a:r>
              <a:rPr lang="en-GB" sz="2800" kern="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GB" sz="2800" kern="0" dirty="0" err="1">
                <a:solidFill>
                  <a:srgbClr val="00B050"/>
                </a:solidFill>
                <a:latin typeface="Times New Roman" pitchFamily="18" charset="0"/>
              </a:rPr>
              <a:t>Sostenible</a:t>
            </a:r>
            <a:r>
              <a:rPr lang="en-GB" sz="2800" kern="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GB" sz="2800" kern="0" dirty="0" smtClean="0">
                <a:solidFill>
                  <a:srgbClr val="00B050"/>
                </a:solidFill>
                <a:latin typeface="Times New Roman" pitchFamily="18" charset="0"/>
              </a:rPr>
              <a:t>   </a:t>
            </a:r>
            <a:endParaRPr lang="es-ES" dirty="0"/>
          </a:p>
        </p:txBody>
      </p:sp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73390"/>
              </p:ext>
            </p:extLst>
          </p:nvPr>
        </p:nvGraphicFramePr>
        <p:xfrm>
          <a:off x="1043608" y="692697"/>
          <a:ext cx="7380820" cy="5819293"/>
        </p:xfrm>
        <a:graphic>
          <a:graphicData uri="http://schemas.openxmlformats.org/drawingml/2006/table">
            <a:tbl>
              <a:tblPr/>
              <a:tblGrid>
                <a:gridCol w="7380820"/>
              </a:tblGrid>
              <a:tr h="576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                   </a:t>
                      </a:r>
                      <a:r>
                        <a:rPr lang="es-ES" sz="16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Reducing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es-ES" sz="16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emissions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of </a:t>
                      </a:r>
                      <a:r>
                        <a:rPr lang="es-ES" sz="16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greenhouse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gases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39878" marR="39878" marT="36000" marB="360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243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200" b="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9878" marR="39878" marT="46800" marB="468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283968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Bef>
                <a:spcPts val="800"/>
              </a:spcBef>
              <a:defRPr/>
            </a:pPr>
            <a:endParaRPr lang="es-ES_tradnl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3"/>
            <a:ext cx="6984776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6984776" cy="1800200"/>
          </a:xfrm>
          <a:prstGeom prst="rect">
            <a:avLst/>
          </a:prstGeom>
          <a:noFill/>
          <a:ln w="6350" cmpd="sng">
            <a:solidFill>
              <a:srgbClr val="C0504D">
                <a:lumMod val="75000"/>
                <a:lumOff val="0"/>
              </a:srgb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50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171400"/>
            <a:ext cx="6912768" cy="1008112"/>
          </a:xfrm>
        </p:spPr>
        <p:txBody>
          <a:bodyPr>
            <a:normAutofit/>
          </a:bodyPr>
          <a:lstStyle/>
          <a:p>
            <a:pPr algn="l"/>
            <a:r>
              <a:rPr lang="en-GB" sz="2800" kern="0" dirty="0" err="1">
                <a:solidFill>
                  <a:srgbClr val="00B050"/>
                </a:solidFill>
                <a:latin typeface="Times New Roman" pitchFamily="18" charset="0"/>
              </a:rPr>
              <a:t>Crecimiento</a:t>
            </a:r>
            <a:r>
              <a:rPr lang="en-GB" sz="2800" kern="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GB" sz="2800" kern="0" dirty="0" err="1">
                <a:solidFill>
                  <a:srgbClr val="00B050"/>
                </a:solidFill>
                <a:latin typeface="Times New Roman" pitchFamily="18" charset="0"/>
              </a:rPr>
              <a:t>Sostenible</a:t>
            </a:r>
            <a:r>
              <a:rPr lang="en-GB" sz="2800" kern="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endParaRPr lang="es-ES" dirty="0"/>
          </a:p>
        </p:txBody>
      </p:sp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53753"/>
              </p:ext>
            </p:extLst>
          </p:nvPr>
        </p:nvGraphicFramePr>
        <p:xfrm>
          <a:off x="1043608" y="692697"/>
          <a:ext cx="7380820" cy="5819293"/>
        </p:xfrm>
        <a:graphic>
          <a:graphicData uri="http://schemas.openxmlformats.org/drawingml/2006/table">
            <a:tbl>
              <a:tblPr/>
              <a:tblGrid>
                <a:gridCol w="7380820"/>
              </a:tblGrid>
              <a:tr h="576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                   </a:t>
                      </a:r>
                      <a:r>
                        <a:rPr lang="es-ES" sz="16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Increasing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es-ES" sz="16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the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share of </a:t>
                      </a:r>
                      <a:r>
                        <a:rPr lang="es-ES" sz="16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renewable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es-ES" sz="16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energies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39878" marR="39878" marT="36000" marB="360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243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200" b="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9878" marR="39878" marT="46800" marB="468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283968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Bef>
                <a:spcPts val="800"/>
              </a:spcBef>
              <a:defRPr/>
            </a:pPr>
            <a:endParaRPr lang="es-ES_tradnl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984776" cy="245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6768752" cy="2088232"/>
          </a:xfrm>
          <a:prstGeom prst="rect">
            <a:avLst/>
          </a:prstGeom>
          <a:noFill/>
          <a:ln w="9525" cmpd="sng">
            <a:solidFill>
              <a:srgbClr val="C0504D">
                <a:lumMod val="75000"/>
                <a:lumOff val="0"/>
              </a:srgb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70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171400"/>
            <a:ext cx="6912768" cy="1008112"/>
          </a:xfrm>
        </p:spPr>
        <p:txBody>
          <a:bodyPr>
            <a:normAutofit/>
          </a:bodyPr>
          <a:lstStyle/>
          <a:p>
            <a:pPr algn="l"/>
            <a:r>
              <a:rPr lang="en-GB" sz="2800" kern="0" dirty="0" err="1">
                <a:solidFill>
                  <a:srgbClr val="00B050"/>
                </a:solidFill>
                <a:latin typeface="Times New Roman" pitchFamily="18" charset="0"/>
              </a:rPr>
              <a:t>Crecimiento</a:t>
            </a:r>
            <a:r>
              <a:rPr lang="en-GB" sz="2800" kern="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GB" sz="2800" kern="0" dirty="0" err="1">
                <a:solidFill>
                  <a:srgbClr val="00B050"/>
                </a:solidFill>
                <a:latin typeface="Times New Roman" pitchFamily="18" charset="0"/>
              </a:rPr>
              <a:t>Sostenible</a:t>
            </a:r>
            <a:r>
              <a:rPr lang="en-GB" sz="2800" kern="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endParaRPr lang="es-ES" dirty="0"/>
          </a:p>
        </p:txBody>
      </p:sp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66926"/>
              </p:ext>
            </p:extLst>
          </p:nvPr>
        </p:nvGraphicFramePr>
        <p:xfrm>
          <a:off x="1043608" y="692697"/>
          <a:ext cx="7380820" cy="5819293"/>
        </p:xfrm>
        <a:graphic>
          <a:graphicData uri="http://schemas.openxmlformats.org/drawingml/2006/table">
            <a:tbl>
              <a:tblPr/>
              <a:tblGrid>
                <a:gridCol w="7380820"/>
              </a:tblGrid>
              <a:tr h="576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                 </a:t>
                      </a:r>
                      <a:r>
                        <a:rPr lang="es-ES" sz="16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Increased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es-ES" sz="16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energy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es-ES" sz="1600" b="1" kern="120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efficiency</a:t>
                      </a:r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</a:txBody>
                  <a:tcPr marL="39878" marR="39878" marT="36000" marB="360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243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200" b="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9878" marR="39878" marT="46800" marB="468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283968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Bef>
                <a:spcPts val="800"/>
              </a:spcBef>
              <a:defRPr/>
            </a:pPr>
            <a:endParaRPr lang="es-ES_tradnl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7785"/>
            <a:ext cx="6768752" cy="239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6624735" cy="1800200"/>
          </a:xfrm>
          <a:prstGeom prst="rect">
            <a:avLst/>
          </a:prstGeom>
          <a:noFill/>
          <a:ln w="9525" cmpd="sng">
            <a:solidFill>
              <a:srgbClr val="C0504D">
                <a:lumMod val="75000"/>
                <a:lumOff val="0"/>
              </a:srgb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53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171400"/>
            <a:ext cx="6912768" cy="1008112"/>
          </a:xfrm>
        </p:spPr>
        <p:txBody>
          <a:bodyPr>
            <a:normAutofit/>
          </a:bodyPr>
          <a:lstStyle/>
          <a:p>
            <a:pPr algn="l"/>
            <a:r>
              <a:rPr lang="en-GB" sz="2800" kern="0" dirty="0" err="1" smtClean="0">
                <a:solidFill>
                  <a:srgbClr val="00B050"/>
                </a:solidFill>
                <a:latin typeface="Times New Roman" pitchFamily="18" charset="0"/>
              </a:rPr>
              <a:t>Recursos</a:t>
            </a:r>
            <a:r>
              <a:rPr lang="en-GB" sz="2800" kern="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GB" sz="2800" kern="0" dirty="0" err="1" smtClean="0">
                <a:solidFill>
                  <a:srgbClr val="00B050"/>
                </a:solidFill>
                <a:latin typeface="Times New Roman" pitchFamily="18" charset="0"/>
              </a:rPr>
              <a:t>Naturales</a:t>
            </a:r>
            <a:r>
              <a:rPr lang="en-GB" sz="2800" kern="0" dirty="0" smtClean="0">
                <a:solidFill>
                  <a:srgbClr val="00B050"/>
                </a:solidFill>
                <a:latin typeface="Times New Roman" pitchFamily="18" charset="0"/>
              </a:rPr>
              <a:t>   </a:t>
            </a:r>
            <a:endParaRPr lang="es-ES" dirty="0"/>
          </a:p>
        </p:txBody>
      </p:sp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82513"/>
              </p:ext>
            </p:extLst>
          </p:nvPr>
        </p:nvGraphicFramePr>
        <p:xfrm>
          <a:off x="1043608" y="692697"/>
          <a:ext cx="7380820" cy="5626298"/>
        </p:xfrm>
        <a:graphic>
          <a:graphicData uri="http://schemas.openxmlformats.org/drawingml/2006/table">
            <a:tbl>
              <a:tblPr/>
              <a:tblGrid>
                <a:gridCol w="7380820"/>
              </a:tblGrid>
              <a:tr h="383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11064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/>
                        <a:buNone/>
                        <a:tabLst>
                          <a:tab pos="6911975" algn="l"/>
                        </a:tabLst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                  España     </a:t>
                      </a:r>
                    </a:p>
                  </a:txBody>
                  <a:tcPr marL="39878" marR="39878" marT="36000" marB="360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243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</a:t>
                      </a: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200" b="1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200" b="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9878" marR="39878" marT="46800" marB="468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283968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Bef>
                <a:spcPts val="800"/>
              </a:spcBef>
              <a:defRPr/>
            </a:pPr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1340768"/>
            <a:ext cx="7200800" cy="506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Los </a:t>
            </a:r>
            <a:r>
              <a:rPr lang="es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cambios en el tema de los recursos naturales desde 2000 muestran tanto </a:t>
            </a:r>
            <a:r>
              <a:rPr lang="es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tendencias </a:t>
            </a:r>
            <a:r>
              <a:rPr lang="es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favorables y </a:t>
            </a:r>
            <a:r>
              <a:rPr lang="es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desfavorables</a:t>
            </a:r>
            <a:r>
              <a:rPr lang="en-US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: </a:t>
            </a:r>
            <a:endParaRPr lang="es-ES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 </a:t>
            </a:r>
            <a:endParaRPr lang="es-ES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Las poblaciones de aves comunes se están recuperando, pero en niveles inferiores a las décadas anteriores y las capturas de peces se mantienen los límites biológicos de seguridad</a:t>
            </a:r>
            <a:r>
              <a:rPr lang="en-US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; </a:t>
            </a:r>
            <a:endParaRPr lang="es-ES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Las áreas protegidas se están acercando a la </a:t>
            </a:r>
            <a:r>
              <a:rPr lang="es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suficiencia</a:t>
            </a:r>
            <a:r>
              <a:rPr lang="en-US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; </a:t>
            </a:r>
            <a:endParaRPr lang="es-ES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Calidad del agua dulce está mejorando en los ríos y las tasas de extracción se han estabilizado</a:t>
            </a:r>
            <a:r>
              <a:rPr lang="en-US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; </a:t>
            </a:r>
            <a:endParaRPr lang="es-ES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A pesar de la reducción de la flota pesquera, la capacidad de pesca no ha </a:t>
            </a:r>
            <a:r>
              <a:rPr lang="es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disminuido</a:t>
            </a:r>
            <a:r>
              <a:rPr lang="en-US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; </a:t>
            </a:r>
            <a:endParaRPr lang="es-ES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Se sigue construyendo sobre los </a:t>
            </a:r>
            <a:r>
              <a:rPr lang="es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hábitats </a:t>
            </a:r>
            <a:r>
              <a:rPr lang="es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naturales</a:t>
            </a:r>
            <a:r>
              <a:rPr lang="en-US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; </a:t>
            </a:r>
            <a:endParaRPr lang="es-ES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Las talas </a:t>
            </a:r>
            <a:r>
              <a:rPr lang="es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forestales </a:t>
            </a:r>
            <a:r>
              <a:rPr lang="es-ES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siguen </a:t>
            </a:r>
            <a:r>
              <a:rPr lang="es-ES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siendo sostenibles</a:t>
            </a:r>
            <a:r>
              <a:rPr lang="es-ES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. </a:t>
            </a:r>
            <a:endParaRPr lang="es-ES" sz="2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00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171400"/>
            <a:ext cx="6912768" cy="1008112"/>
          </a:xfrm>
        </p:spPr>
        <p:txBody>
          <a:bodyPr>
            <a:normAutofit/>
          </a:bodyPr>
          <a:lstStyle/>
          <a:p>
            <a:pPr algn="l"/>
            <a:r>
              <a:rPr lang="en-GB" sz="2800" kern="0" dirty="0" err="1" smtClean="0">
                <a:solidFill>
                  <a:srgbClr val="00B050"/>
                </a:solidFill>
                <a:latin typeface="Times New Roman" pitchFamily="18" charset="0"/>
              </a:rPr>
              <a:t>Recursos</a:t>
            </a:r>
            <a:r>
              <a:rPr lang="en-GB" sz="2800" kern="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GB" sz="2800" kern="0" dirty="0" err="1" smtClean="0">
                <a:solidFill>
                  <a:srgbClr val="00B050"/>
                </a:solidFill>
                <a:latin typeface="Times New Roman" pitchFamily="18" charset="0"/>
              </a:rPr>
              <a:t>Naturales</a:t>
            </a:r>
            <a:r>
              <a:rPr lang="en-GB" sz="2800" kern="0" dirty="0" smtClean="0">
                <a:solidFill>
                  <a:srgbClr val="00B050"/>
                </a:solidFill>
                <a:latin typeface="Times New Roman" pitchFamily="18" charset="0"/>
              </a:rPr>
              <a:t>   </a:t>
            </a:r>
            <a:endParaRPr lang="es-ES" dirty="0"/>
          </a:p>
        </p:txBody>
      </p:sp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291456"/>
              </p:ext>
            </p:extLst>
          </p:nvPr>
        </p:nvGraphicFramePr>
        <p:xfrm>
          <a:off x="1043608" y="692697"/>
          <a:ext cx="7380820" cy="5626298"/>
        </p:xfrm>
        <a:graphic>
          <a:graphicData uri="http://schemas.openxmlformats.org/drawingml/2006/table">
            <a:tbl>
              <a:tblPr/>
              <a:tblGrid>
                <a:gridCol w="7380820"/>
              </a:tblGrid>
              <a:tr h="383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11064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/>
                        <a:buNone/>
                        <a:tabLst>
                          <a:tab pos="6911975" algn="l"/>
                        </a:tabLst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                  España     </a:t>
                      </a:r>
                    </a:p>
                  </a:txBody>
                  <a:tcPr marL="39878" marR="39878" marT="36000" marB="360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243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2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</a:t>
                      </a: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kumimoji="0" lang="es-ES_tradnl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200" b="1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lvl="2" indent="0" algn="just">
                        <a:spcBef>
                          <a:spcPts val="800"/>
                        </a:spcBef>
                        <a:buFont typeface="Wingdings" pitchFamily="2" charset="2"/>
                        <a:buNone/>
                        <a:defRPr/>
                      </a:pPr>
                      <a:endParaRPr lang="es-ES" sz="1200" b="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9878" marR="39878" marT="46800" marB="46800" anchor="ctr" horzOverflow="overflow">
                    <a:lnL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283968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spcBef>
                <a:spcPts val="800"/>
              </a:spcBef>
              <a:defRPr/>
            </a:pPr>
            <a:endParaRPr lang="es-ES_tradnl" dirty="0">
              <a:solidFill>
                <a:prstClr val="black"/>
              </a:solidFill>
            </a:endParaRPr>
          </a:p>
        </p:txBody>
      </p:sp>
      <p:pic>
        <p:nvPicPr>
          <p:cNvPr id="7" name="6 Imagen" descr="File:Evaluation of changes in the natural resources them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128791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4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Deloitte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Deloit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2700">
          <a:solidFill>
            <a:schemeClr val="bg1"/>
          </a:solidFill>
          <a:miter lim="800000"/>
          <a:headEnd/>
          <a:tailEnd/>
        </a:ln>
      </a:spPr>
      <a:bodyPr wrap="none" anchor="ctr"/>
      <a:lstStyle>
        <a:defPPr algn="ctr" eaLnBrk="0" hangingPunct="0">
          <a:lnSpc>
            <a:spcPct val="110000"/>
          </a:lnSpc>
          <a:defRPr b="1" dirty="0" smtClean="0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90000" rIns="90000" bIns="90000" numCol="1" anchor="t" anchorCtr="0" compatLnSpc="1">
        <a:prstTxWarp prst="textNoShape">
          <a:avLst/>
        </a:prstTxWarp>
      </a:bodyPr>
      <a:lstStyle>
        <a:defPPr marL="14288" marR="0" indent="-14288" algn="ctr" defTabSz="1042988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loitte 1">
        <a:dk1>
          <a:srgbClr val="000000"/>
        </a:dk1>
        <a:lt1>
          <a:srgbClr val="FFFFFF"/>
        </a:lt1>
        <a:dk2>
          <a:srgbClr val="000066"/>
        </a:dk2>
        <a:lt2>
          <a:srgbClr val="99CC33"/>
        </a:lt2>
        <a:accent1>
          <a:srgbClr val="009999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5C5CE7"/>
        </a:accent6>
        <a:hlink>
          <a:srgbClr val="996633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s_Deloitte_example_Office2007">
  <a:themeElements>
    <a:clrScheme name="Deloitte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0079A6"/>
      </a:accent5>
      <a:accent6>
        <a:srgbClr val="C9DD03"/>
      </a:accent6>
      <a:hlink>
        <a:srgbClr val="00A1DE"/>
      </a:hlink>
      <a:folHlink>
        <a:srgbClr val="4CBDE8"/>
      </a:folHlink>
    </a:clrScheme>
    <a:fontScheme name="Separad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paradores 1">
        <a:dk1>
          <a:srgbClr val="002776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2064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8274C8D45EF47BEF16D2755F58AE4" ma:contentTypeVersion="1" ma:contentTypeDescription="Crear nuevo documento." ma:contentTypeScope="" ma:versionID="0551156b07ca620995130238c42e91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1C585E-3CA8-462F-808A-7A3D2419E4FC}"/>
</file>

<file path=customXml/itemProps2.xml><?xml version="1.0" encoding="utf-8"?>
<ds:datastoreItem xmlns:ds="http://schemas.openxmlformats.org/officeDocument/2006/customXml" ds:itemID="{307F3457-6069-4574-8564-B0817A51379C}"/>
</file>

<file path=customXml/itemProps3.xml><?xml version="1.0" encoding="utf-8"?>
<ds:datastoreItem xmlns:ds="http://schemas.openxmlformats.org/officeDocument/2006/customXml" ds:itemID="{08E806C5-9C85-4C05-8EEE-F5AAD2840240}"/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240</Words>
  <Application>Microsoft Office PowerPoint</Application>
  <PresentationFormat>Presentación en pantalla (4:3)</PresentationFormat>
  <Paragraphs>72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Tema de Office</vt:lpstr>
      <vt:lpstr>21_Deloitte</vt:lpstr>
      <vt:lpstr>1_Tema de Office</vt:lpstr>
      <vt:lpstr>1_es_Deloitte_example_Office2007</vt:lpstr>
      <vt:lpstr>UNA MANERA DE HACER EUROPA</vt:lpstr>
      <vt:lpstr>Crecimiento Sostenible  </vt:lpstr>
      <vt:lpstr>Crecimiento Sostenible   </vt:lpstr>
      <vt:lpstr>Presentación de PowerPoint</vt:lpstr>
      <vt:lpstr>Crecimiento Sostenible    </vt:lpstr>
      <vt:lpstr>Crecimiento Sostenible </vt:lpstr>
      <vt:lpstr>Crecimiento Sostenible </vt:lpstr>
      <vt:lpstr>Recursos Naturales   </vt:lpstr>
      <vt:lpstr>Recursos Naturales   </vt:lpstr>
      <vt:lpstr>MESA REDONDA SOBRE CRECIMIENTO SOSTENIBLE    Luís Jiménez (UCM) Susana Magro (Oficina Cambio Climático) Alberto Fernández (WWF ESPAÑA)</vt:lpstr>
    </vt:vector>
  </TitlesOfParts>
  <Company>IGAE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MANERA DE HACER EUROPA</dc:title>
  <dc:creator>Fernandez Melle, Fernando</dc:creator>
  <cp:lastModifiedBy>Fernandez Melle, Fernando</cp:lastModifiedBy>
  <cp:revision>14</cp:revision>
  <dcterms:created xsi:type="dcterms:W3CDTF">2013-12-05T22:24:08Z</dcterms:created>
  <dcterms:modified xsi:type="dcterms:W3CDTF">2013-12-11T21:17:06Z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0x0101005F08274C8D45EF47BEF16D2755F58AE4</vt:lpwstr>
  </property>
</Properties>
</file>