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482" r:id="rId3"/>
    <p:sldId id="476" r:id="rId4"/>
    <p:sldId id="477" r:id="rId5"/>
    <p:sldId id="478" r:id="rId6"/>
    <p:sldId id="479" r:id="rId7"/>
    <p:sldId id="480" r:id="rId8"/>
    <p:sldId id="483" r:id="rId9"/>
    <p:sldId id="488" r:id="rId1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80808"/>
    <a:srgbClr val="C00A0A"/>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p:cViewPr varScale="1">
        <p:scale>
          <a:sx n="70" d="100"/>
          <a:sy n="70" d="100"/>
        </p:scale>
        <p:origin x="1434"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32D5AD-CCA8-410C-9905-D4619BE11514}" type="datetimeFigureOut">
              <a:rPr lang="ca-ES" smtClean="0"/>
              <a:pPr/>
              <a:t>12/12/2013</a:t>
            </a:fld>
            <a:endParaRPr lang="ca-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682D95-F64F-4129-A0FB-DD6F8393CC60}" type="slidenum">
              <a:rPr lang="ca-ES" smtClean="0"/>
              <a:pPr/>
              <a:t>‹Nº›</a:t>
            </a:fld>
            <a:endParaRPr lang="ca-ES"/>
          </a:p>
        </p:txBody>
      </p:sp>
    </p:spTree>
    <p:extLst>
      <p:ext uri="{BB962C8B-B14F-4D97-AF65-F5344CB8AC3E}">
        <p14:creationId xmlns:p14="http://schemas.microsoft.com/office/powerpoint/2010/main" val="399284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A0F0F-93D1-4EC2-BF18-FF4E14EFEF86}" type="datetimeFigureOut">
              <a:rPr lang="ca-ES" smtClean="0"/>
              <a:pPr/>
              <a:t>12/12/2013</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F91A5-4B7B-4976-A386-3B41F1A337B4}" type="slidenum">
              <a:rPr lang="ca-ES" smtClean="0"/>
              <a:pPr/>
              <a:t>‹Nº›</a:t>
            </a:fld>
            <a:endParaRPr lang="ca-ES"/>
          </a:p>
        </p:txBody>
      </p:sp>
    </p:spTree>
    <p:extLst>
      <p:ext uri="{BB962C8B-B14F-4D97-AF65-F5344CB8AC3E}">
        <p14:creationId xmlns:p14="http://schemas.microsoft.com/office/powerpoint/2010/main" val="121573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0B2B8D-1082-4B10-A057-A29C0FA35B3A}" type="slidenum">
              <a:rPr lang="es-ES" smtClean="0"/>
              <a:pPr>
                <a:spcBef>
                  <a:spcPct val="0"/>
                </a:spcBef>
              </a:pPr>
              <a:t>1</a:t>
            </a:fld>
            <a:endParaRPr lang="es-ES" smtClean="0"/>
          </a:p>
        </p:txBody>
      </p:sp>
      <p:sp>
        <p:nvSpPr>
          <p:cNvPr id="28677" name="4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305625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B71DAB-F45C-489E-993C-A4A5D2B4BA71}" type="slidenum">
              <a:rPr lang="es-ES" smtClean="0"/>
              <a:pPr>
                <a:spcBef>
                  <a:spcPct val="0"/>
                </a:spcBef>
              </a:pPr>
              <a:t>7</a:t>
            </a:fld>
            <a:endParaRPr lang="es-ES" smtClean="0"/>
          </a:p>
        </p:txBody>
      </p:sp>
      <p:sp>
        <p:nvSpPr>
          <p:cNvPr id="50181" name="4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200432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
        <p:nvSpPr>
          <p:cNvPr id="870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B71DAB-F45C-489E-993C-A4A5D2B4BA71}" type="slidenum">
              <a:rPr lang="es-ES" smtClean="0"/>
              <a:pPr>
                <a:spcBef>
                  <a:spcPct val="0"/>
                </a:spcBef>
              </a:pPr>
              <a:t>8</a:t>
            </a:fld>
            <a:endParaRPr lang="es-ES" smtClean="0"/>
          </a:p>
        </p:txBody>
      </p:sp>
      <p:sp>
        <p:nvSpPr>
          <p:cNvPr id="50181" name="4 Marcador de encabezado"/>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s-ES" dirty="0" smtClean="0"/>
          </a:p>
        </p:txBody>
      </p:sp>
    </p:spTree>
    <p:extLst>
      <p:ext uri="{BB962C8B-B14F-4D97-AF65-F5344CB8AC3E}">
        <p14:creationId xmlns:p14="http://schemas.microsoft.com/office/powerpoint/2010/main" val="32796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13 Marcador de fecha"/>
          <p:cNvSpPr>
            <a:spLocks noGrp="1"/>
          </p:cNvSpPr>
          <p:nvPr>
            <p:ph type="dt" sz="half" idx="10"/>
          </p:nvPr>
        </p:nvSpPr>
        <p:spPr/>
        <p:txBody>
          <a:bodyPr/>
          <a:lstStyle>
            <a:lvl1pPr>
              <a:defRPr/>
            </a:lvl1pPr>
          </a:lstStyle>
          <a:p>
            <a:pPr>
              <a:defRPr/>
            </a:pPr>
            <a:fld id="{6C931A8C-9370-4001-AC28-C633D8BE7EA3}"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2899EF39-98F4-4029-9BD5-157EF80603F2}" type="slidenum">
              <a:rPr lang="es-ES"/>
              <a:pPr>
                <a:defRPr/>
              </a:pPr>
              <a:t>‹Nº›</a:t>
            </a:fld>
            <a:endParaRPr lang="es-ES"/>
          </a:p>
        </p:txBody>
      </p:sp>
    </p:spTree>
    <p:extLst>
      <p:ext uri="{BB962C8B-B14F-4D97-AF65-F5344CB8AC3E}">
        <p14:creationId xmlns:p14="http://schemas.microsoft.com/office/powerpoint/2010/main" val="37516736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C50FFD04-7382-48B5-BBFE-80192FDFD2F6}"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8FDFE143-32CC-45B2-AD0A-B7487906077D}" type="slidenum">
              <a:rPr lang="es-ES"/>
              <a:pPr>
                <a:defRPr/>
              </a:pPr>
              <a:t>‹Nº›</a:t>
            </a:fld>
            <a:endParaRPr lang="es-ES"/>
          </a:p>
        </p:txBody>
      </p:sp>
    </p:spTree>
    <p:extLst>
      <p:ext uri="{BB962C8B-B14F-4D97-AF65-F5344CB8AC3E}">
        <p14:creationId xmlns:p14="http://schemas.microsoft.com/office/powerpoint/2010/main" val="49737003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AF369171-D921-4DC8-853E-4B3F36E012F5}"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D859F3FF-3A44-4A40-A278-0E5D138C5FE0}" type="slidenum">
              <a:rPr lang="es-ES"/>
              <a:pPr>
                <a:defRPr/>
              </a:pPr>
              <a:t>‹Nº›</a:t>
            </a:fld>
            <a:endParaRPr lang="es-ES"/>
          </a:p>
        </p:txBody>
      </p:sp>
    </p:spTree>
    <p:extLst>
      <p:ext uri="{BB962C8B-B14F-4D97-AF65-F5344CB8AC3E}">
        <p14:creationId xmlns:p14="http://schemas.microsoft.com/office/powerpoint/2010/main" val="20628692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D165F75D-3A4C-4E2F-B0E4-D62C7F113B1E}"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85B23DE0-7AFE-4E88-BDDE-AE2A96D0E92E}" type="slidenum">
              <a:rPr lang="es-ES"/>
              <a:pPr>
                <a:defRPr/>
              </a:pPr>
              <a:t>‹Nº›</a:t>
            </a:fld>
            <a:endParaRPr lang="es-ES"/>
          </a:p>
        </p:txBody>
      </p:sp>
    </p:spTree>
    <p:extLst>
      <p:ext uri="{BB962C8B-B14F-4D97-AF65-F5344CB8AC3E}">
        <p14:creationId xmlns:p14="http://schemas.microsoft.com/office/powerpoint/2010/main" val="35092544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13 Marcador de fecha"/>
          <p:cNvSpPr>
            <a:spLocks noGrp="1"/>
          </p:cNvSpPr>
          <p:nvPr>
            <p:ph type="dt" sz="half" idx="10"/>
          </p:nvPr>
        </p:nvSpPr>
        <p:spPr/>
        <p:txBody>
          <a:bodyPr/>
          <a:lstStyle>
            <a:lvl1pPr>
              <a:defRPr/>
            </a:lvl1pPr>
          </a:lstStyle>
          <a:p>
            <a:pPr>
              <a:defRPr/>
            </a:pPr>
            <a:fld id="{99DBAA51-D9CF-4E24-A9D8-09C9CF40699B}"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8"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9" name="22 Marcador de número de diapositiva"/>
          <p:cNvSpPr>
            <a:spLocks noGrp="1"/>
          </p:cNvSpPr>
          <p:nvPr>
            <p:ph type="sldNum" sz="quarter" idx="12"/>
          </p:nvPr>
        </p:nvSpPr>
        <p:spPr/>
        <p:txBody>
          <a:bodyPr/>
          <a:lstStyle>
            <a:lvl1pPr>
              <a:defRPr/>
            </a:lvl1pPr>
          </a:lstStyle>
          <a:p>
            <a:pPr>
              <a:defRPr/>
            </a:pPr>
            <a:fld id="{F05B838F-E1A5-4FD2-ACC4-0166D3297296}" type="slidenum">
              <a:rPr lang="es-ES"/>
              <a:pPr>
                <a:defRPr/>
              </a:pPr>
              <a:t>‹Nº›</a:t>
            </a:fld>
            <a:endParaRPr lang="es-ES"/>
          </a:p>
        </p:txBody>
      </p:sp>
    </p:spTree>
    <p:extLst>
      <p:ext uri="{BB962C8B-B14F-4D97-AF65-F5344CB8AC3E}">
        <p14:creationId xmlns:p14="http://schemas.microsoft.com/office/powerpoint/2010/main" val="25207727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0279378C-0E2B-4BFE-A514-E3DD86A7151A}"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4"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5" name="22 Marcador de número de diapositiva"/>
          <p:cNvSpPr>
            <a:spLocks noGrp="1"/>
          </p:cNvSpPr>
          <p:nvPr>
            <p:ph type="sldNum" sz="quarter" idx="12"/>
          </p:nvPr>
        </p:nvSpPr>
        <p:spPr/>
        <p:txBody>
          <a:bodyPr/>
          <a:lstStyle>
            <a:lvl1pPr>
              <a:defRPr/>
            </a:lvl1pPr>
          </a:lstStyle>
          <a:p>
            <a:pPr>
              <a:defRPr/>
            </a:pPr>
            <a:fld id="{0B67CD77-2B30-43AF-BEBD-FB3C9F3608B7}" type="slidenum">
              <a:rPr lang="es-ES"/>
              <a:pPr>
                <a:defRPr/>
              </a:pPr>
              <a:t>‹Nº›</a:t>
            </a:fld>
            <a:endParaRPr lang="es-ES"/>
          </a:p>
        </p:txBody>
      </p:sp>
    </p:spTree>
    <p:extLst>
      <p:ext uri="{BB962C8B-B14F-4D97-AF65-F5344CB8AC3E}">
        <p14:creationId xmlns:p14="http://schemas.microsoft.com/office/powerpoint/2010/main" val="13347677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84EA153E-047C-4744-A7C9-DEE8B24BED8C}"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3"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4" name="22 Marcador de número de diapositiva"/>
          <p:cNvSpPr>
            <a:spLocks noGrp="1"/>
          </p:cNvSpPr>
          <p:nvPr>
            <p:ph type="sldNum" sz="quarter" idx="12"/>
          </p:nvPr>
        </p:nvSpPr>
        <p:spPr/>
        <p:txBody>
          <a:bodyPr/>
          <a:lstStyle>
            <a:lvl1pPr>
              <a:defRPr/>
            </a:lvl1pPr>
          </a:lstStyle>
          <a:p>
            <a:pPr>
              <a:defRPr/>
            </a:pPr>
            <a:fld id="{830D4C07-F011-4C01-81F9-98B87DEF9469}" type="slidenum">
              <a:rPr lang="es-ES"/>
              <a:pPr>
                <a:defRPr/>
              </a:pPr>
              <a:t>‹Nº›</a:t>
            </a:fld>
            <a:endParaRPr lang="es-ES"/>
          </a:p>
        </p:txBody>
      </p:sp>
    </p:spTree>
    <p:extLst>
      <p:ext uri="{BB962C8B-B14F-4D97-AF65-F5344CB8AC3E}">
        <p14:creationId xmlns:p14="http://schemas.microsoft.com/office/powerpoint/2010/main" val="20617576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03556E68-739D-49E4-88D8-E304B3AD1D48}"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7741E78F-7632-467F-A08B-12B5187C8384}" type="slidenum">
              <a:rPr lang="es-ES"/>
              <a:pPr>
                <a:defRPr/>
              </a:pPr>
              <a:t>‹Nº›</a:t>
            </a:fld>
            <a:endParaRPr lang="es-ES"/>
          </a:p>
        </p:txBody>
      </p:sp>
    </p:spTree>
    <p:extLst>
      <p:ext uri="{BB962C8B-B14F-4D97-AF65-F5344CB8AC3E}">
        <p14:creationId xmlns:p14="http://schemas.microsoft.com/office/powerpoint/2010/main" val="16387836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s-ES" noProof="0" dirty="0" smtClean="0"/>
              <a:t>Haga clic en el icono para agregar una imagen</a:t>
            </a:r>
            <a:endParaRPr lang="en-US" noProof="0" dirty="0"/>
          </a:p>
        </p:txBody>
      </p:sp>
      <p:sp>
        <p:nvSpPr>
          <p:cNvPr id="4" name="3 Marcador de texto"/>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CD5E41C6-D422-4082-804F-39393C320352}"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6"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7" name="22 Marcador de número de diapositiva"/>
          <p:cNvSpPr>
            <a:spLocks noGrp="1"/>
          </p:cNvSpPr>
          <p:nvPr>
            <p:ph type="sldNum" sz="quarter" idx="12"/>
          </p:nvPr>
        </p:nvSpPr>
        <p:spPr/>
        <p:txBody>
          <a:bodyPr/>
          <a:lstStyle>
            <a:lvl1pPr>
              <a:defRPr/>
            </a:lvl1pPr>
          </a:lstStyle>
          <a:p>
            <a:pPr>
              <a:defRPr/>
            </a:pPr>
            <a:fld id="{CA8327C3-2526-43A1-A6A5-3504FF72D8DC}" type="slidenum">
              <a:rPr lang="es-ES"/>
              <a:pPr>
                <a:defRPr/>
              </a:pPr>
              <a:t>‹Nº›</a:t>
            </a:fld>
            <a:endParaRPr lang="es-ES"/>
          </a:p>
        </p:txBody>
      </p:sp>
    </p:spTree>
    <p:extLst>
      <p:ext uri="{BB962C8B-B14F-4D97-AF65-F5344CB8AC3E}">
        <p14:creationId xmlns:p14="http://schemas.microsoft.com/office/powerpoint/2010/main" val="2940224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2F9261D-A3F0-47FF-BE11-A1F2200A702E}"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5122DC19-24F3-479B-B2D6-A1C0AD3B4926}" type="slidenum">
              <a:rPr lang="es-ES"/>
              <a:pPr>
                <a:defRPr/>
              </a:pPr>
              <a:t>‹Nº›</a:t>
            </a:fld>
            <a:endParaRPr lang="es-ES"/>
          </a:p>
        </p:txBody>
      </p:sp>
    </p:spTree>
    <p:extLst>
      <p:ext uri="{BB962C8B-B14F-4D97-AF65-F5344CB8AC3E}">
        <p14:creationId xmlns:p14="http://schemas.microsoft.com/office/powerpoint/2010/main" val="15735122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84B41804-B858-413A-9FAB-5DA89D8EF94B}"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5" name="2 Marcador de pie de página"/>
          <p:cNvSpPr>
            <a:spLocks noGrp="1"/>
          </p:cNvSpPr>
          <p:nvPr>
            <p:ph type="ftr" sz="quarter" idx="11"/>
          </p:nvPr>
        </p:nvSpPr>
        <p:spPr/>
        <p:txBody>
          <a:bodyPr/>
          <a:lstStyle>
            <a:lvl1pPr>
              <a:defRPr/>
            </a:lvl1pPr>
          </a:lstStyle>
          <a:p>
            <a:pPr>
              <a:defRPr/>
            </a:pPr>
            <a:endParaRPr lang="es-ES">
              <a:solidFill>
                <a:prstClr val="black">
                  <a:shade val="50000"/>
                </a:prstClr>
              </a:solidFill>
            </a:endParaRPr>
          </a:p>
        </p:txBody>
      </p:sp>
      <p:sp>
        <p:nvSpPr>
          <p:cNvPr id="6" name="22 Marcador de número de diapositiva"/>
          <p:cNvSpPr>
            <a:spLocks noGrp="1"/>
          </p:cNvSpPr>
          <p:nvPr>
            <p:ph type="sldNum" sz="quarter" idx="12"/>
          </p:nvPr>
        </p:nvSpPr>
        <p:spPr/>
        <p:txBody>
          <a:bodyPr/>
          <a:lstStyle>
            <a:lvl1pPr>
              <a:defRPr/>
            </a:lvl1pPr>
          </a:lstStyle>
          <a:p>
            <a:pPr>
              <a:defRPr/>
            </a:pPr>
            <a:fld id="{7521B099-8846-4240-99E8-1062A85154FF}" type="slidenum">
              <a:rPr lang="es-ES"/>
              <a:pPr>
                <a:defRPr/>
              </a:pPr>
              <a:t>‹Nº›</a:t>
            </a:fld>
            <a:endParaRPr lang="es-ES"/>
          </a:p>
        </p:txBody>
      </p:sp>
    </p:spTree>
    <p:extLst>
      <p:ext uri="{BB962C8B-B14F-4D97-AF65-F5344CB8AC3E}">
        <p14:creationId xmlns:p14="http://schemas.microsoft.com/office/powerpoint/2010/main" val="32605203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A5CE724-8734-4F48-8159-18B230C10081}" type="datetimeFigureOut">
              <a:rPr lang="ca-ES" smtClean="0"/>
              <a:pPr/>
              <a:t>12/12/2013</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EEF43323-BB94-4952-8C16-1F7653E0A553}"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5CE724-8734-4F48-8159-18B230C10081}" type="datetimeFigureOut">
              <a:rPr lang="ca-ES" smtClean="0"/>
              <a:pPr/>
              <a:t>12/12/2013</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43323-BB94-4952-8C16-1F7653E0A553}"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s-ES" smtClean="0"/>
              <a:t>Haga clic para modificar el estilo de título del patrón</a:t>
            </a:r>
            <a:endParaRPr lang="en-US"/>
          </a:p>
        </p:txBody>
      </p:sp>
      <p:sp>
        <p:nvSpPr>
          <p:cNvPr id="1027" name="12 Marcador de texto"/>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17527EB3-81E7-4146-9B96-878C2A2AA393}" type="datetimeFigureOut">
              <a:rPr lang="es-ES">
                <a:solidFill>
                  <a:prstClr val="black">
                    <a:shade val="50000"/>
                  </a:prstClr>
                </a:solidFill>
              </a:rPr>
              <a:pPr>
                <a:defRPr/>
              </a:pPr>
              <a:t>12/12/2013</a:t>
            </a:fld>
            <a:endParaRPr lang="es-ES" dirty="0">
              <a:solidFill>
                <a:prstClr val="black">
                  <a:shade val="50000"/>
                </a:prstClr>
              </a:solidFill>
            </a:endParaRPr>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s-ES">
              <a:solidFill>
                <a:prstClr val="black">
                  <a:shade val="50000"/>
                </a:prstClr>
              </a:solidFill>
            </a:endParaRPr>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000000"/>
                </a:solidFill>
                <a:latin typeface="Book Antiqua" panose="02040602050305030304" pitchFamily="18" charset="0"/>
              </a:defRPr>
            </a:lvl1pPr>
          </a:lstStyle>
          <a:p>
            <a:pPr fontAlgn="base">
              <a:spcBef>
                <a:spcPct val="0"/>
              </a:spcBef>
              <a:spcAft>
                <a:spcPct val="0"/>
              </a:spcAft>
              <a:defRPr/>
            </a:pPr>
            <a:fld id="{27780D6B-FA50-4A3D-8C64-AE4B02B6B9BF}" type="slidenum">
              <a:rPr lang="es-ES">
                <a:cs typeface="Arial" panose="020B0604020202020204" pitchFamily="34" charset="0"/>
              </a:rPr>
              <a:pPr fontAlgn="base">
                <a:spcBef>
                  <a:spcPct val="0"/>
                </a:spcBef>
                <a:spcAft>
                  <a:spcPct val="0"/>
                </a:spcAft>
                <a:defRPr/>
              </a:pPr>
              <a:t>‹Nº›</a:t>
            </a:fld>
            <a:endParaRPr lang="es-ES">
              <a:cs typeface="Arial" panose="020B0604020202020204" pitchFamily="34" charset="0"/>
            </a:endParaRPr>
          </a:p>
        </p:txBody>
      </p:sp>
    </p:spTree>
    <p:extLst>
      <p:ext uri="{BB962C8B-B14F-4D97-AF65-F5344CB8AC3E}">
        <p14:creationId xmlns:p14="http://schemas.microsoft.com/office/powerpoint/2010/main" val="3104426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000000"/>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D:\_COMPARTE_LECTURA\Campus VALLADOLID\va_3.12 LUCIA\Fotos\Febrero 2013\_DSC0299_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71" y="0"/>
            <a:ext cx="1021781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79388" y="765175"/>
            <a:ext cx="3232150" cy="641350"/>
          </a:xfrm>
          <a:prstGeom prst="rect">
            <a:avLst/>
          </a:prstGeom>
          <a:noFill/>
        </p:spPr>
        <p:txBody>
          <a:bodyPr>
            <a:spAutoFit/>
          </a:bodyPr>
          <a:lstStyle/>
          <a:p>
            <a:pPr eaLnBrk="1" fontAlgn="auto" hangingPunct="1">
              <a:spcBef>
                <a:spcPts val="0"/>
              </a:spcBef>
              <a:spcAft>
                <a:spcPts val="0"/>
              </a:spcAft>
              <a:defRPr/>
            </a:pPr>
            <a:r>
              <a:rPr lang="es-ES" dirty="0">
                <a:ln w="18415" cmpd="sng">
                  <a:noFill/>
                  <a:prstDash val="solid"/>
                </a:ln>
                <a:solidFill>
                  <a:schemeClr val="bg1"/>
                </a:solidFill>
                <a:effectLst>
                  <a:outerShdw blurRad="63500" dir="3600000" algn="tl" rotWithShape="0">
                    <a:srgbClr val="000000">
                      <a:alpha val="70000"/>
                    </a:srgbClr>
                  </a:outerShdw>
                </a:effectLst>
                <a:latin typeface="+mj-lt"/>
                <a:cs typeface="+mn-cs"/>
              </a:rPr>
              <a:t>EDIFICIO CERO ENERGÍA</a:t>
            </a:r>
          </a:p>
          <a:p>
            <a:pPr eaLnBrk="1" fontAlgn="auto" hangingPunct="1">
              <a:spcBef>
                <a:spcPts val="0"/>
              </a:spcBef>
              <a:spcAft>
                <a:spcPts val="0"/>
              </a:spcAft>
              <a:defRPr/>
            </a:pPr>
            <a:r>
              <a:rPr lang="es-ES" dirty="0">
                <a:ln w="18415" cmpd="sng">
                  <a:noFill/>
                  <a:prstDash val="solid"/>
                </a:ln>
                <a:solidFill>
                  <a:schemeClr val="bg1"/>
                </a:solidFill>
                <a:effectLst>
                  <a:outerShdw blurRad="63500" dir="3600000" algn="tl" rotWithShape="0">
                    <a:srgbClr val="000000">
                      <a:alpha val="70000"/>
                    </a:srgbClr>
                  </a:outerShdw>
                </a:effectLst>
                <a:latin typeface="+mj-lt"/>
                <a:cs typeface="+mn-cs"/>
              </a:rPr>
              <a:t>ZERO ENERGY BUILDING</a:t>
            </a:r>
          </a:p>
        </p:txBody>
      </p:sp>
      <p:pic>
        <p:nvPicPr>
          <p:cNvPr id="5" name="Picture 12" descr="D:\_COMPARTE_LECTURA\Campus VALLADOLID\va_3.12 LUCIA\Premios ICCL\Presentación\sellos .png"/>
          <p:cNvPicPr>
            <a:picLocks noChangeAspect="1" noChangeArrowheads="1"/>
          </p:cNvPicPr>
          <p:nvPr/>
        </p:nvPicPr>
        <p:blipFill>
          <a:blip r:embed="rId4" cstate="screen"/>
          <a:srcRect/>
          <a:stretch>
            <a:fillRect/>
          </a:stretch>
        </p:blipFill>
        <p:spPr bwMode="auto">
          <a:xfrm>
            <a:off x="323528" y="3404646"/>
            <a:ext cx="1008112" cy="3047599"/>
          </a:xfrm>
          <a:prstGeom prst="roundRect">
            <a:avLst>
              <a:gd name="adj" fmla="val 8594"/>
            </a:avLst>
          </a:prstGeom>
          <a:gradFill>
            <a:gsLst>
              <a:gs pos="0">
                <a:schemeClr val="tx1">
                  <a:alpha val="60000"/>
                </a:schemeClr>
              </a:gs>
              <a:gs pos="100000">
                <a:schemeClr val="tx1">
                  <a:lumMod val="50000"/>
                  <a:lumOff val="50000"/>
                  <a:alpha val="60000"/>
                </a:schemeClr>
              </a:gs>
            </a:gsLst>
            <a:lin ang="5400000" scaled="0"/>
          </a:gradFill>
          <a:ln w="12700">
            <a:solidFill>
              <a:schemeClr val="bg1"/>
            </a:solidFill>
          </a:ln>
          <a:effectLst>
            <a:reflection blurRad="12700" stA="38000" endPos="28000" dist="5000" dir="5400000" sy="-100000" algn="bl" rotWithShape="0"/>
          </a:effectLst>
        </p:spPr>
      </p:pic>
      <p:sp>
        <p:nvSpPr>
          <p:cNvPr id="12" name="11 Rectángulo redondeado"/>
          <p:cNvSpPr/>
          <p:nvPr/>
        </p:nvSpPr>
        <p:spPr>
          <a:xfrm>
            <a:off x="-6350" y="61019"/>
            <a:ext cx="9144000" cy="40466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es-ES" b="1" spc="150" dirty="0">
                <a:ln w="11430"/>
                <a:solidFill>
                  <a:schemeClr val="tx1"/>
                </a:solidFill>
                <a:effectLst>
                  <a:outerShdw blurRad="25400" algn="tl" rotWithShape="0">
                    <a:srgbClr val="000000">
                      <a:alpha val="43000"/>
                    </a:srgbClr>
                  </a:outerShdw>
                </a:effectLst>
                <a:latin typeface="Franklin Gothic Demi" pitchFamily="34" charset="0"/>
                <a:cs typeface="Arial" pitchFamily="34" charset="0"/>
              </a:rPr>
              <a:t>LANZADERA UNIVERSITARIA DE CENTROS DE INVESTIGACIÓN APLICADA</a:t>
            </a:r>
          </a:p>
          <a:p>
            <a:pPr algn="ctr" eaLnBrk="1" fontAlgn="auto" hangingPunct="1">
              <a:spcBef>
                <a:spcPts val="0"/>
              </a:spcBef>
              <a:spcAft>
                <a:spcPts val="0"/>
              </a:spcAft>
              <a:defRPr/>
            </a:pPr>
            <a:endParaRPr lang="es-ES" sz="1000" b="1" spc="150" dirty="0">
              <a:ln w="11430"/>
              <a:solidFill>
                <a:schemeClr val="tx1"/>
              </a:solidFill>
              <a:effectLst>
                <a:outerShdw blurRad="25400" algn="tl" rotWithShape="0">
                  <a:srgbClr val="000000">
                    <a:alpha val="43000"/>
                  </a:srgbClr>
                </a:outerShdw>
              </a:effectLst>
              <a:latin typeface="Arial" pitchFamily="34" charset="0"/>
              <a:cs typeface="Arial" pitchFamily="34" charset="0"/>
            </a:endParaRPr>
          </a:p>
        </p:txBody>
      </p:sp>
      <p:sp>
        <p:nvSpPr>
          <p:cNvPr id="4102" name="Text Box 7"/>
          <p:cNvSpPr txBox="1">
            <a:spLocks noChangeArrowheads="1"/>
          </p:cNvSpPr>
          <p:nvPr/>
        </p:nvSpPr>
        <p:spPr bwMode="auto">
          <a:xfrm>
            <a:off x="6470650" y="765175"/>
            <a:ext cx="2443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0"/>
              </a:spcBef>
              <a:buClrTx/>
              <a:buSzTx/>
              <a:buFontTx/>
              <a:buNone/>
              <a:defRPr/>
            </a:pPr>
            <a:r>
              <a:rPr lang="es-ES" dirty="0" smtClean="0">
                <a:ln w="0"/>
                <a:solidFill>
                  <a:srgbClr val="FBE439"/>
                </a:solidFill>
                <a:effectLst>
                  <a:outerShdw blurRad="38100" dist="25400" dir="5400000" algn="ctr" rotWithShape="0">
                    <a:srgbClr val="6E747A">
                      <a:alpha val="43000"/>
                    </a:srgbClr>
                  </a:outerShdw>
                </a:effectLst>
                <a:latin typeface="Arial" panose="020B0604020202020204" pitchFamily="34" charset="0"/>
              </a:rPr>
              <a:t>Edificio</a:t>
            </a:r>
            <a:r>
              <a:rPr lang="es-ES" sz="1800" dirty="0" smtClean="0">
                <a:ln w="0"/>
                <a:solidFill>
                  <a:srgbClr val="FBE439"/>
                </a:solidFill>
                <a:effectLst>
                  <a:outerShdw blurRad="38100" dist="25400" dir="5400000" algn="ctr" rotWithShape="0">
                    <a:srgbClr val="6E747A">
                      <a:alpha val="43000"/>
                    </a:srgbClr>
                  </a:outerShdw>
                </a:effectLst>
                <a:latin typeface="Arial" panose="020B0604020202020204" pitchFamily="34" charset="0"/>
              </a:rPr>
              <a:t> </a:t>
            </a:r>
            <a:r>
              <a:rPr lang="es-ES" dirty="0" smtClean="0">
                <a:ln w="0"/>
                <a:solidFill>
                  <a:srgbClr val="FBE439"/>
                </a:solidFill>
                <a:effectLst>
                  <a:outerShdw blurRad="38100" dist="25400" dir="5400000" algn="ctr" rotWithShape="0">
                    <a:srgbClr val="6E747A">
                      <a:alpha val="43000"/>
                    </a:srgbClr>
                  </a:outerShdw>
                </a:effectLst>
                <a:latin typeface="Arial" panose="020B0604020202020204" pitchFamily="34" charset="0"/>
              </a:rPr>
              <a:t>LUCIA</a:t>
            </a: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7413" y="5483225"/>
            <a:ext cx="1676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37413" y="6019800"/>
            <a:ext cx="1676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41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10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5484546" y="-24"/>
            <a:ext cx="6072230" cy="1477328"/>
          </a:xfrm>
          <a:prstGeom prst="rect">
            <a:avLst/>
          </a:prstGeom>
          <a:noFill/>
        </p:spPr>
        <p:txBody>
          <a:bodyPr wrap="square" rtlCol="0">
            <a:spAutoFit/>
          </a:bodyPr>
          <a:lstStyle/>
          <a:p>
            <a:r>
              <a:rPr lang="es-ES" sz="1500" dirty="0" smtClean="0">
                <a:solidFill>
                  <a:schemeClr val="bg1"/>
                </a:solidFill>
                <a:latin typeface="Arial" pitchFamily="34" charset="0"/>
                <a:cs typeface="Arial" pitchFamily="34" charset="0"/>
              </a:rPr>
              <a:t>FRANCISCO VALBUENA GARCÍA - UVa</a:t>
            </a:r>
          </a:p>
          <a:p>
            <a:endParaRPr lang="es-ES_tradnl" sz="2500" b="1" dirty="0" smtClean="0">
              <a:solidFill>
                <a:srgbClr val="080808"/>
              </a:solidFill>
              <a:latin typeface="Arial" pitchFamily="34" charset="0"/>
              <a:cs typeface="Arial" pitchFamily="34" charset="0"/>
            </a:endParaRPr>
          </a:p>
          <a:p>
            <a:endParaRPr lang="es-ES_tradnl" sz="2500" b="1" dirty="0" smtClean="0">
              <a:solidFill>
                <a:srgbClr val="080808"/>
              </a:solidFill>
              <a:latin typeface="Arial" pitchFamily="34" charset="0"/>
              <a:cs typeface="Arial" pitchFamily="34" charset="0"/>
            </a:endParaRPr>
          </a:p>
          <a:p>
            <a:endParaRPr lang="ca-ES" sz="2500" b="1" dirty="0">
              <a:solidFill>
                <a:srgbClr val="080808"/>
              </a:solidFill>
              <a:latin typeface="Arial" pitchFamily="34" charset="0"/>
              <a:cs typeface="Arial" pitchFamily="34" charset="0"/>
            </a:endParaRPr>
          </a:p>
        </p:txBody>
      </p:sp>
      <p:pic>
        <p:nvPicPr>
          <p:cNvPr id="3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88" r="7529" b="9366"/>
          <a:stretch/>
        </p:blipFill>
        <p:spPr bwMode="auto">
          <a:xfrm>
            <a:off x="4032869" y="2779834"/>
            <a:ext cx="4927650" cy="313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4100989" y="5146529"/>
            <a:ext cx="696325" cy="141996"/>
          </a:xfrm>
          <a:prstGeom prst="rect">
            <a:avLst/>
          </a:prstGeom>
          <a:noFill/>
        </p:spPr>
        <p:txBody>
          <a:bodyPr wrap="square" rtlCol="0">
            <a:spAutoFit/>
          </a:bodyPr>
          <a:lstStyle/>
          <a:p>
            <a:r>
              <a:rPr lang="es-ES" sz="600" dirty="0" smtClean="0">
                <a:solidFill>
                  <a:schemeClr val="bg1"/>
                </a:solidFill>
              </a:rPr>
              <a:t>SEGUNDA</a:t>
            </a:r>
            <a:endParaRPr lang="es-ES" sz="600" dirty="0">
              <a:solidFill>
                <a:schemeClr val="bg1"/>
              </a:solidFill>
            </a:endParaRPr>
          </a:p>
        </p:txBody>
      </p:sp>
      <p:sp>
        <p:nvSpPr>
          <p:cNvPr id="32" name="CuadroTexto 31"/>
          <p:cNvSpPr txBox="1"/>
          <p:nvPr/>
        </p:nvSpPr>
        <p:spPr>
          <a:xfrm>
            <a:off x="5065849" y="5146529"/>
            <a:ext cx="696325" cy="141996"/>
          </a:xfrm>
          <a:prstGeom prst="rect">
            <a:avLst/>
          </a:prstGeom>
          <a:noFill/>
        </p:spPr>
        <p:txBody>
          <a:bodyPr wrap="square" rtlCol="0">
            <a:spAutoFit/>
          </a:bodyPr>
          <a:lstStyle/>
          <a:p>
            <a:r>
              <a:rPr lang="es-ES" sz="600" dirty="0" smtClean="0">
                <a:solidFill>
                  <a:schemeClr val="bg1"/>
                </a:solidFill>
              </a:rPr>
              <a:t>PRIMERA</a:t>
            </a:r>
            <a:endParaRPr lang="es-ES" sz="600" dirty="0">
              <a:solidFill>
                <a:schemeClr val="bg1"/>
              </a:solidFill>
            </a:endParaRPr>
          </a:p>
        </p:txBody>
      </p:sp>
      <p:sp>
        <p:nvSpPr>
          <p:cNvPr id="33" name="CuadroTexto 32"/>
          <p:cNvSpPr txBox="1"/>
          <p:nvPr/>
        </p:nvSpPr>
        <p:spPr>
          <a:xfrm>
            <a:off x="6028180" y="5146529"/>
            <a:ext cx="696325" cy="141996"/>
          </a:xfrm>
          <a:prstGeom prst="rect">
            <a:avLst/>
          </a:prstGeom>
          <a:noFill/>
        </p:spPr>
        <p:txBody>
          <a:bodyPr wrap="square" rtlCol="0">
            <a:spAutoFit/>
          </a:bodyPr>
          <a:lstStyle/>
          <a:p>
            <a:r>
              <a:rPr lang="es-ES" sz="600" dirty="0" smtClean="0">
                <a:solidFill>
                  <a:schemeClr val="bg1"/>
                </a:solidFill>
              </a:rPr>
              <a:t>BAJA</a:t>
            </a:r>
            <a:endParaRPr lang="es-ES" sz="600" dirty="0">
              <a:solidFill>
                <a:schemeClr val="bg1"/>
              </a:solidFill>
            </a:endParaRPr>
          </a:p>
        </p:txBody>
      </p:sp>
      <p:sp>
        <p:nvSpPr>
          <p:cNvPr id="34" name="CuadroTexto 33"/>
          <p:cNvSpPr txBox="1"/>
          <p:nvPr/>
        </p:nvSpPr>
        <p:spPr>
          <a:xfrm>
            <a:off x="7612037" y="5146529"/>
            <a:ext cx="696325" cy="141996"/>
          </a:xfrm>
          <a:prstGeom prst="rect">
            <a:avLst/>
          </a:prstGeom>
          <a:noFill/>
        </p:spPr>
        <p:txBody>
          <a:bodyPr wrap="square" rtlCol="0">
            <a:spAutoFit/>
          </a:bodyPr>
          <a:lstStyle/>
          <a:p>
            <a:r>
              <a:rPr lang="es-ES" sz="600" dirty="0" smtClean="0">
                <a:solidFill>
                  <a:schemeClr val="bg1"/>
                </a:solidFill>
              </a:rPr>
              <a:t>SOTANO</a:t>
            </a:r>
            <a:endParaRPr lang="es-ES" sz="600" dirty="0">
              <a:solidFill>
                <a:schemeClr val="bg1"/>
              </a:solidFill>
            </a:endParaRPr>
          </a:p>
        </p:txBody>
      </p:sp>
      <p:pic>
        <p:nvPicPr>
          <p:cNvPr id="35" name="Picture 12" descr="D:\_COMPARTE_LECTURA\Campus VALLADOLID\va_3.12 LUCIA\Fotos\Enero 2013\CIMG13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27" y="3983732"/>
            <a:ext cx="1566259" cy="123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93282" t="78197" r="102" b="7433"/>
          <a:stretch/>
        </p:blipFill>
        <p:spPr bwMode="auto">
          <a:xfrm>
            <a:off x="8030203" y="1649804"/>
            <a:ext cx="930316" cy="109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35" y="884139"/>
            <a:ext cx="3467141" cy="2112339"/>
          </a:xfrm>
          <a:prstGeom prst="rect">
            <a:avLst/>
          </a:prstGeom>
        </p:spPr>
      </p:pic>
      <p:sp>
        <p:nvSpPr>
          <p:cNvPr id="38" name="CuadroTexto 37"/>
          <p:cNvSpPr txBox="1"/>
          <p:nvPr/>
        </p:nvSpPr>
        <p:spPr>
          <a:xfrm>
            <a:off x="103535" y="3072007"/>
            <a:ext cx="3467141" cy="923330"/>
          </a:xfrm>
          <a:prstGeom prst="rect">
            <a:avLst/>
          </a:prstGeom>
          <a:noFill/>
        </p:spPr>
        <p:txBody>
          <a:bodyPr wrap="square" rtlCol="0">
            <a:spAutoFit/>
          </a:bodyPr>
          <a:lstStyle>
            <a:defPPr>
              <a:defRPr lang="en-US"/>
            </a:defPPr>
            <a:lvl1pPr algn="just">
              <a:defRPr sz="800">
                <a:solidFill>
                  <a:schemeClr val="bg1"/>
                </a:solidFill>
              </a:defRPr>
            </a:lvl1pPr>
          </a:lstStyle>
          <a:p>
            <a:endParaRPr lang="es-ES" sz="900" dirty="0">
              <a:solidFill>
                <a:schemeClr val="tx1"/>
              </a:solidFill>
              <a:latin typeface="Century Gothic" panose="020B0502020202020204" pitchFamily="34" charset="0"/>
            </a:endParaRPr>
          </a:p>
          <a:p>
            <a:r>
              <a:rPr lang="es-ES" sz="900" dirty="0">
                <a:solidFill>
                  <a:schemeClr val="tx1"/>
                </a:solidFill>
                <a:latin typeface="Century Gothic" panose="020B0502020202020204" pitchFamily="34" charset="0"/>
              </a:rPr>
              <a:t>El edificio ha sido cofinanciado con el Fondo Europeo de Desarrollo Regional de la UE y </a:t>
            </a:r>
            <a:r>
              <a:rPr lang="es-ES_tradnl" sz="900" dirty="0">
                <a:solidFill>
                  <a:schemeClr val="tx1"/>
                </a:solidFill>
                <a:latin typeface="Century Gothic" panose="020B0502020202020204" pitchFamily="34" charset="0"/>
              </a:rPr>
              <a:t>el Programa de Desarrollo de Infraestructuras de la Junta de Castilla y </a:t>
            </a:r>
            <a:r>
              <a:rPr lang="es-ES_tradnl" sz="900" dirty="0" smtClean="0">
                <a:solidFill>
                  <a:schemeClr val="tx1"/>
                </a:solidFill>
                <a:latin typeface="Century Gothic" panose="020B0502020202020204" pitchFamily="34" charset="0"/>
              </a:rPr>
              <a:t>León.</a:t>
            </a:r>
          </a:p>
          <a:p>
            <a:endParaRPr lang="es-ES_tradnl" sz="900" dirty="0">
              <a:solidFill>
                <a:schemeClr val="tx1"/>
              </a:solidFill>
              <a:latin typeface="Century Gothic" panose="020B0502020202020204" pitchFamily="34" charset="0"/>
            </a:endParaRPr>
          </a:p>
          <a:p>
            <a:endParaRPr lang="es-ES" sz="900" dirty="0">
              <a:solidFill>
                <a:schemeClr val="tx1"/>
              </a:solidFill>
              <a:latin typeface="Century Gothic" panose="020B0502020202020204" pitchFamily="34" charset="0"/>
            </a:endParaRPr>
          </a:p>
        </p:txBody>
      </p:sp>
      <p:pic>
        <p:nvPicPr>
          <p:cNvPr id="39" name="Imagen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1268" y="3995337"/>
            <a:ext cx="1663219" cy="1220451"/>
          </a:xfrm>
          <a:prstGeom prst="rect">
            <a:avLst/>
          </a:prstGeom>
        </p:spPr>
      </p:pic>
      <p:sp>
        <p:nvSpPr>
          <p:cNvPr id="40" name="Rectángulo 39"/>
          <p:cNvSpPr/>
          <p:nvPr/>
        </p:nvSpPr>
        <p:spPr>
          <a:xfrm>
            <a:off x="3766863" y="818287"/>
            <a:ext cx="3754004" cy="2578655"/>
          </a:xfrm>
          <a:prstGeom prst="rect">
            <a:avLst/>
          </a:prstGeom>
        </p:spPr>
        <p:txBody>
          <a:bodyPr wrap="square">
            <a:spAutoFit/>
          </a:bodyPr>
          <a:lstStyle/>
          <a:p>
            <a:pPr algn="just">
              <a:lnSpc>
                <a:spcPct val="115000"/>
              </a:lnSpc>
              <a:spcAft>
                <a:spcPts val="1000"/>
              </a:spcAft>
            </a:pPr>
            <a:r>
              <a:rPr lang="es-ES" sz="900" dirty="0">
                <a:latin typeface="Century Gothic" panose="020B0502020202020204" pitchFamily="34" charset="0"/>
                <a:ea typeface="Calibri" panose="020F0502020204030204" pitchFamily="34" charset="0"/>
                <a:cs typeface="Arial" panose="020B0604020202020204" pitchFamily="34" charset="0"/>
              </a:rPr>
              <a:t>El edificio LUCIA se surte íntegramente con energías renovables,  incluyendo  en ello además de las demandas de climatización y ventilación  todos los servicios eléctricos e iluminación.  Es </a:t>
            </a:r>
            <a:r>
              <a:rPr lang="es-ES_tradnl" sz="900" dirty="0">
                <a:latin typeface="Century Gothic" panose="020B0502020202020204" pitchFamily="34" charset="0"/>
                <a:ea typeface="Calibri" panose="020F0502020204030204" pitchFamily="34" charset="0"/>
                <a:cs typeface="Arial" panose="020B0604020202020204" pitchFamily="34" charset="0"/>
              </a:rPr>
              <a:t>un  edificio de energía casi nula (NZEB-  </a:t>
            </a:r>
            <a:r>
              <a:rPr lang="es-ES_tradnl" sz="900" dirty="0" err="1">
                <a:latin typeface="Century Gothic" panose="020B0502020202020204" pitchFamily="34" charset="0"/>
                <a:ea typeface="Calibri" panose="020F0502020204030204" pitchFamily="34" charset="0"/>
                <a:cs typeface="Arial" panose="020B0604020202020204" pitchFamily="34" charset="0"/>
              </a:rPr>
              <a:t>Nearly</a:t>
            </a:r>
            <a:r>
              <a:rPr lang="es-ES_tradnl" sz="900" dirty="0">
                <a:latin typeface="Century Gothic" panose="020B0502020202020204" pitchFamily="34" charset="0"/>
                <a:ea typeface="Calibri" panose="020F0502020204030204" pitchFamily="34" charset="0"/>
                <a:cs typeface="Arial" panose="020B0604020202020204" pitchFamily="34" charset="0"/>
              </a:rPr>
              <a:t> Zero </a:t>
            </a:r>
            <a:r>
              <a:rPr lang="es-ES_tradnl" sz="900" dirty="0" err="1">
                <a:latin typeface="Century Gothic" panose="020B0502020202020204" pitchFamily="34" charset="0"/>
                <a:ea typeface="Calibri" panose="020F0502020204030204" pitchFamily="34" charset="0"/>
                <a:cs typeface="Arial" panose="020B0604020202020204" pitchFamily="34" charset="0"/>
              </a:rPr>
              <a:t>Energy</a:t>
            </a:r>
            <a:r>
              <a:rPr lang="es-ES_tradnl" sz="900" dirty="0">
                <a:latin typeface="Century Gothic" panose="020B0502020202020204" pitchFamily="34" charset="0"/>
                <a:ea typeface="Calibri" panose="020F0502020204030204" pitchFamily="34" charset="0"/>
                <a:cs typeface="Arial" panose="020B0604020202020204" pitchFamily="34" charset="0"/>
              </a:rPr>
              <a:t> </a:t>
            </a:r>
            <a:r>
              <a:rPr lang="es-ES_tradnl" sz="900" dirty="0" err="1">
                <a:latin typeface="Century Gothic" panose="020B0502020202020204" pitchFamily="34" charset="0"/>
                <a:ea typeface="Calibri" panose="020F0502020204030204" pitchFamily="34" charset="0"/>
                <a:cs typeface="Arial" panose="020B0604020202020204" pitchFamily="34" charset="0"/>
              </a:rPr>
              <a:t>Building</a:t>
            </a:r>
            <a:r>
              <a:rPr lang="es-ES_tradnl" sz="900" dirty="0" smtClean="0">
                <a:latin typeface="Century Gothic" panose="020B0502020202020204" pitchFamily="34" charset="0"/>
                <a:ea typeface="Calibri" panose="020F0502020204030204" pitchFamily="34" charset="0"/>
                <a:cs typeface="Arial" panose="020B0604020202020204" pitchFamily="34" charset="0"/>
              </a:rPr>
              <a:t>), </a:t>
            </a:r>
            <a:r>
              <a:rPr lang="es-ES_tradnl" sz="900" dirty="0">
                <a:latin typeface="Century Gothic" panose="020B0502020202020204" pitchFamily="34" charset="0"/>
                <a:ea typeface="Calibri" panose="020F0502020204030204" pitchFamily="34" charset="0"/>
                <a:cs typeface="Arial" panose="020B0604020202020204" pitchFamily="34" charset="0"/>
              </a:rPr>
              <a:t>y edificio CERO CO</a:t>
            </a:r>
            <a:r>
              <a:rPr lang="es-ES_tradnl" sz="900" baseline="-25000" dirty="0">
                <a:latin typeface="Century Gothic" panose="020B0502020202020204" pitchFamily="34" charset="0"/>
                <a:ea typeface="Calibri" panose="020F0502020204030204" pitchFamily="34" charset="0"/>
                <a:cs typeface="Arial" panose="020B0604020202020204" pitchFamily="34" charset="0"/>
              </a:rPr>
              <a:t>2</a:t>
            </a:r>
            <a:r>
              <a:rPr lang="es-ES_tradnl" sz="900" dirty="0">
                <a:latin typeface="Century Gothic" panose="020B0502020202020204" pitchFamily="34" charset="0"/>
                <a:ea typeface="Calibri" panose="020F0502020204030204" pitchFamily="34" charset="0"/>
                <a:cs typeface="Arial" panose="020B0604020202020204" pitchFamily="34" charset="0"/>
              </a:rPr>
              <a:t>.   </a:t>
            </a:r>
            <a:endParaRPr lang="es-ES_tradnl" sz="900" dirty="0" smtClean="0">
              <a:latin typeface="Century Gothic" panose="020B0502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s-ES" sz="900" dirty="0">
                <a:latin typeface="Century Gothic" panose="020B0502020202020204" pitchFamily="34" charset="0"/>
                <a:ea typeface="Calibri" panose="020F0502020204030204" pitchFamily="34" charset="0"/>
                <a:cs typeface="Arial" panose="020B0604020202020204" pitchFamily="34" charset="0"/>
              </a:rPr>
              <a:t>Los resultados energéticos obtenidos en las simulaciones energéticas realizadas, extraordinarios especialmente en edificio del sector terciario, han sido certificados con sistemas externos, optando a la calificación LEED- Platino y a la máxima calificación VERDE (</a:t>
            </a:r>
            <a:r>
              <a:rPr lang="es-ES" sz="900" dirty="0" err="1">
                <a:latin typeface="Century Gothic" panose="020B0502020202020204" pitchFamily="34" charset="0"/>
                <a:ea typeface="Calibri" panose="020F0502020204030204" pitchFamily="34" charset="0"/>
                <a:cs typeface="Arial" panose="020B0604020202020204" pitchFamily="34" charset="0"/>
              </a:rPr>
              <a:t>GBCEspaña</a:t>
            </a:r>
            <a:r>
              <a:rPr lang="es-ES" sz="900" dirty="0" smtClean="0">
                <a:latin typeface="Century Gothic" panose="020B0502020202020204" pitchFamily="34" charset="0"/>
                <a:ea typeface="Calibri" panose="020F0502020204030204" pitchFamily="34" charset="0"/>
                <a:cs typeface="Arial" panose="020B0604020202020204" pitchFamily="34" charset="0"/>
              </a:rPr>
              <a:t>)</a:t>
            </a:r>
          </a:p>
          <a:p>
            <a:pPr algn="just">
              <a:lnSpc>
                <a:spcPct val="115000"/>
              </a:lnSpc>
              <a:spcAft>
                <a:spcPts val="1000"/>
              </a:spcAft>
            </a:pPr>
            <a:r>
              <a:rPr lang="es-ES" sz="900" dirty="0">
                <a:latin typeface="Century Gothic" panose="020B0502020202020204" pitchFamily="34" charset="0"/>
              </a:rPr>
              <a:t>Supone una inversión de 8.500.000 € (IVA incl.), con una superficie total construida de 7.500 m2, destinados a laboratorios de investigación aplicada a través de spin-off  o empresas de base tecnológica</a:t>
            </a:r>
            <a:r>
              <a:rPr lang="es-ES" sz="900" dirty="0" smtClean="0">
                <a:latin typeface="Century Gothic" panose="020B0502020202020204" pitchFamily="34" charset="0"/>
              </a:rPr>
              <a:t>.</a:t>
            </a:r>
            <a:endParaRPr lang="es-ES" sz="900" dirty="0">
              <a:effectLst/>
              <a:latin typeface="Century Gothic" panose="020B0502020202020204" pitchFamily="34" charset="0"/>
              <a:ea typeface="Calibri" panose="020F0502020204030204" pitchFamily="34" charset="0"/>
              <a:cs typeface="Times New Roman" panose="02020603050405020304" pitchFamily="18" charset="0"/>
            </a:endParaRPr>
          </a:p>
        </p:txBody>
      </p:sp>
      <p:cxnSp>
        <p:nvCxnSpPr>
          <p:cNvPr id="51" name="Conector recto 50"/>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52"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24" name="Rectángulo 23"/>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pic>
        <p:nvPicPr>
          <p:cNvPr id="25" name="Imagen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6512" y="6477143"/>
            <a:ext cx="9144000" cy="1200329"/>
          </a:xfrm>
          <a:prstGeom prst="rect">
            <a:avLst/>
          </a:prstGeom>
          <a:noFill/>
        </p:spPr>
        <p:txBody>
          <a:bodyPr wrap="square" rtlCol="0">
            <a:spAutoFit/>
          </a:bodyPr>
          <a:lstStyle/>
          <a:p>
            <a:pPr algn="r"/>
            <a:r>
              <a:rPr lang="es-ES" sz="1100" b="1" dirty="0">
                <a:solidFill>
                  <a:schemeClr val="bg1"/>
                </a:solidFill>
                <a:latin typeface="Arial" pitchFamily="34" charset="0"/>
                <a:cs typeface="Arial" pitchFamily="34" charset="0"/>
              </a:rPr>
              <a:t>JUEVES 21 DE NOVIEMBRE DE 2013 · ESARQ-UIC</a:t>
            </a:r>
            <a:endParaRPr lang="es-ES_tradnl" sz="1100" b="1" dirty="0">
              <a:solidFill>
                <a:srgbClr val="080808"/>
              </a:solidFill>
              <a:latin typeface="Arial" pitchFamily="34" charset="0"/>
              <a:cs typeface="Arial" pitchFamily="34" charset="0"/>
            </a:endParaRPr>
          </a:p>
          <a:p>
            <a:pPr algn="r"/>
            <a:r>
              <a:rPr lang="es-ES" sz="1100" dirty="0" smtClean="0">
                <a:solidFill>
                  <a:schemeClr val="bg1"/>
                </a:solidFill>
                <a:latin typeface="Arial" pitchFamily="34" charset="0"/>
                <a:cs typeface="Arial" pitchFamily="34" charset="0"/>
              </a:rPr>
              <a:t>JORNADA MÁXIMO CONFORT MÍNIMO CONSUMO: NUEVAS ESTRATEGIAS ARQUITECÓNICAS PARA EDIFICIOS DE SERVICIOS</a:t>
            </a:r>
          </a:p>
          <a:p>
            <a:endParaRPr lang="es-ES_tradnl" sz="2500" b="1" dirty="0" smtClean="0">
              <a:solidFill>
                <a:srgbClr val="080808"/>
              </a:solidFill>
              <a:latin typeface="Arial" pitchFamily="34" charset="0"/>
              <a:cs typeface="Arial" pitchFamily="34" charset="0"/>
            </a:endParaRPr>
          </a:p>
          <a:p>
            <a:endParaRPr lang="ca-ES" sz="2500" b="1" dirty="0">
              <a:solidFill>
                <a:srgbClr val="080808"/>
              </a:solidFill>
              <a:latin typeface="Arial" pitchFamily="34" charset="0"/>
              <a:cs typeface="Arial" pitchFamily="34" charset="0"/>
            </a:endParaRPr>
          </a:p>
        </p:txBody>
      </p:sp>
      <p:sp>
        <p:nvSpPr>
          <p:cNvPr id="24" name="CuadroTexto 23"/>
          <p:cNvSpPr txBox="1"/>
          <p:nvPr/>
        </p:nvSpPr>
        <p:spPr>
          <a:xfrm>
            <a:off x="324807" y="1323443"/>
            <a:ext cx="1500732" cy="300082"/>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Efecto</a:t>
            </a:r>
            <a:r>
              <a:rPr lang="es-ES" sz="900" b="1" spc="300" dirty="0" smtClean="0"/>
              <a:t> </a:t>
            </a:r>
            <a:r>
              <a:rPr lang="es-ES" sz="900" b="1" dirty="0" err="1">
                <a:latin typeface="Century Gothic" panose="020B0502020202020204" pitchFamily="34" charset="0"/>
              </a:rPr>
              <a:t>autosombreado</a:t>
            </a:r>
            <a:endParaRPr lang="es-ES" sz="900" b="1" dirty="0">
              <a:latin typeface="Century Gothic" panose="020B0502020202020204" pitchFamily="34" charset="0"/>
            </a:endParaRPr>
          </a:p>
        </p:txBody>
      </p:sp>
      <p:sp>
        <p:nvSpPr>
          <p:cNvPr id="25" name="CuadroTexto 24"/>
          <p:cNvSpPr txBox="1"/>
          <p:nvPr/>
        </p:nvSpPr>
        <p:spPr>
          <a:xfrm>
            <a:off x="355611" y="898342"/>
            <a:ext cx="8680883" cy="507831"/>
          </a:xfrm>
          <a:prstGeom prst="rect">
            <a:avLst/>
          </a:prstGeom>
          <a:noFill/>
        </p:spPr>
        <p:txBody>
          <a:bodyPr wrap="square" rtlCol="0">
            <a:spAutoFit/>
          </a:bodyPr>
          <a:lstStyle/>
          <a:p>
            <a:pPr algn="just">
              <a:lnSpc>
                <a:spcPct val="150000"/>
              </a:lnSpc>
            </a:pPr>
            <a:r>
              <a:rPr lang="es-ES" sz="900" b="1" spc="300" dirty="0" smtClean="0">
                <a:latin typeface="Century Gothic" panose="020B0502020202020204" pitchFamily="34" charset="0"/>
              </a:rPr>
              <a:t>DEMANDA TOTAL DEL EDIFICIO, incluidos</a:t>
            </a:r>
            <a:r>
              <a:rPr lang="es-ES" sz="900" b="1" dirty="0" smtClean="0">
                <a:latin typeface="Century Gothic" panose="020B0502020202020204" pitchFamily="34" charset="0"/>
                <a:ea typeface="Calibri" panose="020F0502020204030204" pitchFamily="34" charset="0"/>
                <a:cs typeface="Arial" panose="020B0604020202020204" pitchFamily="34" charset="0"/>
              </a:rPr>
              <a:t> </a:t>
            </a:r>
            <a:r>
              <a:rPr lang="es-ES" sz="900" b="1" spc="300" dirty="0">
                <a:latin typeface="Century Gothic" panose="020B0502020202020204" pitchFamily="34" charset="0"/>
              </a:rPr>
              <a:t>climatización,  ventilación  todos los servicios eléctricos e iluminación: </a:t>
            </a:r>
            <a:r>
              <a:rPr lang="es-ES" sz="900" b="1" spc="300" dirty="0" smtClean="0">
                <a:latin typeface="Century Gothic" panose="020B0502020202020204" pitchFamily="34" charset="0"/>
              </a:rPr>
              <a:t>65,90 </a:t>
            </a:r>
            <a:r>
              <a:rPr lang="es-ES" sz="900" b="1" spc="300" dirty="0" err="1" smtClean="0">
                <a:latin typeface="Century Gothic" panose="020B0502020202020204" pitchFamily="34" charset="0"/>
              </a:rPr>
              <a:t>Kw</a:t>
            </a:r>
            <a:r>
              <a:rPr lang="es-ES" sz="900" b="1" spc="300" dirty="0" smtClean="0">
                <a:latin typeface="Century Gothic" panose="020B0502020202020204" pitchFamily="34" charset="0"/>
              </a:rPr>
              <a:t>/m2 </a:t>
            </a:r>
            <a:r>
              <a:rPr lang="es-ES" sz="900" b="1" spc="300" dirty="0">
                <a:latin typeface="Century Gothic" panose="020B0502020202020204" pitchFamily="34" charset="0"/>
              </a:rPr>
              <a:t>y año.    </a:t>
            </a:r>
          </a:p>
        </p:txBody>
      </p:sp>
      <p:pic>
        <p:nvPicPr>
          <p:cNvPr id="26"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562" y="1571441"/>
            <a:ext cx="2074016" cy="136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D:\_COMPARTE_TOTAL\BECA 2011\ESQUEMAS LUCIA\Nuevo\ESQUEMAS FINALES\09 Vegetación refor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652" y="1570212"/>
            <a:ext cx="1922960" cy="13625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19" descr="D:\_COMPARTE_LECTURA\Campus VALLADOLID\va_3.12 LUCIA\9 Obra\FOTOS\Aislamiento planta baja\IMG_61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3147" y="1570363"/>
            <a:ext cx="1813349" cy="136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38" y="4013621"/>
            <a:ext cx="2211679" cy="1362524"/>
          </a:xfrm>
          <a:prstGeom prst="rect">
            <a:avLst/>
          </a:prstGeom>
          <a:noFill/>
          <a:ln>
            <a:solidFill>
              <a:schemeClr val="bg1"/>
            </a:solidFill>
          </a:ln>
        </p:spPr>
      </p:pic>
      <p:pic>
        <p:nvPicPr>
          <p:cNvPr id="4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38" y="1572684"/>
            <a:ext cx="2030941" cy="136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n 45"/>
          <p:cNvPicPr>
            <a:picLocks noChangeAspect="1"/>
          </p:cNvPicPr>
          <p:nvPr/>
        </p:nvPicPr>
        <p:blipFill rotWithShape="1">
          <a:blip r:embed="rId7" cstate="print">
            <a:extLst>
              <a:ext uri="{28A0092B-C50C-407E-A947-70E740481C1C}">
                <a14:useLocalDpi xmlns:a14="http://schemas.microsoft.com/office/drawing/2010/main" val="0"/>
              </a:ext>
            </a:extLst>
          </a:blip>
          <a:srcRect l="23070" t="159" r="22456" b="450"/>
          <a:stretch/>
        </p:blipFill>
        <p:spPr>
          <a:xfrm>
            <a:off x="2823531" y="4013621"/>
            <a:ext cx="1925977" cy="1362524"/>
          </a:xfrm>
          <a:prstGeom prst="rect">
            <a:avLst/>
          </a:prstGeom>
        </p:spPr>
      </p:pic>
      <p:pic>
        <p:nvPicPr>
          <p:cNvPr id="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8931" y="4147604"/>
            <a:ext cx="1922960" cy="109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CuadroTexto 47"/>
          <p:cNvSpPr txBox="1"/>
          <p:nvPr/>
        </p:nvSpPr>
        <p:spPr>
          <a:xfrm>
            <a:off x="2667596" y="1344291"/>
            <a:ext cx="1441420" cy="273280"/>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Pozos</a:t>
            </a:r>
            <a:r>
              <a:rPr lang="es-ES" sz="900" b="1" spc="300" dirty="0" smtClean="0">
                <a:latin typeface="Century Gothic" panose="020B0502020202020204" pitchFamily="34" charset="0"/>
              </a:rPr>
              <a:t> </a:t>
            </a:r>
            <a:r>
              <a:rPr lang="es-ES" sz="900" b="1" dirty="0">
                <a:latin typeface="Century Gothic" panose="020B0502020202020204" pitchFamily="34" charset="0"/>
              </a:rPr>
              <a:t>de</a:t>
            </a:r>
            <a:r>
              <a:rPr lang="es-ES" sz="900" b="1" spc="300" dirty="0" smtClean="0">
                <a:latin typeface="Century Gothic" panose="020B0502020202020204" pitchFamily="34" charset="0"/>
              </a:rPr>
              <a:t> </a:t>
            </a:r>
            <a:r>
              <a:rPr lang="es-ES" sz="900" b="1" dirty="0">
                <a:latin typeface="Century Gothic" panose="020B0502020202020204" pitchFamily="34" charset="0"/>
              </a:rPr>
              <a:t>iluminación</a:t>
            </a:r>
          </a:p>
        </p:txBody>
      </p:sp>
      <p:sp>
        <p:nvSpPr>
          <p:cNvPr id="49" name="CuadroTexto 48"/>
          <p:cNvSpPr txBox="1"/>
          <p:nvPr/>
        </p:nvSpPr>
        <p:spPr>
          <a:xfrm>
            <a:off x="5007230" y="1343063"/>
            <a:ext cx="1199367" cy="273280"/>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Efecto microclima</a:t>
            </a:r>
          </a:p>
        </p:txBody>
      </p:sp>
      <p:sp>
        <p:nvSpPr>
          <p:cNvPr id="50" name="CuadroTexto 49"/>
          <p:cNvSpPr txBox="1"/>
          <p:nvPr/>
        </p:nvSpPr>
        <p:spPr>
          <a:xfrm>
            <a:off x="2749304" y="3786471"/>
            <a:ext cx="1393330" cy="273280"/>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Ascensores eficientes</a:t>
            </a:r>
          </a:p>
        </p:txBody>
      </p:sp>
      <p:sp>
        <p:nvSpPr>
          <p:cNvPr id="51" name="CuadroTexto 50"/>
          <p:cNvSpPr txBox="1"/>
          <p:nvPr/>
        </p:nvSpPr>
        <p:spPr>
          <a:xfrm>
            <a:off x="343157" y="3796016"/>
            <a:ext cx="898003" cy="273280"/>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Sistema DALI</a:t>
            </a:r>
          </a:p>
        </p:txBody>
      </p:sp>
      <p:sp>
        <p:nvSpPr>
          <p:cNvPr id="52" name="CuadroTexto 51"/>
          <p:cNvSpPr txBox="1"/>
          <p:nvPr/>
        </p:nvSpPr>
        <p:spPr>
          <a:xfrm>
            <a:off x="7179302" y="1363053"/>
            <a:ext cx="1208985" cy="273280"/>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Fuerte aislamiento</a:t>
            </a:r>
          </a:p>
        </p:txBody>
      </p:sp>
      <p:sp>
        <p:nvSpPr>
          <p:cNvPr id="53" name="CuadroTexto 52"/>
          <p:cNvSpPr txBox="1"/>
          <p:nvPr/>
        </p:nvSpPr>
        <p:spPr>
          <a:xfrm>
            <a:off x="5068931" y="3778328"/>
            <a:ext cx="1691489" cy="300082"/>
          </a:xfrm>
          <a:prstGeom prst="rect">
            <a:avLst/>
          </a:prstGeom>
          <a:noFill/>
        </p:spPr>
        <p:txBody>
          <a:bodyPr wrap="none" rtlCol="0">
            <a:spAutoFit/>
          </a:bodyPr>
          <a:lstStyle/>
          <a:p>
            <a:pPr>
              <a:lnSpc>
                <a:spcPct val="150000"/>
              </a:lnSpc>
            </a:pPr>
            <a:r>
              <a:rPr lang="es-ES" sz="900" b="1" dirty="0" smtClean="0">
                <a:latin typeface="Century Gothic" panose="020B0502020202020204" pitchFamily="34" charset="0"/>
              </a:rPr>
              <a:t>Control de la climatización</a:t>
            </a:r>
            <a:endParaRPr lang="es-ES" sz="900" b="1" dirty="0">
              <a:latin typeface="Century Gothic" panose="020B0502020202020204" pitchFamily="34" charset="0"/>
            </a:endParaRPr>
          </a:p>
        </p:txBody>
      </p:sp>
      <p:sp>
        <p:nvSpPr>
          <p:cNvPr id="54" name="CuadroTexto 53"/>
          <p:cNvSpPr txBox="1"/>
          <p:nvPr/>
        </p:nvSpPr>
        <p:spPr>
          <a:xfrm>
            <a:off x="403838" y="3010561"/>
            <a:ext cx="2030942" cy="707886"/>
          </a:xfrm>
          <a:prstGeom prst="rect">
            <a:avLst/>
          </a:prstGeom>
          <a:noFill/>
        </p:spPr>
        <p:txBody>
          <a:bodyPr wrap="square" rtlCol="0">
            <a:spAutoFit/>
          </a:bodyPr>
          <a:lstStyle/>
          <a:p>
            <a:pPr algn="just"/>
            <a:r>
              <a:rPr lang="es-ES" sz="800" dirty="0">
                <a:latin typeface="Century Gothic" panose="020B0502020202020204" pitchFamily="34" charset="0"/>
              </a:rPr>
              <a:t>Según las simulaciones realizadas, el efecto de auto-sombra del diseño supone una reducción de la demanda de refrigeración de un 54% </a:t>
            </a:r>
          </a:p>
        </p:txBody>
      </p:sp>
      <p:sp>
        <p:nvSpPr>
          <p:cNvPr id="55" name="CuadroTexto 54"/>
          <p:cNvSpPr txBox="1"/>
          <p:nvPr/>
        </p:nvSpPr>
        <p:spPr>
          <a:xfrm>
            <a:off x="2657068" y="3005294"/>
            <a:ext cx="2074016" cy="707886"/>
          </a:xfrm>
          <a:prstGeom prst="rect">
            <a:avLst/>
          </a:prstGeom>
          <a:noFill/>
        </p:spPr>
        <p:txBody>
          <a:bodyPr wrap="square" rtlCol="0">
            <a:spAutoFit/>
          </a:bodyPr>
          <a:lstStyle/>
          <a:p>
            <a:pPr algn="just"/>
            <a:r>
              <a:rPr lang="es-ES" sz="800" dirty="0" smtClean="0">
                <a:latin typeface="Century Gothic" panose="020B0502020202020204" pitchFamily="34" charset="0"/>
              </a:rPr>
              <a:t>Los pozos de luz además </a:t>
            </a:r>
            <a:r>
              <a:rPr lang="es-ES" sz="800" dirty="0">
                <a:latin typeface="Century Gothic" panose="020B0502020202020204" pitchFamily="34" charset="0"/>
              </a:rPr>
              <a:t>de ampliar la iluminación natural en el interior, suponen una reducción en torno al 50% de demanda energética en iluminación</a:t>
            </a:r>
          </a:p>
        </p:txBody>
      </p:sp>
      <p:sp>
        <p:nvSpPr>
          <p:cNvPr id="56" name="CuadroTexto 55"/>
          <p:cNvSpPr txBox="1"/>
          <p:nvPr/>
        </p:nvSpPr>
        <p:spPr>
          <a:xfrm>
            <a:off x="5013243" y="3004216"/>
            <a:ext cx="1932362" cy="830997"/>
          </a:xfrm>
          <a:prstGeom prst="rect">
            <a:avLst/>
          </a:prstGeom>
          <a:noFill/>
        </p:spPr>
        <p:txBody>
          <a:bodyPr wrap="square" rtlCol="0">
            <a:spAutoFit/>
          </a:bodyPr>
          <a:lstStyle/>
          <a:p>
            <a:pPr algn="just"/>
            <a:r>
              <a:rPr lang="es-ES" sz="800" dirty="0" smtClean="0">
                <a:latin typeface="Century Gothic" panose="020B0502020202020204" pitchFamily="34" charset="0"/>
              </a:rPr>
              <a:t>La cubierta verde, la vegetación y el aparcamiento abierto con pavimento filtrante reducen el efecto de isla de calor y contribuyen a crear un microclima favorable.</a:t>
            </a:r>
            <a:endParaRPr lang="es-ES" sz="800" dirty="0">
              <a:latin typeface="Century Gothic" panose="020B0502020202020204" pitchFamily="34" charset="0"/>
            </a:endParaRPr>
          </a:p>
        </p:txBody>
      </p:sp>
      <p:sp>
        <p:nvSpPr>
          <p:cNvPr id="57" name="CuadroTexto 56"/>
          <p:cNvSpPr txBox="1"/>
          <p:nvPr/>
        </p:nvSpPr>
        <p:spPr>
          <a:xfrm>
            <a:off x="7179094" y="3004216"/>
            <a:ext cx="1857402" cy="707886"/>
          </a:xfrm>
          <a:prstGeom prst="rect">
            <a:avLst/>
          </a:prstGeom>
          <a:noFill/>
        </p:spPr>
        <p:txBody>
          <a:bodyPr wrap="square" rtlCol="0">
            <a:spAutoFit/>
          </a:bodyPr>
          <a:lstStyle/>
          <a:p>
            <a:pPr algn="just"/>
            <a:r>
              <a:rPr lang="es-ES" sz="800" dirty="0">
                <a:latin typeface="Century Gothic" panose="020B0502020202020204" pitchFamily="34" charset="0"/>
              </a:rPr>
              <a:t>Al fuerte aislamiento térmico utilizado se le puede atribuir una reducción de la demanda en calefacción en kW/m2año del 70</a:t>
            </a:r>
            <a:r>
              <a:rPr lang="es-ES" sz="800" dirty="0" smtClean="0">
                <a:latin typeface="Century Gothic" panose="020B0502020202020204" pitchFamily="34" charset="0"/>
              </a:rPr>
              <a:t>% (Envolvente U= 0,16 W/m</a:t>
            </a:r>
            <a:r>
              <a:rPr lang="es-ES" sz="800" baseline="30000" dirty="0" smtClean="0">
                <a:latin typeface="Century Gothic" panose="020B0502020202020204" pitchFamily="34" charset="0"/>
              </a:rPr>
              <a:t>2</a:t>
            </a:r>
            <a:r>
              <a:rPr lang="es-ES" sz="800" dirty="0" smtClean="0">
                <a:latin typeface="Century Gothic" panose="020B0502020202020204" pitchFamily="34" charset="0"/>
              </a:rPr>
              <a:t>K)</a:t>
            </a:r>
            <a:endParaRPr lang="es-ES" sz="800" dirty="0">
              <a:latin typeface="Century Gothic" panose="020B0502020202020204" pitchFamily="34" charset="0"/>
            </a:endParaRPr>
          </a:p>
        </p:txBody>
      </p:sp>
      <p:sp>
        <p:nvSpPr>
          <p:cNvPr id="58" name="CuadroTexto 57"/>
          <p:cNvSpPr txBox="1"/>
          <p:nvPr/>
        </p:nvSpPr>
        <p:spPr>
          <a:xfrm>
            <a:off x="403838" y="5385410"/>
            <a:ext cx="2030942" cy="584775"/>
          </a:xfrm>
          <a:prstGeom prst="rect">
            <a:avLst/>
          </a:prstGeom>
          <a:noFill/>
        </p:spPr>
        <p:txBody>
          <a:bodyPr wrap="square" rtlCol="0">
            <a:spAutoFit/>
          </a:bodyPr>
          <a:lstStyle/>
          <a:p>
            <a:pPr algn="just"/>
            <a:r>
              <a:rPr lang="es-ES" sz="800" dirty="0">
                <a:latin typeface="Century Gothic" panose="020B0502020202020204" pitchFamily="34" charset="0"/>
              </a:rPr>
              <a:t>El control de iluminación supone un ahorro de 6,33kW/m2año y reducción de emisiones de 4,11 kgCO2/m2 </a:t>
            </a:r>
          </a:p>
        </p:txBody>
      </p:sp>
      <p:pic>
        <p:nvPicPr>
          <p:cNvPr id="59" name="Imagen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25093" y="4022886"/>
            <a:ext cx="1812682" cy="1362524"/>
          </a:xfrm>
          <a:prstGeom prst="rect">
            <a:avLst/>
          </a:prstGeom>
        </p:spPr>
      </p:pic>
      <p:sp>
        <p:nvSpPr>
          <p:cNvPr id="60" name="CuadroTexto 59"/>
          <p:cNvSpPr txBox="1"/>
          <p:nvPr/>
        </p:nvSpPr>
        <p:spPr>
          <a:xfrm>
            <a:off x="7180372" y="3778328"/>
            <a:ext cx="1423788" cy="273280"/>
          </a:xfrm>
          <a:prstGeom prst="rect">
            <a:avLst/>
          </a:prstGeom>
          <a:noFill/>
        </p:spPr>
        <p:txBody>
          <a:bodyPr wrap="none" rtlCol="0">
            <a:spAutoFit/>
          </a:bodyPr>
          <a:lstStyle/>
          <a:p>
            <a:pPr>
              <a:lnSpc>
                <a:spcPct val="150000"/>
              </a:lnSpc>
            </a:pPr>
            <a:r>
              <a:rPr lang="es-ES" sz="900" b="1" dirty="0">
                <a:latin typeface="Century Gothic" panose="020B0502020202020204" pitchFamily="34" charset="0"/>
              </a:rPr>
              <a:t>Recuperador de calor</a:t>
            </a:r>
          </a:p>
        </p:txBody>
      </p:sp>
      <p:sp>
        <p:nvSpPr>
          <p:cNvPr id="61" name="CuadroTexto 60"/>
          <p:cNvSpPr txBox="1"/>
          <p:nvPr/>
        </p:nvSpPr>
        <p:spPr>
          <a:xfrm>
            <a:off x="2823530" y="5385410"/>
            <a:ext cx="6214244" cy="707886"/>
          </a:xfrm>
          <a:prstGeom prst="rect">
            <a:avLst/>
          </a:prstGeom>
          <a:noFill/>
        </p:spPr>
        <p:txBody>
          <a:bodyPr wrap="square" rtlCol="0">
            <a:spAutoFit/>
          </a:bodyPr>
          <a:lstStyle/>
          <a:p>
            <a:pPr algn="just"/>
            <a:r>
              <a:rPr lang="es-ES" sz="800" dirty="0">
                <a:latin typeface="Century Gothic" panose="020B0502020202020204" pitchFamily="34" charset="0"/>
              </a:rPr>
              <a:t>Las estrategias bioclimáticas junto con la eficiencia de equipos y sistemas permite una fuerte reducción de la demanda energética. Se consiguen reducciones energéticas, desde la media de 218 </a:t>
            </a:r>
            <a:r>
              <a:rPr lang="es-ES" sz="800" dirty="0" err="1">
                <a:latin typeface="Century Gothic" panose="020B0502020202020204" pitchFamily="34" charset="0"/>
              </a:rPr>
              <a:t>kWh</a:t>
            </a:r>
            <a:r>
              <a:rPr lang="es-ES" sz="800" dirty="0">
                <a:latin typeface="Century Gothic" panose="020B0502020202020204" pitchFamily="34" charset="0"/>
              </a:rPr>
              <a:t>/m</a:t>
            </a:r>
            <a:r>
              <a:rPr lang="es-ES" sz="800" baseline="30000" dirty="0">
                <a:latin typeface="Century Gothic" panose="020B0502020202020204" pitchFamily="34" charset="0"/>
              </a:rPr>
              <a:t>2</a:t>
            </a:r>
            <a:r>
              <a:rPr lang="es-ES" sz="800" dirty="0">
                <a:latin typeface="Century Gothic" panose="020B0502020202020204" pitchFamily="34" charset="0"/>
              </a:rPr>
              <a:t>año de demanda de oficinas en esta zona climática, a una demanda de </a:t>
            </a:r>
            <a:r>
              <a:rPr lang="es-ES" sz="800" b="1" dirty="0">
                <a:latin typeface="Century Gothic" panose="020B0502020202020204" pitchFamily="34" charset="0"/>
              </a:rPr>
              <a:t>65,90 </a:t>
            </a:r>
            <a:r>
              <a:rPr lang="es-ES" sz="800" b="1" dirty="0" err="1">
                <a:latin typeface="Century Gothic" panose="020B0502020202020204" pitchFamily="34" charset="0"/>
              </a:rPr>
              <a:t>kWh</a:t>
            </a:r>
            <a:r>
              <a:rPr lang="es-ES" sz="800" b="1" dirty="0">
                <a:latin typeface="Century Gothic" panose="020B0502020202020204" pitchFamily="34" charset="0"/>
              </a:rPr>
              <a:t>/m</a:t>
            </a:r>
            <a:r>
              <a:rPr lang="es-ES" sz="800" b="1" baseline="30000" dirty="0">
                <a:latin typeface="Century Gothic" panose="020B0502020202020204" pitchFamily="34" charset="0"/>
              </a:rPr>
              <a:t>2</a:t>
            </a:r>
            <a:r>
              <a:rPr lang="es-ES" sz="800" b="1" dirty="0">
                <a:latin typeface="Century Gothic" panose="020B0502020202020204" pitchFamily="34" charset="0"/>
              </a:rPr>
              <a:t>año </a:t>
            </a:r>
            <a:r>
              <a:rPr lang="es-ES" sz="800" dirty="0">
                <a:latin typeface="Century Gothic" panose="020B0502020202020204" pitchFamily="34" charset="0"/>
              </a:rPr>
              <a:t>para calefacción y refrigeración en este edificio de laboratorios biomédicos, y finalmente toda la demanda queda  satisfecha con energías renovables, con lo que el edificio no produce emisiones de CO2.   </a:t>
            </a:r>
          </a:p>
        </p:txBody>
      </p:sp>
      <p:sp>
        <p:nvSpPr>
          <p:cNvPr id="62" name="CuadroTexto 61"/>
          <p:cNvSpPr txBox="1"/>
          <p:nvPr/>
        </p:nvSpPr>
        <p:spPr>
          <a:xfrm>
            <a:off x="-114300" y="548680"/>
            <a:ext cx="615553" cy="5932072"/>
          </a:xfrm>
          <a:prstGeom prst="rect">
            <a:avLst/>
          </a:prstGeom>
          <a:noFill/>
        </p:spPr>
        <p:txBody>
          <a:bodyPr vert="vert270" wrap="square" rtlCol="0">
            <a:spAutoFit/>
          </a:bodyPr>
          <a:lstStyle/>
          <a:p>
            <a:pPr algn="ctr"/>
            <a:r>
              <a:rPr lang="es-ES" sz="2800" kern="100" spc="300" dirty="0" smtClean="0">
                <a:solidFill>
                  <a:schemeClr val="accent3">
                    <a:lumMod val="75000"/>
                  </a:schemeClr>
                </a:solidFill>
              </a:rPr>
              <a:t>REDUCCION DEMANDA</a:t>
            </a:r>
            <a:endParaRPr lang="es-ES" sz="2800" kern="100" spc="300" dirty="0">
              <a:solidFill>
                <a:schemeClr val="accent3">
                  <a:lumMod val="75000"/>
                </a:schemeClr>
              </a:solidFill>
            </a:endParaRPr>
          </a:p>
        </p:txBody>
      </p:sp>
      <p:cxnSp>
        <p:nvCxnSpPr>
          <p:cNvPr id="34" name="Conector recto 33"/>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35"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36" name="Rectángulo 35"/>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pic>
        <p:nvPicPr>
          <p:cNvPr id="2" name="Imagen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spTree>
    <p:extLst>
      <p:ext uri="{BB962C8B-B14F-4D97-AF65-F5344CB8AC3E}">
        <p14:creationId xmlns:p14="http://schemas.microsoft.com/office/powerpoint/2010/main" val="2267389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6512" y="6477143"/>
            <a:ext cx="9144000" cy="1200329"/>
          </a:xfrm>
          <a:prstGeom prst="rect">
            <a:avLst/>
          </a:prstGeom>
          <a:noFill/>
        </p:spPr>
        <p:txBody>
          <a:bodyPr wrap="square" rtlCol="0">
            <a:spAutoFit/>
          </a:bodyPr>
          <a:lstStyle/>
          <a:p>
            <a:pPr algn="r"/>
            <a:r>
              <a:rPr lang="es-ES" sz="1100" b="1" dirty="0">
                <a:solidFill>
                  <a:schemeClr val="bg1"/>
                </a:solidFill>
                <a:latin typeface="Arial" pitchFamily="34" charset="0"/>
                <a:cs typeface="Arial" pitchFamily="34" charset="0"/>
              </a:rPr>
              <a:t>JUEVES 21 DE NOVIEMBRE DE 2013 · ESARQ-UIC</a:t>
            </a:r>
            <a:endParaRPr lang="es-ES_tradnl" sz="1100" b="1" dirty="0">
              <a:solidFill>
                <a:srgbClr val="080808"/>
              </a:solidFill>
              <a:latin typeface="Arial" pitchFamily="34" charset="0"/>
              <a:cs typeface="Arial" pitchFamily="34" charset="0"/>
            </a:endParaRPr>
          </a:p>
          <a:p>
            <a:pPr algn="r"/>
            <a:r>
              <a:rPr lang="es-ES" sz="1100" dirty="0" smtClean="0">
                <a:solidFill>
                  <a:schemeClr val="bg1"/>
                </a:solidFill>
                <a:latin typeface="Arial" pitchFamily="34" charset="0"/>
                <a:cs typeface="Arial" pitchFamily="34" charset="0"/>
              </a:rPr>
              <a:t>JORNADA MÁXIMO CONFORT MÍNIMO CONSUMO: NUEVAS ESTRATEGIAS ARQUITECÓNICAS PARA EDIFICIOS DE SERVICIOS</a:t>
            </a:r>
          </a:p>
          <a:p>
            <a:endParaRPr lang="es-ES_tradnl" sz="2500" b="1" dirty="0" smtClean="0">
              <a:solidFill>
                <a:srgbClr val="080808"/>
              </a:solidFill>
              <a:latin typeface="Arial" pitchFamily="34" charset="0"/>
              <a:cs typeface="Arial" pitchFamily="34" charset="0"/>
            </a:endParaRPr>
          </a:p>
          <a:p>
            <a:endParaRPr lang="ca-ES" sz="2500" b="1" dirty="0">
              <a:solidFill>
                <a:srgbClr val="080808"/>
              </a:solidFill>
              <a:latin typeface="Arial" pitchFamily="34" charset="0"/>
              <a:cs typeface="Arial" pitchFamily="34" charset="0"/>
            </a:endParaRPr>
          </a:p>
        </p:txBody>
      </p:sp>
      <p:pic>
        <p:nvPicPr>
          <p:cNvPr id="21" name="Picture 28" descr="D:\_COMPARTE_LECTURA\Campus VALLADOLID\va_3.12 LUCIA\Fotos\Mayo 2013\IMG_2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739" y="3825663"/>
            <a:ext cx="2730248" cy="222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740" y="1018514"/>
            <a:ext cx="2730248" cy="221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D:\Documentos CARRERA\Beca colaboración en tareas de formación\LUCIA\ESQUEMAS MONTAJE PPT\12 Ventilación veran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1"/>
          <a:stretch/>
        </p:blipFill>
        <p:spPr bwMode="auto">
          <a:xfrm>
            <a:off x="4714793" y="1503408"/>
            <a:ext cx="1595217" cy="92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D:\_COMPARTE_TOTAL\BECA 2011\ESQUEMAS LUCIA\Nuevo\ESQUEMAS FINALES\13 Ventilación invierno 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7873" y="1488044"/>
            <a:ext cx="1219921" cy="92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25 CuadroTexto"/>
          <p:cNvSpPr txBox="1"/>
          <p:nvPr/>
        </p:nvSpPr>
        <p:spPr>
          <a:xfrm>
            <a:off x="4939723" y="1018514"/>
            <a:ext cx="770754" cy="230832"/>
          </a:xfrm>
          <a:prstGeom prst="rect">
            <a:avLst/>
          </a:prstGeom>
          <a:solidFill>
            <a:schemeClr val="accent3">
              <a:lumMod val="75000"/>
            </a:schemeClr>
          </a:solidFill>
          <a:ln/>
          <a:effectLst>
            <a:outerShdw blurRad="50800" dist="38100" dir="5400000" sx="91000" sy="91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auto">
              <a:spcBef>
                <a:spcPts val="0"/>
              </a:spcBef>
              <a:spcAft>
                <a:spcPts val="0"/>
              </a:spcAft>
              <a:defRPr/>
            </a:pPr>
            <a:r>
              <a:rPr lang="es-ES" sz="900" dirty="0">
                <a:solidFill>
                  <a:schemeClr val="tx1"/>
                </a:solidFill>
                <a:latin typeface="Century Gothic" panose="020B0502020202020204" pitchFamily="34" charset="0"/>
              </a:rPr>
              <a:t>VERANO</a:t>
            </a:r>
          </a:p>
        </p:txBody>
      </p:sp>
      <p:sp>
        <p:nvSpPr>
          <p:cNvPr id="26" name="27 CuadroTexto"/>
          <p:cNvSpPr txBox="1"/>
          <p:nvPr/>
        </p:nvSpPr>
        <p:spPr>
          <a:xfrm>
            <a:off x="3716644" y="1018514"/>
            <a:ext cx="770754" cy="230832"/>
          </a:xfrm>
          <a:prstGeom prst="rect">
            <a:avLst/>
          </a:prstGeom>
          <a:solidFill>
            <a:schemeClr val="accent3">
              <a:lumMod val="75000"/>
            </a:schemeClr>
          </a:solidFill>
          <a:ln/>
          <a:effectLst>
            <a:outerShdw blurRad="50800" dist="38100" dir="5400000" sx="91000" sy="91000" algn="t"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a:spAutoFit/>
          </a:bodyPr>
          <a:lstStyle>
            <a:defPPr>
              <a:defRPr lang="ca-ES"/>
            </a:defPPr>
            <a:lvl1pPr algn="ctr" fontAlgn="auto">
              <a:spcBef>
                <a:spcPts val="0"/>
              </a:spcBef>
              <a:spcAft>
                <a:spcPts val="0"/>
              </a:spcAft>
              <a:defRPr sz="900">
                <a:solidFill>
                  <a:schemeClr val="tx1"/>
                </a:solidFill>
                <a:latin typeface="Century Gothic" panose="020B0502020202020204" pitchFamily="34" charset="0"/>
              </a:defRPr>
            </a:lvl1pPr>
          </a:lstStyle>
          <a:p>
            <a:r>
              <a:rPr lang="es-ES" dirty="0"/>
              <a:t>INVIERNO</a:t>
            </a:r>
          </a:p>
        </p:txBody>
      </p:sp>
      <p:sp>
        <p:nvSpPr>
          <p:cNvPr id="27" name="CuadroTexto 26"/>
          <p:cNvSpPr txBox="1"/>
          <p:nvPr/>
        </p:nvSpPr>
        <p:spPr>
          <a:xfrm>
            <a:off x="3538388" y="3515672"/>
            <a:ext cx="2499934" cy="2558970"/>
          </a:xfrm>
          <a:prstGeom prst="rect">
            <a:avLst/>
          </a:prstGeom>
          <a:noFill/>
        </p:spPr>
        <p:txBody>
          <a:bodyPr wrap="square" rtlCol="0">
            <a:spAutoFit/>
          </a:bodyPr>
          <a:lstStyle/>
          <a:p>
            <a:pPr algn="just">
              <a:lnSpc>
                <a:spcPct val="150000"/>
              </a:lnSpc>
            </a:pPr>
            <a:r>
              <a:rPr lang="es-ES" sz="900" dirty="0">
                <a:latin typeface="Century Gothic" panose="020B0502020202020204" pitchFamily="34" charset="0"/>
              </a:rPr>
              <a:t>E</a:t>
            </a:r>
            <a:r>
              <a:rPr lang="es-ES" sz="900" dirty="0" smtClean="0">
                <a:latin typeface="Century Gothic" panose="020B0502020202020204" pitchFamily="34" charset="0"/>
              </a:rPr>
              <a:t>l </a:t>
            </a:r>
            <a:r>
              <a:rPr lang="es-ES" sz="900" dirty="0">
                <a:latin typeface="Century Gothic" panose="020B0502020202020204" pitchFamily="34" charset="0"/>
              </a:rPr>
              <a:t>solar tiene una extensión suficiente que </a:t>
            </a:r>
            <a:r>
              <a:rPr lang="es-ES" sz="900" dirty="0" smtClean="0">
                <a:latin typeface="Century Gothic" panose="020B0502020202020204" pitchFamily="34" charset="0"/>
              </a:rPr>
              <a:t>permite instalar </a:t>
            </a:r>
            <a:r>
              <a:rPr lang="es-ES" sz="900" b="1" dirty="0" smtClean="0">
                <a:latin typeface="Century Gothic" panose="020B0502020202020204" pitchFamily="34" charset="0"/>
              </a:rPr>
              <a:t>52</a:t>
            </a:r>
            <a:r>
              <a:rPr lang="es-ES" sz="900" dirty="0" smtClean="0">
                <a:latin typeface="Century Gothic" panose="020B0502020202020204" pitchFamily="34" charset="0"/>
              </a:rPr>
              <a:t> </a:t>
            </a:r>
            <a:r>
              <a:rPr lang="es-ES" sz="900" b="1" dirty="0" smtClean="0">
                <a:latin typeface="Century Gothic" panose="020B0502020202020204" pitchFamily="34" charset="0"/>
              </a:rPr>
              <a:t>tubos </a:t>
            </a:r>
            <a:r>
              <a:rPr lang="es-ES" sz="900" b="1" dirty="0">
                <a:latin typeface="Century Gothic" panose="020B0502020202020204" pitchFamily="34" charset="0"/>
              </a:rPr>
              <a:t>geotérmicos</a:t>
            </a:r>
            <a:r>
              <a:rPr lang="es-ES" sz="900" dirty="0">
                <a:latin typeface="Century Gothic" panose="020B0502020202020204" pitchFamily="34" charset="0"/>
              </a:rPr>
              <a:t> </a:t>
            </a:r>
            <a:r>
              <a:rPr lang="es-ES" sz="900" b="1" dirty="0" smtClean="0">
                <a:latin typeface="Century Gothic" panose="020B0502020202020204" pitchFamily="34" charset="0"/>
              </a:rPr>
              <a:t>de 18,00 m </a:t>
            </a:r>
            <a:r>
              <a:rPr lang="es-ES" sz="900" dirty="0" smtClean="0">
                <a:latin typeface="Century Gothic" panose="020B0502020202020204" pitchFamily="34" charset="0"/>
              </a:rPr>
              <a:t>en </a:t>
            </a:r>
            <a:r>
              <a:rPr lang="es-ES" sz="900" dirty="0">
                <a:latin typeface="Century Gothic" panose="020B0502020202020204" pitchFamily="34" charset="0"/>
              </a:rPr>
              <a:t>el exterior del edificio. Este </a:t>
            </a:r>
            <a:r>
              <a:rPr lang="es-ES" sz="900" dirty="0" smtClean="0">
                <a:latin typeface="Century Gothic" panose="020B0502020202020204" pitchFamily="34" charset="0"/>
              </a:rPr>
              <a:t>sistema innovador aclimata </a:t>
            </a:r>
            <a:r>
              <a:rPr lang="es-ES" sz="900" dirty="0">
                <a:latin typeface="Century Gothic" panose="020B0502020202020204" pitchFamily="34" charset="0"/>
              </a:rPr>
              <a:t>el aire exterior de forma natural antes de introducirlo en el sistema de </a:t>
            </a:r>
            <a:r>
              <a:rPr lang="es-ES" sz="900" dirty="0" smtClean="0">
                <a:latin typeface="Century Gothic" panose="020B0502020202020204" pitchFamily="34" charset="0"/>
              </a:rPr>
              <a:t>ventilación. Este sistema, además de fuente de </a:t>
            </a:r>
            <a:r>
              <a:rPr lang="es-ES" sz="900" b="1" dirty="0" smtClean="0">
                <a:latin typeface="Century Gothic" panose="020B0502020202020204" pitchFamily="34" charset="0"/>
              </a:rPr>
              <a:t>energía renovable</a:t>
            </a:r>
            <a:r>
              <a:rPr lang="es-ES" sz="900" dirty="0" smtClean="0">
                <a:latin typeface="Century Gothic" panose="020B0502020202020204" pitchFamily="34" charset="0"/>
              </a:rPr>
              <a:t>, puede </a:t>
            </a:r>
            <a:r>
              <a:rPr lang="es-ES" sz="900" dirty="0">
                <a:latin typeface="Century Gothic" panose="020B0502020202020204" pitchFamily="34" charset="0"/>
              </a:rPr>
              <a:t>considerarse </a:t>
            </a:r>
            <a:r>
              <a:rPr lang="es-ES" sz="900" dirty="0" smtClean="0">
                <a:latin typeface="Century Gothic" panose="020B0502020202020204" pitchFamily="34" charset="0"/>
              </a:rPr>
              <a:t>un </a:t>
            </a:r>
            <a:r>
              <a:rPr lang="es-ES" sz="900" dirty="0">
                <a:latin typeface="Century Gothic" panose="020B0502020202020204" pitchFamily="34" charset="0"/>
              </a:rPr>
              <a:t>dispositivo </a:t>
            </a:r>
            <a:r>
              <a:rPr lang="es-ES" sz="900" dirty="0" smtClean="0">
                <a:latin typeface="Century Gothic" panose="020B0502020202020204" pitchFamily="34" charset="0"/>
              </a:rPr>
              <a:t>bioclimático. La simulación energética E-</a:t>
            </a:r>
            <a:r>
              <a:rPr lang="es-ES" sz="900" dirty="0" err="1" smtClean="0">
                <a:latin typeface="Century Gothic" panose="020B0502020202020204" pitchFamily="34" charset="0"/>
              </a:rPr>
              <a:t>Quest</a:t>
            </a:r>
            <a:r>
              <a:rPr lang="es-ES" sz="900" dirty="0" smtClean="0">
                <a:latin typeface="Century Gothic" panose="020B0502020202020204" pitchFamily="34" charset="0"/>
              </a:rPr>
              <a:t> (realizada externamente) estima su aportación energética en </a:t>
            </a:r>
            <a:r>
              <a:rPr lang="es-ES" sz="900" dirty="0">
                <a:latin typeface="Century Gothic" panose="020B0502020202020204" pitchFamily="34" charset="0"/>
              </a:rPr>
              <a:t>25.000 </a:t>
            </a:r>
            <a:r>
              <a:rPr lang="es-ES" sz="900" dirty="0" err="1" smtClean="0">
                <a:latin typeface="Century Gothic" panose="020B0502020202020204" pitchFamily="34" charset="0"/>
              </a:rPr>
              <a:t>kWh</a:t>
            </a:r>
            <a:r>
              <a:rPr lang="es-ES" sz="900" dirty="0" smtClean="0">
                <a:latin typeface="Century Gothic" panose="020B0502020202020204" pitchFamily="34" charset="0"/>
              </a:rPr>
              <a:t> térmicos.</a:t>
            </a:r>
            <a:endParaRPr lang="es-ES" sz="900" dirty="0">
              <a:latin typeface="Century Gothic" panose="020B0502020202020204" pitchFamily="34" charset="0"/>
            </a:endParaRPr>
          </a:p>
        </p:txBody>
      </p:sp>
      <p:pic>
        <p:nvPicPr>
          <p:cNvPr id="28" name="Picture 30" descr="D:\_COMPARTE_LECTURA\Campus VALLADOLID\va_3.12 LUCIA\9 Obra\FOTOS\Pozos canadienses\IMG_610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0723" y="3911181"/>
            <a:ext cx="2640852" cy="21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1" descr="D:\_COMPARTE_LECTURA\Campus VALLADOLID\va_3.12 LUCIA\9 Obra\FOTOS\Pozos canadienses\IMG_608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4644" y="1056508"/>
            <a:ext cx="2636931" cy="213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CuadroTexto 29"/>
          <p:cNvSpPr txBox="1"/>
          <p:nvPr/>
        </p:nvSpPr>
        <p:spPr>
          <a:xfrm>
            <a:off x="-114300" y="404664"/>
            <a:ext cx="677108" cy="5504330"/>
          </a:xfrm>
          <a:prstGeom prst="rect">
            <a:avLst/>
          </a:prstGeom>
          <a:noFill/>
        </p:spPr>
        <p:txBody>
          <a:bodyPr vert="vert270" wrap="square" rtlCol="0">
            <a:spAutoFit/>
          </a:bodyPr>
          <a:lstStyle/>
          <a:p>
            <a:r>
              <a:rPr lang="es-ES" sz="3200" kern="100" spc="2000" dirty="0" smtClean="0">
                <a:solidFill>
                  <a:schemeClr val="accent3">
                    <a:lumMod val="75000"/>
                  </a:schemeClr>
                </a:solidFill>
              </a:rPr>
              <a:t>GEOTERMIA</a:t>
            </a:r>
            <a:endParaRPr lang="es-ES" sz="3200" kern="100" spc="2000" dirty="0">
              <a:solidFill>
                <a:schemeClr val="accent3">
                  <a:lumMod val="75000"/>
                </a:schemeClr>
              </a:solidFill>
            </a:endParaRPr>
          </a:p>
        </p:txBody>
      </p:sp>
      <p:cxnSp>
        <p:nvCxnSpPr>
          <p:cNvPr id="31" name="Conector recto 30"/>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32"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33" name="Rectángulo 32"/>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pic>
        <p:nvPicPr>
          <p:cNvPr id="35" name="Imagen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spTree>
    <p:extLst>
      <p:ext uri="{BB962C8B-B14F-4D97-AF65-F5344CB8AC3E}">
        <p14:creationId xmlns:p14="http://schemas.microsoft.com/office/powerpoint/2010/main" val="210898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6512" y="6477143"/>
            <a:ext cx="9144000" cy="1200329"/>
          </a:xfrm>
          <a:prstGeom prst="rect">
            <a:avLst/>
          </a:prstGeom>
          <a:noFill/>
        </p:spPr>
        <p:txBody>
          <a:bodyPr wrap="square" rtlCol="0">
            <a:spAutoFit/>
          </a:bodyPr>
          <a:lstStyle/>
          <a:p>
            <a:pPr algn="r"/>
            <a:r>
              <a:rPr lang="es-ES" sz="1100" b="1" dirty="0">
                <a:solidFill>
                  <a:schemeClr val="bg1"/>
                </a:solidFill>
                <a:latin typeface="Arial" pitchFamily="34" charset="0"/>
                <a:cs typeface="Arial" pitchFamily="34" charset="0"/>
              </a:rPr>
              <a:t>JUEVES 21 DE NOVIEMBRE DE 2013 · ESARQ-UIC</a:t>
            </a:r>
            <a:endParaRPr lang="es-ES_tradnl" sz="1100" b="1" dirty="0">
              <a:solidFill>
                <a:srgbClr val="080808"/>
              </a:solidFill>
              <a:latin typeface="Arial" pitchFamily="34" charset="0"/>
              <a:cs typeface="Arial" pitchFamily="34" charset="0"/>
            </a:endParaRPr>
          </a:p>
          <a:p>
            <a:pPr algn="r"/>
            <a:r>
              <a:rPr lang="es-ES" sz="1100" dirty="0" smtClean="0">
                <a:solidFill>
                  <a:schemeClr val="bg1"/>
                </a:solidFill>
                <a:latin typeface="Arial" pitchFamily="34" charset="0"/>
                <a:cs typeface="Arial" pitchFamily="34" charset="0"/>
              </a:rPr>
              <a:t>JORNADA MÁXIMO CONFORT MÍNIMO CONSUMO: NUEVAS ESTRATEGIAS ARQUITECÓNICAS PARA EDIFICIOS DE SERVICIOS</a:t>
            </a:r>
          </a:p>
          <a:p>
            <a:endParaRPr lang="es-ES_tradnl" sz="2500" b="1" dirty="0" smtClean="0">
              <a:solidFill>
                <a:srgbClr val="080808"/>
              </a:solidFill>
              <a:latin typeface="Arial" pitchFamily="34" charset="0"/>
              <a:cs typeface="Arial" pitchFamily="34" charset="0"/>
            </a:endParaRPr>
          </a:p>
          <a:p>
            <a:endParaRPr lang="ca-ES" sz="2500" b="1" dirty="0">
              <a:solidFill>
                <a:srgbClr val="080808"/>
              </a:solidFill>
              <a:latin typeface="Arial" pitchFamily="34" charset="0"/>
              <a:cs typeface="Arial" pitchFamily="34" charset="0"/>
            </a:endParaRPr>
          </a:p>
        </p:txBody>
      </p:sp>
      <p:sp>
        <p:nvSpPr>
          <p:cNvPr id="21" name="CuadroTexto 20"/>
          <p:cNvSpPr txBox="1"/>
          <p:nvPr/>
        </p:nvSpPr>
        <p:spPr>
          <a:xfrm>
            <a:off x="-108520" y="-243408"/>
            <a:ext cx="677108" cy="5965213"/>
          </a:xfrm>
          <a:prstGeom prst="rect">
            <a:avLst/>
          </a:prstGeom>
          <a:noFill/>
        </p:spPr>
        <p:txBody>
          <a:bodyPr vert="vert270" wrap="square" rtlCol="0">
            <a:spAutoFit/>
          </a:bodyPr>
          <a:lstStyle/>
          <a:p>
            <a:r>
              <a:rPr lang="es-ES" sz="3200" kern="100" spc="1500" dirty="0" smtClean="0">
                <a:solidFill>
                  <a:schemeClr val="accent3">
                    <a:lumMod val="75000"/>
                  </a:schemeClr>
                </a:solidFill>
              </a:rPr>
              <a:t>FOTOVOLTAICA</a:t>
            </a:r>
            <a:endParaRPr lang="es-ES" sz="3200" kern="100" spc="1500" dirty="0">
              <a:solidFill>
                <a:schemeClr val="accent3">
                  <a:lumMod val="75000"/>
                </a:schemeClr>
              </a:solidFill>
            </a:endParaRPr>
          </a:p>
        </p:txBody>
      </p:sp>
      <p:pic>
        <p:nvPicPr>
          <p:cNvPr id="22" name="Picture 17" descr="D:\_COMPARTE_LECTURA\Campus VALLADOLID\va_3.12 LUCIA\Fotos\Abril 2013\CIMG169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3780" y="2926757"/>
            <a:ext cx="1302716" cy="173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617" y="1567448"/>
            <a:ext cx="3201200" cy="229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uadroTexto 23"/>
          <p:cNvSpPr txBox="1"/>
          <p:nvPr/>
        </p:nvSpPr>
        <p:spPr>
          <a:xfrm>
            <a:off x="3675056" y="4759387"/>
            <a:ext cx="5361440" cy="1200329"/>
          </a:xfrm>
          <a:prstGeom prst="rect">
            <a:avLst/>
          </a:prstGeom>
          <a:noFill/>
        </p:spPr>
        <p:txBody>
          <a:bodyPr wrap="square" rtlCol="0">
            <a:spAutoFit/>
          </a:bodyPr>
          <a:lstStyle>
            <a:defPPr>
              <a:defRPr lang="en-US"/>
            </a:defPPr>
            <a:lvl1pPr algn="just">
              <a:lnSpc>
                <a:spcPct val="150000"/>
              </a:lnSpc>
              <a:defRPr sz="900" spc="300">
                <a:solidFill>
                  <a:schemeClr val="bg1"/>
                </a:solidFill>
              </a:defRPr>
            </a:lvl1pPr>
          </a:lstStyle>
          <a:p>
            <a:pPr>
              <a:lnSpc>
                <a:spcPct val="100000"/>
              </a:lnSpc>
            </a:pPr>
            <a:r>
              <a:rPr lang="es-ES" spc="0" dirty="0">
                <a:solidFill>
                  <a:schemeClr val="tx1"/>
                </a:solidFill>
                <a:latin typeface="Century Gothic" panose="020B0502020202020204" pitchFamily="34" charset="0"/>
              </a:rPr>
              <a:t>El diseño arquitectónico del edificio integra sistemas fotovoltaicos en dos espacios idóneos: el muro tipo cortina de doble piel en la fachada Sur-este y dos lucernarios sobre cada uno de los cuerpos de escaleras. Los propios paneles fotovoltaicos, y la doble piel  permiten filtrar esta fuerte incidencia de luz natural al interior. La fachada de doble piel produce anualmente 5.000 </a:t>
            </a:r>
            <a:r>
              <a:rPr lang="es-ES" spc="0" dirty="0" err="1">
                <a:solidFill>
                  <a:schemeClr val="tx1"/>
                </a:solidFill>
                <a:latin typeface="Century Gothic" panose="020B0502020202020204" pitchFamily="34" charset="0"/>
              </a:rPr>
              <a:t>kWh</a:t>
            </a:r>
            <a:r>
              <a:rPr lang="es-ES" spc="0" dirty="0">
                <a:solidFill>
                  <a:schemeClr val="tx1"/>
                </a:solidFill>
                <a:latin typeface="Century Gothic" panose="020B0502020202020204" pitchFamily="34" charset="0"/>
              </a:rPr>
              <a:t> y los lucernarios 5.500 </a:t>
            </a:r>
            <a:r>
              <a:rPr lang="es-ES" spc="0" dirty="0" err="1">
                <a:solidFill>
                  <a:schemeClr val="tx1"/>
                </a:solidFill>
                <a:latin typeface="Century Gothic" panose="020B0502020202020204" pitchFamily="34" charset="0"/>
              </a:rPr>
              <a:t>kWh</a:t>
            </a:r>
            <a:r>
              <a:rPr lang="es-ES" spc="0" dirty="0">
                <a:solidFill>
                  <a:schemeClr val="tx1"/>
                </a:solidFill>
                <a:latin typeface="Century Gothic" panose="020B0502020202020204" pitchFamily="34" charset="0"/>
              </a:rPr>
              <a:t>, lo que supone un ahorro anual de 3.570,00 euros.  </a:t>
            </a:r>
            <a:endParaRPr lang="es-ES" spc="0" dirty="0" smtClean="0">
              <a:solidFill>
                <a:schemeClr val="tx1"/>
              </a:solidFill>
              <a:latin typeface="Century Gothic" panose="020B0502020202020204" pitchFamily="34" charset="0"/>
            </a:endParaRPr>
          </a:p>
          <a:p>
            <a:pPr>
              <a:lnSpc>
                <a:spcPct val="100000"/>
              </a:lnSpc>
            </a:pPr>
            <a:r>
              <a:rPr lang="es-ES" spc="0" dirty="0" smtClean="0">
                <a:solidFill>
                  <a:schemeClr val="tx1"/>
                </a:solidFill>
                <a:latin typeface="Century Gothic" panose="020B0502020202020204" pitchFamily="34" charset="0"/>
              </a:rPr>
              <a:t>La doble piel se diseña con un espacio interior ventilado que permite evitar la ganancia solar térmica en verano y la favorece en invierno.  </a:t>
            </a:r>
            <a:endParaRPr lang="es-ES" spc="0" dirty="0">
              <a:solidFill>
                <a:schemeClr val="tx1"/>
              </a:solidFill>
              <a:latin typeface="Century Gothic" panose="020B0502020202020204" pitchFamily="34" charset="0"/>
            </a:endParaRPr>
          </a:p>
        </p:txBody>
      </p:sp>
      <p:pic>
        <p:nvPicPr>
          <p:cNvPr id="25" name="Picture 2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19" r="5173"/>
          <a:stretch/>
        </p:blipFill>
        <p:spPr bwMode="auto">
          <a:xfrm>
            <a:off x="584259" y="3586764"/>
            <a:ext cx="2949118" cy="219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IMG_18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87" y="1096667"/>
            <a:ext cx="2962025" cy="222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uadroTexto 26"/>
          <p:cNvSpPr txBox="1"/>
          <p:nvPr/>
        </p:nvSpPr>
        <p:spPr>
          <a:xfrm rot="5400000">
            <a:off x="5325638" y="-856273"/>
            <a:ext cx="492443" cy="4048958"/>
          </a:xfrm>
          <a:prstGeom prst="rect">
            <a:avLst/>
          </a:prstGeom>
          <a:noFill/>
        </p:spPr>
        <p:txBody>
          <a:bodyPr vert="vert270" wrap="square" rtlCol="0">
            <a:spAutoFit/>
          </a:bodyPr>
          <a:lstStyle/>
          <a:p>
            <a:r>
              <a:rPr lang="es-ES" sz="1000" spc="300" dirty="0" smtClean="0">
                <a:latin typeface="Century Gothic" panose="020B0502020202020204" pitchFamily="34" charset="0"/>
              </a:rPr>
              <a:t>LUCERNARIOS </a:t>
            </a:r>
            <a:r>
              <a:rPr lang="es-ES" sz="1000" spc="300" dirty="0">
                <a:latin typeface="Century Gothic" panose="020B0502020202020204" pitchFamily="34" charset="0"/>
              </a:rPr>
              <a:t>FOTOVOLTAICOS</a:t>
            </a:r>
          </a:p>
          <a:p>
            <a:r>
              <a:rPr lang="es-ES" sz="1000" spc="300" dirty="0" smtClean="0">
                <a:latin typeface="Century Gothic" panose="020B0502020202020204" pitchFamily="34" charset="0"/>
              </a:rPr>
              <a:t>5.500 </a:t>
            </a:r>
            <a:r>
              <a:rPr lang="es-ES" sz="1000" spc="300" dirty="0" err="1" smtClean="0">
                <a:latin typeface="Century Gothic" panose="020B0502020202020204" pitchFamily="34" charset="0"/>
              </a:rPr>
              <a:t>kWh</a:t>
            </a:r>
            <a:endParaRPr lang="es-ES" sz="1000" spc="300" dirty="0">
              <a:latin typeface="Century Gothic" panose="020B0502020202020204" pitchFamily="34" charset="0"/>
            </a:endParaRPr>
          </a:p>
        </p:txBody>
      </p:sp>
      <p:sp>
        <p:nvSpPr>
          <p:cNvPr id="28" name="CuadroTexto 27"/>
          <p:cNvSpPr txBox="1"/>
          <p:nvPr/>
        </p:nvSpPr>
        <p:spPr>
          <a:xfrm rot="5400000">
            <a:off x="5362450" y="2518282"/>
            <a:ext cx="492443" cy="3633248"/>
          </a:xfrm>
          <a:prstGeom prst="rect">
            <a:avLst/>
          </a:prstGeom>
          <a:noFill/>
        </p:spPr>
        <p:txBody>
          <a:bodyPr vert="vert270" wrap="square" rtlCol="0">
            <a:spAutoFit/>
          </a:bodyPr>
          <a:lstStyle/>
          <a:p>
            <a:r>
              <a:rPr lang="es-ES" sz="1000" spc="300" dirty="0" smtClean="0">
                <a:latin typeface="Century Gothic" panose="020B0502020202020204" pitchFamily="34" charset="0"/>
              </a:rPr>
              <a:t>MURO FOTOVOLTAICO DE DOBLE PIEL</a:t>
            </a:r>
          </a:p>
          <a:p>
            <a:r>
              <a:rPr lang="es-ES" sz="1000" spc="300" dirty="0" smtClean="0">
                <a:latin typeface="Century Gothic" panose="020B0502020202020204" pitchFamily="34" charset="0"/>
              </a:rPr>
              <a:t>5.000 </a:t>
            </a:r>
            <a:r>
              <a:rPr lang="es-ES" sz="1000" spc="300" dirty="0" err="1" smtClean="0">
                <a:latin typeface="Century Gothic" panose="020B0502020202020204" pitchFamily="34" charset="0"/>
              </a:rPr>
              <a:t>kWh</a:t>
            </a:r>
            <a:endParaRPr lang="es-ES" sz="1000" spc="300" dirty="0">
              <a:latin typeface="Century Gothic" panose="020B0502020202020204" pitchFamily="34" charset="0"/>
            </a:endParaRPr>
          </a:p>
        </p:txBody>
      </p:sp>
      <p:pic>
        <p:nvPicPr>
          <p:cNvPr id="29" name="Picture 5" descr="IMG_17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1313110"/>
            <a:ext cx="1944216" cy="14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Conector recto de flecha 29"/>
          <p:cNvCxnSpPr/>
          <p:nvPr/>
        </p:nvCxnSpPr>
        <p:spPr>
          <a:xfrm flipH="1">
            <a:off x="3530613" y="1340768"/>
            <a:ext cx="3208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3871754" y="4474382"/>
            <a:ext cx="38620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34"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35" name="Rectángulo 34"/>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pic>
        <p:nvPicPr>
          <p:cNvPr id="37" name="Imagen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spTree>
    <p:extLst>
      <p:ext uri="{BB962C8B-B14F-4D97-AF65-F5344CB8AC3E}">
        <p14:creationId xmlns:p14="http://schemas.microsoft.com/office/powerpoint/2010/main" val="3158836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6512" y="6477143"/>
            <a:ext cx="9144000" cy="1200329"/>
          </a:xfrm>
          <a:prstGeom prst="rect">
            <a:avLst/>
          </a:prstGeom>
          <a:noFill/>
        </p:spPr>
        <p:txBody>
          <a:bodyPr wrap="square" rtlCol="0">
            <a:spAutoFit/>
          </a:bodyPr>
          <a:lstStyle/>
          <a:p>
            <a:pPr algn="r"/>
            <a:r>
              <a:rPr lang="es-ES" sz="1100" b="1" dirty="0">
                <a:solidFill>
                  <a:schemeClr val="bg1"/>
                </a:solidFill>
                <a:latin typeface="Arial" pitchFamily="34" charset="0"/>
                <a:cs typeface="Arial" pitchFamily="34" charset="0"/>
              </a:rPr>
              <a:t>JUEVES 21 DE NOVIEMBRE DE 2013 · ESARQ-UIC</a:t>
            </a:r>
            <a:endParaRPr lang="es-ES_tradnl" sz="1100" b="1" dirty="0">
              <a:solidFill>
                <a:srgbClr val="080808"/>
              </a:solidFill>
              <a:latin typeface="Arial" pitchFamily="34" charset="0"/>
              <a:cs typeface="Arial" pitchFamily="34" charset="0"/>
            </a:endParaRPr>
          </a:p>
          <a:p>
            <a:pPr algn="r"/>
            <a:r>
              <a:rPr lang="es-ES" sz="1100" dirty="0" smtClean="0">
                <a:solidFill>
                  <a:schemeClr val="bg1"/>
                </a:solidFill>
                <a:latin typeface="Arial" pitchFamily="34" charset="0"/>
                <a:cs typeface="Arial" pitchFamily="34" charset="0"/>
              </a:rPr>
              <a:t>JORNADA MÁXIMO CONFORT MÍNIMO CONSUMO: NUEVAS ESTRATEGIAS ARQUITECÓNICAS PARA EDIFICIOS DE SERVICIOS</a:t>
            </a:r>
          </a:p>
          <a:p>
            <a:endParaRPr lang="es-ES_tradnl" sz="2500" b="1" dirty="0" smtClean="0">
              <a:solidFill>
                <a:srgbClr val="080808"/>
              </a:solidFill>
              <a:latin typeface="Arial" pitchFamily="34" charset="0"/>
              <a:cs typeface="Arial" pitchFamily="34" charset="0"/>
            </a:endParaRPr>
          </a:p>
          <a:p>
            <a:endParaRPr lang="ca-ES" sz="2500" b="1" dirty="0">
              <a:solidFill>
                <a:srgbClr val="080808"/>
              </a:solidFill>
              <a:latin typeface="Arial" pitchFamily="34" charset="0"/>
              <a:cs typeface="Arial" pitchFamily="34" charset="0"/>
            </a:endParaRPr>
          </a:p>
        </p:txBody>
      </p:sp>
      <p:sp>
        <p:nvSpPr>
          <p:cNvPr id="21" name="CuadroTexto 20"/>
          <p:cNvSpPr txBox="1"/>
          <p:nvPr/>
        </p:nvSpPr>
        <p:spPr>
          <a:xfrm>
            <a:off x="-114300" y="-27384"/>
            <a:ext cx="677108" cy="5965213"/>
          </a:xfrm>
          <a:prstGeom prst="rect">
            <a:avLst/>
          </a:prstGeom>
          <a:noFill/>
        </p:spPr>
        <p:txBody>
          <a:bodyPr vert="vert270" wrap="square" rtlCol="0">
            <a:spAutoFit/>
          </a:bodyPr>
          <a:lstStyle/>
          <a:p>
            <a:r>
              <a:rPr lang="es-ES" sz="3200" kern="100" spc="1500" dirty="0" smtClean="0">
                <a:solidFill>
                  <a:schemeClr val="accent3">
                    <a:lumMod val="75000"/>
                  </a:schemeClr>
                </a:solidFill>
              </a:rPr>
              <a:t>COGENERACION</a:t>
            </a:r>
            <a:endParaRPr lang="es-ES" sz="3200" kern="100" spc="1500" dirty="0">
              <a:solidFill>
                <a:schemeClr val="accent3">
                  <a:lumMod val="75000"/>
                </a:schemeClr>
              </a:solidFill>
            </a:endParaRPr>
          </a:p>
        </p:txBody>
      </p:sp>
      <p:grpSp>
        <p:nvGrpSpPr>
          <p:cNvPr id="2" name="Grupo 1"/>
          <p:cNvGrpSpPr/>
          <p:nvPr/>
        </p:nvGrpSpPr>
        <p:grpSpPr>
          <a:xfrm>
            <a:off x="108856" y="1048298"/>
            <a:ext cx="8804581" cy="4684958"/>
            <a:chOff x="749838" y="1178776"/>
            <a:chExt cx="11053413" cy="5881571"/>
          </a:xfrm>
        </p:grpSpPr>
        <p:pic>
          <p:nvPicPr>
            <p:cNvPr id="22" name="Imagen 21"/>
            <p:cNvPicPr>
              <a:picLocks noChangeAspect="1"/>
            </p:cNvPicPr>
            <p:nvPr/>
          </p:nvPicPr>
          <p:blipFill>
            <a:blip r:embed="rId2"/>
            <a:stretch>
              <a:fillRect/>
            </a:stretch>
          </p:blipFill>
          <p:spPr>
            <a:xfrm>
              <a:off x="749838" y="1539011"/>
              <a:ext cx="5359402" cy="5131845"/>
            </a:xfrm>
            <a:prstGeom prst="rect">
              <a:avLst/>
            </a:prstGeom>
          </p:spPr>
        </p:pic>
        <p:sp>
          <p:nvSpPr>
            <p:cNvPr id="23" name="CuadroTexto 22"/>
            <p:cNvSpPr txBox="1"/>
            <p:nvPr/>
          </p:nvSpPr>
          <p:spPr>
            <a:xfrm>
              <a:off x="5782492" y="1461009"/>
              <a:ext cx="5970893" cy="2376284"/>
            </a:xfrm>
            <a:prstGeom prst="rect">
              <a:avLst/>
            </a:prstGeom>
            <a:noFill/>
          </p:spPr>
          <p:txBody>
            <a:bodyPr wrap="square" rtlCol="0">
              <a:spAutoFit/>
            </a:bodyPr>
            <a:lstStyle/>
            <a:p>
              <a:pPr algn="just"/>
              <a:r>
                <a:rPr lang="es-ES" sz="900" dirty="0" smtClean="0">
                  <a:latin typeface="Century Gothic" panose="020B0502020202020204" pitchFamily="34" charset="0"/>
                </a:rPr>
                <a:t>El edificio cuenta con un </a:t>
              </a:r>
              <a:r>
                <a:rPr lang="es-ES" sz="900" dirty="0">
                  <a:latin typeface="Century Gothic" panose="020B0502020202020204" pitchFamily="34" charset="0"/>
                </a:rPr>
                <a:t>reactor de gasificación de corrientes paralelas que transforma la astilla de madera en un gas combustible (gas pobre) que tras ser acondicionado es utilizado en motores de combustión interna alternativos para cogenerar energía eléctrica y térmica. El sistema permite obtener 100 kW de energía eléctrica y más de 180 kW de energía térmica aprovechando el agua de refrigeración de los motores y la entalpía de sus gases de escape. La energía térmica se extrae del sistema en forma de agua a 90 </a:t>
              </a:r>
              <a:r>
                <a:rPr lang="es-ES" sz="900" dirty="0" err="1">
                  <a:latin typeface="Century Gothic" panose="020B0502020202020204" pitchFamily="34" charset="0"/>
                </a:rPr>
                <a:t>ºC</a:t>
              </a:r>
              <a:r>
                <a:rPr lang="es-ES" sz="900" dirty="0">
                  <a:latin typeface="Century Gothic" panose="020B0502020202020204" pitchFamily="34" charset="0"/>
                </a:rPr>
                <a:t> lo cual es fundamental también para la utilización eficiente de la máquina de absorción ubicada en el edificio. </a:t>
              </a:r>
              <a:endParaRPr lang="es-ES" sz="900" dirty="0" smtClean="0">
                <a:latin typeface="Century Gothic" panose="020B0502020202020204" pitchFamily="34" charset="0"/>
              </a:endParaRPr>
            </a:p>
            <a:p>
              <a:pPr algn="just"/>
              <a:r>
                <a:rPr lang="es-ES" sz="900" dirty="0" smtClean="0">
                  <a:latin typeface="Century Gothic" panose="020B0502020202020204" pitchFamily="34" charset="0"/>
                </a:rPr>
                <a:t>Esta </a:t>
              </a:r>
              <a:r>
                <a:rPr lang="es-ES" sz="900" dirty="0">
                  <a:latin typeface="Century Gothic" panose="020B0502020202020204" pitchFamily="34" charset="0"/>
                </a:rPr>
                <a:t>tecnología de aprovechamiento de biomasa a pequeña escala es la que más prima la producción eléctrica, teniendo un ratio entre la producción de calor y electricidad (RCE) del orden de 2, más acorde con la RCE demandada por el edificio.</a:t>
              </a:r>
            </a:p>
          </p:txBody>
        </p:sp>
        <p:sp>
          <p:nvSpPr>
            <p:cNvPr id="24" name="CuadroTexto 23"/>
            <p:cNvSpPr txBox="1"/>
            <p:nvPr/>
          </p:nvSpPr>
          <p:spPr>
            <a:xfrm>
              <a:off x="5776788" y="1178776"/>
              <a:ext cx="6026463" cy="365796"/>
            </a:xfrm>
            <a:prstGeom prst="rect">
              <a:avLst/>
            </a:prstGeom>
            <a:noFill/>
          </p:spPr>
          <p:txBody>
            <a:bodyPr wrap="none" rtlCol="0">
              <a:spAutoFit/>
            </a:bodyPr>
            <a:lstStyle/>
            <a:p>
              <a:pPr>
                <a:lnSpc>
                  <a:spcPct val="150000"/>
                </a:lnSpc>
              </a:pPr>
              <a:r>
                <a:rPr lang="es-ES" sz="1000" b="1" spc="300" dirty="0" smtClean="0"/>
                <a:t>SISTEMA DE COGENERACION CON ASTILLA DE BIOMASA</a:t>
              </a:r>
              <a:endParaRPr lang="es-ES" sz="1000" b="1" spc="300" dirty="0"/>
            </a:p>
          </p:txBody>
        </p:sp>
        <p:pic>
          <p:nvPicPr>
            <p:cNvPr id="25" name="Imagen 24"/>
            <p:cNvPicPr>
              <a:picLocks noChangeAspect="1"/>
            </p:cNvPicPr>
            <p:nvPr/>
          </p:nvPicPr>
          <p:blipFill>
            <a:blip r:embed="rId3"/>
            <a:stretch>
              <a:fillRect/>
            </a:stretch>
          </p:blipFill>
          <p:spPr>
            <a:xfrm>
              <a:off x="5539341" y="4194192"/>
              <a:ext cx="5934287" cy="2866155"/>
            </a:xfrm>
            <a:prstGeom prst="rect">
              <a:avLst/>
            </a:prstGeom>
          </p:spPr>
        </p:pic>
      </p:grpSp>
      <p:cxnSp>
        <p:nvCxnSpPr>
          <p:cNvPr id="17" name="Conector recto 16"/>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19"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26" name="Rectángulo 25"/>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pic>
        <p:nvPicPr>
          <p:cNvPr id="28" name="Imagen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spTree>
    <p:extLst>
      <p:ext uri="{BB962C8B-B14F-4D97-AF65-F5344CB8AC3E}">
        <p14:creationId xmlns:p14="http://schemas.microsoft.com/office/powerpoint/2010/main" val="2504075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pic>
        <p:nvPicPr>
          <p:cNvPr id="28674" name="Picture 2" descr="D:\_COMPARTE_TOTAL\BECA 2011\ESQUEMAS LUCIA\Nuevo\ESQUEMAS FINALES\22B Economía.jpg"/>
          <p:cNvPicPr>
            <a:picLocks noChangeAspect="1" noChangeArrowheads="1"/>
          </p:cNvPicPr>
          <p:nvPr/>
        </p:nvPicPr>
        <p:blipFill rotWithShape="1">
          <a:blip r:embed="rId4">
            <a:extLst>
              <a:ext uri="{28A0092B-C50C-407E-A947-70E740481C1C}">
                <a14:useLocalDpi xmlns:a14="http://schemas.microsoft.com/office/drawing/2010/main" val="0"/>
              </a:ext>
            </a:extLst>
          </a:blip>
          <a:srcRect b="9992"/>
          <a:stretch/>
        </p:blipFill>
        <p:spPr bwMode="auto">
          <a:xfrm>
            <a:off x="242469" y="1198485"/>
            <a:ext cx="8765645" cy="485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ector recto 6"/>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9" name="Rectángulo 8"/>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sp>
        <p:nvSpPr>
          <p:cNvPr id="2" name="Rectángulo 1"/>
          <p:cNvSpPr/>
          <p:nvPr/>
        </p:nvSpPr>
        <p:spPr>
          <a:xfrm>
            <a:off x="395536" y="5546495"/>
            <a:ext cx="8352928" cy="523220"/>
          </a:xfrm>
          <a:prstGeom prst="rect">
            <a:avLst/>
          </a:prstGeom>
        </p:spPr>
        <p:txBody>
          <a:bodyPr wrap="square">
            <a:spAutoFit/>
          </a:bodyPr>
          <a:lstStyle/>
          <a:p>
            <a:r>
              <a:rPr lang="es-ES" sz="1400" dirty="0" smtClean="0">
                <a:solidFill>
                  <a:srgbClr val="000000"/>
                </a:solidFill>
                <a:latin typeface="Calibri" panose="020F0502020204030204" pitchFamily="34" charset="0"/>
              </a:rPr>
              <a:t>El </a:t>
            </a:r>
            <a:r>
              <a:rPr lang="es-ES" sz="1400" dirty="0">
                <a:solidFill>
                  <a:srgbClr val="000000"/>
                </a:solidFill>
                <a:latin typeface="Calibri" panose="020F0502020204030204" pitchFamily="34" charset="0"/>
              </a:rPr>
              <a:t>Edificio LUCIA posee un </a:t>
            </a:r>
            <a:r>
              <a:rPr lang="es-ES" sz="1400" b="1" dirty="0">
                <a:solidFill>
                  <a:srgbClr val="000000"/>
                </a:solidFill>
                <a:latin typeface="Calibri" panose="020F0502020204030204" pitchFamily="34" charset="0"/>
              </a:rPr>
              <a:t>coste económico </a:t>
            </a:r>
            <a:r>
              <a:rPr lang="es-ES" sz="1400" dirty="0">
                <a:solidFill>
                  <a:srgbClr val="000000"/>
                </a:solidFill>
                <a:latin typeface="Calibri" panose="020F0502020204030204" pitchFamily="34" charset="0"/>
              </a:rPr>
              <a:t>de adquisición de energía asociado a su uso </a:t>
            </a:r>
            <a:r>
              <a:rPr lang="es-ES" sz="1400" b="1" dirty="0">
                <a:solidFill>
                  <a:srgbClr val="000000"/>
                </a:solidFill>
                <a:latin typeface="Calibri" panose="020F0502020204030204" pitchFamily="34" charset="0"/>
              </a:rPr>
              <a:t>inferior en un 60%</a:t>
            </a:r>
            <a:r>
              <a:rPr lang="es-ES" sz="1400" dirty="0">
                <a:solidFill>
                  <a:srgbClr val="000000"/>
                </a:solidFill>
                <a:latin typeface="Calibri" panose="020F0502020204030204" pitchFamily="34" charset="0"/>
              </a:rPr>
              <a:t> al del edificio de referencia de ASHRAE. </a:t>
            </a:r>
          </a:p>
        </p:txBody>
      </p:sp>
      <p:sp>
        <p:nvSpPr>
          <p:cNvPr id="3" name="Rectángulo 2"/>
          <p:cNvSpPr/>
          <p:nvPr/>
        </p:nvSpPr>
        <p:spPr>
          <a:xfrm>
            <a:off x="395536" y="4807502"/>
            <a:ext cx="8352928" cy="738664"/>
          </a:xfrm>
          <a:prstGeom prst="rect">
            <a:avLst/>
          </a:prstGeom>
        </p:spPr>
        <p:txBody>
          <a:bodyPr wrap="square">
            <a:spAutoFit/>
          </a:bodyPr>
          <a:lstStyle/>
          <a:p>
            <a:r>
              <a:rPr lang="es-ES" sz="1400" dirty="0">
                <a:solidFill>
                  <a:srgbClr val="000000"/>
                </a:solidFill>
                <a:latin typeface="Calibri" panose="020F0502020204030204" pitchFamily="34" charset="0"/>
              </a:rPr>
              <a:t>El Edificio LUCIA tiene unas </a:t>
            </a:r>
            <a:r>
              <a:rPr lang="es-ES" sz="1400" b="1" dirty="0">
                <a:solidFill>
                  <a:srgbClr val="000000"/>
                </a:solidFill>
                <a:latin typeface="Calibri" panose="020F0502020204030204" pitchFamily="34" charset="0"/>
              </a:rPr>
              <a:t>emisiones de CO2 </a:t>
            </a:r>
            <a:r>
              <a:rPr lang="es-ES" sz="1400" dirty="0">
                <a:solidFill>
                  <a:srgbClr val="000000"/>
                </a:solidFill>
                <a:latin typeface="Calibri" panose="020F0502020204030204" pitchFamily="34" charset="0"/>
              </a:rPr>
              <a:t>asociadas un </a:t>
            </a:r>
            <a:r>
              <a:rPr lang="es-ES" sz="1400" b="1" dirty="0">
                <a:solidFill>
                  <a:srgbClr val="000000"/>
                </a:solidFill>
                <a:latin typeface="Calibri" panose="020F0502020204030204" pitchFamily="34" charset="0"/>
              </a:rPr>
              <a:t>65% inferiores </a:t>
            </a:r>
            <a:r>
              <a:rPr lang="es-ES" sz="1400" dirty="0">
                <a:solidFill>
                  <a:srgbClr val="000000"/>
                </a:solidFill>
                <a:latin typeface="Calibri" panose="020F0502020204030204" pitchFamily="34" charset="0"/>
              </a:rPr>
              <a:t>respecto al de referencia de ASHRAE, a pesar de que éste utiliza también biomasa para cogeneración. Posee por tanto una Calificación energética A sin incluir la cogeneración. </a:t>
            </a:r>
          </a:p>
        </p:txBody>
      </p:sp>
      <p:pic>
        <p:nvPicPr>
          <p:cNvPr id="5" name="Imagen 4"/>
          <p:cNvPicPr>
            <a:picLocks noChangeAspect="1"/>
          </p:cNvPicPr>
          <p:nvPr/>
        </p:nvPicPr>
        <p:blipFill>
          <a:blip r:embed="rId5"/>
          <a:stretch>
            <a:fillRect/>
          </a:stretch>
        </p:blipFill>
        <p:spPr>
          <a:xfrm>
            <a:off x="1145718" y="954405"/>
            <a:ext cx="6852565" cy="3773140"/>
          </a:xfrm>
          <a:prstGeom prst="rect">
            <a:avLst/>
          </a:prstGeom>
        </p:spPr>
      </p:pic>
      <p:sp>
        <p:nvSpPr>
          <p:cNvPr id="13" name="CuadroTexto 12"/>
          <p:cNvSpPr txBox="1"/>
          <p:nvPr/>
        </p:nvSpPr>
        <p:spPr>
          <a:xfrm>
            <a:off x="-114300" y="1612924"/>
            <a:ext cx="677108" cy="3588949"/>
          </a:xfrm>
          <a:prstGeom prst="rect">
            <a:avLst/>
          </a:prstGeom>
          <a:noFill/>
        </p:spPr>
        <p:txBody>
          <a:bodyPr vert="vert270" wrap="square" rtlCol="0">
            <a:spAutoFit/>
          </a:bodyPr>
          <a:lstStyle/>
          <a:p>
            <a:r>
              <a:rPr lang="es-ES" sz="3200" kern="100" spc="1500" dirty="0" smtClean="0">
                <a:solidFill>
                  <a:schemeClr val="accent3">
                    <a:lumMod val="75000"/>
                  </a:schemeClr>
                </a:solidFill>
              </a:rPr>
              <a:t>ECONOMIA</a:t>
            </a:r>
            <a:endParaRPr lang="es-ES" sz="3200" kern="100" spc="1500" dirty="0">
              <a:solidFill>
                <a:schemeClr val="accent3">
                  <a:lumMod val="75000"/>
                </a:schemeClr>
              </a:solidFill>
            </a:endParaRPr>
          </a:p>
        </p:txBody>
      </p:sp>
    </p:spTree>
    <p:extLst>
      <p:ext uri="{BB962C8B-B14F-4D97-AF65-F5344CB8AC3E}">
        <p14:creationId xmlns:p14="http://schemas.microsoft.com/office/powerpoint/2010/main" val="176949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52185"/>
            <a:ext cx="9144000" cy="805815"/>
          </a:xfrm>
          <a:prstGeom prst="rect">
            <a:avLst/>
          </a:prstGeom>
        </p:spPr>
      </p:pic>
      <p:cxnSp>
        <p:nvCxnSpPr>
          <p:cNvPr id="7" name="Conector recto 6"/>
          <p:cNvCxnSpPr/>
          <p:nvPr/>
        </p:nvCxnSpPr>
        <p:spPr>
          <a:xfrm>
            <a:off x="-39973" y="732646"/>
            <a:ext cx="9234771" cy="0"/>
          </a:xfrm>
          <a:prstGeom prst="line">
            <a:avLst/>
          </a:prstGeom>
        </p:spPr>
        <p:style>
          <a:lnRef idx="2">
            <a:schemeClr val="accent3"/>
          </a:lnRef>
          <a:fillRef idx="0">
            <a:schemeClr val="accent3"/>
          </a:fillRef>
          <a:effectRef idx="1">
            <a:schemeClr val="accent3"/>
          </a:effectRef>
          <a:fontRef idx="minor">
            <a:schemeClr val="tx1"/>
          </a:fontRef>
        </p:style>
      </p:cxnSp>
      <p:sp>
        <p:nvSpPr>
          <p:cNvPr id="8" name="14 CuadroTexto"/>
          <p:cNvSpPr txBox="1"/>
          <p:nvPr/>
        </p:nvSpPr>
        <p:spPr>
          <a:xfrm>
            <a:off x="-39973" y="-115123"/>
            <a:ext cx="6264696" cy="923330"/>
          </a:xfrm>
          <a:prstGeom prst="rect">
            <a:avLst/>
          </a:prstGeom>
          <a:noFill/>
        </p:spPr>
        <p:txBody>
          <a:bodyPr wrap="square" rtlCol="0">
            <a:spAutoFit/>
          </a:bodyPr>
          <a:lstStyle/>
          <a:p>
            <a:pPr marL="457200" indent="-457200"/>
            <a:r>
              <a:rPr lang="es-ES" sz="4000" dirty="0" smtClean="0">
                <a:solidFill>
                  <a:srgbClr val="4D4D4D"/>
                </a:solidFill>
                <a:latin typeface="Century Gothic" panose="020B0502020202020204" pitchFamily="34" charset="0"/>
              </a:rPr>
              <a:t>LUCIA</a:t>
            </a:r>
            <a:endParaRPr lang="es-ES" sz="4000" dirty="0" smtClean="0">
              <a:solidFill>
                <a:schemeClr val="bg1">
                  <a:lumMod val="65000"/>
                </a:schemeClr>
              </a:solidFill>
              <a:latin typeface="Century Gothic" panose="020B0502020202020204" pitchFamily="34" charset="0"/>
            </a:endParaRPr>
          </a:p>
          <a:p>
            <a:pPr marL="457200" indent="-457200"/>
            <a:r>
              <a:rPr lang="es-ES" sz="1400" dirty="0" smtClean="0">
                <a:solidFill>
                  <a:schemeClr val="bg1">
                    <a:lumMod val="65000"/>
                  </a:schemeClr>
                </a:solidFill>
                <a:latin typeface="Century Gothic" panose="020B0502020202020204" pitchFamily="34" charset="0"/>
              </a:rPr>
              <a:t>LANZADERA UNIVERSITARIA DE CENTROS DE INVESTIGACIÓN APLICADA</a:t>
            </a:r>
          </a:p>
        </p:txBody>
      </p:sp>
      <p:sp>
        <p:nvSpPr>
          <p:cNvPr id="9" name="Rectángulo 8"/>
          <p:cNvSpPr/>
          <p:nvPr/>
        </p:nvSpPr>
        <p:spPr>
          <a:xfrm>
            <a:off x="1547664" y="188640"/>
            <a:ext cx="7460450" cy="375487"/>
          </a:xfrm>
          <a:prstGeom prst="rect">
            <a:avLst/>
          </a:prstGeom>
        </p:spPr>
        <p:txBody>
          <a:bodyPr wrap="square">
            <a:spAutoFit/>
          </a:bodyPr>
          <a:lstStyle/>
          <a:p>
            <a:pPr>
              <a:lnSpc>
                <a:spcPct val="115000"/>
              </a:lnSpc>
              <a:spcBef>
                <a:spcPts val="1440"/>
              </a:spcBef>
              <a:spcAft>
                <a:spcPts val="1000"/>
              </a:spcAft>
            </a:pPr>
            <a:r>
              <a:rPr lang="es-ES_tradnl" sz="1600" b="1" dirty="0">
                <a:latin typeface="Century Gothic" panose="020B0502020202020204" pitchFamily="34" charset="0"/>
              </a:rPr>
              <a:t>EDIFICIO CERO ENERGÍA – ZERO ENERGY BUILDING</a:t>
            </a:r>
          </a:p>
        </p:txBody>
      </p:sp>
      <p:sp>
        <p:nvSpPr>
          <p:cNvPr id="4" name="Rectángulo 3"/>
          <p:cNvSpPr/>
          <p:nvPr/>
        </p:nvSpPr>
        <p:spPr>
          <a:xfrm>
            <a:off x="2555776" y="1313897"/>
            <a:ext cx="3775393" cy="369332"/>
          </a:xfrm>
          <a:prstGeom prst="rect">
            <a:avLst/>
          </a:prstGeom>
        </p:spPr>
        <p:txBody>
          <a:bodyPr wrap="none">
            <a:spAutoFit/>
          </a:bodyPr>
          <a:lstStyle/>
          <a:p>
            <a:pPr fontAlgn="base">
              <a:spcBef>
                <a:spcPct val="0"/>
              </a:spcBef>
              <a:spcAft>
                <a:spcPct val="0"/>
              </a:spcAft>
              <a:defRPr/>
            </a:pPr>
            <a:r>
              <a:rPr lang="es-ES" dirty="0">
                <a:solidFill>
                  <a:prstClr val="white">
                    <a:lumMod val="75000"/>
                  </a:prstClr>
                </a:solidFill>
                <a:latin typeface="Arial" charset="0"/>
                <a:cs typeface="Arial" charset="0"/>
              </a:rPr>
              <a:t>http://edificio-</a:t>
            </a:r>
            <a:r>
              <a:rPr lang="es-ES" dirty="0" err="1">
                <a:solidFill>
                  <a:prstClr val="white">
                    <a:lumMod val="75000"/>
                  </a:prstClr>
                </a:solidFill>
                <a:latin typeface="Arial" charset="0"/>
                <a:cs typeface="Arial" charset="0"/>
              </a:rPr>
              <a:t>lucia.blogspot.com.es</a:t>
            </a:r>
            <a:endParaRPr lang="es-ES" dirty="0">
              <a:solidFill>
                <a:prstClr val="white">
                  <a:lumMod val="75000"/>
                </a:prstClr>
              </a:solidFill>
              <a:latin typeface="Arial" charset="0"/>
              <a:cs typeface="Arial" charset="0"/>
            </a:endParaRPr>
          </a:p>
        </p:txBody>
      </p:sp>
      <p:pic>
        <p:nvPicPr>
          <p:cNvPr id="12" name="Picture 8" descr="escalera+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8438"/>
            <a:ext cx="91440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061375"/>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F08274C8D45EF47BEF16D2755F58AE4" ma:contentTypeVersion="1" ma:contentTypeDescription="Crear nuevo documento." ma:contentTypeScope="" ma:versionID="0551156b07ca620995130238c42e9103">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09AC4A-BB65-4430-A9AC-770B758EF454}"/>
</file>

<file path=customXml/itemProps2.xml><?xml version="1.0" encoding="utf-8"?>
<ds:datastoreItem xmlns:ds="http://schemas.openxmlformats.org/officeDocument/2006/customXml" ds:itemID="{38734819-7664-404A-938E-DA4CE4648F13}"/>
</file>

<file path=customXml/itemProps3.xml><?xml version="1.0" encoding="utf-8"?>
<ds:datastoreItem xmlns:ds="http://schemas.openxmlformats.org/officeDocument/2006/customXml" ds:itemID="{EA7B2D7D-48CB-48A3-BB71-FAC8BD4BD027}"/>
</file>

<file path=docProps/app.xml><?xml version="1.0" encoding="utf-8"?>
<Properties xmlns="http://schemas.openxmlformats.org/officeDocument/2006/extended-properties" xmlns:vt="http://schemas.openxmlformats.org/officeDocument/2006/docPropsVTypes">
  <TotalTime>2497</TotalTime>
  <Words>985</Words>
  <Application>Microsoft Office PowerPoint</Application>
  <PresentationFormat>Presentación en pantalla (4:3)</PresentationFormat>
  <Paragraphs>82</Paragraphs>
  <Slides>8</Slides>
  <Notes>3</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8</vt:i4>
      </vt:variant>
    </vt:vector>
  </HeadingPairs>
  <TitlesOfParts>
    <vt:vector size="20" baseType="lpstr">
      <vt:lpstr>Arial</vt:lpstr>
      <vt:lpstr>Book Antiqua</vt:lpstr>
      <vt:lpstr>Calibri</vt:lpstr>
      <vt:lpstr>Century Gothic</vt:lpstr>
      <vt:lpstr>Franklin Gothic Demi</vt:lpstr>
      <vt:lpstr>Lucida Sans</vt:lpstr>
      <vt:lpstr>Times New Roman</vt:lpstr>
      <vt:lpstr>Wingdings</vt:lpstr>
      <vt:lpstr>Wingdings 2</vt:lpstr>
      <vt:lpstr>Wingdings 3</vt:lpstr>
      <vt:lpstr>Tema de Office</vt:lpstr>
      <vt:lpstr>Vértice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UT</cp:lastModifiedBy>
  <cp:revision>189</cp:revision>
  <dcterms:created xsi:type="dcterms:W3CDTF">2013-09-13T10:04:13Z</dcterms:created>
  <dcterms:modified xsi:type="dcterms:W3CDTF">2013-12-12T06:13:02Z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0x0101005F08274C8D45EF47BEF16D2755F58AE4</vt:lpwstr>
  </property>
</Properties>
</file>