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4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25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60" r:id="rId5"/>
    <p:sldId id="263" r:id="rId6"/>
    <p:sldId id="261" r:id="rId7"/>
    <p:sldId id="262" r:id="rId8"/>
    <p:sldId id="264" r:id="rId9"/>
    <p:sldId id="282" r:id="rId10"/>
    <p:sldId id="265" r:id="rId11"/>
    <p:sldId id="267" r:id="rId12"/>
    <p:sldId id="268" r:id="rId13"/>
    <p:sldId id="285" r:id="rId14"/>
    <p:sldId id="271" r:id="rId15"/>
    <p:sldId id="273" r:id="rId16"/>
    <p:sldId id="280" r:id="rId17"/>
    <p:sldId id="274" r:id="rId18"/>
    <p:sldId id="275" r:id="rId19"/>
    <p:sldId id="277" r:id="rId20"/>
    <p:sldId id="278" r:id="rId21"/>
    <p:sldId id="283" r:id="rId22"/>
    <p:sldId id="279" r:id="rId23"/>
    <p:sldId id="269" r:id="rId24"/>
    <p:sldId id="270" r:id="rId25"/>
    <p:sldId id="284" r:id="rId26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AC09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5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BEAE3-BAF7-4525-B96A-E7C6CB56745C}" type="datetimeFigureOut">
              <a:rPr lang="es-ES"/>
              <a:pPr>
                <a:defRPr/>
              </a:pPr>
              <a:t>12/12/2013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26DA6-B501-4AC6-A356-4D812E57BC0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50F83-5A2C-4B7A-967B-B1A8E52B6B42}" type="datetimeFigureOut">
              <a:rPr lang="es-ES"/>
              <a:pPr>
                <a:defRPr/>
              </a:pPr>
              <a:t>12/12/2013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78CB1-23A2-4FC4-9470-ACD1AE24342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BEB70-B591-42F3-B493-E2B73DD216B2}" type="datetimeFigureOut">
              <a:rPr lang="es-ES"/>
              <a:pPr>
                <a:defRPr/>
              </a:pPr>
              <a:t>12/12/2013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4A52E-AE02-46C5-9F51-E2E75C646AF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C7DB3-7BC8-4EBA-A8CF-FFA5B680600C}" type="datetimeFigureOut">
              <a:rPr lang="es-ES"/>
              <a:pPr>
                <a:defRPr/>
              </a:pPr>
              <a:t>12/12/2013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2B1AF-B87D-43BE-AB0C-45BEEFBE462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58D7EC-2003-4B7C-BCA3-0FA4E2741393}" type="datetimeFigureOut">
              <a:rPr lang="es-ES"/>
              <a:pPr>
                <a:defRPr/>
              </a:pPr>
              <a:t>12/12/2013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4A28C-7F78-4F6D-B7E7-1F68B55F985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095D2-01E5-4A2E-9AAA-ADAE1D33FD62}" type="datetimeFigureOut">
              <a:rPr lang="es-ES"/>
              <a:pPr>
                <a:defRPr/>
              </a:pPr>
              <a:t>12/12/2013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921E2-A288-4A93-8296-17CB2BE234A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B0C62-E478-4F33-A86C-6A151677CDA6}" type="datetimeFigureOut">
              <a:rPr lang="es-ES"/>
              <a:pPr>
                <a:defRPr/>
              </a:pPr>
              <a:t>12/12/2013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E442E-5CE9-477F-AE8B-E368BEF5AB6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41C45-5C08-42B4-B3BC-C4E4DA0D0745}" type="datetimeFigureOut">
              <a:rPr lang="es-ES"/>
              <a:pPr>
                <a:defRPr/>
              </a:pPr>
              <a:t>12/12/2013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E3927-B4C7-4F86-AEF4-ECAD303C21A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98264-C2EB-4218-94A2-21F3825A185E}" type="datetimeFigureOut">
              <a:rPr lang="es-ES"/>
              <a:pPr>
                <a:defRPr/>
              </a:pPr>
              <a:t>12/12/2013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22517-23E3-48C6-86C9-34590E2C6DF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87DCC8-6949-45DC-B20E-B02B5BB6EF0F}" type="datetimeFigureOut">
              <a:rPr lang="es-ES"/>
              <a:pPr>
                <a:defRPr/>
              </a:pPr>
              <a:t>12/12/2013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F102A-C6C9-4558-B2DE-D8E72300642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F1551-8801-4F9D-9BC9-5B19530BA855}" type="datetimeFigureOut">
              <a:rPr lang="es-ES"/>
              <a:pPr>
                <a:defRPr/>
              </a:pPr>
              <a:t>12/12/2013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6704A-D819-4995-AA69-BA31AFABFC1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703E3CE-B406-455E-ADC4-C9B479419319}" type="datetimeFigureOut">
              <a:rPr lang="es-ES"/>
              <a:pPr>
                <a:defRPr/>
              </a:pPr>
              <a:t>12/12/2013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DFD3A95-1194-4311-B961-0F99C790DF7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3.jpeg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3.jpeg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5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3.jpeg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3.jpeg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3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5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rbanhuesca.es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3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pic>
        <p:nvPicPr>
          <p:cNvPr id="10245" name="Picture 5" descr="logomarcacolor3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4786322"/>
            <a:ext cx="1949931" cy="1857388"/>
          </a:xfrm>
          <a:prstGeom prst="rect">
            <a:avLst/>
          </a:prstGeom>
          <a:noFill/>
        </p:spPr>
      </p:pic>
      <p:sp>
        <p:nvSpPr>
          <p:cNvPr id="5" name="1 Título"/>
          <p:cNvSpPr txBox="1">
            <a:spLocks/>
          </p:cNvSpPr>
          <p:nvPr/>
        </p:nvSpPr>
        <p:spPr bwMode="auto">
          <a:xfrm>
            <a:off x="1000100" y="142852"/>
            <a:ext cx="7000924" cy="128588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76200" cap="flat" cmpd="sng" algn="ctr">
            <a:solidFill>
              <a:schemeClr val="accent2"/>
            </a:solidFill>
            <a:prstDash val="solid"/>
            <a:miter lim="800000"/>
            <a:headEnd/>
            <a:tailEnd/>
          </a:ln>
          <a:scene3d>
            <a:camera prst="perspectiveAbove"/>
            <a:lightRig rig="threePt" dir="t"/>
          </a:scene3d>
          <a:sp3d>
            <a:bevelT w="165100" prst="coolSlan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  <a:sp3d extrusionH="57150">
              <a:bevelT w="38100" h="38100" prst="relaxedInset"/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Acto Anual sobre Política Regional y Fondos Europeos en España, Diciembre 2013</a:t>
            </a:r>
            <a:endParaRPr kumimoji="0" lang="es-ES" sz="2800" b="1" i="0" u="none" strike="noStrike" kern="1200" cap="none" spc="0" normalizeH="0" baseline="0" noProof="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3" descr="D:\Perfiles\jcmillana\Mis documentos\000 FONDOS\003 COMUNICACION, IMAGENES, LOGOS\005 LOGOS\URBAN logo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44817" y="4855981"/>
            <a:ext cx="921668" cy="1549544"/>
          </a:xfrm>
          <a:prstGeom prst="rect">
            <a:avLst/>
          </a:prstGeom>
          <a:noFill/>
        </p:spPr>
      </p:pic>
      <p:sp>
        <p:nvSpPr>
          <p:cNvPr id="8" name="1 Título"/>
          <p:cNvSpPr txBox="1">
            <a:spLocks/>
          </p:cNvSpPr>
          <p:nvPr/>
        </p:nvSpPr>
        <p:spPr>
          <a:xfrm>
            <a:off x="357158" y="1643050"/>
            <a:ext cx="8510646" cy="292895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76200" cap="flat" cmpd="sng" algn="ctr">
            <a:solidFill>
              <a:schemeClr val="accent2"/>
            </a:solidFill>
            <a:prstDash val="solid"/>
          </a:ln>
          <a:scene3d>
            <a:camera prst="perspectiveAbove"/>
            <a:lightRig rig="threePt" dir="t"/>
          </a:scene3d>
          <a:sp3d>
            <a:bevelT w="165100" prst="coolSlan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/>
            <a:sp3d extrusionH="57150">
              <a:bevelT w="38100" h="38100" prst="relaxedInset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8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Creación y mantenimiento de una </a:t>
            </a:r>
            <a:r>
              <a:rPr lang="es-ES" sz="54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PÁGINA WEB DEL PLAN URBAN.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54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AYUNTAMIENTO DE HUESCA.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000" b="0" i="0" u="none" strike="noStrike" kern="1200" cap="none" spc="0" normalizeH="0" baseline="0" noProof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Actuación cofinanciada con fondos FEDER. Plan URBAN.</a:t>
            </a:r>
            <a:endParaRPr kumimoji="0" lang="es-ES" sz="3300" b="1" i="0" u="none" strike="noStrike" kern="1200" cap="none" spc="0" normalizeH="0" baseline="0" noProof="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10 Imagen" descr="Logo Europa.jpg"/>
          <p:cNvPicPr>
            <a:picLocks noChangeAspect="1"/>
          </p:cNvPicPr>
          <p:nvPr/>
        </p:nvPicPr>
        <p:blipFill>
          <a:blip r:embed="rId4"/>
          <a:srcRect l="71792" r="2784"/>
          <a:stretch>
            <a:fillRect/>
          </a:stretch>
        </p:blipFill>
        <p:spPr>
          <a:xfrm>
            <a:off x="857224" y="4786322"/>
            <a:ext cx="1571636" cy="18260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 l="11133" t="10254" r="11523" b="26758"/>
          <a:stretch>
            <a:fillRect/>
          </a:stretch>
        </p:blipFill>
        <p:spPr bwMode="auto">
          <a:xfrm>
            <a:off x="700467" y="1357298"/>
            <a:ext cx="8443533" cy="5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71406" y="142852"/>
            <a:ext cx="3143272" cy="11430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sz="3300" b="1" dirty="0">
                <a:ln w="18000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COMUNICACIÓN</a:t>
            </a:r>
            <a:r>
              <a:rPr lang="es-ES" sz="4400" b="1" dirty="0">
                <a:ln w="18000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es-ES" sz="4400" b="1" dirty="0">
                <a:ln w="18000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es-ES" sz="3100" b="1" dirty="0">
                <a:ln w="18000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PÁGINA WEB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 rot="21024296">
            <a:off x="312738" y="2798763"/>
            <a:ext cx="1906587" cy="492125"/>
          </a:xfrm>
          <a:prstGeom prst="borderCallout3">
            <a:avLst>
              <a:gd name="adj1" fmla="val 102215"/>
              <a:gd name="adj2" fmla="val 49465"/>
              <a:gd name="adj3" fmla="val 265718"/>
              <a:gd name="adj4" fmla="val 49720"/>
              <a:gd name="adj5" fmla="val 301604"/>
              <a:gd name="adj6" fmla="val 108317"/>
              <a:gd name="adj7" fmla="val 591288"/>
              <a:gd name="adj8" fmla="val 95488"/>
            </a:avLst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>
              <a:defRPr/>
            </a:pPr>
            <a:r>
              <a:rPr lang="es-ES" sz="1600" b="1" dirty="0">
                <a:latin typeface="Bookman Old Style" pitchFamily="18" charset="0"/>
                <a:ea typeface="Times New Roman" pitchFamily="18" charset="0"/>
                <a:cs typeface="Arial" pitchFamily="34" charset="0"/>
              </a:rPr>
              <a:t>Información General.</a:t>
            </a:r>
          </a:p>
        </p:txBody>
      </p:sp>
      <p:pic>
        <p:nvPicPr>
          <p:cNvPr id="10" name="Picture 3" descr="D:\Perfiles\jcmillana\Mis documentos\000 FONDOS\003 COMUNICACION, IMAGENES, LOGOS\005 LOGOS\URBAN logo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29895" y="69659"/>
            <a:ext cx="324497" cy="545557"/>
          </a:xfrm>
          <a:prstGeom prst="rect">
            <a:avLst/>
          </a:prstGeom>
          <a:noFill/>
        </p:spPr>
      </p:pic>
      <p:pic>
        <p:nvPicPr>
          <p:cNvPr id="11" name="10 Imagen" descr="Logo Europa.jpg"/>
          <p:cNvPicPr>
            <a:picLocks noChangeAspect="1"/>
          </p:cNvPicPr>
          <p:nvPr/>
        </p:nvPicPr>
        <p:blipFill>
          <a:blip r:embed="rId4"/>
          <a:srcRect l="71792" r="2784"/>
          <a:stretch>
            <a:fillRect/>
          </a:stretch>
        </p:blipFill>
        <p:spPr>
          <a:xfrm>
            <a:off x="7572396" y="1"/>
            <a:ext cx="553335" cy="642918"/>
          </a:xfrm>
          <a:prstGeom prst="rect">
            <a:avLst/>
          </a:prstGeom>
        </p:spPr>
      </p:pic>
      <p:pic>
        <p:nvPicPr>
          <p:cNvPr id="12" name="Picture 5" descr="logomarcacolor3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54293" y="0"/>
            <a:ext cx="686523" cy="6539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5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71406" y="142852"/>
            <a:ext cx="3143272" cy="11430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sz="3300" b="1" dirty="0">
                <a:ln w="18000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COMUNICACIÓN</a:t>
            </a:r>
            <a:r>
              <a:rPr lang="es-ES" sz="4400" b="1" dirty="0">
                <a:ln w="18000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es-ES" sz="4400" b="1" dirty="0">
                <a:ln w="18000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es-ES" sz="3100" b="1" dirty="0">
                <a:ln w="18000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PÁGINA WEB</a:t>
            </a: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/>
          <a:srcRect l="5859" t="10986" r="7420" b="9180"/>
          <a:stretch>
            <a:fillRect/>
          </a:stretch>
        </p:blipFill>
        <p:spPr bwMode="auto">
          <a:xfrm>
            <a:off x="1577975" y="1285875"/>
            <a:ext cx="7566025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 rot="21024296">
            <a:off x="312738" y="2182813"/>
            <a:ext cx="1906587" cy="1724025"/>
          </a:xfrm>
          <a:prstGeom prst="borderCallout3">
            <a:avLst>
              <a:gd name="adj1" fmla="val 102215"/>
              <a:gd name="adj2" fmla="val 49465"/>
              <a:gd name="adj3" fmla="val 191638"/>
              <a:gd name="adj4" fmla="val 22077"/>
              <a:gd name="adj5" fmla="val 205512"/>
              <a:gd name="adj6" fmla="val 65330"/>
              <a:gd name="adj7" fmla="val 215078"/>
              <a:gd name="adj8" fmla="val 94865"/>
            </a:avLst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>
              <a:defRPr/>
            </a:pPr>
            <a:r>
              <a:rPr lang="es-ES" sz="1600" b="1" dirty="0">
                <a:latin typeface="Bookman Old Style" pitchFamily="18" charset="0"/>
                <a:ea typeface="Times New Roman" pitchFamily="18" charset="0"/>
                <a:cs typeface="Arial" pitchFamily="34" charset="0"/>
              </a:rPr>
              <a:t>Noticias de Prensa actualizadas diariamente con link a la noticia del medio de comunicación.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 rot="-1608164">
            <a:off x="2916238" y="4672013"/>
            <a:ext cx="6007100" cy="7397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s-ES" sz="1600" b="1" dirty="0">
                <a:latin typeface="Bookman Old Style" pitchFamily="18" charset="0"/>
                <a:ea typeface="Times New Roman" pitchFamily="18" charset="0"/>
                <a:cs typeface="Arial" charset="0"/>
              </a:rPr>
              <a:t>En el día de ayer se publicó noticia referente a la participación del Ayuntamiento de Huesca en el presente Acto Anual.</a:t>
            </a:r>
          </a:p>
        </p:txBody>
      </p:sp>
      <p:pic>
        <p:nvPicPr>
          <p:cNvPr id="11" name="Picture 3" descr="D:\Perfiles\jcmillana\Mis documentos\000 FONDOS\003 COMUNICACION, IMAGENES, LOGOS\005 LOGOS\URBAN logo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29895" y="69659"/>
            <a:ext cx="324497" cy="545557"/>
          </a:xfrm>
          <a:prstGeom prst="rect">
            <a:avLst/>
          </a:prstGeom>
          <a:noFill/>
        </p:spPr>
      </p:pic>
      <p:pic>
        <p:nvPicPr>
          <p:cNvPr id="12" name="11 Imagen" descr="Logo Europa.jpg"/>
          <p:cNvPicPr>
            <a:picLocks noChangeAspect="1"/>
          </p:cNvPicPr>
          <p:nvPr/>
        </p:nvPicPr>
        <p:blipFill>
          <a:blip r:embed="rId4"/>
          <a:srcRect l="71792" r="2784"/>
          <a:stretch>
            <a:fillRect/>
          </a:stretch>
        </p:blipFill>
        <p:spPr>
          <a:xfrm>
            <a:off x="7572396" y="1"/>
            <a:ext cx="553335" cy="642918"/>
          </a:xfrm>
          <a:prstGeom prst="rect">
            <a:avLst/>
          </a:prstGeom>
        </p:spPr>
      </p:pic>
      <p:pic>
        <p:nvPicPr>
          <p:cNvPr id="13" name="Picture 5" descr="logomarcacolor3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54293" y="0"/>
            <a:ext cx="686523" cy="6539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5" animBg="1"/>
      <p:bldP spid="7" grpId="0" build="p" bldLvl="5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71406" y="142852"/>
            <a:ext cx="3143272" cy="11430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sz="3300" b="1" dirty="0">
                <a:ln w="18000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COMUNICACIÓN</a:t>
            </a:r>
            <a:r>
              <a:rPr lang="es-ES" sz="4400" b="1" dirty="0">
                <a:ln w="18000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es-ES" sz="4400" b="1" dirty="0">
                <a:ln w="18000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es-ES" sz="3100" b="1" dirty="0">
                <a:ln w="18000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PÁGINA WEB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 l="5859" t="11719" r="7420" b="20898"/>
          <a:stretch>
            <a:fillRect/>
          </a:stretch>
        </p:blipFill>
        <p:spPr bwMode="auto">
          <a:xfrm>
            <a:off x="295441" y="1357298"/>
            <a:ext cx="8848560" cy="5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 rot="21024296">
            <a:off x="5773738" y="1217613"/>
            <a:ext cx="1906587" cy="1724025"/>
          </a:xfrm>
          <a:prstGeom prst="accent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71558"/>
              <a:gd name="adj6" fmla="val -62788"/>
              <a:gd name="adj7" fmla="val 124977"/>
              <a:gd name="adj8" fmla="val -110547"/>
            </a:avLst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>
              <a:defRPr/>
            </a:pPr>
            <a:r>
              <a:rPr lang="es-ES" sz="1600" b="1" dirty="0">
                <a:latin typeface="Bookman Old Style" pitchFamily="18" charset="0"/>
                <a:ea typeface="Times New Roman" pitchFamily="18" charset="0"/>
                <a:cs typeface="Arial" pitchFamily="34" charset="0"/>
              </a:rPr>
              <a:t>Información de los Proyectos agrupada por Ejes, número de la Operación e Importe de la misma.</a:t>
            </a:r>
          </a:p>
        </p:txBody>
      </p:sp>
      <p:pic>
        <p:nvPicPr>
          <p:cNvPr id="10" name="Picture 3" descr="D:\Perfiles\jcmillana\Mis documentos\000 FONDOS\003 COMUNICACION, IMAGENES, LOGOS\005 LOGOS\URBAN logo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29895" y="69659"/>
            <a:ext cx="324497" cy="545557"/>
          </a:xfrm>
          <a:prstGeom prst="rect">
            <a:avLst/>
          </a:prstGeom>
          <a:noFill/>
        </p:spPr>
      </p:pic>
      <p:pic>
        <p:nvPicPr>
          <p:cNvPr id="11" name="10 Imagen" descr="Logo Europa.jpg"/>
          <p:cNvPicPr>
            <a:picLocks noChangeAspect="1"/>
          </p:cNvPicPr>
          <p:nvPr/>
        </p:nvPicPr>
        <p:blipFill>
          <a:blip r:embed="rId4"/>
          <a:srcRect l="71792" r="2784"/>
          <a:stretch>
            <a:fillRect/>
          </a:stretch>
        </p:blipFill>
        <p:spPr>
          <a:xfrm>
            <a:off x="7572396" y="1"/>
            <a:ext cx="553335" cy="642918"/>
          </a:xfrm>
          <a:prstGeom prst="rect">
            <a:avLst/>
          </a:prstGeom>
        </p:spPr>
      </p:pic>
      <p:pic>
        <p:nvPicPr>
          <p:cNvPr id="12" name="Picture 5" descr="logomarcacolor3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54293" y="0"/>
            <a:ext cx="686523" cy="6539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5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71406" y="142852"/>
            <a:ext cx="3143272" cy="11430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300" b="1" i="0" u="none" strike="noStrike" kern="1200" cap="none" spc="0" normalizeH="0" baseline="0" noProof="0" dirty="0" smtClean="0">
                <a:ln w="18000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COMUNICACIÓN</a:t>
            </a:r>
            <a:r>
              <a:rPr kumimoji="0" lang="es-ES" sz="4400" b="1" i="0" u="none" strike="noStrike" kern="1200" cap="none" spc="0" normalizeH="0" baseline="0" noProof="0" dirty="0" smtClean="0">
                <a:ln w="18000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s-ES" sz="4400" b="1" i="0" u="none" strike="noStrike" kern="1200" cap="none" spc="0" normalizeH="0" baseline="0" noProof="0" dirty="0" smtClean="0">
                <a:ln w="18000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s-ES" sz="3100" b="1" i="0" u="none" strike="noStrike" kern="1200" cap="none" spc="0" normalizeH="0" baseline="0" noProof="0" dirty="0" smtClean="0">
                <a:ln w="18000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PÁGINA WEB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1357298"/>
            <a:ext cx="8929718" cy="523220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1" algn="just">
              <a:buFontTx/>
              <a:buChar char="-"/>
            </a:pPr>
            <a:r>
              <a:rPr lang="es-ES" sz="2000" b="1" dirty="0" smtClean="0"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s-ES" sz="2000" b="1" dirty="0" smtClean="0">
                <a:latin typeface="Bookman Old Style" pitchFamily="18" charset="0"/>
                <a:ea typeface="Times New Roman" pitchFamily="18" charset="0"/>
                <a:cs typeface="Arial" pitchFamily="34" charset="0"/>
              </a:rPr>
              <a:t>Actuaciones concretas de cada uno de los Ejes de Actuación, tengan apoyo, se coordinen, complementen o desarrollen otras Actuaciones de otros Ejes del propio Plan URBAN</a:t>
            </a:r>
            <a:r>
              <a:rPr lang="es-ES" sz="2000" b="1" dirty="0" smtClean="0">
                <a:latin typeface="Bookman Old Style" pitchFamily="18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lvl="1" algn="just">
              <a:buFontTx/>
              <a:buChar char="-"/>
            </a:pPr>
            <a:endParaRPr lang="es-ES" sz="2000" b="1" dirty="0" smtClean="0"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lvl="1" algn="just">
              <a:buFontTx/>
              <a:buChar char="-"/>
            </a:pPr>
            <a:r>
              <a:rPr lang="es-ES" sz="2000" b="1" dirty="0" smtClean="0">
                <a:latin typeface="Bookman Old Style" pitchFamily="18" charset="0"/>
                <a:ea typeface="Times New Roman" pitchFamily="18" charset="0"/>
                <a:cs typeface="Arial" pitchFamily="34" charset="0"/>
              </a:rPr>
              <a:t>Actuación </a:t>
            </a:r>
            <a:r>
              <a:rPr lang="es-ES" sz="2000" b="1" dirty="0" smtClean="0">
                <a:latin typeface="Bookman Old Style" pitchFamily="18" charset="0"/>
                <a:ea typeface="Times New Roman" pitchFamily="18" charset="0"/>
                <a:cs typeface="Arial" pitchFamily="34" charset="0"/>
              </a:rPr>
              <a:t>del Eje 1, Integración Social, </a:t>
            </a:r>
            <a:r>
              <a:rPr lang="es-ES" sz="2000" b="1" dirty="0" smtClean="0">
                <a:latin typeface="Bookman Old Style" pitchFamily="18" charset="0"/>
                <a:ea typeface="Times New Roman" pitchFamily="18" charset="0"/>
                <a:cs typeface="Arial" pitchFamily="34" charset="0"/>
              </a:rPr>
              <a:t>un </a:t>
            </a:r>
            <a:r>
              <a:rPr lang="es-ES" sz="2000" b="1" dirty="0" smtClean="0">
                <a:latin typeface="Bookman Old Style" pitchFamily="18" charset="0"/>
                <a:ea typeface="Times New Roman" pitchFamily="18" charset="0"/>
                <a:cs typeface="Arial" pitchFamily="34" charset="0"/>
              </a:rPr>
              <a:t>equipo multidisciplinar para reubicar a los que vivían en un poblado chabolista, se complementa con una actuación del Eje 3 de Medioambiente, que regenera arquitectónica y medioambientalmente el entorno, convirtiéndolo de un lugar degradado, en un parque de la ciudad</a:t>
            </a:r>
            <a:r>
              <a:rPr lang="es-ES" sz="2000" b="1" dirty="0" smtClean="0">
                <a:latin typeface="Bookman Old Style" pitchFamily="18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lang="es-ES" sz="2000" b="1" dirty="0" smtClean="0"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lvl="1" algn="just">
              <a:buFontTx/>
              <a:buChar char="-"/>
            </a:pPr>
            <a:r>
              <a:rPr lang="es-ES" sz="2000" b="1" dirty="0" smtClean="0">
                <a:latin typeface="Bookman Old Style" pitchFamily="18" charset="0"/>
                <a:ea typeface="Times New Roman" pitchFamily="18" charset="0"/>
                <a:cs typeface="Arial" pitchFamily="34" charset="0"/>
              </a:rPr>
              <a:t>U</a:t>
            </a:r>
            <a:r>
              <a:rPr lang="es-ES" sz="2000" b="1" dirty="0" smtClean="0">
                <a:latin typeface="Bookman Old Style" pitchFamily="18" charset="0"/>
                <a:ea typeface="Times New Roman" pitchFamily="18" charset="0"/>
                <a:cs typeface="Arial" pitchFamily="34" charset="0"/>
              </a:rPr>
              <a:t>rbanización </a:t>
            </a:r>
            <a:r>
              <a:rPr lang="es-ES" sz="2000" b="1" dirty="0" smtClean="0">
                <a:latin typeface="Bookman Old Style" pitchFamily="18" charset="0"/>
                <a:ea typeface="Times New Roman" pitchFamily="18" charset="0"/>
                <a:cs typeface="Arial" pitchFamily="34" charset="0"/>
              </a:rPr>
              <a:t>del Eje 2 de Movilidad se complementan con reformas en la red de </a:t>
            </a:r>
            <a:r>
              <a:rPr lang="es-ES" sz="2000" b="1" dirty="0" smtClean="0">
                <a:latin typeface="Bookman Old Style" pitchFamily="18" charset="0"/>
                <a:ea typeface="Times New Roman" pitchFamily="18" charset="0"/>
                <a:cs typeface="Arial" pitchFamily="34" charset="0"/>
              </a:rPr>
              <a:t>Saneamiento cofinanciada con Fondos de Cohesión.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es-ES" sz="2000" b="1" dirty="0" smtClean="0"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lvl="1" algn="just"/>
            <a:r>
              <a:rPr lang="es-ES" sz="2000" b="1" dirty="0" smtClean="0">
                <a:latin typeface="Bookman Old Style" pitchFamily="18" charset="0"/>
                <a:ea typeface="Times New Roman" pitchFamily="18" charset="0"/>
                <a:cs typeface="Arial" pitchFamily="34" charset="0"/>
              </a:rPr>
              <a:t>- Plan de Movilidad coordinarlo y cofinanciarlo con fondos del Plan URBAN.</a:t>
            </a:r>
            <a:endParaRPr lang="es-ES" sz="2000" b="1" dirty="0" smtClean="0"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build="p" bldLvl="5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71406" y="142852"/>
            <a:ext cx="3429024" cy="1357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sz="3300" b="1" dirty="0">
                <a:ln w="18000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COMUNICACIÓN</a:t>
            </a:r>
            <a:r>
              <a:rPr lang="es-ES" sz="4400" b="1" dirty="0">
                <a:ln w="18000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es-ES" sz="4400" b="1" dirty="0">
                <a:ln w="18000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es-ES" sz="3100" b="1" dirty="0">
                <a:ln w="18000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PÁGINA WEB</a:t>
            </a:r>
            <a:endParaRPr lang="es-ES" sz="2700" b="1" dirty="0">
              <a:ln w="18000">
                <a:solidFill>
                  <a:schemeClr val="accent6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s-ES" sz="2700" b="1" dirty="0">
                <a:ln w="18000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Ejemplos de Actuaciones</a:t>
            </a:r>
          </a:p>
        </p:txBody>
      </p:sp>
      <p:pic>
        <p:nvPicPr>
          <p:cNvPr id="4" name="Picture 5" descr="IMG_903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2971800"/>
            <a:ext cx="388620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Plaza y calle san bernardo (14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1643063"/>
            <a:ext cx="41148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 rot="21024296">
            <a:off x="652463" y="5943600"/>
            <a:ext cx="1905000" cy="271463"/>
          </a:xfrm>
          <a:prstGeom prst="wedgeRoundRectCallout">
            <a:avLst>
              <a:gd name="adj1" fmla="val -21048"/>
              <a:gd name="adj2" fmla="val -476263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>
              <a:defRPr/>
            </a:pPr>
            <a:r>
              <a:rPr lang="es-ES" sz="1600" b="1" dirty="0">
                <a:latin typeface="Bookman Old Style" pitchFamily="18" charset="0"/>
                <a:ea typeface="Times New Roman" pitchFamily="18" charset="0"/>
                <a:cs typeface="Arial" pitchFamily="34" charset="0"/>
              </a:rPr>
              <a:t>Antes.</a:t>
            </a: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 rot="21024296">
            <a:off x="3152775" y="6229350"/>
            <a:ext cx="1905000" cy="271463"/>
          </a:xfrm>
          <a:prstGeom prst="wedgeRoundRectCallout">
            <a:avLst>
              <a:gd name="adj1" fmla="val 65019"/>
              <a:gd name="adj2" fmla="val -220594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>
              <a:defRPr/>
            </a:pPr>
            <a:r>
              <a:rPr lang="es-ES" sz="1600" b="1" dirty="0">
                <a:latin typeface="Bookman Old Style" pitchFamily="18" charset="0"/>
                <a:ea typeface="Times New Roman" pitchFamily="18" charset="0"/>
                <a:cs typeface="Arial" pitchFamily="34" charset="0"/>
              </a:rPr>
              <a:t>Después.</a:t>
            </a: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5500694" y="1571612"/>
            <a:ext cx="3143272" cy="11430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sz="3300" b="1" dirty="0">
                <a:ln w="18000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Plaza de San Bernardo</a:t>
            </a:r>
            <a:endParaRPr lang="es-ES" sz="3100" b="1" dirty="0">
              <a:ln w="18000">
                <a:solidFill>
                  <a:schemeClr val="accent6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4" name="Picture 3" descr="D:\Perfiles\jcmillana\Mis documentos\000 FONDOS\003 COMUNICACION, IMAGENES, LOGOS\005 LOGOS\URBAN logo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29895" y="69659"/>
            <a:ext cx="324497" cy="545557"/>
          </a:xfrm>
          <a:prstGeom prst="rect">
            <a:avLst/>
          </a:prstGeom>
          <a:noFill/>
        </p:spPr>
      </p:pic>
      <p:pic>
        <p:nvPicPr>
          <p:cNvPr id="15" name="14 Imagen" descr="Logo Europa.jpg"/>
          <p:cNvPicPr>
            <a:picLocks noChangeAspect="1"/>
          </p:cNvPicPr>
          <p:nvPr/>
        </p:nvPicPr>
        <p:blipFill>
          <a:blip r:embed="rId5"/>
          <a:srcRect l="71792" r="2784"/>
          <a:stretch>
            <a:fillRect/>
          </a:stretch>
        </p:blipFill>
        <p:spPr>
          <a:xfrm>
            <a:off x="7572396" y="1"/>
            <a:ext cx="553335" cy="642918"/>
          </a:xfrm>
          <a:prstGeom prst="rect">
            <a:avLst/>
          </a:prstGeom>
        </p:spPr>
      </p:pic>
      <p:pic>
        <p:nvPicPr>
          <p:cNvPr id="16" name="Picture 5" descr="logomarcacolor30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54293" y="0"/>
            <a:ext cx="686523" cy="6539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 bldLvl="5" animBg="1"/>
      <p:bldP spid="9" grpId="0" uiExpand="1" build="p" bldLvl="5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71406" y="142852"/>
            <a:ext cx="3429024" cy="1357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sz="3300" b="1" dirty="0">
                <a:ln w="18000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COMUNICACIÓN</a:t>
            </a:r>
            <a:r>
              <a:rPr lang="es-ES" sz="4400" b="1" dirty="0">
                <a:ln w="18000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es-ES" sz="4400" b="1" dirty="0">
                <a:ln w="18000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es-ES" sz="3100" b="1" dirty="0">
                <a:ln w="18000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PÁGINA WEB</a:t>
            </a:r>
            <a:endParaRPr lang="es-ES" sz="2700" b="1" dirty="0">
              <a:ln w="18000">
                <a:solidFill>
                  <a:schemeClr val="accent6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s-ES" sz="2700" b="1" dirty="0">
                <a:ln w="18000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Ejemplos de Actuaciones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5500694" y="1571612"/>
            <a:ext cx="3143272" cy="11430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sz="3300" b="1" dirty="0">
                <a:ln w="18000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Calle Joaquín Roig</a:t>
            </a:r>
            <a:endParaRPr lang="es-ES" sz="3100" b="1" dirty="0">
              <a:ln w="18000">
                <a:solidFill>
                  <a:schemeClr val="accent6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" name="9 Imagen" descr="Joaquin Roig 0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2143125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10 Imagen" descr="Joaquin Roig 0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3" y="4214813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 rot="21024296">
            <a:off x="1295400" y="5372100"/>
            <a:ext cx="1905000" cy="271463"/>
          </a:xfrm>
          <a:prstGeom prst="wedgeRoundRectCallout">
            <a:avLst>
              <a:gd name="adj1" fmla="val -21048"/>
              <a:gd name="adj2" fmla="val -476263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>
              <a:defRPr/>
            </a:pPr>
            <a:r>
              <a:rPr lang="es-ES" sz="1600" b="1" dirty="0">
                <a:latin typeface="Bookman Old Style" pitchFamily="18" charset="0"/>
                <a:ea typeface="Times New Roman" pitchFamily="18" charset="0"/>
                <a:cs typeface="Arial" pitchFamily="34" charset="0"/>
              </a:rPr>
              <a:t>Antes.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 rot="21024296">
            <a:off x="3152775" y="6229350"/>
            <a:ext cx="1905000" cy="271463"/>
          </a:xfrm>
          <a:prstGeom prst="wedgeRoundRectCallout">
            <a:avLst>
              <a:gd name="adj1" fmla="val 65019"/>
              <a:gd name="adj2" fmla="val -220594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>
              <a:defRPr/>
            </a:pPr>
            <a:r>
              <a:rPr lang="es-ES" sz="1600" b="1" dirty="0">
                <a:latin typeface="Bookman Old Style" pitchFamily="18" charset="0"/>
                <a:ea typeface="Times New Roman" pitchFamily="18" charset="0"/>
                <a:cs typeface="Arial" pitchFamily="34" charset="0"/>
              </a:rPr>
              <a:t>Después.</a:t>
            </a:r>
          </a:p>
        </p:txBody>
      </p:sp>
      <p:pic>
        <p:nvPicPr>
          <p:cNvPr id="15" name="Picture 3" descr="D:\Perfiles\jcmillana\Mis documentos\000 FONDOS\003 COMUNICACION, IMAGENES, LOGOS\005 LOGOS\URBAN logo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29895" y="69659"/>
            <a:ext cx="324497" cy="545557"/>
          </a:xfrm>
          <a:prstGeom prst="rect">
            <a:avLst/>
          </a:prstGeom>
          <a:noFill/>
        </p:spPr>
      </p:pic>
      <p:pic>
        <p:nvPicPr>
          <p:cNvPr id="16" name="15 Imagen" descr="Logo Europa.jpg"/>
          <p:cNvPicPr>
            <a:picLocks noChangeAspect="1"/>
          </p:cNvPicPr>
          <p:nvPr/>
        </p:nvPicPr>
        <p:blipFill>
          <a:blip r:embed="rId5"/>
          <a:srcRect l="71792" r="2784"/>
          <a:stretch>
            <a:fillRect/>
          </a:stretch>
        </p:blipFill>
        <p:spPr>
          <a:xfrm>
            <a:off x="7572396" y="1"/>
            <a:ext cx="553335" cy="642918"/>
          </a:xfrm>
          <a:prstGeom prst="rect">
            <a:avLst/>
          </a:prstGeom>
        </p:spPr>
      </p:pic>
      <p:pic>
        <p:nvPicPr>
          <p:cNvPr id="17" name="Picture 5" descr="logomarcacolor30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54293" y="0"/>
            <a:ext cx="686523" cy="6539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5" animBg="1"/>
      <p:bldP spid="8" grpId="0" build="p" bldLvl="5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D:\Perfiles\jcmillana\Mis documentos\000 FONDOS\001 URBAN\003 EJES URB\EJE02 MOVILIDAD\UH030 URBº C. La PALMA\UH0030 Fotos LA PALMA\Foto La Palma (0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1643063"/>
            <a:ext cx="222885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 descr="D:\Perfiles\jcmillana\Mis documentos\000 FONDOS\001 URBAN\003 EJES URB\EJE02 MOVILIDAD\UH030 URBº C. La PALMA\UH0030 Fotos LA PALMA\Foto La Palma (1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88" y="3000375"/>
            <a:ext cx="2732087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 descr="D:\Perfiles\jcmillana\Mis documentos\000 FONDOS\001 URBAN\003 EJES URB\EJE02 MOVILIDAD\UH030 URBº C. La PALMA\UH0030 Fotos LA PALMA\Foto La Palma (19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75" y="2214563"/>
            <a:ext cx="2581275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1 Título"/>
          <p:cNvSpPr txBox="1">
            <a:spLocks/>
          </p:cNvSpPr>
          <p:nvPr/>
        </p:nvSpPr>
        <p:spPr>
          <a:xfrm>
            <a:off x="71406" y="142852"/>
            <a:ext cx="3429024" cy="1357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sz="3300" b="1" dirty="0">
                <a:ln w="18000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COMUNICACIÓN</a:t>
            </a:r>
            <a:r>
              <a:rPr lang="es-ES" sz="4400" b="1" dirty="0">
                <a:ln w="18000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es-ES" sz="4400" b="1" dirty="0">
                <a:ln w="18000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es-ES" sz="3100" b="1" dirty="0">
                <a:ln w="18000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PÁGINA WEB</a:t>
            </a:r>
            <a:endParaRPr lang="es-ES" sz="2700" b="1" dirty="0">
              <a:ln w="18000">
                <a:solidFill>
                  <a:schemeClr val="accent6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s-ES" sz="2700" b="1" dirty="0">
                <a:ln w="18000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Ejemplos de Actuaciones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 rot="21024296">
            <a:off x="795338" y="5372100"/>
            <a:ext cx="1905000" cy="271463"/>
          </a:xfrm>
          <a:prstGeom prst="wedgeRoundRectCallout">
            <a:avLst>
              <a:gd name="adj1" fmla="val -21048"/>
              <a:gd name="adj2" fmla="val -476263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>
              <a:defRPr/>
            </a:pPr>
            <a:r>
              <a:rPr lang="es-ES" sz="1600" b="1" dirty="0">
                <a:latin typeface="Bookman Old Style" pitchFamily="18" charset="0"/>
                <a:ea typeface="Times New Roman" pitchFamily="18" charset="0"/>
                <a:cs typeface="Arial" pitchFamily="34" charset="0"/>
              </a:rPr>
              <a:t>Antes.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 rot="21024296">
            <a:off x="4152900" y="6229350"/>
            <a:ext cx="1905000" cy="271463"/>
          </a:xfrm>
          <a:prstGeom prst="wedgeRoundRectCallout">
            <a:avLst>
              <a:gd name="adj1" fmla="val 65019"/>
              <a:gd name="adj2" fmla="val -220594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>
              <a:defRPr/>
            </a:pPr>
            <a:r>
              <a:rPr lang="es-ES" sz="1600" b="1" dirty="0">
                <a:latin typeface="Bookman Old Style" pitchFamily="18" charset="0"/>
                <a:ea typeface="Times New Roman" pitchFamily="18" charset="0"/>
                <a:cs typeface="Arial" pitchFamily="34" charset="0"/>
              </a:rPr>
              <a:t>Después.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5643570" y="1142984"/>
            <a:ext cx="3143272" cy="7143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sz="3300" b="1" dirty="0">
                <a:ln w="18000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Calle La Palma</a:t>
            </a:r>
            <a:endParaRPr lang="es-ES" sz="3100" b="1" dirty="0">
              <a:ln w="18000">
                <a:solidFill>
                  <a:schemeClr val="accent6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3" name="Picture 3" descr="D:\Perfiles\jcmillana\Mis documentos\000 FONDOS\003 COMUNICACION, IMAGENES, LOGOS\005 LOGOS\URBAN logo 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29895" y="69659"/>
            <a:ext cx="324497" cy="545557"/>
          </a:xfrm>
          <a:prstGeom prst="rect">
            <a:avLst/>
          </a:prstGeom>
          <a:noFill/>
        </p:spPr>
      </p:pic>
      <p:pic>
        <p:nvPicPr>
          <p:cNvPr id="14" name="13 Imagen" descr="Logo Europa.jpg"/>
          <p:cNvPicPr>
            <a:picLocks noChangeAspect="1"/>
          </p:cNvPicPr>
          <p:nvPr/>
        </p:nvPicPr>
        <p:blipFill>
          <a:blip r:embed="rId6"/>
          <a:srcRect l="71792" r="2784"/>
          <a:stretch>
            <a:fillRect/>
          </a:stretch>
        </p:blipFill>
        <p:spPr>
          <a:xfrm>
            <a:off x="7572396" y="1"/>
            <a:ext cx="553335" cy="642918"/>
          </a:xfrm>
          <a:prstGeom prst="rect">
            <a:avLst/>
          </a:prstGeom>
        </p:spPr>
      </p:pic>
      <p:pic>
        <p:nvPicPr>
          <p:cNvPr id="15" name="Picture 5" descr="logomarcacolor30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54293" y="0"/>
            <a:ext cx="686523" cy="6539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5" animBg="1"/>
      <p:bldP spid="8" grpId="0" build="p" bldLvl="5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71406" y="142852"/>
            <a:ext cx="3429024" cy="1357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sz="3300" b="1" dirty="0">
                <a:ln w="18000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COMUNICACIÓN</a:t>
            </a:r>
            <a:r>
              <a:rPr lang="es-ES" sz="4400" b="1" dirty="0">
                <a:ln w="18000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es-ES" sz="4400" b="1" dirty="0">
                <a:ln w="18000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es-ES" sz="3100" b="1" dirty="0">
                <a:ln w="18000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PÁGINA WEB</a:t>
            </a:r>
            <a:endParaRPr lang="es-ES" sz="2700" b="1" dirty="0">
              <a:ln w="18000">
                <a:solidFill>
                  <a:schemeClr val="accent6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s-ES" sz="2700" b="1" dirty="0">
                <a:ln w="18000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Ejemplos de Actuaciones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5500694" y="1571612"/>
            <a:ext cx="3143272" cy="11430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sz="3300" b="1" dirty="0">
                <a:ln w="18000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Calle de San Bernardo</a:t>
            </a:r>
            <a:endParaRPr lang="es-ES" sz="3100" b="1" dirty="0">
              <a:ln w="18000">
                <a:solidFill>
                  <a:schemeClr val="accent6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6" name="Picture 4" descr="Plaza y calle san bernardo (15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981200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IMG_904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3200400"/>
            <a:ext cx="388620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 rot="21024296">
            <a:off x="652463" y="5943600"/>
            <a:ext cx="1905000" cy="271463"/>
          </a:xfrm>
          <a:prstGeom prst="wedgeRoundRectCallout">
            <a:avLst>
              <a:gd name="adj1" fmla="val -21048"/>
              <a:gd name="adj2" fmla="val -476263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>
              <a:defRPr/>
            </a:pPr>
            <a:r>
              <a:rPr lang="es-ES" sz="1600" b="1" dirty="0">
                <a:latin typeface="Bookman Old Style" pitchFamily="18" charset="0"/>
                <a:ea typeface="Times New Roman" pitchFamily="18" charset="0"/>
                <a:cs typeface="Arial" pitchFamily="34" charset="0"/>
              </a:rPr>
              <a:t>Antes.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 rot="21024296">
            <a:off x="3152775" y="6229350"/>
            <a:ext cx="1905000" cy="271463"/>
          </a:xfrm>
          <a:prstGeom prst="wedgeRoundRectCallout">
            <a:avLst>
              <a:gd name="adj1" fmla="val 65019"/>
              <a:gd name="adj2" fmla="val -220594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>
              <a:defRPr/>
            </a:pPr>
            <a:r>
              <a:rPr lang="es-ES" sz="1600" b="1" dirty="0">
                <a:latin typeface="Bookman Old Style" pitchFamily="18" charset="0"/>
                <a:ea typeface="Times New Roman" pitchFamily="18" charset="0"/>
                <a:cs typeface="Arial" pitchFamily="34" charset="0"/>
              </a:rPr>
              <a:t>Después.</a:t>
            </a:r>
          </a:p>
        </p:txBody>
      </p:sp>
      <p:pic>
        <p:nvPicPr>
          <p:cNvPr id="14" name="Picture 3" descr="D:\Perfiles\jcmillana\Mis documentos\000 FONDOS\003 COMUNICACION, IMAGENES, LOGOS\005 LOGOS\URBAN logo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29895" y="69659"/>
            <a:ext cx="324497" cy="545557"/>
          </a:xfrm>
          <a:prstGeom prst="rect">
            <a:avLst/>
          </a:prstGeom>
          <a:noFill/>
        </p:spPr>
      </p:pic>
      <p:pic>
        <p:nvPicPr>
          <p:cNvPr id="15" name="14 Imagen" descr="Logo Europa.jpg"/>
          <p:cNvPicPr>
            <a:picLocks noChangeAspect="1"/>
          </p:cNvPicPr>
          <p:nvPr/>
        </p:nvPicPr>
        <p:blipFill>
          <a:blip r:embed="rId5"/>
          <a:srcRect l="71792" r="2784"/>
          <a:stretch>
            <a:fillRect/>
          </a:stretch>
        </p:blipFill>
        <p:spPr>
          <a:xfrm>
            <a:off x="7572396" y="1"/>
            <a:ext cx="553335" cy="642918"/>
          </a:xfrm>
          <a:prstGeom prst="rect">
            <a:avLst/>
          </a:prstGeom>
        </p:spPr>
      </p:pic>
      <p:pic>
        <p:nvPicPr>
          <p:cNvPr id="16" name="Picture 5" descr="logomarcacolor30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54293" y="0"/>
            <a:ext cx="686523" cy="6539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5" animBg="1"/>
      <p:bldP spid="8" grpId="0" build="p" bldLvl="5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IMG_907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276600"/>
            <a:ext cx="388620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Berenguer 0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67640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1 Título"/>
          <p:cNvSpPr txBox="1">
            <a:spLocks/>
          </p:cNvSpPr>
          <p:nvPr/>
        </p:nvSpPr>
        <p:spPr>
          <a:xfrm>
            <a:off x="71406" y="142852"/>
            <a:ext cx="3429024" cy="1357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sz="3300" b="1" dirty="0">
                <a:ln w="18000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COMUNICACIÓN</a:t>
            </a:r>
            <a:r>
              <a:rPr lang="es-ES" sz="4400" b="1" dirty="0">
                <a:ln w="18000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es-ES" sz="4400" b="1" dirty="0">
                <a:ln w="18000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es-ES" sz="3100" b="1" dirty="0">
                <a:ln w="18000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PÁGINA WEB</a:t>
            </a:r>
            <a:endParaRPr lang="es-ES" sz="2700" b="1" dirty="0">
              <a:ln w="18000">
                <a:solidFill>
                  <a:schemeClr val="accent6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s-ES" sz="2700" b="1" dirty="0">
                <a:ln w="18000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Ejemplos de Actuaciones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 rot="21024296">
            <a:off x="723900" y="5372100"/>
            <a:ext cx="1905000" cy="271463"/>
          </a:xfrm>
          <a:prstGeom prst="wedgeRoundRectCallout">
            <a:avLst>
              <a:gd name="adj1" fmla="val -21048"/>
              <a:gd name="adj2" fmla="val -476263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>
              <a:defRPr/>
            </a:pPr>
            <a:r>
              <a:rPr lang="es-ES" sz="1600" b="1" dirty="0">
                <a:latin typeface="Bookman Old Style" pitchFamily="18" charset="0"/>
                <a:ea typeface="Times New Roman" pitchFamily="18" charset="0"/>
                <a:cs typeface="Arial" pitchFamily="34" charset="0"/>
              </a:rPr>
              <a:t>Antes.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 rot="21024296">
            <a:off x="3152775" y="6229350"/>
            <a:ext cx="1905000" cy="271463"/>
          </a:xfrm>
          <a:prstGeom prst="wedgeRoundRectCallout">
            <a:avLst>
              <a:gd name="adj1" fmla="val 65019"/>
              <a:gd name="adj2" fmla="val -220594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>
              <a:defRPr/>
            </a:pPr>
            <a:r>
              <a:rPr lang="es-ES" sz="1600" b="1" dirty="0">
                <a:latin typeface="Bookman Old Style" pitchFamily="18" charset="0"/>
                <a:ea typeface="Times New Roman" pitchFamily="18" charset="0"/>
                <a:cs typeface="Arial" pitchFamily="34" charset="0"/>
              </a:rPr>
              <a:t>Después.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5500694" y="1571612"/>
            <a:ext cx="3143272" cy="11430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sz="3300" b="1" dirty="0">
                <a:ln w="18000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Calle Berenguer</a:t>
            </a:r>
            <a:endParaRPr lang="es-ES" sz="3100" b="1" dirty="0">
              <a:ln w="18000">
                <a:solidFill>
                  <a:schemeClr val="accent6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4" name="Picture 3" descr="D:\Perfiles\jcmillana\Mis documentos\000 FONDOS\003 COMUNICACION, IMAGENES, LOGOS\005 LOGOS\URBAN logo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29895" y="69659"/>
            <a:ext cx="324497" cy="545557"/>
          </a:xfrm>
          <a:prstGeom prst="rect">
            <a:avLst/>
          </a:prstGeom>
          <a:noFill/>
        </p:spPr>
      </p:pic>
      <p:pic>
        <p:nvPicPr>
          <p:cNvPr id="15" name="14 Imagen" descr="Logo Europa.jpg"/>
          <p:cNvPicPr>
            <a:picLocks noChangeAspect="1"/>
          </p:cNvPicPr>
          <p:nvPr/>
        </p:nvPicPr>
        <p:blipFill>
          <a:blip r:embed="rId5"/>
          <a:srcRect l="71792" r="2784"/>
          <a:stretch>
            <a:fillRect/>
          </a:stretch>
        </p:blipFill>
        <p:spPr>
          <a:xfrm>
            <a:off x="7572396" y="1"/>
            <a:ext cx="553335" cy="642918"/>
          </a:xfrm>
          <a:prstGeom prst="rect">
            <a:avLst/>
          </a:prstGeom>
        </p:spPr>
      </p:pic>
      <p:pic>
        <p:nvPicPr>
          <p:cNvPr id="16" name="Picture 5" descr="logomarcacolor30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54293" y="0"/>
            <a:ext cx="686523" cy="6539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5" animBg="1"/>
      <p:bldP spid="8" grpId="0" build="p" bldLvl="5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Plaza Universida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1857375"/>
            <a:ext cx="3962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IMG_906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2895600"/>
            <a:ext cx="3962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1 Título"/>
          <p:cNvSpPr txBox="1">
            <a:spLocks/>
          </p:cNvSpPr>
          <p:nvPr/>
        </p:nvSpPr>
        <p:spPr>
          <a:xfrm>
            <a:off x="71406" y="142852"/>
            <a:ext cx="3429024" cy="1357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sz="3300" b="1" dirty="0">
                <a:ln w="18000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COMUNICACIÓN</a:t>
            </a:r>
            <a:r>
              <a:rPr lang="es-ES" sz="4400" b="1" dirty="0">
                <a:ln w="18000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es-ES" sz="4400" b="1" dirty="0">
                <a:ln w="18000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es-ES" sz="3100" b="1" dirty="0">
                <a:ln w="18000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PÁGINA WEB</a:t>
            </a:r>
            <a:endParaRPr lang="es-ES" sz="2700" b="1" dirty="0">
              <a:ln w="18000">
                <a:solidFill>
                  <a:schemeClr val="accent6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s-ES" sz="2700" b="1" dirty="0">
                <a:ln w="18000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Ejemplos de Actuaciones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 rot="21024296">
            <a:off x="1438275" y="5157788"/>
            <a:ext cx="1905000" cy="271462"/>
          </a:xfrm>
          <a:prstGeom prst="wedgeRoundRectCallout">
            <a:avLst>
              <a:gd name="adj1" fmla="val -21048"/>
              <a:gd name="adj2" fmla="val -476263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>
              <a:defRPr/>
            </a:pPr>
            <a:r>
              <a:rPr lang="es-ES" sz="1600" b="1" dirty="0">
                <a:latin typeface="Bookman Old Style" pitchFamily="18" charset="0"/>
                <a:ea typeface="Times New Roman" pitchFamily="18" charset="0"/>
                <a:cs typeface="Arial" pitchFamily="34" charset="0"/>
              </a:rPr>
              <a:t>Antes.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 rot="21024296">
            <a:off x="4795838" y="6086475"/>
            <a:ext cx="1905000" cy="271463"/>
          </a:xfrm>
          <a:prstGeom prst="wedgeRoundRectCallout">
            <a:avLst>
              <a:gd name="adj1" fmla="val 65019"/>
              <a:gd name="adj2" fmla="val -220594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>
              <a:defRPr/>
            </a:pPr>
            <a:r>
              <a:rPr lang="es-ES" sz="1600" b="1" dirty="0">
                <a:latin typeface="Bookman Old Style" pitchFamily="18" charset="0"/>
                <a:ea typeface="Times New Roman" pitchFamily="18" charset="0"/>
                <a:cs typeface="Arial" pitchFamily="34" charset="0"/>
              </a:rPr>
              <a:t>Después.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5500694" y="1571612"/>
            <a:ext cx="3143272" cy="11430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sz="3300" b="1" dirty="0">
                <a:ln w="18000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Plaza de la Universidad</a:t>
            </a:r>
            <a:endParaRPr lang="es-ES" sz="3100" b="1" dirty="0">
              <a:ln w="18000">
                <a:solidFill>
                  <a:schemeClr val="accent6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4" name="Picture 3" descr="D:\Perfiles\jcmillana\Mis documentos\000 FONDOS\003 COMUNICACION, IMAGENES, LOGOS\005 LOGOS\URBAN logo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29895" y="69659"/>
            <a:ext cx="324497" cy="545557"/>
          </a:xfrm>
          <a:prstGeom prst="rect">
            <a:avLst/>
          </a:prstGeom>
          <a:noFill/>
        </p:spPr>
      </p:pic>
      <p:pic>
        <p:nvPicPr>
          <p:cNvPr id="15" name="14 Imagen" descr="Logo Europa.jpg"/>
          <p:cNvPicPr>
            <a:picLocks noChangeAspect="1"/>
          </p:cNvPicPr>
          <p:nvPr/>
        </p:nvPicPr>
        <p:blipFill>
          <a:blip r:embed="rId5"/>
          <a:srcRect l="71792" r="2784"/>
          <a:stretch>
            <a:fillRect/>
          </a:stretch>
        </p:blipFill>
        <p:spPr>
          <a:xfrm>
            <a:off x="7572396" y="1"/>
            <a:ext cx="553335" cy="642918"/>
          </a:xfrm>
          <a:prstGeom prst="rect">
            <a:avLst/>
          </a:prstGeom>
        </p:spPr>
      </p:pic>
      <p:pic>
        <p:nvPicPr>
          <p:cNvPr id="16" name="Picture 5" descr="logomarcacolor30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54293" y="0"/>
            <a:ext cx="686523" cy="6539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5" animBg="1"/>
      <p:bldP spid="8" grpId="0" build="p" bldLvl="5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714357"/>
            <a:ext cx="8243918" cy="5786478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s-ES" b="1" dirty="0" smtClean="0">
                <a:ln w="18000">
                  <a:noFill/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Comunicar haciendo.</a:t>
            </a:r>
            <a:br>
              <a:rPr lang="es-ES" b="1" dirty="0" smtClean="0">
                <a:ln w="18000">
                  <a:noFill/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es-ES" sz="2800" b="1" dirty="0" smtClean="0">
                <a:ln w="18000">
                  <a:noFill/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- Elementos:</a:t>
            </a:r>
            <a:br>
              <a:rPr lang="es-ES" sz="2800" b="1" dirty="0" smtClean="0">
                <a:ln w="18000">
                  <a:noFill/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es-ES" sz="2800" b="1" dirty="0" smtClean="0">
                <a:ln w="18000">
                  <a:noFill/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	1. Plan URBAN,</a:t>
            </a:r>
            <a:br>
              <a:rPr lang="es-ES" sz="2800" b="1" dirty="0" smtClean="0">
                <a:ln w="18000">
                  <a:noFill/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es-ES" sz="2800" b="1" dirty="0" smtClean="0">
                <a:ln w="18000">
                  <a:noFill/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	2. Fondos de COHESIÓN,</a:t>
            </a:r>
            <a:br>
              <a:rPr lang="es-ES" sz="2800" b="1" dirty="0" smtClean="0">
                <a:ln w="18000">
                  <a:noFill/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es-ES" sz="2800" b="1" dirty="0" smtClean="0">
                <a:ln w="18000">
                  <a:noFill/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	3. Plan de MOVILIDAD y</a:t>
            </a:r>
            <a:br>
              <a:rPr lang="es-ES" sz="2800" b="1" dirty="0" smtClean="0">
                <a:ln w="18000">
                  <a:noFill/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es-ES" sz="2800" b="1" dirty="0" smtClean="0">
                <a:ln w="18000">
                  <a:noFill/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	4. Pagina WEB.</a:t>
            </a:r>
            <a:br>
              <a:rPr lang="es-ES" sz="2800" b="1" dirty="0" smtClean="0">
                <a:ln w="18000">
                  <a:noFill/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es-ES" sz="2800" b="1" dirty="0" smtClean="0">
                <a:ln w="18000">
                  <a:noFill/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- Actuación:</a:t>
            </a:r>
            <a:br>
              <a:rPr lang="es-ES" sz="2800" b="1" dirty="0" smtClean="0">
                <a:ln w="18000">
                  <a:noFill/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es-ES" sz="2800" b="1" dirty="0" smtClean="0">
                <a:ln w="18000">
                  <a:noFill/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	1. Planes y Proyectos, necesidades y decisiones,</a:t>
            </a:r>
            <a:br>
              <a:rPr lang="es-ES" sz="2800" b="1" dirty="0" smtClean="0">
                <a:ln w="18000">
                  <a:noFill/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es-ES" sz="2800" b="1" dirty="0" smtClean="0">
                <a:ln w="18000">
                  <a:noFill/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	2. Sinergias entre Planes y Proyectos y</a:t>
            </a:r>
            <a:br>
              <a:rPr lang="es-ES" sz="2800" b="1" dirty="0" smtClean="0">
                <a:ln w="18000">
                  <a:noFill/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es-ES" sz="2800" b="1" dirty="0" smtClean="0">
                <a:ln w="18000">
                  <a:noFill/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	3. Comunicación.</a:t>
            </a:r>
            <a:endParaRPr lang="es-ES" sz="2800" b="1" dirty="0">
              <a:ln w="18000">
                <a:noFill/>
                <a:prstDash val="solid"/>
                <a:miter lim="800000"/>
              </a:ln>
              <a:solidFill>
                <a:schemeClr val="tx2">
                  <a:lumMod val="50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536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pic>
        <p:nvPicPr>
          <p:cNvPr id="7" name="Picture 3" descr="D:\Perfiles\jcmillana\Mis documentos\000 FONDOS\003 COMUNICACION, IMAGENES, LOGOS\005 LOGOS\URBAN logo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29895" y="69659"/>
            <a:ext cx="324497" cy="545557"/>
          </a:xfrm>
          <a:prstGeom prst="rect">
            <a:avLst/>
          </a:prstGeom>
          <a:noFill/>
        </p:spPr>
      </p:pic>
      <p:pic>
        <p:nvPicPr>
          <p:cNvPr id="8" name="7 Imagen" descr="Logo Europa.jpg"/>
          <p:cNvPicPr>
            <a:picLocks noChangeAspect="1"/>
          </p:cNvPicPr>
          <p:nvPr/>
        </p:nvPicPr>
        <p:blipFill>
          <a:blip r:embed="rId3"/>
          <a:srcRect l="71792" r="2784"/>
          <a:stretch>
            <a:fillRect/>
          </a:stretch>
        </p:blipFill>
        <p:spPr>
          <a:xfrm>
            <a:off x="7572396" y="1"/>
            <a:ext cx="553335" cy="642918"/>
          </a:xfrm>
          <a:prstGeom prst="rect">
            <a:avLst/>
          </a:prstGeom>
        </p:spPr>
      </p:pic>
      <p:pic>
        <p:nvPicPr>
          <p:cNvPr id="6" name="Picture 5" descr="logomarcacolor3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54293" y="0"/>
            <a:ext cx="686523" cy="6539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71406" y="142852"/>
            <a:ext cx="3429024" cy="1357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sz="3300" b="1" dirty="0">
                <a:ln w="18000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COMUNICACIÓN</a:t>
            </a:r>
            <a:r>
              <a:rPr lang="es-ES" sz="4400" b="1" dirty="0">
                <a:ln w="18000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es-ES" sz="4400" b="1" dirty="0">
                <a:ln w="18000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es-ES" sz="3100" b="1" dirty="0">
                <a:ln w="18000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PÁGINA WEB</a:t>
            </a:r>
            <a:endParaRPr lang="es-ES" sz="2700" b="1" dirty="0">
              <a:ln w="18000">
                <a:solidFill>
                  <a:schemeClr val="accent6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s-ES" sz="2700" b="1" dirty="0">
                <a:ln w="18000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Ejemplos de Actuaciones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 l="22852" t="10986" r="23828" b="6982"/>
          <a:stretch>
            <a:fillRect/>
          </a:stretch>
        </p:blipFill>
        <p:spPr bwMode="auto">
          <a:xfrm>
            <a:off x="71438" y="1571625"/>
            <a:ext cx="6084887" cy="507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1 Título"/>
          <p:cNvSpPr txBox="1">
            <a:spLocks/>
          </p:cNvSpPr>
          <p:nvPr/>
        </p:nvSpPr>
        <p:spPr>
          <a:xfrm>
            <a:off x="6286512" y="2643182"/>
            <a:ext cx="2571768" cy="3429024"/>
          </a:xfrm>
          <a:prstGeom prst="wedgeRoundRectCallout">
            <a:avLst>
              <a:gd name="adj1" fmla="val -130885"/>
              <a:gd name="adj2" fmla="val 11389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rmAutofit fontScale="75000" lnSpcReduction="20000"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s-ES" sz="2400" b="1" dirty="0">
                <a:ln w="18000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Integración social de colectivo.</a:t>
            </a:r>
          </a:p>
          <a:p>
            <a:pPr fontAlgn="auto">
              <a:spcAft>
                <a:spcPts val="0"/>
              </a:spcAft>
              <a:defRPr/>
            </a:pPr>
            <a:endParaRPr lang="es-ES" sz="2400" b="1" dirty="0">
              <a:ln w="18000">
                <a:solidFill>
                  <a:schemeClr val="accent6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s-ES" sz="2400" b="1" dirty="0">
                <a:ln w="18000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Fomento de Hábitos y de Espíritu de equipo y Organización. </a:t>
            </a:r>
          </a:p>
          <a:p>
            <a:pPr fontAlgn="auto">
              <a:spcAft>
                <a:spcPts val="0"/>
              </a:spcAft>
              <a:defRPr/>
            </a:pPr>
            <a:endParaRPr lang="es-ES" sz="2400" b="1" dirty="0">
              <a:ln w="18000">
                <a:solidFill>
                  <a:schemeClr val="accent6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s-ES" sz="2400" b="1" dirty="0">
                <a:ln w="18000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Fomento Turismo.</a:t>
            </a:r>
          </a:p>
          <a:p>
            <a:pPr fontAlgn="auto">
              <a:spcAft>
                <a:spcPts val="0"/>
              </a:spcAft>
              <a:defRPr/>
            </a:pPr>
            <a:endParaRPr lang="es-ES" sz="2400" b="1" dirty="0">
              <a:ln w="18000">
                <a:solidFill>
                  <a:schemeClr val="accent6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s-ES" sz="2400" b="1" dirty="0">
                <a:ln w="18000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Repercusión mediática.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endParaRPr lang="es-ES" sz="2000" b="1" dirty="0">
              <a:ln w="18000">
                <a:solidFill>
                  <a:schemeClr val="accent6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6286512" y="795318"/>
            <a:ext cx="2643206" cy="12049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rmAutofit fontScale="825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sz="2400" b="1" dirty="0">
                <a:ln w="18000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Taller Social de Restauración de la comparsa de Gigantes y Cabezudos.</a:t>
            </a:r>
            <a:endParaRPr lang="es-ES" sz="2000" b="1" dirty="0">
              <a:ln w="18000">
                <a:solidFill>
                  <a:schemeClr val="accent6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" name="Picture 3" descr="D:\Perfiles\jcmillana\Mis documentos\000 FONDOS\003 COMUNICACION, IMAGENES, LOGOS\005 LOGOS\URBAN logo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29895" y="69659"/>
            <a:ext cx="324497" cy="545557"/>
          </a:xfrm>
          <a:prstGeom prst="rect">
            <a:avLst/>
          </a:prstGeom>
          <a:noFill/>
        </p:spPr>
      </p:pic>
      <p:pic>
        <p:nvPicPr>
          <p:cNvPr id="11" name="10 Imagen" descr="Logo Europa.jpg"/>
          <p:cNvPicPr>
            <a:picLocks noChangeAspect="1"/>
          </p:cNvPicPr>
          <p:nvPr/>
        </p:nvPicPr>
        <p:blipFill>
          <a:blip r:embed="rId4"/>
          <a:srcRect l="71792" r="2784"/>
          <a:stretch>
            <a:fillRect/>
          </a:stretch>
        </p:blipFill>
        <p:spPr>
          <a:xfrm>
            <a:off x="7572396" y="1"/>
            <a:ext cx="553335" cy="642918"/>
          </a:xfrm>
          <a:prstGeom prst="rect">
            <a:avLst/>
          </a:prstGeom>
        </p:spPr>
      </p:pic>
      <p:pic>
        <p:nvPicPr>
          <p:cNvPr id="12" name="Picture 5" descr="logomarcacolor3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54293" y="0"/>
            <a:ext cx="686523" cy="653941"/>
          </a:xfrm>
          <a:prstGeom prst="rect">
            <a:avLst/>
          </a:prstGeom>
          <a:noFill/>
        </p:spPr>
      </p:pic>
      <p:sp>
        <p:nvSpPr>
          <p:cNvPr id="14" name="Rectangle 1"/>
          <p:cNvSpPr>
            <a:spLocks noChangeArrowheads="1"/>
          </p:cNvSpPr>
          <p:nvPr/>
        </p:nvSpPr>
        <p:spPr bwMode="auto">
          <a:xfrm rot="-1608164">
            <a:off x="386272" y="4136043"/>
            <a:ext cx="3892836" cy="184665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s-ES" sz="2400" b="1" dirty="0" smtClean="0">
                <a:latin typeface="Bookman Old Style" pitchFamily="18" charset="0"/>
                <a:ea typeface="Times New Roman" pitchFamily="18" charset="0"/>
                <a:cs typeface="Arial" charset="0"/>
              </a:rPr>
              <a:t>Noticia </a:t>
            </a:r>
            <a:r>
              <a:rPr lang="es-ES" sz="2400" b="1" dirty="0" smtClean="0">
                <a:latin typeface="Bookman Old Style" pitchFamily="18" charset="0"/>
                <a:ea typeface="Times New Roman" pitchFamily="18" charset="0"/>
                <a:cs typeface="Arial" charset="0"/>
              </a:rPr>
              <a:t>extraída </a:t>
            </a:r>
            <a:r>
              <a:rPr lang="es-ES" sz="2400" b="1" dirty="0" smtClean="0">
                <a:latin typeface="Bookman Old Style" pitchFamily="18" charset="0"/>
                <a:ea typeface="Times New Roman" pitchFamily="18" charset="0"/>
                <a:cs typeface="Arial" charset="0"/>
              </a:rPr>
              <a:t>de la edición digital de Radio Huesca, al día siguiente se publicó en la prensa escrita.</a:t>
            </a:r>
            <a:endParaRPr lang="es-ES" sz="2400" b="1" dirty="0">
              <a:latin typeface="Bookman Old Style" pitchFamily="18" charset="0"/>
              <a:ea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 bldLvl="5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71406" y="142852"/>
            <a:ext cx="3429024" cy="1357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sz="3300" b="1" dirty="0">
                <a:ln w="18000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COMUNICACIÓN</a:t>
            </a:r>
            <a:r>
              <a:rPr lang="es-ES" sz="4400" b="1" dirty="0">
                <a:ln w="18000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es-ES" sz="4400" b="1" dirty="0">
                <a:ln w="18000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es-ES" sz="3100" b="1" dirty="0">
                <a:ln w="18000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PÁGINA WEB</a:t>
            </a:r>
            <a:endParaRPr lang="es-ES" sz="2700" b="1" dirty="0">
              <a:ln w="18000">
                <a:solidFill>
                  <a:schemeClr val="accent6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s-ES" sz="2700" b="1" dirty="0">
                <a:ln w="18000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Ejemplos de Actuaciones</a:t>
            </a: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5429256" y="571480"/>
            <a:ext cx="3295672" cy="92869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rmAutofit fontScale="975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sz="2400" b="1" dirty="0">
                <a:ln w="18000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Talleres Ocupacionales de la Iniciativa Urbana.</a:t>
            </a:r>
            <a:endParaRPr lang="es-ES" sz="2000" b="1" dirty="0">
              <a:ln w="18000">
                <a:solidFill>
                  <a:schemeClr val="accent6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2"/>
          <a:srcRect l="1172" t="16113" r="2148" b="10645"/>
          <a:stretch>
            <a:fillRect/>
          </a:stretch>
        </p:blipFill>
        <p:spPr bwMode="auto">
          <a:xfrm>
            <a:off x="0" y="1714500"/>
            <a:ext cx="6500813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1 Título"/>
          <p:cNvSpPr txBox="1">
            <a:spLocks/>
          </p:cNvSpPr>
          <p:nvPr/>
        </p:nvSpPr>
        <p:spPr>
          <a:xfrm>
            <a:off x="6429388" y="2500306"/>
            <a:ext cx="2571768" cy="3429024"/>
          </a:xfrm>
          <a:prstGeom prst="wedgeRoundRectCallout">
            <a:avLst>
              <a:gd name="adj1" fmla="val -130885"/>
              <a:gd name="adj2" fmla="val 11389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rmAutofit fontScale="75000" lnSpcReduction="20000"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s-ES" sz="2400" b="1" dirty="0">
                <a:ln w="18000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Mejora de la capacidad de encontrar Empleo.</a:t>
            </a:r>
          </a:p>
          <a:p>
            <a:pPr fontAlgn="auto">
              <a:spcAft>
                <a:spcPts val="0"/>
              </a:spcAft>
              <a:defRPr/>
            </a:pPr>
            <a:endParaRPr lang="es-ES" sz="2400" b="1" dirty="0">
              <a:ln w="18000">
                <a:solidFill>
                  <a:schemeClr val="accent6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s-ES" sz="2400" b="1" dirty="0">
                <a:ln w="18000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Capacitación académica y artesana. </a:t>
            </a:r>
          </a:p>
          <a:p>
            <a:pPr fontAlgn="auto">
              <a:spcAft>
                <a:spcPts val="0"/>
              </a:spcAft>
              <a:defRPr/>
            </a:pPr>
            <a:endParaRPr lang="es-ES" sz="2400" b="1" dirty="0">
              <a:ln w="18000">
                <a:solidFill>
                  <a:schemeClr val="accent6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s-ES" sz="2400" b="1" dirty="0">
                <a:ln w="18000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Fundación y marca propia.</a:t>
            </a:r>
          </a:p>
          <a:p>
            <a:pPr fontAlgn="auto">
              <a:spcAft>
                <a:spcPts val="0"/>
              </a:spcAft>
              <a:defRPr/>
            </a:pPr>
            <a:endParaRPr lang="es-ES" sz="2400" b="1" dirty="0">
              <a:ln w="18000">
                <a:solidFill>
                  <a:schemeClr val="accent6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s-ES" sz="2400" b="1" dirty="0">
                <a:ln w="18000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Repercusión social, turística y mediática.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endParaRPr lang="es-ES" sz="2000" b="1" dirty="0">
              <a:ln w="18000">
                <a:solidFill>
                  <a:schemeClr val="accent6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" name="Picture 3" descr="D:\Perfiles\jcmillana\Mis documentos\000 FONDOS\003 COMUNICACION, IMAGENES, LOGOS\005 LOGOS\URBAN logo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29895" y="69659"/>
            <a:ext cx="324497" cy="545557"/>
          </a:xfrm>
          <a:prstGeom prst="rect">
            <a:avLst/>
          </a:prstGeom>
          <a:noFill/>
        </p:spPr>
      </p:pic>
      <p:pic>
        <p:nvPicPr>
          <p:cNvPr id="11" name="10 Imagen" descr="Logo Europa.jpg"/>
          <p:cNvPicPr>
            <a:picLocks noChangeAspect="1"/>
          </p:cNvPicPr>
          <p:nvPr/>
        </p:nvPicPr>
        <p:blipFill>
          <a:blip r:embed="rId4"/>
          <a:srcRect l="71792" r="2784"/>
          <a:stretch>
            <a:fillRect/>
          </a:stretch>
        </p:blipFill>
        <p:spPr>
          <a:xfrm>
            <a:off x="7572396" y="1"/>
            <a:ext cx="553335" cy="642918"/>
          </a:xfrm>
          <a:prstGeom prst="rect">
            <a:avLst/>
          </a:prstGeom>
        </p:spPr>
      </p:pic>
      <p:pic>
        <p:nvPicPr>
          <p:cNvPr id="12" name="Picture 5" descr="logomarcacolor3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54293" y="0"/>
            <a:ext cx="686523" cy="653941"/>
          </a:xfrm>
          <a:prstGeom prst="rect">
            <a:avLst/>
          </a:prstGeom>
          <a:noFill/>
        </p:spPr>
      </p:pic>
      <p:sp>
        <p:nvSpPr>
          <p:cNvPr id="13" name="Rectangle 1"/>
          <p:cNvSpPr>
            <a:spLocks noChangeArrowheads="1"/>
          </p:cNvSpPr>
          <p:nvPr/>
        </p:nvSpPr>
        <p:spPr bwMode="auto">
          <a:xfrm rot="-1608164">
            <a:off x="1762747" y="4616356"/>
            <a:ext cx="2735381" cy="147732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s-ES" sz="2400" b="1" dirty="0" smtClean="0">
                <a:latin typeface="Bookman Old Style" pitchFamily="18" charset="0"/>
                <a:ea typeface="Times New Roman" pitchFamily="18" charset="0"/>
                <a:cs typeface="Arial" charset="0"/>
              </a:rPr>
              <a:t>Noticia </a:t>
            </a:r>
            <a:r>
              <a:rPr lang="es-ES" sz="2400" b="1" dirty="0" smtClean="0">
                <a:latin typeface="Bookman Old Style" pitchFamily="18" charset="0"/>
                <a:ea typeface="Times New Roman" pitchFamily="18" charset="0"/>
                <a:cs typeface="Arial" charset="0"/>
              </a:rPr>
              <a:t>publicada en la pagina web del URBAN.</a:t>
            </a:r>
            <a:endParaRPr lang="es-ES" sz="2400" b="1" dirty="0">
              <a:latin typeface="Bookman Old Style" pitchFamily="18" charset="0"/>
              <a:ea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29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 bldLvl="5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71406" y="142852"/>
            <a:ext cx="3429024" cy="1357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sz="3300" b="1" dirty="0">
                <a:ln w="18000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COMUNICACIÓN</a:t>
            </a:r>
            <a:r>
              <a:rPr lang="es-ES" sz="4400" b="1" dirty="0">
                <a:ln w="18000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es-ES" sz="4400" b="1" dirty="0">
                <a:ln w="18000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es-ES" sz="3100" b="1" dirty="0">
                <a:ln w="18000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PÁGINA WEB</a:t>
            </a:r>
            <a:endParaRPr lang="es-ES" sz="2700" b="1" dirty="0">
              <a:ln w="18000">
                <a:solidFill>
                  <a:schemeClr val="accent6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s-ES" sz="2700" b="1" dirty="0">
                <a:ln w="18000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Ejemplos de Actuaciones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714844" y="571480"/>
            <a:ext cx="4429156" cy="15716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rmAutofit fontScale="90000" lnSpcReduction="20000"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s-ES" sz="3300" b="1" dirty="0">
                <a:ln w="18000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Integración de las Mártires.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s-ES" sz="3300" b="1" dirty="0">
                <a:ln w="18000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Trabajo Multidisciplinar con colectivo social.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 l="17578" t="24170" r="15625" b="14307"/>
          <a:stretch>
            <a:fillRect/>
          </a:stretch>
        </p:blipFill>
        <p:spPr bwMode="auto">
          <a:xfrm>
            <a:off x="285750" y="2000250"/>
            <a:ext cx="285750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 descr="D:\Perfiles\jcmillana\Mis documentos\000 FONDOS\001 URBAN\003 EJES URB\EJE03 MEDIOAMBIENTE\UH039 REHABILITACION MARTIRES\UH039 Fotos Martires\Foto Martires (0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75" y="4214813"/>
            <a:ext cx="2863850" cy="214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 descr="D:\Perfiles\jcmillana\Mis documentos\000 FONDOS\001 URBAN\003 EJES URB\EJE03 MEDIOAMBIENTE\UH039 REHABILITACION MARTIRES\UH039 Fotos Martires\Foto Martires (6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3429000"/>
            <a:ext cx="4286250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1 Título"/>
          <p:cNvSpPr txBox="1">
            <a:spLocks/>
          </p:cNvSpPr>
          <p:nvPr/>
        </p:nvSpPr>
        <p:spPr>
          <a:xfrm>
            <a:off x="1643042" y="1643050"/>
            <a:ext cx="2938450" cy="633418"/>
          </a:xfrm>
          <a:prstGeom prst="wedgeRoundRectCallout">
            <a:avLst>
              <a:gd name="adj1" fmla="val -33799"/>
              <a:gd name="adj2" fmla="val 95582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rmAutofit fontScale="75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sz="3300" b="1" dirty="0">
                <a:ln w="18000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Entorno degradado</a:t>
            </a:r>
            <a:endParaRPr lang="es-ES" sz="3100" b="1" dirty="0">
              <a:ln w="18000">
                <a:solidFill>
                  <a:schemeClr val="accent6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500034" y="6143644"/>
            <a:ext cx="3643306" cy="519114"/>
          </a:xfrm>
          <a:prstGeom prst="wedgeRoundRectCallout">
            <a:avLst>
              <a:gd name="adj1" fmla="val -9853"/>
              <a:gd name="adj2" fmla="val -95298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rmAutofit fontScale="90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sz="3300" b="1" dirty="0">
                <a:ln w="18000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Poblado Chabolista.</a:t>
            </a:r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4643438" y="2571744"/>
            <a:ext cx="4286280" cy="785818"/>
          </a:xfrm>
          <a:prstGeom prst="wedgeRoundRectCallout">
            <a:avLst>
              <a:gd name="adj1" fmla="val -19585"/>
              <a:gd name="adj2" fmla="val 99029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rmAutofit fontScale="75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sz="3300" b="1" dirty="0">
                <a:ln w="18000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Rehabilitación Medioambiental del entorno.</a:t>
            </a:r>
            <a:endParaRPr lang="es-ES" sz="3100" b="1" dirty="0">
              <a:ln w="18000">
                <a:solidFill>
                  <a:schemeClr val="accent6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5" name="Picture 3" descr="D:\Perfiles\jcmillana\Mis documentos\000 FONDOS\003 COMUNICACION, IMAGENES, LOGOS\005 LOGOS\URBAN logo 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29895" y="69659"/>
            <a:ext cx="324497" cy="545557"/>
          </a:xfrm>
          <a:prstGeom prst="rect">
            <a:avLst/>
          </a:prstGeom>
          <a:noFill/>
        </p:spPr>
      </p:pic>
      <p:pic>
        <p:nvPicPr>
          <p:cNvPr id="16" name="15 Imagen" descr="Logo Europa.jpg"/>
          <p:cNvPicPr>
            <a:picLocks noChangeAspect="1"/>
          </p:cNvPicPr>
          <p:nvPr/>
        </p:nvPicPr>
        <p:blipFill>
          <a:blip r:embed="rId6"/>
          <a:srcRect l="71792" r="2784"/>
          <a:stretch>
            <a:fillRect/>
          </a:stretch>
        </p:blipFill>
        <p:spPr>
          <a:xfrm>
            <a:off x="7572396" y="1"/>
            <a:ext cx="553335" cy="642918"/>
          </a:xfrm>
          <a:prstGeom prst="rect">
            <a:avLst/>
          </a:prstGeom>
        </p:spPr>
      </p:pic>
      <p:pic>
        <p:nvPicPr>
          <p:cNvPr id="17" name="Picture 5" descr="logomarcacolor30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54293" y="0"/>
            <a:ext cx="686523" cy="6539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71406" y="142852"/>
            <a:ext cx="3143272" cy="11430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sz="3300" b="1" dirty="0">
                <a:ln w="18000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COMUNICACIÓN</a:t>
            </a:r>
            <a:r>
              <a:rPr lang="es-ES" sz="4400" b="1" dirty="0">
                <a:ln w="18000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es-ES" sz="4400" b="1" dirty="0">
                <a:ln w="18000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es-ES" sz="3100" b="1" dirty="0">
                <a:ln w="18000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PÁGINA WEB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 l="8203" t="10986" r="8006" b="19434"/>
          <a:stretch>
            <a:fillRect/>
          </a:stretch>
        </p:blipFill>
        <p:spPr bwMode="auto">
          <a:xfrm>
            <a:off x="1079500" y="1500188"/>
            <a:ext cx="8064500" cy="535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 rot="21024296">
            <a:off x="241300" y="4156075"/>
            <a:ext cx="1906588" cy="492125"/>
          </a:xfrm>
          <a:prstGeom prst="borderCallout3">
            <a:avLst>
              <a:gd name="adj1" fmla="val 102215"/>
              <a:gd name="adj2" fmla="val 49465"/>
              <a:gd name="adj3" fmla="val 265718"/>
              <a:gd name="adj4" fmla="val 49720"/>
              <a:gd name="adj5" fmla="val 290918"/>
              <a:gd name="adj6" fmla="val 91983"/>
              <a:gd name="adj7" fmla="val 310240"/>
              <a:gd name="adj8" fmla="val 121669"/>
            </a:avLst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>
              <a:defRPr/>
            </a:pPr>
            <a:r>
              <a:rPr lang="es-ES" sz="1600" b="1" dirty="0">
                <a:latin typeface="Bookman Old Style" pitchFamily="18" charset="0"/>
                <a:ea typeface="Times New Roman" pitchFamily="18" charset="0"/>
                <a:cs typeface="Arial" pitchFamily="34" charset="0"/>
              </a:rPr>
              <a:t>Participación Ciudadana.</a:t>
            </a:r>
          </a:p>
        </p:txBody>
      </p:sp>
      <p:pic>
        <p:nvPicPr>
          <p:cNvPr id="10" name="Picture 3" descr="D:\Perfiles\jcmillana\Mis documentos\000 FONDOS\003 COMUNICACION, IMAGENES, LOGOS\005 LOGOS\URBAN logo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29895" y="69659"/>
            <a:ext cx="324497" cy="545557"/>
          </a:xfrm>
          <a:prstGeom prst="rect">
            <a:avLst/>
          </a:prstGeom>
          <a:noFill/>
        </p:spPr>
      </p:pic>
      <p:pic>
        <p:nvPicPr>
          <p:cNvPr id="11" name="10 Imagen" descr="Logo Europa.jpg"/>
          <p:cNvPicPr>
            <a:picLocks noChangeAspect="1"/>
          </p:cNvPicPr>
          <p:nvPr/>
        </p:nvPicPr>
        <p:blipFill>
          <a:blip r:embed="rId4"/>
          <a:srcRect l="71792" r="2784"/>
          <a:stretch>
            <a:fillRect/>
          </a:stretch>
        </p:blipFill>
        <p:spPr>
          <a:xfrm>
            <a:off x="7572396" y="1"/>
            <a:ext cx="553335" cy="642918"/>
          </a:xfrm>
          <a:prstGeom prst="rect">
            <a:avLst/>
          </a:prstGeom>
        </p:spPr>
      </p:pic>
      <p:pic>
        <p:nvPicPr>
          <p:cNvPr id="12" name="Picture 5" descr="logomarcacolor3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54293" y="0"/>
            <a:ext cx="686523" cy="6539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5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71406" y="142852"/>
            <a:ext cx="3143272" cy="11430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sz="3300" b="1" dirty="0">
                <a:ln w="18000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COMUNICACIÓN</a:t>
            </a:r>
            <a:r>
              <a:rPr lang="es-ES" sz="4400" b="1" dirty="0">
                <a:ln w="18000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es-ES" sz="4400" b="1" dirty="0">
                <a:ln w="18000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es-ES" sz="3100" b="1" dirty="0">
                <a:ln w="18000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PÁGINA WEB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 l="8789" t="10986" r="9180" b="6982"/>
          <a:stretch>
            <a:fillRect/>
          </a:stretch>
        </p:blipFill>
        <p:spPr bwMode="auto">
          <a:xfrm>
            <a:off x="2625725" y="1643063"/>
            <a:ext cx="6518275" cy="521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 rot="21024296">
            <a:off x="598488" y="3727450"/>
            <a:ext cx="1906587" cy="492125"/>
          </a:xfrm>
          <a:prstGeom prst="borderCallout3">
            <a:avLst>
              <a:gd name="adj1" fmla="val 102215"/>
              <a:gd name="adj2" fmla="val 49465"/>
              <a:gd name="adj3" fmla="val 265718"/>
              <a:gd name="adj4" fmla="val 49720"/>
              <a:gd name="adj5" fmla="val 290918"/>
              <a:gd name="adj6" fmla="val 91983"/>
              <a:gd name="adj7" fmla="val 310240"/>
              <a:gd name="adj8" fmla="val 121669"/>
            </a:avLst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>
              <a:defRPr/>
            </a:pPr>
            <a:r>
              <a:rPr lang="es-ES" sz="1600" b="1" dirty="0">
                <a:latin typeface="Bookman Old Style" pitchFamily="18" charset="0"/>
                <a:ea typeface="Times New Roman" pitchFamily="18" charset="0"/>
                <a:cs typeface="Arial" pitchFamily="34" charset="0"/>
              </a:rPr>
              <a:t>Perfil del Contratante.</a:t>
            </a:r>
          </a:p>
        </p:txBody>
      </p:sp>
      <p:pic>
        <p:nvPicPr>
          <p:cNvPr id="10" name="Picture 3" descr="D:\Perfiles\jcmillana\Mis documentos\000 FONDOS\003 COMUNICACION, IMAGENES, LOGOS\005 LOGOS\URBAN logo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29895" y="69659"/>
            <a:ext cx="324497" cy="545557"/>
          </a:xfrm>
          <a:prstGeom prst="rect">
            <a:avLst/>
          </a:prstGeom>
          <a:noFill/>
        </p:spPr>
      </p:pic>
      <p:pic>
        <p:nvPicPr>
          <p:cNvPr id="11" name="10 Imagen" descr="Logo Europa.jpg"/>
          <p:cNvPicPr>
            <a:picLocks noChangeAspect="1"/>
          </p:cNvPicPr>
          <p:nvPr/>
        </p:nvPicPr>
        <p:blipFill>
          <a:blip r:embed="rId4"/>
          <a:srcRect l="71792" r="2784"/>
          <a:stretch>
            <a:fillRect/>
          </a:stretch>
        </p:blipFill>
        <p:spPr>
          <a:xfrm>
            <a:off x="7572396" y="1"/>
            <a:ext cx="553335" cy="642918"/>
          </a:xfrm>
          <a:prstGeom prst="rect">
            <a:avLst/>
          </a:prstGeom>
        </p:spPr>
      </p:pic>
      <p:pic>
        <p:nvPicPr>
          <p:cNvPr id="12" name="Picture 5" descr="logomarcacolor3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54293" y="0"/>
            <a:ext cx="686523" cy="6539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5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pic>
        <p:nvPicPr>
          <p:cNvPr id="10245" name="Picture 5" descr="logomarcacolor3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4929198"/>
            <a:ext cx="1949931" cy="1857388"/>
          </a:xfrm>
          <a:prstGeom prst="rect">
            <a:avLst/>
          </a:prstGeom>
          <a:noFill/>
        </p:spPr>
      </p:pic>
      <p:sp>
        <p:nvSpPr>
          <p:cNvPr id="5" name="1 Título"/>
          <p:cNvSpPr txBox="1">
            <a:spLocks/>
          </p:cNvSpPr>
          <p:nvPr/>
        </p:nvSpPr>
        <p:spPr bwMode="auto">
          <a:xfrm>
            <a:off x="1000100" y="142852"/>
            <a:ext cx="7000924" cy="1285884"/>
          </a:xfrm>
          <a:prstGeom prst="rect">
            <a:avLst/>
          </a:prstGeom>
          <a:solidFill>
            <a:schemeClr val="tx2">
              <a:lumMod val="60000"/>
              <a:lumOff val="40000"/>
              <a:alpha val="50000"/>
            </a:schemeClr>
          </a:solidFill>
          <a:ln w="76200" cap="flat" cmpd="sng" algn="ctr">
            <a:solidFill>
              <a:schemeClr val="accent2"/>
            </a:solidFill>
            <a:prstDash val="solid"/>
            <a:miter lim="800000"/>
            <a:headEnd/>
            <a:tailEnd/>
          </a:ln>
          <a:scene3d>
            <a:camera prst="perspectiveAbove"/>
            <a:lightRig rig="threePt" dir="t"/>
          </a:scene3d>
          <a:sp3d>
            <a:bevelT w="165100" prst="coolSlan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  <a:sp3d extrusionH="57150">
              <a:bevelT w="38100" h="38100" prst="relaxedInset"/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Acto Anual sobre Política Regional y Fondos Europeos en España, Diciembre 2013</a:t>
            </a:r>
            <a:endParaRPr kumimoji="0" lang="es-ES" sz="2800" b="1" i="0" u="none" strike="noStrike" kern="1200" cap="none" spc="0" normalizeH="0" baseline="0" noProof="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>
                  <a:lumMod val="50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3" descr="D:\Perfiles\jcmillana\Mis documentos\000 FONDOS\003 COMUNICACION, IMAGENES, LOGOS\005 LOGOS\URBAN logo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44817" y="4998857"/>
            <a:ext cx="921668" cy="1549544"/>
          </a:xfrm>
          <a:prstGeom prst="rect">
            <a:avLst/>
          </a:prstGeom>
          <a:noFill/>
        </p:spPr>
      </p:pic>
      <p:pic>
        <p:nvPicPr>
          <p:cNvPr id="11" name="10 Imagen" descr="Logo Europa.jpg"/>
          <p:cNvPicPr>
            <a:picLocks noChangeAspect="1"/>
          </p:cNvPicPr>
          <p:nvPr/>
        </p:nvPicPr>
        <p:blipFill>
          <a:blip r:embed="rId4"/>
          <a:srcRect l="71792" r="2784"/>
          <a:stretch>
            <a:fillRect/>
          </a:stretch>
        </p:blipFill>
        <p:spPr>
          <a:xfrm>
            <a:off x="857224" y="4929198"/>
            <a:ext cx="1571636" cy="1826079"/>
          </a:xfrm>
          <a:prstGeom prst="rect">
            <a:avLst/>
          </a:prstGeom>
        </p:spPr>
      </p:pic>
      <p:sp>
        <p:nvSpPr>
          <p:cNvPr id="9" name="1 Título"/>
          <p:cNvSpPr txBox="1">
            <a:spLocks/>
          </p:cNvSpPr>
          <p:nvPr/>
        </p:nvSpPr>
        <p:spPr>
          <a:xfrm>
            <a:off x="1571604" y="4071942"/>
            <a:ext cx="5572164" cy="77629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76200" cap="flat" cmpd="sng" algn="ctr">
            <a:solidFill>
              <a:schemeClr val="accent2"/>
            </a:solidFill>
            <a:prstDash val="solid"/>
          </a:ln>
          <a:scene3d>
            <a:camera prst="perspectiveAbove"/>
            <a:lightRig rig="threePt" dir="t"/>
          </a:scene3d>
          <a:sp3d>
            <a:bevelT w="165100" prst="coolSlan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  <a:sp3d extrusionH="57150">
              <a:bevelT w="38100" h="38100" prst="relaxedInset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0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tx1"/>
                </a:solidFill>
              </a:rPr>
              <a:t>Gracias por su atención.</a:t>
            </a:r>
            <a:endParaRPr kumimoji="0" lang="es-ES" sz="2800" b="1" i="0" u="none" strike="noStrike" kern="1200" cap="none" spc="0" normalizeH="0" baseline="0" noProof="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tx1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57158" y="1500174"/>
            <a:ext cx="8510646" cy="2428892"/>
          </a:xfrm>
          <a:prstGeom prst="rect">
            <a:avLst/>
          </a:prstGeom>
          <a:solidFill>
            <a:schemeClr val="tx2">
              <a:lumMod val="60000"/>
              <a:lumOff val="40000"/>
              <a:alpha val="46000"/>
            </a:schemeClr>
          </a:solidFill>
          <a:ln w="76200" cap="flat" cmpd="sng" algn="ctr">
            <a:solidFill>
              <a:schemeClr val="accent2"/>
            </a:solidFill>
            <a:prstDash val="solid"/>
          </a:ln>
          <a:scene3d>
            <a:camera prst="perspectiveAbove"/>
            <a:lightRig rig="threePt" dir="t"/>
          </a:scene3d>
          <a:sp3d>
            <a:bevelT w="165100" prst="coolSlan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  <a:sp3d extrusionH="57150">
              <a:bevelT w="38100" h="38100" prst="relaxedInset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0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</a:rPr>
              <a:t>Creación y mantenimiento de una </a:t>
            </a:r>
            <a:r>
              <a:rPr lang="es-ES" sz="48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</a:rPr>
              <a:t>PÁGINA WEB DEL PLAN URBAN.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8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</a:rPr>
              <a:t>AYUNTAMIENTO DE HUESCA.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Actuación </a:t>
            </a:r>
            <a:r>
              <a:rPr kumimoji="0" lang="es-ES" b="0" i="0" u="none" strike="noStrike" kern="1200" cap="none" spc="0" normalizeH="0" baseline="0" noProof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cofinanciada</a:t>
            </a:r>
            <a:r>
              <a:rPr kumimoji="0" lang="es-ES" sz="2400" b="0" i="0" u="none" strike="noStrike" kern="1200" cap="none" spc="0" normalizeH="0" baseline="0" noProof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con fondos FEDER. Plan URBAN.</a:t>
            </a:r>
            <a:endParaRPr kumimoji="0" lang="es-ES" sz="2800" b="1" i="0" u="none" strike="noStrike" kern="1200" cap="none" spc="0" normalizeH="0" baseline="0" noProof="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>
                  <a:lumMod val="65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42910" y="285729"/>
            <a:ext cx="7772400" cy="928694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PLAN URBAN</a:t>
            </a:r>
            <a:endParaRPr lang="es-E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4 CuadroTexto"/>
          <p:cNvSpPr txBox="1">
            <a:spLocks noChangeArrowheads="1"/>
          </p:cNvSpPr>
          <p:nvPr/>
        </p:nvSpPr>
        <p:spPr bwMode="auto">
          <a:xfrm>
            <a:off x="285750" y="1214438"/>
            <a:ext cx="8501063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es-ES" sz="2000" dirty="0">
                <a:latin typeface="Calibri" pitchFamily="34" charset="0"/>
              </a:rPr>
              <a:t>El Ayuntamiento de HUESCA tiene un </a:t>
            </a:r>
            <a:r>
              <a:rPr lang="es-ES" sz="2000" b="1" dirty="0">
                <a:latin typeface="Calibri" pitchFamily="34" charset="0"/>
              </a:rPr>
              <a:t>gasto elegible programado </a:t>
            </a:r>
            <a:r>
              <a:rPr lang="es-ES" sz="2000" dirty="0">
                <a:latin typeface="Calibri" pitchFamily="34" charset="0"/>
              </a:rPr>
              <a:t>de </a:t>
            </a:r>
            <a:r>
              <a:rPr lang="es-ES" sz="2000" b="1" u="sng" dirty="0">
                <a:latin typeface="Calibri" pitchFamily="34" charset="0"/>
              </a:rPr>
              <a:t>11.367.192 € </a:t>
            </a:r>
            <a:r>
              <a:rPr lang="es-ES" sz="2000" dirty="0">
                <a:latin typeface="Calibri" pitchFamily="34" charset="0"/>
              </a:rPr>
              <a:t>y una </a:t>
            </a:r>
            <a:r>
              <a:rPr lang="es-ES" sz="2000" b="1" dirty="0">
                <a:latin typeface="Calibri" pitchFamily="34" charset="0"/>
              </a:rPr>
              <a:t>Ayuda FEDER </a:t>
            </a:r>
            <a:r>
              <a:rPr lang="es-ES" sz="2000" dirty="0">
                <a:latin typeface="Calibri" pitchFamily="34" charset="0"/>
              </a:rPr>
              <a:t>asignada de </a:t>
            </a:r>
            <a:r>
              <a:rPr lang="es-ES" sz="2000" b="1" u="sng" dirty="0">
                <a:latin typeface="Calibri" pitchFamily="34" charset="0"/>
              </a:rPr>
              <a:t>5.683.596 €</a:t>
            </a:r>
            <a:r>
              <a:rPr lang="es-ES" sz="2000" dirty="0">
                <a:latin typeface="Calibri" pitchFamily="34" charset="0"/>
              </a:rPr>
              <a:t>.</a:t>
            </a:r>
            <a:r>
              <a:rPr lang="es-ES" sz="2000" b="1" dirty="0">
                <a:latin typeface="Calibri" pitchFamily="34" charset="0"/>
              </a:rPr>
              <a:t> </a:t>
            </a:r>
          </a:p>
          <a:p>
            <a:pPr algn="just">
              <a:buFont typeface="Wingdings" pitchFamily="2" charset="2"/>
              <a:buChar char="q"/>
            </a:pPr>
            <a:r>
              <a:rPr lang="es-ES" sz="2000" dirty="0">
                <a:latin typeface="Calibri" pitchFamily="34" charset="0"/>
              </a:rPr>
              <a:t>El área URBAN se corresponde con la zona mas desfavorecida de la ciudad, con una población beneficiaria de </a:t>
            </a:r>
            <a:r>
              <a:rPr lang="es-ES" sz="2000" b="1" dirty="0">
                <a:latin typeface="Calibri" pitchFamily="34" charset="0"/>
              </a:rPr>
              <a:t>14.300 habitantes </a:t>
            </a:r>
            <a:r>
              <a:rPr lang="es-ES" sz="2000" dirty="0">
                <a:latin typeface="Calibri" pitchFamily="34" charset="0"/>
              </a:rPr>
              <a:t>aproximadamente.</a:t>
            </a:r>
          </a:p>
          <a:p>
            <a:pPr algn="just">
              <a:buFont typeface="Wingdings" pitchFamily="2" charset="2"/>
              <a:buChar char="q"/>
            </a:pPr>
            <a:r>
              <a:rPr lang="es-ES" sz="2000" dirty="0">
                <a:latin typeface="Calibri" pitchFamily="34" charset="0"/>
              </a:rPr>
              <a:t>Constituye un </a:t>
            </a:r>
            <a:r>
              <a:rPr lang="es-ES" sz="2000" b="1" dirty="0">
                <a:latin typeface="Calibri" pitchFamily="34" charset="0"/>
              </a:rPr>
              <a:t>proyecto multidisciplinar </a:t>
            </a:r>
            <a:r>
              <a:rPr lang="es-ES" sz="2000" dirty="0">
                <a:latin typeface="Calibri" pitchFamily="34" charset="0"/>
              </a:rPr>
              <a:t>con diferentes tipos de acciones:</a:t>
            </a:r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428625" y="2857500"/>
          <a:ext cx="8286808" cy="3714776"/>
        </p:xfrm>
        <a:graphic>
          <a:graphicData uri="http://schemas.openxmlformats.org/drawingml/2006/table">
            <a:tbl>
              <a:tblPr/>
              <a:tblGrid>
                <a:gridCol w="615465"/>
                <a:gridCol w="351695"/>
                <a:gridCol w="5962326"/>
                <a:gridCol w="1357322"/>
              </a:tblGrid>
              <a:tr h="323024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Fondo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Eje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Nombre Eje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Importe Eje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302835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Fomento 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 la Integración Social e Igualdad de Oportunidades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900.000,00 €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835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Movilidad 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 Accesibilidad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3.411.687,92 €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835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Medioambiente 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Urbano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2.841.798,02 €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835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Desarrollo 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del Tejido </a:t>
                      </a:r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Económico, Creación 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 Fomento del Empleo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1.175.916,40 €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835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Cultura 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 Patrimonio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2.057.859,32 €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835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Investigación, 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Desarrollo </a:t>
                      </a:r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Tecnológico 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 </a:t>
                      </a:r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Innovación. 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Sociedad </a:t>
                      </a:r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de</a:t>
                      </a:r>
                      <a:r>
                        <a:rPr lang="es-ES" sz="14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la </a:t>
                      </a:r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Información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515.930,34 €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835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Información, 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Publicidad y </a:t>
                      </a:r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Participación 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Ciudadana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97.993,04 €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835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Gestión, 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Seguimiento, Control, Asistencia Técnica, etc.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366.006,96 €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024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TOTAL 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URBAN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11.367.192,00</a:t>
                      </a:r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€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024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FCH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COHESIÓN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3.750.000,00</a:t>
                      </a:r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€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024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TOTAL 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FONDOS EUROPEOS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15.117.192,00</a:t>
                      </a:r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€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" name="Picture 3" descr="D:\Perfiles\jcmillana\Mis documentos\000 FONDOS\003 COMUNICACION, IMAGENES, LOGOS\005 LOGOS\URBAN logo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29895" y="69659"/>
            <a:ext cx="324497" cy="545557"/>
          </a:xfrm>
          <a:prstGeom prst="rect">
            <a:avLst/>
          </a:prstGeom>
          <a:noFill/>
        </p:spPr>
      </p:pic>
      <p:pic>
        <p:nvPicPr>
          <p:cNvPr id="11" name="10 Imagen" descr="Logo Europa.jpg"/>
          <p:cNvPicPr>
            <a:picLocks noChangeAspect="1"/>
          </p:cNvPicPr>
          <p:nvPr/>
        </p:nvPicPr>
        <p:blipFill>
          <a:blip r:embed="rId3"/>
          <a:srcRect l="71792" r="2784"/>
          <a:stretch>
            <a:fillRect/>
          </a:stretch>
        </p:blipFill>
        <p:spPr>
          <a:xfrm>
            <a:off x="7572396" y="1"/>
            <a:ext cx="553335" cy="642918"/>
          </a:xfrm>
          <a:prstGeom prst="rect">
            <a:avLst/>
          </a:prstGeom>
        </p:spPr>
      </p:pic>
      <p:pic>
        <p:nvPicPr>
          <p:cNvPr id="12" name="Picture 5" descr="logomarcacolor3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54293" y="0"/>
            <a:ext cx="686523" cy="6539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URBAN-HUESCA-NOV-1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525" y="120650"/>
            <a:ext cx="9129713" cy="673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1 Título"/>
          <p:cNvSpPr>
            <a:spLocks noGrp="1"/>
          </p:cNvSpPr>
          <p:nvPr>
            <p:ph type="ctrTitle"/>
          </p:nvPr>
        </p:nvSpPr>
        <p:spPr>
          <a:xfrm>
            <a:off x="241990" y="214290"/>
            <a:ext cx="3857652" cy="1643074"/>
          </a:xfrm>
          <a:solidFill>
            <a:schemeClr val="accent6">
              <a:lumMod val="20000"/>
              <a:lumOff val="8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b="1" dirty="0" smtClean="0">
                <a:ln w="18000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PLAN URBAN</a:t>
            </a:r>
            <a:br>
              <a:rPr lang="es-ES" b="1" dirty="0" smtClean="0">
                <a:ln w="18000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es-ES" sz="3100" b="1" dirty="0" smtClean="0">
                <a:ln w="18000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Delimitación y Actuaciones</a:t>
            </a:r>
            <a:endParaRPr lang="es-ES" sz="3100" b="1" dirty="0">
              <a:ln w="18000">
                <a:solidFill>
                  <a:schemeClr val="accent6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9" name="Picture 3" descr="D:\Perfiles\jcmillana\Mis documentos\000 FONDOS\003 COMUNICACION, IMAGENES, LOGOS\005 LOGOS\URBAN logo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29895" y="69659"/>
            <a:ext cx="324497" cy="545557"/>
          </a:xfrm>
          <a:prstGeom prst="rect">
            <a:avLst/>
          </a:prstGeom>
          <a:noFill/>
        </p:spPr>
      </p:pic>
      <p:pic>
        <p:nvPicPr>
          <p:cNvPr id="10" name="9 Imagen" descr="Logo Europa.jpg"/>
          <p:cNvPicPr>
            <a:picLocks noChangeAspect="1"/>
          </p:cNvPicPr>
          <p:nvPr/>
        </p:nvPicPr>
        <p:blipFill>
          <a:blip r:embed="rId4"/>
          <a:srcRect l="71792" r="2784"/>
          <a:stretch>
            <a:fillRect/>
          </a:stretch>
        </p:blipFill>
        <p:spPr>
          <a:xfrm>
            <a:off x="7572396" y="1"/>
            <a:ext cx="553335" cy="642918"/>
          </a:xfrm>
          <a:prstGeom prst="rect">
            <a:avLst/>
          </a:prstGeom>
        </p:spPr>
      </p:pic>
      <p:pic>
        <p:nvPicPr>
          <p:cNvPr id="11" name="Picture 5" descr="logomarcacolor3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54293" y="0"/>
            <a:ext cx="686523" cy="6539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500063" y="1801813"/>
            <a:ext cx="6643687" cy="449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just">
              <a:buFont typeface="Wingdings" pitchFamily="2" charset="2"/>
              <a:buChar char="q"/>
            </a:pPr>
            <a:r>
              <a:rPr lang="es-ES" sz="1600" b="1">
                <a:latin typeface="Bookman Old Style" pitchFamily="18" charset="0"/>
                <a:ea typeface="Times New Roman" pitchFamily="18" charset="0"/>
                <a:cs typeface="Arial" charset="0"/>
              </a:rPr>
              <a:t>APUESTA:  Modificar el tipo de ciudad </a:t>
            </a:r>
            <a:endParaRPr lang="es-ES" sz="1600">
              <a:latin typeface="Bookman Old Style" pitchFamily="18" charset="0"/>
              <a:ea typeface="Times New Roman" pitchFamily="18" charset="0"/>
              <a:cs typeface="Arial" charset="0"/>
            </a:endParaRPr>
          </a:p>
          <a:p>
            <a:pPr indent="449263" algn="just">
              <a:buFont typeface="Wingdings" pitchFamily="2" charset="2"/>
              <a:buChar char="q"/>
            </a:pPr>
            <a:r>
              <a:rPr lang="es-ES" sz="1600" b="1">
                <a:latin typeface="Bookman Old Style" pitchFamily="18" charset="0"/>
                <a:ea typeface="Times New Roman" pitchFamily="18" charset="0"/>
                <a:cs typeface="Arial" charset="0"/>
              </a:rPr>
              <a:t>MODELO:  Una ciudad más amable, sostenible y segura</a:t>
            </a:r>
            <a:r>
              <a:rPr lang="es-ES" sz="1600">
                <a:latin typeface="Bookman Old Style" pitchFamily="18" charset="0"/>
                <a:ea typeface="Times New Roman" pitchFamily="18" charset="0"/>
                <a:cs typeface="Arial" charset="0"/>
              </a:rPr>
              <a:t>. </a:t>
            </a:r>
          </a:p>
          <a:p>
            <a:pPr indent="449263" algn="just">
              <a:buFont typeface="Wingdings" pitchFamily="2" charset="2"/>
              <a:buChar char="q"/>
            </a:pPr>
            <a:r>
              <a:rPr lang="es-ES" sz="1600" b="1">
                <a:latin typeface="Bookman Old Style" pitchFamily="18" charset="0"/>
                <a:ea typeface="Times New Roman" pitchFamily="18" charset="0"/>
                <a:cs typeface="Arial" charset="0"/>
              </a:rPr>
              <a:t>ACTUACIONES:</a:t>
            </a:r>
          </a:p>
          <a:p>
            <a:pPr lvl="1" indent="449263" algn="just">
              <a:buFont typeface="Wingdings" pitchFamily="2" charset="2"/>
              <a:buChar char="q"/>
            </a:pPr>
            <a:r>
              <a:rPr lang="es-ES" sz="1600">
                <a:latin typeface="Bookman Old Style" pitchFamily="18" charset="0"/>
                <a:ea typeface="Times New Roman" pitchFamily="18" charset="0"/>
                <a:cs typeface="Arial" charset="0"/>
              </a:rPr>
              <a:t>Favorecer la </a:t>
            </a:r>
            <a:r>
              <a:rPr lang="es-ES" sz="1600" b="1">
                <a:latin typeface="Bookman Old Style" pitchFamily="18" charset="0"/>
                <a:ea typeface="Times New Roman" pitchFamily="18" charset="0"/>
                <a:cs typeface="Arial" charset="0"/>
              </a:rPr>
              <a:t>intermodalidad</a:t>
            </a:r>
            <a:endParaRPr lang="es-ES" sz="1600">
              <a:latin typeface="Bookman Old Style" pitchFamily="18" charset="0"/>
              <a:ea typeface="Times New Roman" pitchFamily="18" charset="0"/>
              <a:cs typeface="Arial" charset="0"/>
            </a:endParaRPr>
          </a:p>
          <a:p>
            <a:pPr lvl="1" indent="449263" algn="just">
              <a:buFont typeface="Wingdings" pitchFamily="2" charset="2"/>
              <a:buChar char="q"/>
            </a:pPr>
            <a:r>
              <a:rPr lang="es-ES" sz="1600">
                <a:latin typeface="Bookman Old Style" pitchFamily="18" charset="0"/>
                <a:ea typeface="Times New Roman" pitchFamily="18" charset="0"/>
                <a:cs typeface="Arial" charset="0"/>
              </a:rPr>
              <a:t>Actuar sobre el </a:t>
            </a:r>
            <a:r>
              <a:rPr lang="es-ES" sz="1600" b="1">
                <a:latin typeface="Bookman Old Style" pitchFamily="18" charset="0"/>
                <a:ea typeface="Times New Roman" pitchFamily="18" charset="0"/>
                <a:cs typeface="Arial" charset="0"/>
              </a:rPr>
              <a:t>transporte público</a:t>
            </a:r>
          </a:p>
          <a:p>
            <a:pPr lvl="1" indent="449263" algn="just">
              <a:buFont typeface="Wingdings" pitchFamily="2" charset="2"/>
              <a:buChar char="q"/>
            </a:pPr>
            <a:r>
              <a:rPr lang="es-ES" sz="1600">
                <a:latin typeface="Bookman Old Style" pitchFamily="18" charset="0"/>
                <a:ea typeface="Times New Roman" pitchFamily="18" charset="0"/>
                <a:cs typeface="Arial" charset="0"/>
              </a:rPr>
              <a:t>Fomentar el uso de la </a:t>
            </a:r>
            <a:r>
              <a:rPr lang="es-ES" sz="1600" b="1">
                <a:latin typeface="Bookman Old Style" pitchFamily="18" charset="0"/>
                <a:ea typeface="Times New Roman" pitchFamily="18" charset="0"/>
                <a:cs typeface="Arial" charset="0"/>
              </a:rPr>
              <a:t>bicicleta </a:t>
            </a:r>
            <a:r>
              <a:rPr lang="es-ES" sz="1600">
                <a:latin typeface="Bookman Old Style" pitchFamily="18" charset="0"/>
                <a:ea typeface="Times New Roman" pitchFamily="18" charset="0"/>
                <a:cs typeface="Arial" charset="0"/>
              </a:rPr>
              <a:t>como medio de transporte</a:t>
            </a:r>
          </a:p>
          <a:p>
            <a:pPr lvl="1" indent="449263" algn="just">
              <a:buFont typeface="Wingdings" pitchFamily="2" charset="2"/>
              <a:buChar char="q"/>
            </a:pPr>
            <a:r>
              <a:rPr lang="es-ES" sz="1600">
                <a:latin typeface="Bookman Old Style" pitchFamily="18" charset="0"/>
                <a:ea typeface="Times New Roman" pitchFamily="18" charset="0"/>
                <a:cs typeface="Arial" charset="0"/>
              </a:rPr>
              <a:t>Fomentar</a:t>
            </a:r>
            <a:r>
              <a:rPr lang="es-ES" sz="1600" b="1">
                <a:latin typeface="Bookman Old Style" pitchFamily="18" charset="0"/>
                <a:ea typeface="Times New Roman" pitchFamily="18" charset="0"/>
                <a:cs typeface="Arial" charset="0"/>
              </a:rPr>
              <a:t> </a:t>
            </a:r>
            <a:r>
              <a:rPr lang="es-ES" sz="1600">
                <a:latin typeface="Bookman Old Style" pitchFamily="18" charset="0"/>
                <a:ea typeface="Times New Roman" pitchFamily="18" charset="0"/>
                <a:cs typeface="Arial" charset="0"/>
              </a:rPr>
              <a:t>otras soluciones de </a:t>
            </a:r>
            <a:r>
              <a:rPr lang="es-ES" sz="1600" b="1">
                <a:latin typeface="Bookman Old Style" pitchFamily="18" charset="0"/>
                <a:ea typeface="Times New Roman" pitchFamily="18" charset="0"/>
                <a:cs typeface="Arial" charset="0"/>
              </a:rPr>
              <a:t>movilidad sostenible</a:t>
            </a:r>
            <a:endParaRPr lang="es-ES" sz="1600">
              <a:latin typeface="Bookman Old Style" pitchFamily="18" charset="0"/>
              <a:ea typeface="Times New Roman" pitchFamily="18" charset="0"/>
              <a:cs typeface="Arial" charset="0"/>
            </a:endParaRPr>
          </a:p>
          <a:p>
            <a:pPr lvl="1" indent="449263" algn="just">
              <a:buFont typeface="Wingdings" pitchFamily="2" charset="2"/>
              <a:buChar char="q"/>
            </a:pPr>
            <a:r>
              <a:rPr lang="es-ES" sz="1600">
                <a:latin typeface="Bookman Old Style" pitchFamily="18" charset="0"/>
                <a:ea typeface="Times New Roman" pitchFamily="18" charset="0"/>
                <a:cs typeface="Arial" charset="0"/>
              </a:rPr>
              <a:t>Incrementar las </a:t>
            </a:r>
            <a:r>
              <a:rPr lang="es-ES" sz="1600" b="1">
                <a:latin typeface="Bookman Old Style" pitchFamily="18" charset="0"/>
                <a:ea typeface="Times New Roman" pitchFamily="18" charset="0"/>
                <a:cs typeface="Arial" charset="0"/>
              </a:rPr>
              <a:t>zonas peatonales </a:t>
            </a:r>
            <a:r>
              <a:rPr lang="es-ES" sz="1600">
                <a:latin typeface="Bookman Old Style" pitchFamily="18" charset="0"/>
                <a:ea typeface="Times New Roman" pitchFamily="18" charset="0"/>
                <a:cs typeface="Arial" charset="0"/>
              </a:rPr>
              <a:t>en la ciudad</a:t>
            </a:r>
            <a:endParaRPr lang="es-ES" sz="1600" b="1">
              <a:latin typeface="Bookman Old Style" pitchFamily="18" charset="0"/>
              <a:ea typeface="Times New Roman" pitchFamily="18" charset="0"/>
              <a:cs typeface="Arial" charset="0"/>
            </a:endParaRPr>
          </a:p>
          <a:p>
            <a:pPr lvl="1" indent="449263" algn="just">
              <a:buFont typeface="Wingdings" pitchFamily="2" charset="2"/>
              <a:buChar char="q"/>
            </a:pPr>
            <a:r>
              <a:rPr lang="es-ES" sz="1600">
                <a:latin typeface="Bookman Old Style" pitchFamily="18" charset="0"/>
                <a:ea typeface="Times New Roman" pitchFamily="18" charset="0"/>
                <a:cs typeface="Arial" charset="0"/>
              </a:rPr>
              <a:t>Actuar</a:t>
            </a:r>
            <a:r>
              <a:rPr lang="es-ES" sz="1600" b="1">
                <a:latin typeface="Bookman Old Style" pitchFamily="18" charset="0"/>
                <a:ea typeface="Times New Roman" pitchFamily="18" charset="0"/>
                <a:cs typeface="Arial" charset="0"/>
              </a:rPr>
              <a:t> </a:t>
            </a:r>
            <a:r>
              <a:rPr lang="es-ES" sz="1600">
                <a:latin typeface="Bookman Old Style" pitchFamily="18" charset="0"/>
                <a:ea typeface="Times New Roman" pitchFamily="18" charset="0"/>
                <a:cs typeface="Arial" charset="0"/>
              </a:rPr>
              <a:t>sobre los </a:t>
            </a:r>
            <a:r>
              <a:rPr lang="es-ES" sz="1600" b="1">
                <a:latin typeface="Bookman Old Style" pitchFamily="18" charset="0"/>
                <a:ea typeface="Times New Roman" pitchFamily="18" charset="0"/>
                <a:cs typeface="Arial" charset="0"/>
              </a:rPr>
              <a:t>itinerarios peatonales</a:t>
            </a:r>
          </a:p>
          <a:p>
            <a:pPr lvl="1" indent="449263" algn="just">
              <a:buFont typeface="Wingdings" pitchFamily="2" charset="2"/>
              <a:buChar char="q"/>
            </a:pPr>
            <a:r>
              <a:rPr lang="es-ES" sz="1600" b="1">
                <a:latin typeface="Bookman Old Style" pitchFamily="18" charset="0"/>
                <a:ea typeface="Times New Roman" pitchFamily="18" charset="0"/>
                <a:cs typeface="Arial" charset="0"/>
              </a:rPr>
              <a:t>Ejecución de las infraestructuras </a:t>
            </a:r>
            <a:r>
              <a:rPr lang="es-ES" sz="1600">
                <a:latin typeface="Bookman Old Style" pitchFamily="18" charset="0"/>
                <a:ea typeface="Times New Roman" pitchFamily="18" charset="0"/>
                <a:cs typeface="Arial" charset="0"/>
              </a:rPr>
              <a:t>peatonales necesarias </a:t>
            </a:r>
          </a:p>
          <a:p>
            <a:pPr indent="449263" algn="just">
              <a:buFont typeface="Wingdings" pitchFamily="2" charset="2"/>
              <a:buChar char="q"/>
            </a:pPr>
            <a:r>
              <a:rPr lang="es-ES" sz="1600" b="1">
                <a:latin typeface="Bookman Old Style" pitchFamily="18" charset="0"/>
                <a:ea typeface="Times New Roman" pitchFamily="18" charset="0"/>
                <a:cs typeface="Arial" charset="0"/>
              </a:rPr>
              <a:t>FINALIDADES: </a:t>
            </a:r>
          </a:p>
          <a:p>
            <a:pPr lvl="1" indent="449263" algn="just">
              <a:buFont typeface="Wingdings" pitchFamily="2" charset="2"/>
              <a:buChar char="q"/>
            </a:pPr>
            <a:r>
              <a:rPr lang="es-ES" sz="1600" b="1">
                <a:latin typeface="Bookman Old Style" pitchFamily="18" charset="0"/>
                <a:ea typeface="Times New Roman" pitchFamily="18" charset="0"/>
                <a:cs typeface="Arial" charset="0"/>
              </a:rPr>
              <a:t>Desplazamientos peatonales sin riesgo</a:t>
            </a:r>
          </a:p>
          <a:p>
            <a:pPr lvl="1" indent="449263" algn="just">
              <a:buFont typeface="Wingdings" pitchFamily="2" charset="2"/>
              <a:buChar char="q"/>
            </a:pPr>
            <a:r>
              <a:rPr lang="es-ES" sz="1600" b="1">
                <a:latin typeface="Bookman Old Style" pitchFamily="18" charset="0"/>
                <a:ea typeface="Times New Roman" pitchFamily="18" charset="0"/>
                <a:cs typeface="Arial" charset="0"/>
              </a:rPr>
              <a:t>Limitación </a:t>
            </a:r>
            <a:r>
              <a:rPr lang="es-ES" sz="1600">
                <a:latin typeface="Bookman Old Style" pitchFamily="18" charset="0"/>
                <a:ea typeface="Times New Roman" pitchFamily="18" charset="0"/>
                <a:cs typeface="Arial" charset="0"/>
              </a:rPr>
              <a:t>del</a:t>
            </a:r>
            <a:r>
              <a:rPr lang="es-ES" sz="1600" b="1">
                <a:latin typeface="Bookman Old Style" pitchFamily="18" charset="0"/>
                <a:ea typeface="Times New Roman" pitchFamily="18" charset="0"/>
                <a:cs typeface="Arial" charset="0"/>
              </a:rPr>
              <a:t> uso de vehículos a motor</a:t>
            </a:r>
          </a:p>
          <a:p>
            <a:pPr lvl="1" indent="449263" algn="just">
              <a:buFont typeface="Wingdings" pitchFamily="2" charset="2"/>
              <a:buChar char="q"/>
            </a:pPr>
            <a:r>
              <a:rPr lang="es-ES" sz="1600">
                <a:latin typeface="Bookman Old Style" pitchFamily="18" charset="0"/>
                <a:ea typeface="Times New Roman" pitchFamily="18" charset="0"/>
                <a:cs typeface="Arial" charset="0"/>
              </a:rPr>
              <a:t>Fomento</a:t>
            </a:r>
            <a:r>
              <a:rPr lang="es-ES" sz="1600" b="1">
                <a:latin typeface="Bookman Old Style" pitchFamily="18" charset="0"/>
                <a:ea typeface="Times New Roman" pitchFamily="18" charset="0"/>
                <a:cs typeface="Arial" charset="0"/>
              </a:rPr>
              <a:t> de hábitos saludables</a:t>
            </a:r>
          </a:p>
          <a:p>
            <a:pPr lvl="1" indent="449263" algn="just">
              <a:buFont typeface="Wingdings" pitchFamily="2" charset="2"/>
              <a:buChar char="q"/>
            </a:pPr>
            <a:r>
              <a:rPr lang="es-ES" sz="1600">
                <a:latin typeface="Bookman Old Style" pitchFamily="18" charset="0"/>
                <a:ea typeface="Times New Roman" pitchFamily="18" charset="0"/>
                <a:cs typeface="Arial" charset="0"/>
              </a:rPr>
              <a:t>Creación de </a:t>
            </a:r>
            <a:r>
              <a:rPr lang="es-ES" sz="1600" b="1">
                <a:latin typeface="Bookman Old Style" pitchFamily="18" charset="0"/>
                <a:ea typeface="Times New Roman" pitchFamily="18" charset="0"/>
                <a:cs typeface="Arial" charset="0"/>
              </a:rPr>
              <a:t>espacios de convivencia ciudadana</a:t>
            </a:r>
          </a:p>
          <a:p>
            <a:pPr lvl="1" indent="449263" algn="just">
              <a:buFont typeface="Wingdings" pitchFamily="2" charset="2"/>
              <a:buChar char="q"/>
            </a:pPr>
            <a:r>
              <a:rPr lang="es-ES" sz="1600">
                <a:latin typeface="Bookman Old Style" pitchFamily="18" charset="0"/>
                <a:ea typeface="Times New Roman" pitchFamily="18" charset="0"/>
                <a:cs typeface="Arial" charset="0"/>
              </a:rPr>
              <a:t>Fomento de </a:t>
            </a:r>
            <a:r>
              <a:rPr lang="es-ES" sz="1600" b="1">
                <a:latin typeface="Bookman Old Style" pitchFamily="18" charset="0"/>
                <a:ea typeface="Times New Roman" pitchFamily="18" charset="0"/>
                <a:cs typeface="Arial" charset="0"/>
              </a:rPr>
              <a:t>zonas comerciales</a:t>
            </a: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614628" y="234615"/>
            <a:ext cx="5100380" cy="126555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sz="4400" b="1" dirty="0">
                <a:ln w="18000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PLAN DE MOVILIDAD</a:t>
            </a:r>
            <a:br>
              <a:rPr lang="es-ES" sz="4400" b="1" dirty="0">
                <a:ln w="18000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es-ES" sz="3100" b="1" dirty="0">
                <a:ln w="18000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Criterios</a:t>
            </a:r>
          </a:p>
        </p:txBody>
      </p:sp>
      <p:pic>
        <p:nvPicPr>
          <p:cNvPr id="8" name="Picture 3" descr="D:\Perfiles\jcmillana\Mis documentos\000 FONDOS\003 COMUNICACION, IMAGENES, LOGOS\005 LOGOS\URBAN logo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29895" y="69659"/>
            <a:ext cx="324497" cy="545557"/>
          </a:xfrm>
          <a:prstGeom prst="rect">
            <a:avLst/>
          </a:prstGeom>
          <a:noFill/>
        </p:spPr>
      </p:pic>
      <p:pic>
        <p:nvPicPr>
          <p:cNvPr id="9" name="8 Imagen" descr="Logo Europa.jpg"/>
          <p:cNvPicPr>
            <a:picLocks noChangeAspect="1"/>
          </p:cNvPicPr>
          <p:nvPr/>
        </p:nvPicPr>
        <p:blipFill>
          <a:blip r:embed="rId3"/>
          <a:srcRect l="71792" r="2784"/>
          <a:stretch>
            <a:fillRect/>
          </a:stretch>
        </p:blipFill>
        <p:spPr>
          <a:xfrm>
            <a:off x="7572396" y="1"/>
            <a:ext cx="553335" cy="642918"/>
          </a:xfrm>
          <a:prstGeom prst="rect">
            <a:avLst/>
          </a:prstGeom>
        </p:spPr>
      </p:pic>
      <p:pic>
        <p:nvPicPr>
          <p:cNvPr id="10" name="Picture 5" descr="logomarcacolor3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54293" y="0"/>
            <a:ext cx="686523" cy="6539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00"/>
                            </p:stCondLst>
                            <p:childTnLst>
                              <p:par>
                                <p:cTn id="17" presetID="52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800"/>
                            </p:stCondLst>
                            <p:childTnLst>
                              <p:par>
                                <p:cTn id="23" presetID="52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900"/>
                            </p:stCondLst>
                            <p:childTnLst>
                              <p:par>
                                <p:cTn id="29" presetID="52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0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100"/>
                            </p:stCondLst>
                            <p:childTnLst>
                              <p:par>
                                <p:cTn id="35" presetID="52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0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" presetID="52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0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400"/>
                            </p:stCondLst>
                            <p:childTnLst>
                              <p:par>
                                <p:cTn id="47" presetID="52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0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900"/>
                            </p:stCondLst>
                            <p:childTnLst>
                              <p:par>
                                <p:cTn id="53" presetID="52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0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3500"/>
                            </p:stCondLst>
                            <p:childTnLst>
                              <p:par>
                                <p:cTn id="59" presetID="52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0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4900"/>
                            </p:stCondLst>
                            <p:childTnLst>
                              <p:par>
                                <p:cTn id="65" presetID="52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0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6500"/>
                            </p:stCondLst>
                            <p:childTnLst>
                              <p:par>
                                <p:cTn id="71" presetID="52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07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7700"/>
                            </p:stCondLst>
                            <p:childTnLst>
                              <p:par>
                                <p:cTn id="77" presetID="52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07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9000"/>
                            </p:stCondLst>
                            <p:childTnLst>
                              <p:par>
                                <p:cTn id="83" presetID="52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07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600"/>
                            </p:stCondLst>
                            <p:childTnLst>
                              <p:par>
                                <p:cTn id="89" presetID="52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07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1900"/>
                            </p:stCondLst>
                            <p:childTnLst>
                              <p:par>
                                <p:cTn id="95" presetID="52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07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3400"/>
                            </p:stCondLst>
                            <p:childTnLst>
                              <p:par>
                                <p:cTn id="101" presetID="52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07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" grpId="1" build="p" bldLvl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ZONA PEATONALIZACION.jpg"/>
          <p:cNvPicPr>
            <a:picLocks noChangeAspect="1"/>
          </p:cNvPicPr>
          <p:nvPr/>
        </p:nvPicPr>
        <p:blipFill>
          <a:blip r:embed="rId2"/>
          <a:srcRect l="19531" t="32162" r="27344" b="980"/>
          <a:stretch>
            <a:fillRect/>
          </a:stretch>
        </p:blipFill>
        <p:spPr bwMode="auto">
          <a:xfrm>
            <a:off x="619125" y="1516063"/>
            <a:ext cx="6381750" cy="512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614628" y="234615"/>
            <a:ext cx="5100380" cy="126555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sz="4400" b="1" dirty="0">
                <a:ln w="18000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PLAN DE MOVILIDAD</a:t>
            </a:r>
            <a:br>
              <a:rPr lang="es-ES" sz="4400" b="1" dirty="0">
                <a:ln w="18000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es-ES" sz="3100" b="1" dirty="0">
                <a:ln w="18000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Delimitación</a:t>
            </a:r>
          </a:p>
        </p:txBody>
      </p:sp>
      <p:pic>
        <p:nvPicPr>
          <p:cNvPr id="9" name="Picture 3" descr="D:\Perfiles\jcmillana\Mis documentos\000 FONDOS\003 COMUNICACION, IMAGENES, LOGOS\005 LOGOS\URBAN logo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29895" y="69659"/>
            <a:ext cx="324497" cy="545557"/>
          </a:xfrm>
          <a:prstGeom prst="rect">
            <a:avLst/>
          </a:prstGeom>
          <a:noFill/>
        </p:spPr>
      </p:pic>
      <p:pic>
        <p:nvPicPr>
          <p:cNvPr id="10" name="9 Imagen" descr="Logo Europa.jpg"/>
          <p:cNvPicPr>
            <a:picLocks noChangeAspect="1"/>
          </p:cNvPicPr>
          <p:nvPr/>
        </p:nvPicPr>
        <p:blipFill>
          <a:blip r:embed="rId4"/>
          <a:srcRect l="71792" r="2784"/>
          <a:stretch>
            <a:fillRect/>
          </a:stretch>
        </p:blipFill>
        <p:spPr>
          <a:xfrm>
            <a:off x="7572396" y="1"/>
            <a:ext cx="553335" cy="642918"/>
          </a:xfrm>
          <a:prstGeom prst="rect">
            <a:avLst/>
          </a:prstGeom>
        </p:spPr>
      </p:pic>
      <p:pic>
        <p:nvPicPr>
          <p:cNvPr id="11" name="Picture 5" descr="logomarcacolor3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54293" y="0"/>
            <a:ext cx="686523" cy="6539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URBAN-HUESCA CON ZONA PEATONALIZACION.jpg"/>
          <p:cNvPicPr>
            <a:picLocks noChangeAspect="1"/>
          </p:cNvPicPr>
          <p:nvPr/>
        </p:nvPicPr>
        <p:blipFill>
          <a:blip r:embed="rId2"/>
          <a:srcRect l="7001" t="1076" r="7471" b="1321"/>
          <a:stretch>
            <a:fillRect/>
          </a:stretch>
        </p:blipFill>
        <p:spPr bwMode="auto">
          <a:xfrm>
            <a:off x="292100" y="220663"/>
            <a:ext cx="8143875" cy="648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1 Título"/>
          <p:cNvSpPr txBox="1">
            <a:spLocks/>
          </p:cNvSpPr>
          <p:nvPr/>
        </p:nvSpPr>
        <p:spPr>
          <a:xfrm>
            <a:off x="285720" y="214290"/>
            <a:ext cx="3643338" cy="126555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rmAutofit fontScale="825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sz="4400" b="1" dirty="0">
                <a:ln w="18000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PLANES URBAN Y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s-ES" sz="4400" b="1" dirty="0">
                <a:ln w="18000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DE MOVILIDAD</a:t>
            </a:r>
            <a:endParaRPr lang="es-ES" sz="3100" b="1" dirty="0">
              <a:ln w="18000">
                <a:solidFill>
                  <a:schemeClr val="accent6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8" name="Picture 3" descr="D:\Perfiles\jcmillana\Mis documentos\000 FONDOS\003 COMUNICACION, IMAGENES, LOGOS\005 LOGOS\URBAN logo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29895" y="69659"/>
            <a:ext cx="324497" cy="545557"/>
          </a:xfrm>
          <a:prstGeom prst="rect">
            <a:avLst/>
          </a:prstGeom>
          <a:noFill/>
        </p:spPr>
      </p:pic>
      <p:pic>
        <p:nvPicPr>
          <p:cNvPr id="9" name="8 Imagen" descr="Logo Europa.jpg"/>
          <p:cNvPicPr>
            <a:picLocks noChangeAspect="1"/>
          </p:cNvPicPr>
          <p:nvPr/>
        </p:nvPicPr>
        <p:blipFill>
          <a:blip r:embed="rId4"/>
          <a:srcRect l="71792" r="2784"/>
          <a:stretch>
            <a:fillRect/>
          </a:stretch>
        </p:blipFill>
        <p:spPr>
          <a:xfrm>
            <a:off x="7572396" y="1"/>
            <a:ext cx="553335" cy="642918"/>
          </a:xfrm>
          <a:prstGeom prst="rect">
            <a:avLst/>
          </a:prstGeom>
        </p:spPr>
      </p:pic>
      <p:pic>
        <p:nvPicPr>
          <p:cNvPr id="10" name="Picture 5" descr="logomarcacolor3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54293" y="0"/>
            <a:ext cx="686523" cy="6539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71406" y="142852"/>
            <a:ext cx="3143272" cy="11430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sz="3300" b="1" dirty="0">
                <a:ln w="18000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COMUNICACIÓN</a:t>
            </a:r>
            <a:r>
              <a:rPr lang="es-ES" sz="4400" b="1" dirty="0">
                <a:ln w="18000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es-ES" sz="4400" b="1" dirty="0">
                <a:ln w="18000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es-ES" sz="3100" b="1" dirty="0">
                <a:ln w="18000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PÁGINA WEB</a:t>
            </a:r>
          </a:p>
        </p:txBody>
      </p:sp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2"/>
          <a:srcRect l="5859" t="10254" r="6836" b="6982"/>
          <a:stretch>
            <a:fillRect/>
          </a:stretch>
        </p:blipFill>
        <p:spPr bwMode="auto">
          <a:xfrm>
            <a:off x="928688" y="1500188"/>
            <a:ext cx="6215062" cy="471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"/>
          <p:cNvSpPr>
            <a:spLocks noChangeArrowheads="1"/>
          </p:cNvSpPr>
          <p:nvPr/>
        </p:nvSpPr>
        <p:spPr bwMode="auto">
          <a:xfrm rot="21024296">
            <a:off x="2960688" y="5376863"/>
            <a:ext cx="1906587" cy="817562"/>
          </a:xfrm>
          <a:prstGeom prst="wedgeRoundRectCallout">
            <a:avLst>
              <a:gd name="adj1" fmla="val 17872"/>
              <a:gd name="adj2" fmla="val -161104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>
              <a:defRPr/>
            </a:pPr>
            <a:r>
              <a:rPr lang="es-ES" sz="1600" b="1" dirty="0">
                <a:latin typeface="Bookman Old Style" pitchFamily="18" charset="0"/>
                <a:ea typeface="Times New Roman" pitchFamily="18" charset="0"/>
                <a:cs typeface="Arial" pitchFamily="34" charset="0"/>
              </a:rPr>
              <a:t>Link a Página Web FONDOS EUROPEOS.</a:t>
            </a: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5143504" y="6286520"/>
            <a:ext cx="3286148" cy="272415"/>
          </a:xfrm>
          <a:prstGeom prst="roundRect">
            <a:avLst/>
          </a:prstGeom>
          <a:noFill/>
          <a:ln w="38100">
            <a:noFill/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lIns="0" tIns="0" rIns="0" bIns="0" anchor="ctr">
            <a:spAutoFit/>
          </a:bodyPr>
          <a:lstStyle/>
          <a:p>
            <a:pPr algn="ctr">
              <a:defRPr/>
            </a:pPr>
            <a:r>
              <a:rPr lang="es-ES" sz="1600" b="1" dirty="0">
                <a:noFill/>
                <a:latin typeface="Bookman Old Style" pitchFamily="18" charset="0"/>
                <a:ea typeface="Times New Roman" pitchFamily="18" charset="0"/>
                <a:cs typeface="Arial" pitchFamily="34" charset="0"/>
                <a:hlinkClick r:id="rId3"/>
              </a:rPr>
              <a:t>http://www.urbanhuesca.es</a:t>
            </a:r>
            <a:endParaRPr lang="es-ES" sz="600" b="1" dirty="0">
              <a:noFill/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286380" y="714356"/>
            <a:ext cx="3143272" cy="785818"/>
          </a:xfrm>
          <a:prstGeom prst="wedgeRoundRectCallout">
            <a:avLst>
              <a:gd name="adj1" fmla="val -45810"/>
              <a:gd name="adj2" fmla="val 103638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s-ES" sz="2000" b="1" dirty="0">
                <a:ln w="18000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PÁGINA WEB Municipal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s-ES" sz="2000" b="1" dirty="0">
                <a:ln w="18000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apartado ÁREAS</a:t>
            </a:r>
          </a:p>
        </p:txBody>
      </p:sp>
      <p:pic>
        <p:nvPicPr>
          <p:cNvPr id="10" name="Picture 3" descr="D:\Perfiles\jcmillana\Mis documentos\000 FONDOS\003 COMUNICACION, IMAGENES, LOGOS\005 LOGOS\URBAN logo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29895" y="69659"/>
            <a:ext cx="324497" cy="545557"/>
          </a:xfrm>
          <a:prstGeom prst="rect">
            <a:avLst/>
          </a:prstGeom>
          <a:noFill/>
        </p:spPr>
      </p:pic>
      <p:pic>
        <p:nvPicPr>
          <p:cNvPr id="13" name="12 Imagen" descr="Logo Europa.jpg"/>
          <p:cNvPicPr>
            <a:picLocks noChangeAspect="1"/>
          </p:cNvPicPr>
          <p:nvPr/>
        </p:nvPicPr>
        <p:blipFill>
          <a:blip r:embed="rId5"/>
          <a:srcRect l="71792" r="2784"/>
          <a:stretch>
            <a:fillRect/>
          </a:stretch>
        </p:blipFill>
        <p:spPr>
          <a:xfrm>
            <a:off x="7572396" y="1"/>
            <a:ext cx="553335" cy="642918"/>
          </a:xfrm>
          <a:prstGeom prst="rect">
            <a:avLst/>
          </a:prstGeom>
        </p:spPr>
      </p:pic>
      <p:pic>
        <p:nvPicPr>
          <p:cNvPr id="14" name="Picture 5" descr="logomarcacolor30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54293" y="0"/>
            <a:ext cx="686523" cy="6539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39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build="p" bldLvl="5" animBg="1"/>
      <p:bldP spid="11" grpId="0" build="p" bldLvl="5"/>
      <p:bldP spid="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42875" y="2857500"/>
            <a:ext cx="2714625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just">
              <a:buFont typeface="Wingdings" pitchFamily="2" charset="2"/>
              <a:buChar char="q"/>
            </a:pPr>
            <a:r>
              <a:rPr lang="es-ES" sz="1600" b="1">
                <a:latin typeface="Bookman Old Style" pitchFamily="18" charset="0"/>
                <a:ea typeface="Times New Roman" pitchFamily="18" charset="0"/>
                <a:cs typeface="Arial" charset="0"/>
              </a:rPr>
              <a:t>La Página web como elemento de comunicación de los Fondos Europeos.</a:t>
            </a:r>
          </a:p>
          <a:p>
            <a:pPr indent="449263" algn="just"/>
            <a:endParaRPr lang="es-ES" sz="1600" b="1">
              <a:latin typeface="Bookman Old Style" pitchFamily="18" charset="0"/>
              <a:ea typeface="Times New Roman" pitchFamily="18" charset="0"/>
              <a:cs typeface="Arial" charset="0"/>
            </a:endParaRPr>
          </a:p>
          <a:p>
            <a:pPr indent="449263" algn="just">
              <a:buFont typeface="Wingdings" pitchFamily="2" charset="2"/>
              <a:buChar char="q"/>
            </a:pPr>
            <a:r>
              <a:rPr lang="es-ES" sz="1600" b="1">
                <a:latin typeface="Bookman Old Style" pitchFamily="18" charset="0"/>
                <a:ea typeface="Times New Roman" pitchFamily="18" charset="0"/>
                <a:cs typeface="Arial" charset="0"/>
              </a:rPr>
              <a:t>Información del Plan URBAN y de los Fondos de COHESIÓN.</a:t>
            </a: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71406" y="142852"/>
            <a:ext cx="3143272" cy="11430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sz="3300" b="1" dirty="0">
                <a:ln w="18000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COMUNICACIÓN</a:t>
            </a:r>
            <a:r>
              <a:rPr lang="es-ES" sz="4400" b="1" dirty="0">
                <a:ln w="18000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es-ES" sz="4400" b="1" dirty="0">
                <a:ln w="18000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es-ES" sz="3100" b="1" dirty="0">
                <a:ln w="18000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PÁGINA WEB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 l="25781" t="10254" r="26172" b="25293"/>
          <a:stretch>
            <a:fillRect/>
          </a:stretch>
        </p:blipFill>
        <p:spPr bwMode="auto">
          <a:xfrm>
            <a:off x="3286125" y="142875"/>
            <a:ext cx="5857875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 rot="21024296">
            <a:off x="1016000" y="2016125"/>
            <a:ext cx="1928813" cy="346075"/>
          </a:xfrm>
          <a:prstGeom prst="teardrop">
            <a:avLst>
              <a:gd name="adj" fmla="val 200000"/>
            </a:avLst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>
              <a:defRPr/>
            </a:pPr>
            <a:r>
              <a:rPr lang="es-ES" sz="1600" b="1" dirty="0">
                <a:latin typeface="Bookman Old Style" pitchFamily="18" charset="0"/>
                <a:ea typeface="Times New Roman" pitchFamily="18" charset="0"/>
                <a:cs typeface="Arial" pitchFamily="34" charset="0"/>
              </a:rPr>
              <a:t>Actualidad.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 rot="21024296">
            <a:off x="2509838" y="2379663"/>
            <a:ext cx="2863850" cy="354012"/>
          </a:xfrm>
          <a:prstGeom prst="teardrop">
            <a:avLst>
              <a:gd name="adj" fmla="val 200000"/>
            </a:avLst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>
              <a:defRPr/>
            </a:pPr>
            <a:r>
              <a:rPr lang="es-ES" sz="1600" b="1" dirty="0">
                <a:latin typeface="Bookman Old Style" pitchFamily="18" charset="0"/>
                <a:ea typeface="Times New Roman" pitchFamily="18" charset="0"/>
                <a:cs typeface="Arial" pitchFamily="34" charset="0"/>
              </a:rPr>
              <a:t>Destacados.</a:t>
            </a: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 rot="21024296">
            <a:off x="4105275" y="3727450"/>
            <a:ext cx="1905000" cy="355600"/>
          </a:xfrm>
          <a:prstGeom prst="teardrop">
            <a:avLst>
              <a:gd name="adj" fmla="val 200000"/>
            </a:avLst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>
              <a:defRPr/>
            </a:pPr>
            <a:r>
              <a:rPr lang="es-ES" sz="1600" b="1" dirty="0">
                <a:latin typeface="Bookman Old Style" pitchFamily="18" charset="0"/>
                <a:ea typeface="Times New Roman" pitchFamily="18" charset="0"/>
                <a:cs typeface="Arial" pitchFamily="34" charset="0"/>
              </a:rPr>
              <a:t>Videos.</a:t>
            </a: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 rot="21024296">
            <a:off x="7081838" y="6164263"/>
            <a:ext cx="1905000" cy="544512"/>
          </a:xfrm>
          <a:prstGeom prst="wedgeRoundRectCallout">
            <a:avLst>
              <a:gd name="adj1" fmla="val -27569"/>
              <a:gd name="adj2" fmla="val -289331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>
              <a:defRPr/>
            </a:pPr>
            <a:r>
              <a:rPr lang="es-ES" sz="1600" b="1" dirty="0">
                <a:latin typeface="Bookman Old Style" pitchFamily="18" charset="0"/>
                <a:ea typeface="Times New Roman" pitchFamily="18" charset="0"/>
                <a:cs typeface="Arial" pitchFamily="34" charset="0"/>
              </a:rPr>
              <a:t>Plano Actuaciones.</a:t>
            </a: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 rot="21024296">
            <a:off x="4938713" y="6429375"/>
            <a:ext cx="1905000" cy="271463"/>
          </a:xfrm>
          <a:prstGeom prst="wedgeRoundRectCallout">
            <a:avLst>
              <a:gd name="adj1" fmla="val 20538"/>
              <a:gd name="adj2" fmla="val -225565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>
              <a:defRPr/>
            </a:pPr>
            <a:r>
              <a:rPr lang="es-ES" sz="1600" b="1" dirty="0">
                <a:latin typeface="Bookman Old Style" pitchFamily="18" charset="0"/>
                <a:ea typeface="Times New Roman" pitchFamily="18" charset="0"/>
                <a:cs typeface="Arial" pitchFamily="34" charset="0"/>
              </a:rPr>
              <a:t>Movilidad.</a:t>
            </a: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 rot="21024296">
            <a:off x="2081213" y="5807075"/>
            <a:ext cx="1905000" cy="544513"/>
          </a:xfrm>
          <a:prstGeom prst="wedgeRoundRectCallout">
            <a:avLst>
              <a:gd name="adj1" fmla="val 69351"/>
              <a:gd name="adj2" fmla="val -174371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>
              <a:defRPr/>
            </a:pPr>
            <a:r>
              <a:rPr lang="es-ES" sz="1600" b="1" dirty="0">
                <a:latin typeface="Bookman Old Style" pitchFamily="18" charset="0"/>
                <a:ea typeface="Times New Roman" pitchFamily="18" charset="0"/>
                <a:cs typeface="Arial" pitchFamily="34" charset="0"/>
              </a:rPr>
              <a:t>Promoción Comercio.</a:t>
            </a:r>
          </a:p>
        </p:txBody>
      </p:sp>
      <p:pic>
        <p:nvPicPr>
          <p:cNvPr id="17" name="Picture 3" descr="D:\Perfiles\jcmillana\Mis documentos\000 FONDOS\003 COMUNICACION, IMAGENES, LOGOS\005 LOGOS\URBAN logo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29895" y="69659"/>
            <a:ext cx="324497" cy="545557"/>
          </a:xfrm>
          <a:prstGeom prst="rect">
            <a:avLst/>
          </a:prstGeom>
          <a:noFill/>
        </p:spPr>
      </p:pic>
      <p:pic>
        <p:nvPicPr>
          <p:cNvPr id="18" name="17 Imagen" descr="Logo Europa.jpg"/>
          <p:cNvPicPr>
            <a:picLocks noChangeAspect="1"/>
          </p:cNvPicPr>
          <p:nvPr/>
        </p:nvPicPr>
        <p:blipFill>
          <a:blip r:embed="rId4"/>
          <a:srcRect l="71792" r="2784"/>
          <a:stretch>
            <a:fillRect/>
          </a:stretch>
        </p:blipFill>
        <p:spPr>
          <a:xfrm>
            <a:off x="7572396" y="1"/>
            <a:ext cx="553335" cy="642918"/>
          </a:xfrm>
          <a:prstGeom prst="rect">
            <a:avLst/>
          </a:prstGeom>
        </p:spPr>
      </p:pic>
      <p:pic>
        <p:nvPicPr>
          <p:cNvPr id="19" name="Picture 5" descr="logomarcacolor3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54293" y="0"/>
            <a:ext cx="686523" cy="6539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5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0"/>
                            </p:stCondLst>
                            <p:childTnLst>
                              <p:par>
                                <p:cTn id="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500"/>
                            </p:stCondLst>
                            <p:childTnLst>
                              <p:par>
                                <p:cTn id="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000"/>
                            </p:stCondLst>
                            <p:childTnLst>
                              <p:par>
                                <p:cTn id="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500"/>
                            </p:stCondLst>
                            <p:childTnLst>
                              <p:par>
                                <p:cTn id="6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5"/>
      <p:bldP spid="6" grpId="0" build="p" bldLvl="5" animBg="1"/>
      <p:bldP spid="8" grpId="0" build="p" bldLvl="5" animBg="1"/>
      <p:bldP spid="9" grpId="0" build="p" bldLvl="5" animBg="1"/>
      <p:bldP spid="11" grpId="0" build="p" bldLvl="5" animBg="1"/>
      <p:bldP spid="12" grpId="0" build="p" bldLvl="5" animBg="1"/>
      <p:bldP spid="13" grpId="0" build="p" bldLvl="5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F08274C8D45EF47BEF16D2755F58AE4" ma:contentTypeVersion="1" ma:contentTypeDescription="Crear nuevo documento." ma:contentTypeScope="" ma:versionID="0551156b07ca620995130238c42e9103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0b5f0d48ff83a005300e43886532853e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description="Fecha de inicio programada es una columna del sitio que crea la característica Publicación. Se usa para especificar la fecha y la hora a la que esta página se presentará por primera vez a los visitantes del sitio." ma:hidden="true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description="Fecha de finalización programada es una columna del sitio que crea la característica Publicación. Se usa para especificar la fecha y la hora a la que esta página dejará de presentarse a los visitantes del sitio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E96EA5BF-107B-4318-BC78-34BF3590990E}"/>
</file>

<file path=customXml/itemProps2.xml><?xml version="1.0" encoding="utf-8"?>
<ds:datastoreItem xmlns:ds="http://schemas.openxmlformats.org/officeDocument/2006/customXml" ds:itemID="{4BD116AB-B409-48D9-A7FF-87ADD7103D8F}"/>
</file>

<file path=customXml/itemProps3.xml><?xml version="1.0" encoding="utf-8"?>
<ds:datastoreItem xmlns:ds="http://schemas.openxmlformats.org/officeDocument/2006/customXml" ds:itemID="{30BE44CB-02E3-4ADA-BFED-1AF9F00C85E0}"/>
</file>

<file path=docProps/app.xml><?xml version="1.0" encoding="utf-8"?>
<Properties xmlns="http://schemas.openxmlformats.org/officeDocument/2006/extended-properties" xmlns:vt="http://schemas.openxmlformats.org/officeDocument/2006/docPropsVTypes">
  <TotalTime>816</TotalTime>
  <Words>770</Words>
  <Application>Microsoft Office PowerPoint</Application>
  <PresentationFormat>Presentación en pantalla (4:3)</PresentationFormat>
  <Paragraphs>175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6" baseType="lpstr">
      <vt:lpstr>Tema de Office</vt:lpstr>
      <vt:lpstr>Diapositiva 1</vt:lpstr>
      <vt:lpstr>Comunicar haciendo. - Elementos:  1. Plan URBAN,  2. Fondos de COHESIÓN,  3. Plan de MOVILIDAD y  4. Pagina WEB.  - Actuación:  1. Planes y Proyectos, necesidades y decisiones,  2. Sinergias entre Planes y Proyectos y  3. Comunicación.</vt:lpstr>
      <vt:lpstr>PLAN URBAN</vt:lpstr>
      <vt:lpstr>PLAN URBAN Delimitación y Actuaciones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jcmillana</dc:creator>
  <cp:lastModifiedBy>JotaCe'S</cp:lastModifiedBy>
  <cp:revision>449</cp:revision>
  <dcterms:created xsi:type="dcterms:W3CDTF">2013-12-02T11:22:57Z</dcterms:created>
  <dcterms:modified xsi:type="dcterms:W3CDTF">2013-12-12T16:53:07Z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0x0101005F08274C8D45EF47BEF16D2755F58AE4</vt:lpwstr>
  </property>
</Properties>
</file>