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0" r:id="rId4"/>
    <p:sldId id="311" r:id="rId5"/>
    <p:sldId id="312" r:id="rId6"/>
    <p:sldId id="313" r:id="rId7"/>
    <p:sldId id="318" r:id="rId8"/>
    <p:sldId id="314" r:id="rId9"/>
    <p:sldId id="315" r:id="rId10"/>
    <p:sldId id="316" r:id="rId11"/>
    <p:sldId id="326" r:id="rId12"/>
    <p:sldId id="325" r:id="rId13"/>
    <p:sldId id="317" r:id="rId14"/>
    <p:sldId id="332" r:id="rId15"/>
    <p:sldId id="328" r:id="rId16"/>
    <p:sldId id="329" r:id="rId17"/>
    <p:sldId id="330" r:id="rId18"/>
    <p:sldId id="331" r:id="rId19"/>
    <p:sldId id="319" r:id="rId20"/>
    <p:sldId id="320" r:id="rId21"/>
    <p:sldId id="322" r:id="rId22"/>
    <p:sldId id="323" r:id="rId23"/>
    <p:sldId id="324" r:id="rId24"/>
    <p:sldId id="327" r:id="rId25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 descr="tituloAlmans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817688" y="476250"/>
            <a:ext cx="1395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7 Imagen" descr="subtituloAlmansa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473450" y="476250"/>
            <a:ext cx="14589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9 Imagen" descr="Logotipo_del_Ministerio_de_Hacienda_y_Admones._Públicas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6021388"/>
            <a:ext cx="21129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10 Imagen" descr="AYUNTAMIENTO ALMANSA2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5805488"/>
            <a:ext cx="6191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"/>
          <p:cNvCxnSpPr/>
          <p:nvPr userDrawn="1"/>
        </p:nvCxnSpPr>
        <p:spPr>
          <a:xfrm>
            <a:off x="3328988" y="476250"/>
            <a:ext cx="0" cy="504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 userDrawn="1"/>
        </p:nvCxnSpPr>
        <p:spPr>
          <a:xfrm flipH="1">
            <a:off x="539750" y="5661025"/>
            <a:ext cx="82089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>
            <a:off x="3995738" y="5661025"/>
            <a:ext cx="0" cy="1008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260350"/>
            <a:ext cx="1619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" descr="C:\Users\Rouse\PROYECTOS\MERCURIO\Web\FEDER.jpg"/>
          <p:cNvPicPr>
            <a:picLocks noChangeAspect="1" noChangeArrowheads="1"/>
          </p:cNvPicPr>
          <p:nvPr userDrawn="1"/>
        </p:nvPicPr>
        <p:blipFill>
          <a:blip r:embed="rId9"/>
          <a:srcRect r="18550"/>
          <a:stretch>
            <a:fillRect/>
          </a:stretch>
        </p:blipFill>
        <p:spPr bwMode="auto">
          <a:xfrm>
            <a:off x="5148263" y="6016625"/>
            <a:ext cx="14081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almansacerrodelaguila.es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mansacerrodelaguila.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592"/>
          <a:stretch>
            <a:fillRect/>
          </a:stretch>
        </p:blipFill>
        <p:spPr bwMode="auto">
          <a:xfrm>
            <a:off x="4425950" y="0"/>
            <a:ext cx="4718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C:\Users\Rouse\PROYECTOS\MERCURIO\Web\FEDER.jpg"/>
          <p:cNvPicPr>
            <a:picLocks noChangeAspect="1" noChangeArrowheads="1"/>
          </p:cNvPicPr>
          <p:nvPr/>
        </p:nvPicPr>
        <p:blipFill>
          <a:blip r:embed="rId3"/>
          <a:srcRect r="16231"/>
          <a:stretch>
            <a:fillRect/>
          </a:stretch>
        </p:blipFill>
        <p:spPr bwMode="auto">
          <a:xfrm>
            <a:off x="395288" y="1700213"/>
            <a:ext cx="288131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C:\Users\Rouse\PROYECTOS\MERCURIO\Web\logo ministerio hacienca aapp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852738"/>
            <a:ext cx="30543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25066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395288" y="3933825"/>
            <a:ext cx="3889375" cy="273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tx1"/>
                </a:solidFill>
                <a:latin typeface="Candara" pitchFamily="34" charset="0"/>
              </a:rPr>
              <a:t>Plan de Información y publicidad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dirty="0">
              <a:solidFill>
                <a:schemeClr val="tx1"/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b="1" dirty="0">
                <a:solidFill>
                  <a:schemeClr val="tx1"/>
                </a:solidFill>
                <a:latin typeface="Candara" pitchFamily="34" charset="0"/>
              </a:rPr>
              <a:t>Antonia Millán Bonete</a:t>
            </a:r>
            <a:r>
              <a:rPr lang="es-ES_tradnl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es-ES_tradnl" sz="1400" dirty="0">
                <a:solidFill>
                  <a:schemeClr val="tx1"/>
                </a:solidFill>
                <a:latin typeface="Candara" pitchFamily="34" charset="0"/>
              </a:rPr>
              <a:t>Concejala de Empleo  y Promoción Económica de Almansa</a:t>
            </a:r>
            <a:endParaRPr lang="es-ES_tradnl" dirty="0">
              <a:solidFill>
                <a:schemeClr val="tx1"/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8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6 CuadroTexto"/>
          <p:cNvSpPr txBox="1">
            <a:spLocks noChangeArrowheads="1"/>
          </p:cNvSpPr>
          <p:nvPr/>
        </p:nvSpPr>
        <p:spPr bwMode="auto">
          <a:xfrm>
            <a:off x="179388" y="1628775"/>
            <a:ext cx="158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000">
                <a:latin typeface="Calibri" pitchFamily="34" charset="0"/>
              </a:rPr>
              <a:t>Carteles y vallas publicitarias</a:t>
            </a:r>
            <a:endParaRPr lang="es-ES" sz="2000">
              <a:latin typeface="Calibri" pitchFamily="34" charset="0"/>
            </a:endParaRPr>
          </a:p>
        </p:txBody>
      </p:sp>
      <p:pic>
        <p:nvPicPr>
          <p:cNvPr id="13314" name="Picture 3" descr="C:\Users\Rouse\AppData\Local\Microsoft\Windows\Temporary Internet Files\Content.Outlook\O4E06UYD\la foto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341438"/>
            <a:ext cx="55911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Rouse\AppData\Local\Microsoft\Windows\Temporary Internet Files\Content.Outlook\O4E06UYD\la foto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Rouse\AppData\Local\Microsoft\Windows\Temporary Internet Files\Content.Outlook\O4E06UYD\la foto (6).JPG"/>
          <p:cNvPicPr>
            <a:picLocks noChangeAspect="1" noChangeArrowheads="1"/>
          </p:cNvPicPr>
          <p:nvPr/>
        </p:nvPicPr>
        <p:blipFill>
          <a:blip r:embed="rId2"/>
          <a:srcRect l="11516" t="13046" r="6201" b="18384"/>
          <a:stretch>
            <a:fillRect/>
          </a:stretch>
        </p:blipFill>
        <p:spPr bwMode="auto">
          <a:xfrm>
            <a:off x="2051050" y="1412875"/>
            <a:ext cx="6688138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2 CuadroTexto"/>
          <p:cNvSpPr txBox="1">
            <a:spLocks noChangeArrowheads="1"/>
          </p:cNvSpPr>
          <p:nvPr/>
        </p:nvSpPr>
        <p:spPr bwMode="auto">
          <a:xfrm>
            <a:off x="179388" y="1628775"/>
            <a:ext cx="158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000">
                <a:latin typeface="Calibri" pitchFamily="34" charset="0"/>
              </a:rPr>
              <a:t>Carteles y vallas publicitarias</a:t>
            </a:r>
            <a:endParaRPr lang="es-E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6 CuadroTexto"/>
          <p:cNvSpPr txBox="1">
            <a:spLocks noChangeArrowheads="1"/>
          </p:cNvSpPr>
          <p:nvPr/>
        </p:nvSpPr>
        <p:spPr bwMode="auto">
          <a:xfrm>
            <a:off x="395288" y="1557338"/>
            <a:ext cx="24479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000">
                <a:latin typeface="Calibri" pitchFamily="34" charset="0"/>
              </a:rPr>
              <a:t>Página Web del proyecto</a:t>
            </a:r>
          </a:p>
          <a:p>
            <a:pPr algn="r"/>
            <a:endParaRPr lang="es-ES_tradnl" sz="2000">
              <a:latin typeface="Calibri" pitchFamily="34" charset="0"/>
            </a:endParaRPr>
          </a:p>
          <a:p>
            <a:pPr algn="r"/>
            <a:r>
              <a:rPr lang="es-ES_tradnl" sz="2000">
                <a:latin typeface="Calibri" pitchFamily="34" charset="0"/>
              </a:rPr>
              <a:t>Nº de visitas: 3.444 </a:t>
            </a:r>
          </a:p>
          <a:p>
            <a:pPr algn="r"/>
            <a:r>
              <a:rPr lang="es-ES_tradnl" sz="1600">
                <a:latin typeface="Calibri" pitchFamily="34" charset="0"/>
              </a:rPr>
              <a:t>(a 7-12-2012)</a:t>
            </a:r>
            <a:endParaRPr lang="es-ES" sz="1600">
              <a:latin typeface="Calibri" pitchFamily="34" charset="0"/>
            </a:endParaRPr>
          </a:p>
        </p:txBody>
      </p:sp>
      <p:pic>
        <p:nvPicPr>
          <p:cNvPr id="1638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9368" t="10828" r="22134" b="13287"/>
          <a:stretch>
            <a:fillRect/>
          </a:stretch>
        </p:blipFill>
        <p:spPr bwMode="auto">
          <a:xfrm>
            <a:off x="3182938" y="1557338"/>
            <a:ext cx="54927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 l="8301" r="13834"/>
          <a:stretch>
            <a:fillRect/>
          </a:stretch>
        </p:blipFill>
        <p:spPr bwMode="auto">
          <a:xfrm>
            <a:off x="0" y="144463"/>
            <a:ext cx="913765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 l="8301" r="13834"/>
          <a:stretch>
            <a:fillRect/>
          </a:stretch>
        </p:blipFill>
        <p:spPr bwMode="auto">
          <a:xfrm>
            <a:off x="0" y="0"/>
            <a:ext cx="9591675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 l="8301" r="13834"/>
          <a:stretch>
            <a:fillRect/>
          </a:stretch>
        </p:blipFill>
        <p:spPr bwMode="auto">
          <a:xfrm>
            <a:off x="0" y="139700"/>
            <a:ext cx="9144000" cy="6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 l="8301" r="13834"/>
          <a:stretch>
            <a:fillRect/>
          </a:stretch>
        </p:blipFill>
        <p:spPr bwMode="auto">
          <a:xfrm>
            <a:off x="0" y="139700"/>
            <a:ext cx="9144000" cy="6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 l="8301" r="13834"/>
          <a:stretch>
            <a:fillRect/>
          </a:stretch>
        </p:blipFill>
        <p:spPr bwMode="auto">
          <a:xfrm>
            <a:off x="0" y="66675"/>
            <a:ext cx="9144000" cy="6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323850" y="1844675"/>
            <a:ext cx="3671888" cy="3097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j-lt"/>
              <a:sym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dirty="0">
              <a:latin typeface="+mj-lt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sz="2800" b="1" dirty="0">
                <a:latin typeface="+mn-lt"/>
                <a:sym typeface="Calibri" pitchFamily="34" charset="0"/>
              </a:rPr>
              <a:t>2. Acciones de información y publicidad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endParaRPr lang="es-ES_tradnl" sz="2800" dirty="0">
              <a:latin typeface="+mj-lt"/>
            </a:endParaRP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sz="2400" dirty="0">
                <a:latin typeface="+mj-lt"/>
              </a:rPr>
              <a:t>Anuncios y notas de prensa</a:t>
            </a:r>
            <a:r>
              <a:rPr lang="es-ES_tradnl" sz="2400" dirty="0">
                <a:latin typeface="+mj-lt"/>
                <a:sym typeface="Wingdings" pitchFamily="2" charset="2"/>
              </a:rPr>
              <a:t>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dirty="0">
                <a:latin typeface="+mj-lt"/>
                <a:sym typeface="Wingdings" pitchFamily="2" charset="2"/>
              </a:rPr>
              <a:t>Medios de prensa locales y provinciales, incluyendo ediciones digitales (</a:t>
            </a:r>
            <a:r>
              <a:rPr lang="es-ES_tradnl" dirty="0" err="1">
                <a:latin typeface="+mj-lt"/>
                <a:sym typeface="Wingdings" pitchFamily="2" charset="2"/>
              </a:rPr>
              <a:t>bunner</a:t>
            </a:r>
            <a:r>
              <a:rPr lang="es-ES_tradnl" dirty="0">
                <a:latin typeface="+mj-lt"/>
                <a:sym typeface="Wingdings" pitchFamily="2" charset="2"/>
              </a:rPr>
              <a:t>)</a:t>
            </a:r>
            <a:endParaRPr lang="es-ES" sz="16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 </a:t>
            </a: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 b="4201"/>
          <a:stretch>
            <a:fillRect/>
          </a:stretch>
        </p:blipFill>
        <p:spPr bwMode="auto">
          <a:xfrm>
            <a:off x="4284663" y="1412875"/>
            <a:ext cx="3095625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 descr="C:\Users\Rouse\Dropbox\Feder Mercurio\fotos almansa\IMG_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1952625"/>
            <a:ext cx="475297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almansacerrodelaguila.es/files/portalmenus/23/imagenes/La_ciudad_de_Alman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8" y="2997200"/>
            <a:ext cx="1552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789363"/>
            <a:ext cx="27622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323850" y="1557338"/>
            <a:ext cx="3671888" cy="309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j-lt"/>
              <a:sym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dirty="0">
              <a:latin typeface="+mj-lt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endParaRPr lang="es-ES_tradnl" sz="2800" b="1" dirty="0">
              <a:latin typeface="+mn-lt"/>
              <a:sym typeface="Calibri" pitchFamily="34" charset="0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endParaRPr lang="es-ES_tradnl" sz="2800" dirty="0">
              <a:latin typeface="+mj-lt"/>
            </a:endParaRP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sz="2400" dirty="0">
                <a:latin typeface="+mj-lt"/>
              </a:rPr>
              <a:t>Presentaciones y reuniones ciudadanas</a:t>
            </a:r>
            <a:r>
              <a:rPr lang="es-ES_tradnl" sz="2400" dirty="0">
                <a:latin typeface="+mj-lt"/>
                <a:sym typeface="Wingdings" pitchFamily="2" charset="2"/>
              </a:rPr>
              <a:t>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dirty="0">
                <a:latin typeface="+mj-lt"/>
                <a:sym typeface="Wingdings" pitchFamily="2" charset="2"/>
              </a:rPr>
              <a:t>Órganos de participación ciudadana del Plan de Desarrollo Socioeconómico de Almansa (mesa de turismo)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endParaRPr lang="es-ES_tradnl" dirty="0">
              <a:latin typeface="+mj-lt"/>
              <a:sym typeface="Wingdings" pitchFamily="2" charset="2"/>
            </a:endParaRPr>
          </a:p>
          <a:p>
            <a:pPr marL="342900" indent="-342900" algn="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s-ES_tradnl" sz="1600" dirty="0">
                <a:latin typeface="+mj-lt"/>
                <a:sym typeface="Wingdings" pitchFamily="2" charset="2"/>
              </a:rPr>
              <a:t>Nº de reuniones</a:t>
            </a:r>
            <a:r>
              <a:rPr lang="es-ES_tradnl" dirty="0">
                <a:latin typeface="+mj-lt"/>
                <a:sym typeface="Wingdings" pitchFamily="2" charset="2"/>
              </a:rPr>
              <a:t>: 12</a:t>
            </a:r>
          </a:p>
          <a:p>
            <a:pPr marL="342900" indent="-342900" algn="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s-ES_tradnl" sz="1600" dirty="0">
                <a:latin typeface="+mj-lt"/>
                <a:sym typeface="Wingdings" pitchFamily="2" charset="2"/>
              </a:rPr>
              <a:t>Nº medio de asistentes: 20 personas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endParaRPr lang="es-ES" sz="16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 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658938"/>
            <a:ext cx="4103687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Rouse\PROYECTOS\PLAN DESARROLLO ALMANSA\Mesas 2012\fotos\P9200688.JPG"/>
          <p:cNvPicPr>
            <a:picLocks noChangeAspect="1" noChangeArrowheads="1"/>
          </p:cNvPicPr>
          <p:nvPr/>
        </p:nvPicPr>
        <p:blipFill>
          <a:blip r:embed="rId3"/>
          <a:srcRect l="7196" t="45953" r="19695" b="20200"/>
          <a:stretch>
            <a:fillRect/>
          </a:stretch>
        </p:blipFill>
        <p:spPr bwMode="auto">
          <a:xfrm>
            <a:off x="4500563" y="4005263"/>
            <a:ext cx="41036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323850" y="1628775"/>
            <a:ext cx="3671888" cy="309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j-lt"/>
              <a:sym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dirty="0">
              <a:latin typeface="+mj-lt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endParaRPr lang="es-ES_tradnl" sz="2800" b="1" dirty="0">
              <a:latin typeface="+mn-lt"/>
              <a:sym typeface="Calibri" pitchFamily="34" charset="0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endParaRPr lang="es-ES_tradnl" sz="2800" dirty="0">
              <a:latin typeface="+mj-lt"/>
            </a:endParaRP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sz="2400" dirty="0">
                <a:latin typeface="+mj-lt"/>
              </a:rPr>
              <a:t>Actos y actividades culturales</a:t>
            </a:r>
            <a:r>
              <a:rPr lang="es-ES_tradnl" sz="2400" dirty="0">
                <a:latin typeface="+mj-lt"/>
                <a:sym typeface="Wingdings" pitchFamily="2" charset="2"/>
              </a:rPr>
              <a:t>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dirty="0">
                <a:latin typeface="+mj-lt"/>
                <a:sym typeface="Wingdings" pitchFamily="2" charset="2"/>
              </a:rPr>
              <a:t>Jornadas de puertas abiertas en el Castillo (2010, 2011 y 2012)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dirty="0">
                <a:latin typeface="+mj-lt"/>
                <a:sym typeface="Wingdings" pitchFamily="2" charset="2"/>
              </a:rPr>
              <a:t>Talleres infantiles “Erase una vez Almansa” (2010)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dirty="0">
                <a:latin typeface="+mj-lt"/>
                <a:sym typeface="Wingdings" pitchFamily="2" charset="2"/>
              </a:rPr>
              <a:t>Puerta del Tiempo (2010)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dirty="0">
                <a:latin typeface="+mj-lt"/>
                <a:sym typeface="Wingdings" pitchFamily="2" charset="2"/>
              </a:rPr>
              <a:t>Mercado Barroco (2011)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dirty="0">
                <a:latin typeface="+mj-lt"/>
                <a:sym typeface="Wingdings" pitchFamily="2" charset="2"/>
              </a:rPr>
              <a:t>Visitas nocturnas al Castillo (2010, 2011, 2012)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endParaRPr lang="es-ES_tradnl" dirty="0">
              <a:latin typeface="+mj-lt"/>
              <a:sym typeface="Wingdings" pitchFamily="2" charset="2"/>
            </a:endParaRP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endParaRPr lang="es-ES" sz="16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 </a:t>
            </a:r>
          </a:p>
        </p:txBody>
      </p:sp>
      <p:pic>
        <p:nvPicPr>
          <p:cNvPr id="24578" name="Picture 2" descr="C:\Users\Rouse\Dropbox\Feder Mercurio\fotos almansa\almans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565400"/>
            <a:ext cx="3779837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323850" y="1628775"/>
            <a:ext cx="3671888" cy="309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j-lt"/>
              <a:sym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dirty="0">
              <a:latin typeface="+mj-lt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endParaRPr lang="es-ES_tradnl" sz="2800" b="1" dirty="0">
              <a:latin typeface="+mn-lt"/>
              <a:sym typeface="Calibri" pitchFamily="34" charset="0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endParaRPr lang="es-ES_tradnl" sz="2800" dirty="0">
              <a:latin typeface="+mj-lt"/>
            </a:endParaRP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sz="2400" dirty="0">
                <a:latin typeface="+mj-lt"/>
              </a:rPr>
              <a:t>Actos y actividades culturales</a:t>
            </a:r>
            <a:r>
              <a:rPr lang="es-ES_tradnl" sz="2400" dirty="0">
                <a:latin typeface="+mj-lt"/>
                <a:sym typeface="Wingdings" pitchFamily="2" charset="2"/>
              </a:rPr>
              <a:t>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dirty="0">
                <a:latin typeface="+mn-lt"/>
                <a:sym typeface="Wingdings" pitchFamily="2" charset="2"/>
              </a:rPr>
              <a:t>Visitas nocturnas al Castillo (2010, 2011, 2012)</a:t>
            </a:r>
            <a:endParaRPr lang="es-ES_tradnl" dirty="0">
              <a:latin typeface="+mj-lt"/>
              <a:sym typeface="Wingdings" pitchFamily="2" charset="2"/>
            </a:endParaRP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dirty="0">
                <a:latin typeface="+mj-lt"/>
                <a:sym typeface="Wingdings" pitchFamily="2" charset="2"/>
              </a:rPr>
              <a:t>Exposición fotográfica “El Casco Histórico y sus vecinos” (2011)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dirty="0">
                <a:latin typeface="+mj-lt"/>
                <a:sym typeface="Wingdings" pitchFamily="2" charset="2"/>
              </a:rPr>
              <a:t>Exposición fotográfica “Calles y callejuelas”(2011)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dirty="0">
                <a:latin typeface="+mj-lt"/>
                <a:sym typeface="Wingdings" pitchFamily="2" charset="2"/>
              </a:rPr>
              <a:t>Nº medio asistentes/evento: 540 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endParaRPr lang="es-ES_tradnl" dirty="0">
              <a:latin typeface="+mj-lt"/>
              <a:sym typeface="Wingdings" pitchFamily="2" charset="2"/>
            </a:endParaRP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endParaRPr lang="es-ES_tradnl" dirty="0">
              <a:latin typeface="+mj-lt"/>
              <a:sym typeface="Wingdings" pitchFamily="2" charset="2"/>
            </a:endParaRP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endParaRPr lang="es-ES" sz="16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 </a:t>
            </a:r>
          </a:p>
        </p:txBody>
      </p:sp>
      <p:pic>
        <p:nvPicPr>
          <p:cNvPr id="25602" name="Picture 4" descr="C:\Users\Rouse\Dropbox\Feder Mercurio\Fotos Cerro Aguila\Imagen1.jpg"/>
          <p:cNvPicPr>
            <a:picLocks noChangeAspect="1" noChangeArrowheads="1"/>
          </p:cNvPicPr>
          <p:nvPr/>
        </p:nvPicPr>
        <p:blipFill>
          <a:blip r:embed="rId2"/>
          <a:srcRect t="3345" b="20064"/>
          <a:stretch>
            <a:fillRect/>
          </a:stretch>
        </p:blipFill>
        <p:spPr bwMode="auto">
          <a:xfrm>
            <a:off x="4932363" y="1628775"/>
            <a:ext cx="36671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E:\BlackBerry\camera\IMG-20121211-00429.jpg"/>
          <p:cNvPicPr>
            <a:picLocks noChangeAspect="1" noChangeArrowheads="1"/>
          </p:cNvPicPr>
          <p:nvPr/>
        </p:nvPicPr>
        <p:blipFill>
          <a:blip r:embed="rId3"/>
          <a:srcRect t="28110"/>
          <a:stretch>
            <a:fillRect/>
          </a:stretch>
        </p:blipFill>
        <p:spPr bwMode="auto">
          <a:xfrm>
            <a:off x="5003800" y="3644900"/>
            <a:ext cx="34925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0" y="1628775"/>
            <a:ext cx="3419475" cy="309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j-lt"/>
              <a:sym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dirty="0">
              <a:latin typeface="+mj-lt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endParaRPr lang="es-ES_tradnl" sz="2800" b="1" dirty="0">
              <a:latin typeface="+mn-lt"/>
              <a:sym typeface="Calibri" pitchFamily="34" charset="0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endParaRPr lang="es-ES_tradnl" sz="2800" dirty="0">
              <a:latin typeface="+mj-lt"/>
            </a:endParaRP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sz="2400" dirty="0">
                <a:latin typeface="+mj-lt"/>
              </a:rPr>
              <a:t>Jornadas de Revitalización del Casco Histórico de Almansa </a:t>
            </a:r>
            <a:r>
              <a:rPr lang="es-ES_tradnl" sz="1600" dirty="0">
                <a:latin typeface="+mj-lt"/>
              </a:rPr>
              <a:t>(11-12-2012)</a:t>
            </a:r>
            <a:r>
              <a:rPr lang="es-ES_tradnl" sz="2400" dirty="0">
                <a:latin typeface="+mj-lt"/>
                <a:sym typeface="Wingdings" pitchFamily="2" charset="2"/>
              </a:rPr>
              <a:t>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dirty="0">
                <a:latin typeface="+mn-lt"/>
                <a:sym typeface="Wingdings" pitchFamily="2" charset="2"/>
              </a:rPr>
              <a:t>Nº de asistentes</a:t>
            </a:r>
            <a:r>
              <a:rPr lang="es-ES_tradnl" dirty="0">
                <a:latin typeface="+mj-lt"/>
                <a:sym typeface="Wingdings" pitchFamily="2" charset="2"/>
              </a:rPr>
              <a:t>: 50 </a:t>
            </a: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endParaRPr lang="es-ES_tradnl" dirty="0">
              <a:latin typeface="+mj-lt"/>
              <a:sym typeface="Wingdings" pitchFamily="2" charset="2"/>
            </a:endParaRP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endParaRPr lang="es-ES_tradnl" dirty="0">
              <a:latin typeface="+mj-lt"/>
              <a:sym typeface="Wingdings" pitchFamily="2" charset="2"/>
            </a:endParaRPr>
          </a:p>
          <a:p>
            <a:pPr marL="342900" indent="-342900" algn="r" fontAlgn="auto">
              <a:spcBef>
                <a:spcPts val="1800"/>
              </a:spcBef>
              <a:spcAft>
                <a:spcPts val="0"/>
              </a:spcAft>
              <a:defRPr/>
            </a:pPr>
            <a:endParaRPr lang="es-ES" sz="16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 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341438"/>
            <a:ext cx="25923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341438"/>
            <a:ext cx="2562225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250825" y="2060575"/>
            <a:ext cx="8208963" cy="3097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sym typeface="Calibri" pitchFamily="34" charset="0"/>
              </a:rPr>
              <a:t>GRACIAS POR SU ATENCIÓN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j-lt"/>
              <a:sym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j-lt"/>
              <a:sym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 </a:t>
            </a:r>
          </a:p>
        </p:txBody>
      </p:sp>
      <p:sp>
        <p:nvSpPr>
          <p:cNvPr id="27650" name="2 Rectángulo"/>
          <p:cNvSpPr>
            <a:spLocks noChangeArrowheads="1"/>
          </p:cNvSpPr>
          <p:nvPr/>
        </p:nvSpPr>
        <p:spPr bwMode="auto">
          <a:xfrm>
            <a:off x="2051050" y="3429000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>
                <a:latin typeface="Candara" pitchFamily="34" charset="0"/>
              </a:rPr>
              <a:t>Antonia Millán Bonete</a:t>
            </a:r>
            <a:r>
              <a:rPr lang="es-ES_tradnl">
                <a:latin typeface="Candara" pitchFamily="34" charset="0"/>
              </a:rPr>
              <a:t>, Concejala de Empleo  y Promoción Económica de Almansa</a:t>
            </a:r>
          </a:p>
          <a:p>
            <a:pPr algn="ctr"/>
            <a:endParaRPr lang="es-ES_tradnl">
              <a:latin typeface="Candara" pitchFamily="34" charset="0"/>
            </a:endParaRPr>
          </a:p>
          <a:p>
            <a:pPr algn="ctr"/>
            <a:endParaRPr lang="es-ES_tradnl">
              <a:latin typeface="Candara" pitchFamily="34" charset="0"/>
            </a:endParaRPr>
          </a:p>
          <a:p>
            <a:pPr algn="ctr"/>
            <a:r>
              <a:rPr lang="es-ES_tradnl">
                <a:latin typeface="Candara" pitchFamily="34" charset="0"/>
              </a:rPr>
              <a:t>amillan@ayto-almansa.es</a:t>
            </a:r>
          </a:p>
          <a:p>
            <a:pPr algn="ctr"/>
            <a:r>
              <a:rPr lang="es-ES_tradnl">
                <a:latin typeface="Candara" pitchFamily="34" charset="0"/>
                <a:hlinkClick r:id="rId2"/>
              </a:rPr>
              <a:t>www.almansacerrodelaguila.es</a:t>
            </a:r>
            <a:endParaRPr lang="es-ES_tradnl">
              <a:latin typeface="Candara" pitchFamily="34" charset="0"/>
            </a:endParaRPr>
          </a:p>
          <a:p>
            <a:pPr algn="ctr"/>
            <a:endParaRPr lang="es-ES_tradnl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/>
          </p:cNvSpPr>
          <p:nvPr/>
        </p:nvSpPr>
        <p:spPr bwMode="auto">
          <a:xfrm>
            <a:off x="250825" y="1628775"/>
            <a:ext cx="3673475" cy="309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000" b="1">
                <a:latin typeface="Calibri" pitchFamily="34" charset="0"/>
                <a:sym typeface="Calibri" pitchFamily="34" charset="0"/>
              </a:rPr>
              <a:t>PROYECTO FEDER</a:t>
            </a:r>
            <a:r>
              <a:rPr lang="en-US" sz="2800" b="1">
                <a:latin typeface="Calibri" pitchFamily="34" charset="0"/>
                <a:sym typeface="Calibri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b="1">
                <a:latin typeface="Calibri" pitchFamily="34" charset="0"/>
                <a:sym typeface="Calibri" pitchFamily="34" charset="0"/>
              </a:rPr>
              <a:t>“CERRO DEL ÁGUILA” </a:t>
            </a:r>
            <a:r>
              <a:rPr lang="en-US" sz="2000" b="1">
                <a:latin typeface="Calibri" pitchFamily="34" charset="0"/>
                <a:sym typeface="Calibri" pitchFamily="34" charset="0"/>
              </a:rPr>
              <a:t>Revitalización del Casco Histórico de Almansa</a:t>
            </a:r>
          </a:p>
          <a:p>
            <a:pPr>
              <a:lnSpc>
                <a:spcPct val="80000"/>
              </a:lnSpc>
            </a:pPr>
            <a:endParaRPr lang="es-ES" sz="2000">
              <a:latin typeface="Calibri" pitchFamily="34" charset="0"/>
              <a:sym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>
                <a:latin typeface="Calibri" pitchFamily="34" charset="0"/>
                <a:sym typeface="Calibri" pitchFamily="34" charset="0"/>
              </a:rPr>
              <a:t>Convocatoria </a:t>
            </a:r>
            <a:r>
              <a:rPr lang="es-ES" sz="2000" b="1">
                <a:latin typeface="Calibri" pitchFamily="34" charset="0"/>
                <a:sym typeface="Calibri" pitchFamily="34" charset="0"/>
              </a:rPr>
              <a:t>2007</a:t>
            </a:r>
          </a:p>
          <a:p>
            <a:pPr>
              <a:lnSpc>
                <a:spcPct val="150000"/>
              </a:lnSpc>
            </a:pPr>
            <a:r>
              <a:rPr lang="es-ES" sz="2000">
                <a:latin typeface="Calibri" pitchFamily="34" charset="0"/>
                <a:sym typeface="Calibri" pitchFamily="34" charset="0"/>
              </a:rPr>
              <a:t>Presupuesto: </a:t>
            </a:r>
            <a:r>
              <a:rPr lang="es-ES" sz="2000" b="1">
                <a:latin typeface="Calibri" pitchFamily="34" charset="0"/>
                <a:sym typeface="Calibri" pitchFamily="34" charset="0"/>
              </a:rPr>
              <a:t>1.780.643 euros.</a:t>
            </a:r>
          </a:p>
          <a:p>
            <a:pPr>
              <a:lnSpc>
                <a:spcPct val="150000"/>
              </a:lnSpc>
            </a:pPr>
            <a:r>
              <a:rPr lang="es-ES" sz="2000">
                <a:latin typeface="Calibri" pitchFamily="34" charset="0"/>
                <a:sym typeface="Calibri" pitchFamily="34" charset="0"/>
              </a:rPr>
              <a:t>Ejecución: </a:t>
            </a:r>
            <a:r>
              <a:rPr lang="es-ES" sz="2000" b="1">
                <a:latin typeface="Calibri" pitchFamily="34" charset="0"/>
                <a:sym typeface="Calibri" pitchFamily="34" charset="0"/>
              </a:rPr>
              <a:t>2008-2012</a:t>
            </a:r>
          </a:p>
          <a:p>
            <a:pPr>
              <a:lnSpc>
                <a:spcPct val="80000"/>
              </a:lnSpc>
            </a:pPr>
            <a:endParaRPr lang="es-ES" sz="20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700213"/>
            <a:ext cx="49387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250825" y="1484313"/>
            <a:ext cx="4608513" cy="3097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sym typeface="Calibri" pitchFamily="34" charset="0"/>
              </a:rPr>
              <a:t>OBJETIVOS DEL PROYECTO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5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j-lt"/>
              </a:rPr>
              <a:t>Puesta en valor del casco histórico y su entorno monumental, promoviendo el desarrollo socioeconómico del mismo, mejorando urbanísticamente la zona y protegiendo el importante patrimonio histórico y cultural de la ciudad de Almansa.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 </a:t>
            </a:r>
          </a:p>
        </p:txBody>
      </p:sp>
      <p:pic>
        <p:nvPicPr>
          <p:cNvPr id="7170" name="Picture 4" descr="Callejero secci—n corregido final"/>
          <p:cNvPicPr>
            <a:picLocks noChangeAspect="1" noChangeArrowheads="1"/>
          </p:cNvPicPr>
          <p:nvPr/>
        </p:nvPicPr>
        <p:blipFill>
          <a:blip r:embed="rId2"/>
          <a:srcRect l="4401" t="15576" r="32008" b="8594"/>
          <a:stretch>
            <a:fillRect/>
          </a:stretch>
        </p:blipFill>
        <p:spPr bwMode="auto">
          <a:xfrm>
            <a:off x="4787900" y="1947863"/>
            <a:ext cx="3959225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C:\Users\Rouse\rosa\IMEDES\Feder\FEDER ALMANSA\FEDER Almansa 08\Memoria Proyecto FEDER Almansa\Envio Almansa 27-08-08\Callejero Alman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959225"/>
            <a:ext cx="208756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3635375" y="4149725"/>
            <a:ext cx="431800" cy="431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250825" y="2133600"/>
            <a:ext cx="4752975" cy="309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sym typeface="Calibri" pitchFamily="34" charset="0"/>
              </a:rPr>
              <a:t>ACTUACIONES DESTACADAS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dirty="0">
              <a:latin typeface="+mj-lt"/>
            </a:endParaRPr>
          </a:p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000" b="1" dirty="0">
                <a:latin typeface="+mj-lt"/>
              </a:rPr>
              <a:t>Construcción de la Casa del Festero y Museo de la Batalla</a:t>
            </a:r>
          </a:p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_tradnl" sz="2000" b="1" dirty="0">
                <a:latin typeface="+mj-lt"/>
              </a:rPr>
              <a:t>Rehabilitación de inmuebles </a:t>
            </a:r>
            <a:r>
              <a:rPr lang="es-ES_tradnl" dirty="0">
                <a:latin typeface="+mj-lt"/>
              </a:rPr>
              <a:t>de titularidad municipal del entorno del Cerro del Águila para dotarles de nuevos usos de tipo sociocultural.</a:t>
            </a:r>
          </a:p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_tradnl" sz="2000" b="1" dirty="0">
                <a:latin typeface="+mj-lt"/>
              </a:rPr>
              <a:t>Adecuación, urbanización y renovación de instalaciones en las calles del entorno del Castillo</a:t>
            </a:r>
            <a:endParaRPr lang="es-ES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 </a:t>
            </a:r>
          </a:p>
        </p:txBody>
      </p:sp>
      <p:pic>
        <p:nvPicPr>
          <p:cNvPr id="8194" name="Picture 3" descr="C:\Users\Rouse\Dropbox\Feder Mercurio\Fotos Cerro Aguila\DSCN9415.JPG"/>
          <p:cNvPicPr>
            <a:picLocks noChangeAspect="1" noChangeArrowheads="1"/>
          </p:cNvPicPr>
          <p:nvPr/>
        </p:nvPicPr>
        <p:blipFill>
          <a:blip r:embed="rId2"/>
          <a:srcRect b="20721"/>
          <a:stretch>
            <a:fillRect/>
          </a:stretch>
        </p:blipFill>
        <p:spPr bwMode="auto">
          <a:xfrm>
            <a:off x="5364163" y="1557338"/>
            <a:ext cx="31686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C:\Users\Rouse\Dropbox\Feder Mercurio\Fotos Cerro Aguila\DSCN9347.JPG"/>
          <p:cNvPicPr>
            <a:picLocks noChangeAspect="1" noChangeArrowheads="1"/>
          </p:cNvPicPr>
          <p:nvPr/>
        </p:nvPicPr>
        <p:blipFill>
          <a:blip r:embed="rId3"/>
          <a:srcRect t="3021" r="14893" b="28059"/>
          <a:stretch>
            <a:fillRect/>
          </a:stretch>
        </p:blipFill>
        <p:spPr bwMode="auto">
          <a:xfrm>
            <a:off x="5364163" y="3573463"/>
            <a:ext cx="31559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250825" y="2133600"/>
            <a:ext cx="4752975" cy="309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sym typeface="Calibri" pitchFamily="34" charset="0"/>
              </a:rPr>
              <a:t>ACTUACIONES DESTACADAS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dirty="0">
              <a:latin typeface="+mj-lt"/>
            </a:endParaRPr>
          </a:p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s-ES_tradnl" sz="2000" b="1" dirty="0">
                <a:latin typeface="+mj-lt"/>
              </a:rPr>
              <a:t>Eliminación de barreras arquitectónicas, acondicionamiento de zonas verdes y mobiliario urbano </a:t>
            </a:r>
            <a:r>
              <a:rPr lang="es-ES_tradnl" dirty="0">
                <a:latin typeface="+mj-lt"/>
              </a:rPr>
              <a:t>en el entorno del Castillo</a:t>
            </a:r>
          </a:p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s-ES_tradnl" sz="2000" b="1" dirty="0">
                <a:latin typeface="+mj-lt"/>
              </a:rPr>
              <a:t>Acciones de promoción y difusión </a:t>
            </a:r>
            <a:r>
              <a:rPr lang="es-ES_tradnl" dirty="0">
                <a:latin typeface="+mj-lt"/>
              </a:rPr>
              <a:t>del atractivo cultural y comercial de la ciudad.</a:t>
            </a:r>
          </a:p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s-ES_tradnl" sz="2000" b="1" dirty="0">
                <a:latin typeface="+mj-lt"/>
              </a:rPr>
              <a:t>Programa de participación e integración social</a:t>
            </a:r>
            <a:r>
              <a:rPr lang="es-ES_tradnl" dirty="0">
                <a:latin typeface="+mj-lt"/>
              </a:rPr>
              <a:t> para residentes del Casco Histórico. </a:t>
            </a:r>
          </a:p>
          <a:p>
            <a:pPr marL="342900" indent="-342900" fontAlgn="auto">
              <a:spcBef>
                <a:spcPts val="1800"/>
              </a:spcBef>
              <a:spcAft>
                <a:spcPts val="0"/>
              </a:spcAft>
              <a:defRPr/>
            </a:pPr>
            <a:endParaRPr lang="es-ES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 </a:t>
            </a:r>
          </a:p>
        </p:txBody>
      </p:sp>
      <p:pic>
        <p:nvPicPr>
          <p:cNvPr id="9218" name="Picture 3" descr="C:\Users\Rouse\Dropbox\Feder Mercurio\Fotos Cerro Aguila\DSCN9381.JPG"/>
          <p:cNvPicPr>
            <a:picLocks noChangeAspect="1" noChangeArrowheads="1"/>
          </p:cNvPicPr>
          <p:nvPr/>
        </p:nvPicPr>
        <p:blipFill>
          <a:blip r:embed="rId2"/>
          <a:srcRect t="16405" b="20721"/>
          <a:stretch>
            <a:fillRect/>
          </a:stretch>
        </p:blipFill>
        <p:spPr bwMode="auto">
          <a:xfrm>
            <a:off x="5292725" y="2101850"/>
            <a:ext cx="32639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C:\Users\Rouse\Dropbox\Feder Mercurio\Fotos Cerro Aguila\Imagen1.jpg"/>
          <p:cNvPicPr>
            <a:picLocks noChangeAspect="1" noChangeArrowheads="1"/>
          </p:cNvPicPr>
          <p:nvPr/>
        </p:nvPicPr>
        <p:blipFill>
          <a:blip r:embed="rId3"/>
          <a:srcRect t="3345" b="20064"/>
          <a:stretch>
            <a:fillRect/>
          </a:stretch>
        </p:blipFill>
        <p:spPr bwMode="auto">
          <a:xfrm>
            <a:off x="5219700" y="3716338"/>
            <a:ext cx="33956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250825" y="2060575"/>
            <a:ext cx="8208963" cy="3097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sym typeface="Calibri" pitchFamily="34" charset="0"/>
              </a:rPr>
              <a:t>INFORMACIÓN Y PUBLICIDAD DEL PROYECTO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j-lt"/>
              <a:sym typeface="Calibri" pitchFamily="34" charset="0"/>
            </a:endParaRPr>
          </a:p>
          <a:p>
            <a:pPr marL="1443038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 err="1">
                <a:latin typeface="+mj-lt"/>
                <a:sym typeface="Calibri" pitchFamily="34" charset="0"/>
              </a:rPr>
              <a:t>Materiales</a:t>
            </a:r>
            <a:r>
              <a:rPr lang="en-US" sz="2800" b="1" dirty="0">
                <a:latin typeface="+mj-lt"/>
                <a:sym typeface="Calibri" pitchFamily="34" charset="0"/>
              </a:rPr>
              <a:t> de </a:t>
            </a:r>
            <a:r>
              <a:rPr lang="en-US" sz="2800" b="1" dirty="0" err="1">
                <a:latin typeface="+mj-lt"/>
                <a:sym typeface="Calibri" pitchFamily="34" charset="0"/>
              </a:rPr>
              <a:t>comunicación</a:t>
            </a:r>
            <a:r>
              <a:rPr lang="en-US" sz="2800" b="1" dirty="0">
                <a:latin typeface="+mj-lt"/>
                <a:sym typeface="Calibri" pitchFamily="34" charset="0"/>
              </a:rPr>
              <a:t>  </a:t>
            </a:r>
          </a:p>
          <a:p>
            <a:pPr marL="1443038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 err="1">
                <a:latin typeface="+mj-lt"/>
                <a:sym typeface="Calibri" pitchFamily="34" charset="0"/>
              </a:rPr>
              <a:t>Actuaciones</a:t>
            </a:r>
            <a:r>
              <a:rPr lang="en-US" sz="2800" b="1" dirty="0">
                <a:latin typeface="+mj-lt"/>
                <a:sym typeface="Calibri" pitchFamily="34" charset="0"/>
              </a:rPr>
              <a:t> de </a:t>
            </a:r>
            <a:r>
              <a:rPr lang="en-US" sz="2800" b="1" dirty="0" err="1">
                <a:latin typeface="+mj-lt"/>
                <a:sym typeface="Calibri" pitchFamily="34" charset="0"/>
              </a:rPr>
              <a:t>información</a:t>
            </a:r>
            <a:r>
              <a:rPr lang="en-US" sz="2800" b="1" dirty="0">
                <a:latin typeface="+mj-lt"/>
                <a:sym typeface="Calibri" pitchFamily="34" charset="0"/>
              </a:rPr>
              <a:t> y </a:t>
            </a:r>
            <a:r>
              <a:rPr lang="en-US" sz="2800" b="1" dirty="0" err="1">
                <a:latin typeface="+mj-lt"/>
                <a:sym typeface="Calibri" pitchFamily="34" charset="0"/>
              </a:rPr>
              <a:t>publicidad</a:t>
            </a:r>
            <a:endParaRPr lang="en-US" sz="2800" b="1" dirty="0">
              <a:latin typeface="+mj-lt"/>
              <a:sym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j-lt"/>
              <a:sym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250825" y="1412875"/>
            <a:ext cx="2952750" cy="309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  <a:sym typeface="Calibri" pitchFamily="34" charset="0"/>
              </a:rPr>
              <a:t>1. </a:t>
            </a:r>
            <a:r>
              <a:rPr lang="en-US" sz="2800" b="1" dirty="0" err="1">
                <a:latin typeface="+mj-lt"/>
                <a:sym typeface="Calibri" pitchFamily="34" charset="0"/>
              </a:rPr>
              <a:t>Materiales</a:t>
            </a:r>
            <a:r>
              <a:rPr lang="en-US" sz="2800" b="1" dirty="0">
                <a:latin typeface="+mj-lt"/>
                <a:sym typeface="Calibri" pitchFamily="34" charset="0"/>
              </a:rPr>
              <a:t> de </a:t>
            </a:r>
            <a:r>
              <a:rPr lang="en-US" sz="2800" b="1" dirty="0" err="1">
                <a:latin typeface="+mj-lt"/>
                <a:sym typeface="Calibri" pitchFamily="34" charset="0"/>
              </a:rPr>
              <a:t>Comunicación</a:t>
            </a:r>
            <a:endParaRPr lang="en-US" sz="2800" b="1" dirty="0">
              <a:latin typeface="+mj-lt"/>
              <a:sym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j-lt"/>
              <a:sym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dirty="0">
              <a:latin typeface="+mj-lt"/>
            </a:endParaRPr>
          </a:p>
          <a:p>
            <a:pPr marL="342900" indent="-342900" algn="ct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_tradnl" sz="2800" dirty="0">
                <a:latin typeface="+mj-lt"/>
              </a:rPr>
              <a:t>Imagen gráfica  </a:t>
            </a:r>
            <a:r>
              <a:rPr lang="es-ES_tradnl" sz="2800" dirty="0">
                <a:latin typeface="+mj-lt"/>
                <a:sym typeface="Wingdings" pitchFamily="2" charset="2"/>
              </a:rPr>
              <a:t></a:t>
            </a:r>
            <a:endParaRPr lang="es-ES" sz="28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412875"/>
            <a:ext cx="547211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916113"/>
            <a:ext cx="429736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/>
          <a:srcRect b="9309"/>
          <a:stretch>
            <a:fillRect/>
          </a:stretch>
        </p:blipFill>
        <p:spPr bwMode="auto">
          <a:xfrm>
            <a:off x="3995738" y="3860800"/>
            <a:ext cx="4230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5 CuadroTexto"/>
          <p:cNvSpPr txBox="1">
            <a:spLocks noChangeArrowheads="1"/>
          </p:cNvSpPr>
          <p:nvPr/>
        </p:nvSpPr>
        <p:spPr bwMode="auto">
          <a:xfrm>
            <a:off x="4932363" y="1412875"/>
            <a:ext cx="2433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>
                <a:latin typeface="Calibri" pitchFamily="34" charset="0"/>
              </a:rPr>
              <a:t>Trípticos informativos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12292" name="6 CuadroTexto"/>
          <p:cNvSpPr txBox="1">
            <a:spLocks noChangeArrowheads="1"/>
          </p:cNvSpPr>
          <p:nvPr/>
        </p:nvSpPr>
        <p:spPr bwMode="auto">
          <a:xfrm>
            <a:off x="1692275" y="1412875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>
                <a:latin typeface="Calibri" pitchFamily="34" charset="0"/>
              </a:rPr>
              <a:t>Tótem</a:t>
            </a:r>
            <a:endParaRPr lang="es-ES" sz="2000">
              <a:latin typeface="Calibri" pitchFamily="34" charset="0"/>
            </a:endParaRPr>
          </a:p>
        </p:txBody>
      </p:sp>
      <p:pic>
        <p:nvPicPr>
          <p:cNvPr id="12293" name="Picture 2" descr="C:\Users\Rouse\AppData\Local\Microsoft\Windows\Temporary Internet Files\Content.Outlook\O4E06UYD\la foto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916113"/>
            <a:ext cx="273685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8274C8D45EF47BEF16D2755F58AE4" ma:contentTypeVersion="1" ma:contentTypeDescription="Crear nuevo documento." ma:contentTypeScope="" ma:versionID="0551156b07ca620995130238c42e91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839FDEF-52F7-4740-B06A-2B5594E48632}"/>
</file>

<file path=customXml/itemProps2.xml><?xml version="1.0" encoding="utf-8"?>
<ds:datastoreItem xmlns:ds="http://schemas.openxmlformats.org/officeDocument/2006/customXml" ds:itemID="{5CADC9BE-E1E8-4D86-9447-5CF190CB1981}"/>
</file>

<file path=customXml/itemProps3.xml><?xml version="1.0" encoding="utf-8"?>
<ds:datastoreItem xmlns:ds="http://schemas.openxmlformats.org/officeDocument/2006/customXml" ds:itemID="{374BC46E-AD34-42C4-83C5-24513F0E74EE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343</Words>
  <Application>Microsoft Office PowerPoint</Application>
  <PresentationFormat>Presentación en pantalla (4:3)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Calibri</vt:lpstr>
      <vt:lpstr>Arial</vt:lpstr>
      <vt:lpstr>Candara</vt:lpstr>
      <vt:lpstr>Wingdings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AYTO. DE ALMANSA - ALBACETE -.</dc:title>
  <dc:creator>Usuario</dc:creator>
  <cp:lastModifiedBy>Romero</cp:lastModifiedBy>
  <cp:revision>23</cp:revision>
  <dcterms:created xsi:type="dcterms:W3CDTF">2012-12-03T12:19:48Z</dcterms:created>
  <dcterms:modified xsi:type="dcterms:W3CDTF">2012-12-12T09:57:16Z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0x0101005F08274C8D45EF47BEF16D2755F58AE4</vt:lpwstr>
  </property>
</Properties>
</file>