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3.xml" ContentType="application/vnd.openxmlformats-officedocument.presentationml.slideLayout+xml"/>
  <Override PartName="/ppt/slideLayouts/slideLayout34.xml" ContentType="application/vnd.openxmlformats-officedocument.presentationml.slideLayout+xml"/>
  <Override PartName="/ppt/slideLayouts/slideLayout29.xml" ContentType="application/vnd.openxmlformats-officedocument.presentationml.slideLayout+xml"/>
  <Override PartName="/ppt/slideLayouts/slideLayout33.xml" ContentType="application/vnd.openxmlformats-officedocument.presentationml.slideLayout+xml"/>
  <Override PartName="/ppt/slideLayouts/slideLayout27.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8.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3776" r:id="rId2"/>
    <p:sldMasterId id="2147483764" r:id="rId3"/>
  </p:sldMasterIdLst>
  <p:notesMasterIdLst>
    <p:notesMasterId r:id="rId18"/>
  </p:notesMasterIdLst>
  <p:handoutMasterIdLst>
    <p:handoutMasterId r:id="rId19"/>
  </p:handoutMasterIdLst>
  <p:sldIdLst>
    <p:sldId id="274" r:id="rId4"/>
    <p:sldId id="312" r:id="rId5"/>
    <p:sldId id="311" r:id="rId6"/>
    <p:sldId id="315" r:id="rId7"/>
    <p:sldId id="314" r:id="rId8"/>
    <p:sldId id="316" r:id="rId9"/>
    <p:sldId id="317" r:id="rId10"/>
    <p:sldId id="318" r:id="rId11"/>
    <p:sldId id="319" r:id="rId12"/>
    <p:sldId id="320" r:id="rId13"/>
    <p:sldId id="322" r:id="rId14"/>
    <p:sldId id="323" r:id="rId15"/>
    <p:sldId id="324" r:id="rId16"/>
    <p:sldId id="325" r:id="rId17"/>
  </p:sldIdLst>
  <p:sldSz cx="9144000" cy="6858000" type="screen4x3"/>
  <p:notesSz cx="6797675"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FFD624"/>
    <a:srgbClr val="3166CF"/>
    <a:srgbClr val="3E6FD2"/>
    <a:srgbClr val="2D5EC1"/>
    <a:srgbClr val="BDDEFF"/>
    <a:srgbClr val="99CCFF"/>
    <a:srgbClr val="808080"/>
    <a:srgbClr val="009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36" autoAdjust="0"/>
  </p:normalViewPr>
  <p:slideViewPr>
    <p:cSldViewPr>
      <p:cViewPr>
        <p:scale>
          <a:sx n="73" d="100"/>
          <a:sy n="73" d="100"/>
        </p:scale>
        <p:origin x="-100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50"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1500096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807406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a:t>
            </a:fld>
            <a:endParaRPr lang="en-GB"/>
          </a:p>
        </p:txBody>
      </p:sp>
    </p:spTree>
    <p:extLst>
      <p:ext uri="{BB962C8B-B14F-4D97-AF65-F5344CB8AC3E}">
        <p14:creationId xmlns:p14="http://schemas.microsoft.com/office/powerpoint/2010/main" val="2564255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b="0" smtClean="0">
              <a:solidFill>
                <a:srgbClr val="FFFFFF"/>
              </a:solidFill>
              <a:cs typeface="Arial" charset="0"/>
            </a:endParaRPr>
          </a:p>
        </p:txBody>
      </p:sp>
      <p:pic>
        <p:nvPicPr>
          <p:cNvPr id="5" name="Picture 27" descr="LOGO CE_Vertical_ES_quadri_H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7638" y="258763"/>
            <a:ext cx="1436687"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8"/>
          <p:cNvSpPr>
            <a:spLocks noChangeArrowheads="1"/>
          </p:cNvSpPr>
          <p:nvPr userDrawn="1"/>
        </p:nvSpPr>
        <p:spPr bwMode="auto">
          <a:xfrm>
            <a:off x="4251325" y="1223963"/>
            <a:ext cx="623888" cy="31750"/>
          </a:xfrm>
          <a:prstGeom prst="rect">
            <a:avLst/>
          </a:prstGeom>
          <a:solidFill>
            <a:srgbClr val="EE803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200" b="0" smtClean="0">
              <a:solidFill>
                <a:srgbClr val="0F5494"/>
              </a:solidFill>
              <a:cs typeface="Arial" charset="0"/>
            </a:endParaRPr>
          </a:p>
        </p:txBody>
      </p:sp>
      <p:sp>
        <p:nvSpPr>
          <p:cNvPr id="7" name="Rectangle 13"/>
          <p:cNvSpPr>
            <a:spLocks noChangeArrowheads="1"/>
          </p:cNvSpPr>
          <p:nvPr userDrawn="1"/>
        </p:nvSpPr>
        <p:spPr bwMode="auto">
          <a:xfrm>
            <a:off x="4267200" y="6575425"/>
            <a:ext cx="622300"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en-GB" sz="900" b="0" smtClean="0">
                <a:solidFill>
                  <a:srgbClr val="FFFFFF"/>
                </a:solidFill>
                <a:latin typeface="Calibri" pitchFamily="34" charset="0"/>
                <a:cs typeface="Arial" charset="0"/>
              </a:rPr>
              <a:t>Política Regional</a:t>
            </a:r>
          </a:p>
        </p:txBody>
      </p:sp>
      <p:sp>
        <p:nvSpPr>
          <p:cNvPr id="3076" name="Rectangle 4"/>
          <p:cNvSpPr>
            <a:spLocks noGrp="1" noChangeArrowheads="1"/>
          </p:cNvSpPr>
          <p:nvPr>
            <p:ph type="ctrTitle"/>
          </p:nvPr>
        </p:nvSpPr>
        <p:spPr>
          <a:xfrm>
            <a:off x="4067175" y="2565400"/>
            <a:ext cx="4968875"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smtClean="0">
                <a:solidFill>
                  <a:schemeClr val="bg1"/>
                </a:solidFill>
                <a:latin typeface="Verdana" pitchFamily="34" charset="0"/>
              </a:defRPr>
            </a:lvl1pPr>
          </a:lstStyle>
          <a:p>
            <a:pPr>
              <a:defRPr/>
            </a:pPr>
            <a:endParaRPr lang="es-ES">
              <a:solidFill>
                <a:srgbClr val="FFFFFF"/>
              </a:solidFill>
            </a:endParaRPr>
          </a:p>
        </p:txBody>
      </p:sp>
      <p:sp>
        <p:nvSpPr>
          <p:cNvPr id="9" name="Rectangle 7"/>
          <p:cNvSpPr>
            <a:spLocks noGrp="1" noChangeArrowheads="1"/>
          </p:cNvSpPr>
          <p:nvPr>
            <p:ph type="ftr" sz="quarter" idx="11"/>
          </p:nvPr>
        </p:nvSpPr>
        <p:spPr/>
        <p:txBody>
          <a:bodyPr/>
          <a:lstStyle>
            <a:lvl1pPr>
              <a:defRPr smtClean="0">
                <a:solidFill>
                  <a:schemeClr val="bg1"/>
                </a:solidFill>
                <a:latin typeface="Verdana" pitchFamily="34" charset="0"/>
              </a:defRPr>
            </a:lvl1pPr>
          </a:lstStyle>
          <a:p>
            <a:pPr>
              <a:defRPr/>
            </a:pPr>
            <a:endParaRPr lang="es-ES">
              <a:solidFill>
                <a:srgbClr val="FFFFFF"/>
              </a:solidFill>
            </a:endParaRPr>
          </a:p>
        </p:txBody>
      </p:sp>
      <p:sp>
        <p:nvSpPr>
          <p:cNvPr id="10" name="Rectangle 8"/>
          <p:cNvSpPr>
            <a:spLocks noGrp="1" noChangeArrowheads="1"/>
          </p:cNvSpPr>
          <p:nvPr>
            <p:ph type="sldNum" sz="quarter" idx="12"/>
          </p:nvPr>
        </p:nvSpPr>
        <p:spPr/>
        <p:txBody>
          <a:bodyPr/>
          <a:lstStyle>
            <a:lvl1pPr>
              <a:defRPr smtClean="0">
                <a:solidFill>
                  <a:schemeClr val="bg1"/>
                </a:solidFill>
                <a:latin typeface="Verdana" pitchFamily="34" charset="0"/>
              </a:defRPr>
            </a:lvl1pPr>
          </a:lstStyle>
          <a:p>
            <a:pPr>
              <a:defRPr/>
            </a:pPr>
            <a:fld id="{1AEDDA10-0F06-497C-82E8-AAD3E2EC168A}"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523581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894195-0A5D-4611-9166-73437E9B7FB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7995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339850"/>
            <a:ext cx="2058988"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339850"/>
            <a:ext cx="60293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7DD53A-4A9C-4937-95C9-A0347C3AC8D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49812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CCA2D6-88EA-4555-B8F7-BBBE18A56F72}" type="datetimeFigureOut">
              <a:rPr lang="en-GB" smtClean="0"/>
              <a:t>10/12/2012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359752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CCA2D6-88EA-4555-B8F7-BBBE18A56F72}" type="datetimeFigureOut">
              <a:rPr lang="en-GB" smtClean="0"/>
              <a:t>10/12/2012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489238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CA2D6-88EA-4555-B8F7-BBBE18A56F72}" type="datetimeFigureOut">
              <a:rPr lang="en-GB" smtClean="0"/>
              <a:t>10/12/2012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214297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ECCA2D6-88EA-4555-B8F7-BBBE18A56F72}" type="datetimeFigureOut">
              <a:rPr lang="en-GB" smtClean="0"/>
              <a:t>10/12/2012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17019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CCA2D6-88EA-4555-B8F7-BBBE18A56F72}" type="datetimeFigureOut">
              <a:rPr lang="en-GB" smtClean="0"/>
              <a:t>10/12/2012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4022535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CCA2D6-88EA-4555-B8F7-BBBE18A56F72}" type="datetimeFigureOut">
              <a:rPr lang="en-GB" smtClean="0"/>
              <a:t>10/12/2012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715963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CA2D6-88EA-4555-B8F7-BBBE18A56F72}" type="datetimeFigureOut">
              <a:rPr lang="en-GB" smtClean="0"/>
              <a:t>10/12/2012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36021493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CA2D6-88EA-4555-B8F7-BBBE18A56F72}" type="datetimeFigureOut">
              <a:rPr lang="en-GB" smtClean="0"/>
              <a:t>10/12/2012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22309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DBA0EB-DCE7-4F34-B3DC-861DD568B36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8294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CA2D6-88EA-4555-B8F7-BBBE18A56F72}" type="datetimeFigureOut">
              <a:rPr lang="en-GB" smtClean="0"/>
              <a:t>10/12/2012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461596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CCA2D6-88EA-4555-B8F7-BBBE18A56F72}" type="datetimeFigureOut">
              <a:rPr lang="en-GB" smtClean="0"/>
              <a:t>10/12/2012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3375922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ECCA2D6-88EA-4555-B8F7-BBBE18A56F72}" type="datetimeFigureOut">
              <a:rPr lang="en-GB" smtClean="0"/>
              <a:t>10/12/2012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1282964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ECCA2D6-88EA-4555-B8F7-BBBE18A56F72}" type="datetimeFigureOut">
              <a:rPr lang="en-GB" smtClean="0"/>
              <a:t>10/12/2012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D37EB3-08C8-43BB-888C-E1EF39E0B155}" type="slidenum">
              <a:rPr lang="en-GB" smtClean="0"/>
              <a:t>‹#›</a:t>
            </a:fld>
            <a:endParaRPr lang="en-GB"/>
          </a:p>
        </p:txBody>
      </p:sp>
    </p:spTree>
    <p:extLst>
      <p:ext uri="{BB962C8B-B14F-4D97-AF65-F5344CB8AC3E}">
        <p14:creationId xmlns:p14="http://schemas.microsoft.com/office/powerpoint/2010/main" val="10820792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b="0" smtClean="0">
              <a:solidFill>
                <a:srgbClr val="FFFFFF"/>
              </a:solidFill>
              <a:cs typeface="Arial" charset="0"/>
            </a:endParaRPr>
          </a:p>
        </p:txBody>
      </p:sp>
      <p:pic>
        <p:nvPicPr>
          <p:cNvPr id="5" name="Picture 27" descr="LOGO CE_Vertical_ES_quadri_H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7638" y="258763"/>
            <a:ext cx="1436687"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8"/>
          <p:cNvSpPr>
            <a:spLocks noChangeArrowheads="1"/>
          </p:cNvSpPr>
          <p:nvPr userDrawn="1"/>
        </p:nvSpPr>
        <p:spPr bwMode="auto">
          <a:xfrm>
            <a:off x="4251325" y="1223963"/>
            <a:ext cx="623888" cy="31750"/>
          </a:xfrm>
          <a:prstGeom prst="rect">
            <a:avLst/>
          </a:prstGeom>
          <a:solidFill>
            <a:srgbClr val="EE803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200" b="0" smtClean="0">
              <a:solidFill>
                <a:srgbClr val="0F5494"/>
              </a:solidFill>
              <a:cs typeface="Arial" charset="0"/>
            </a:endParaRPr>
          </a:p>
        </p:txBody>
      </p:sp>
      <p:sp>
        <p:nvSpPr>
          <p:cNvPr id="7" name="Rectangle 13"/>
          <p:cNvSpPr>
            <a:spLocks noChangeArrowheads="1"/>
          </p:cNvSpPr>
          <p:nvPr userDrawn="1"/>
        </p:nvSpPr>
        <p:spPr bwMode="auto">
          <a:xfrm>
            <a:off x="4267200" y="6575425"/>
            <a:ext cx="622300"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en-GB" sz="900" b="0" smtClean="0">
                <a:solidFill>
                  <a:srgbClr val="FFFFFF"/>
                </a:solidFill>
                <a:latin typeface="Calibri" pitchFamily="34" charset="0"/>
                <a:cs typeface="Arial" charset="0"/>
              </a:rPr>
              <a:t>Política Regional</a:t>
            </a:r>
          </a:p>
        </p:txBody>
      </p:sp>
      <p:sp>
        <p:nvSpPr>
          <p:cNvPr id="3076" name="Rectangle 4"/>
          <p:cNvSpPr>
            <a:spLocks noGrp="1" noChangeArrowheads="1"/>
          </p:cNvSpPr>
          <p:nvPr>
            <p:ph type="ctrTitle"/>
          </p:nvPr>
        </p:nvSpPr>
        <p:spPr>
          <a:xfrm>
            <a:off x="4067175" y="2565400"/>
            <a:ext cx="4968875"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smtClean="0">
                <a:solidFill>
                  <a:schemeClr val="bg1"/>
                </a:solidFill>
                <a:latin typeface="Verdana" pitchFamily="34" charset="0"/>
              </a:defRPr>
            </a:lvl1pPr>
          </a:lstStyle>
          <a:p>
            <a:pPr>
              <a:defRPr/>
            </a:pPr>
            <a:endParaRPr lang="es-ES">
              <a:solidFill>
                <a:srgbClr val="FFFFFF"/>
              </a:solidFill>
            </a:endParaRPr>
          </a:p>
        </p:txBody>
      </p:sp>
      <p:sp>
        <p:nvSpPr>
          <p:cNvPr id="9" name="Rectangle 7"/>
          <p:cNvSpPr>
            <a:spLocks noGrp="1" noChangeArrowheads="1"/>
          </p:cNvSpPr>
          <p:nvPr>
            <p:ph type="ftr" sz="quarter" idx="11"/>
          </p:nvPr>
        </p:nvSpPr>
        <p:spPr/>
        <p:txBody>
          <a:bodyPr/>
          <a:lstStyle>
            <a:lvl1pPr>
              <a:defRPr smtClean="0">
                <a:solidFill>
                  <a:schemeClr val="bg1"/>
                </a:solidFill>
                <a:latin typeface="Verdana" pitchFamily="34" charset="0"/>
              </a:defRPr>
            </a:lvl1pPr>
          </a:lstStyle>
          <a:p>
            <a:pPr>
              <a:defRPr/>
            </a:pPr>
            <a:endParaRPr lang="es-ES">
              <a:solidFill>
                <a:srgbClr val="FFFFFF"/>
              </a:solidFill>
            </a:endParaRPr>
          </a:p>
        </p:txBody>
      </p:sp>
      <p:sp>
        <p:nvSpPr>
          <p:cNvPr id="10" name="Rectangle 8"/>
          <p:cNvSpPr>
            <a:spLocks noGrp="1" noChangeArrowheads="1"/>
          </p:cNvSpPr>
          <p:nvPr>
            <p:ph type="sldNum" sz="quarter" idx="12"/>
          </p:nvPr>
        </p:nvSpPr>
        <p:spPr/>
        <p:txBody>
          <a:bodyPr/>
          <a:lstStyle>
            <a:lvl1pPr>
              <a:defRPr smtClean="0">
                <a:solidFill>
                  <a:schemeClr val="bg1"/>
                </a:solidFill>
                <a:latin typeface="Verdana" pitchFamily="34" charset="0"/>
              </a:defRPr>
            </a:lvl1pPr>
          </a:lstStyle>
          <a:p>
            <a:pPr>
              <a:defRPr/>
            </a:pPr>
            <a:fld id="{1AEDDA10-0F06-497C-82E8-AAD3E2EC168A}"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1674675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DBA0EB-DCE7-4F34-B3DC-861DD568B36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751684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xfrm>
            <a:off x="3124200" y="6245224"/>
            <a:ext cx="2895600" cy="612775"/>
          </a:xfrm>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2C481E-7BE0-47FD-AEDE-F1DB814447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884218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20938"/>
            <a:ext cx="4038600"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20938"/>
            <a:ext cx="4038600"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11CF9F0-EF44-4C38-8A4A-68A5EEE948B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265579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07E4FF5-F4AA-40AD-9F58-50F46E68087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047420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727A4-6A15-4FED-8A28-4A66CEEBC1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1893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2C481E-7BE0-47FD-AEDE-F1DB814447C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11194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A99EF7-1400-41F1-BB36-55E24AEDE3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613487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8C99789-5970-451E-B154-64EDBDEDF5B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97369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4D034D4-4A03-43A9-9452-B9D523C2842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582121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894195-0A5D-4611-9166-73437E9B7FB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362076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339850"/>
            <a:ext cx="2058988"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339850"/>
            <a:ext cx="60293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7DD53A-4A9C-4937-95C9-A0347C3AC8D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79732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20938"/>
            <a:ext cx="4038600"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20938"/>
            <a:ext cx="4038600" cy="3600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11CF9F0-EF44-4C38-8A4A-68A5EEE948B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1846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07E4FF5-F4AA-40AD-9F58-50F46E68087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4860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57727A4-6A15-4FED-8A28-4A66CEEBC15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60723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A99EF7-1400-41F1-BB36-55E24AEDE32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2434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8C99789-5970-451E-B154-64EDBDEDF5B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406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4D034D4-4A03-43A9-9452-B9D523C2842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4171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20938"/>
            <a:ext cx="82296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smtClean="0">
                <a:solidFill>
                  <a:schemeClr val="tx1"/>
                </a:solidFill>
                <a:latin typeface="Arial" charset="0"/>
              </a:defRPr>
            </a:lvl1pPr>
          </a:lstStyle>
          <a:p>
            <a:pPr>
              <a:defRPr/>
            </a:pPr>
            <a:endParaRPr lang="es-ES" b="0">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smtClean="0">
                <a:solidFill>
                  <a:schemeClr val="tx1"/>
                </a:solidFill>
                <a:latin typeface="Arial" charset="0"/>
              </a:defRPr>
            </a:lvl1pPr>
          </a:lstStyle>
          <a:p>
            <a:pPr>
              <a:defRPr/>
            </a:pPr>
            <a:endParaRPr lang="es-ES" b="0">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smtClean="0">
                <a:solidFill>
                  <a:schemeClr val="tx1"/>
                </a:solidFill>
                <a:latin typeface="Arial" charset="0"/>
              </a:defRPr>
            </a:lvl1pPr>
          </a:lstStyle>
          <a:p>
            <a:pPr>
              <a:defRPr/>
            </a:pPr>
            <a:fld id="{9A5ACF55-4A63-4486-9A66-565B42C202C7}" type="slidenum">
              <a:rPr lang="en-GB" b="0">
                <a:solidFill>
                  <a:srgbClr val="000000"/>
                </a:solidFill>
                <a:cs typeface="Arial" charset="0"/>
              </a:rPr>
              <a:pPr>
                <a:defRPr/>
              </a:pPr>
              <a:t>‹#›</a:t>
            </a:fld>
            <a:endParaRPr lang="en-GB" b="0">
              <a:solidFill>
                <a:srgbClr val="000000"/>
              </a:solidFill>
              <a:cs typeface="Arial" charset="0"/>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sz="1800" b="0">
              <a:solidFill>
                <a:srgbClr val="FFFFFF"/>
              </a:solidFill>
            </a:endParaRPr>
          </a:p>
        </p:txBody>
      </p:sp>
      <p:pic>
        <p:nvPicPr>
          <p:cNvPr id="1032" name="Picture 24" descr="LOGO CE_Vertical_ES_NEG_quadri_H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5"/>
          <p:cNvSpPr>
            <a:spLocks noChangeArrowheads="1"/>
          </p:cNvSpPr>
          <p:nvPr/>
        </p:nvSpPr>
        <p:spPr bwMode="auto">
          <a:xfrm>
            <a:off x="4251325" y="1223963"/>
            <a:ext cx="623888" cy="31750"/>
          </a:xfrm>
          <a:prstGeom prst="rect">
            <a:avLst/>
          </a:prstGeom>
          <a:solidFill>
            <a:srgbClr val="EE803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200" b="0" smtClean="0">
              <a:solidFill>
                <a:srgbClr val="0F5494"/>
              </a:solidFill>
              <a:cs typeface="Arial" charset="0"/>
            </a:endParaRPr>
          </a:p>
        </p:txBody>
      </p:sp>
      <p:sp>
        <p:nvSpPr>
          <p:cNvPr id="1034" name="Rectangle 6"/>
          <p:cNvSpPr>
            <a:spLocks noChangeArrowheads="1"/>
          </p:cNvSpPr>
          <p:nvPr/>
        </p:nvSpPr>
        <p:spPr bwMode="auto">
          <a:xfrm>
            <a:off x="4267200" y="6575425"/>
            <a:ext cx="622300"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en-GB" sz="900" b="0" smtClean="0">
                <a:solidFill>
                  <a:srgbClr val="FFFFFF"/>
                </a:solidFill>
                <a:latin typeface="Calibri" pitchFamily="34" charset="0"/>
                <a:cs typeface="Arial" charset="0"/>
              </a:rPr>
              <a:t>Política Regional</a:t>
            </a:r>
          </a:p>
        </p:txBody>
      </p:sp>
    </p:spTree>
    <p:extLst>
      <p:ext uri="{BB962C8B-B14F-4D97-AF65-F5344CB8AC3E}">
        <p14:creationId xmlns:p14="http://schemas.microsoft.com/office/powerpoint/2010/main" val="1532240413"/>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CA2D6-88EA-4555-B8F7-BBBE18A56F72}" type="datetimeFigureOut">
              <a:rPr lang="en-GB" smtClean="0"/>
              <a:t>10/12/2012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D37EB3-08C8-43BB-888C-E1EF39E0B155}" type="slidenum">
              <a:rPr lang="en-GB" smtClean="0"/>
              <a:t>‹#›</a:t>
            </a:fld>
            <a:endParaRPr lang="en-GB"/>
          </a:p>
        </p:txBody>
      </p:sp>
    </p:spTree>
    <p:extLst>
      <p:ext uri="{BB962C8B-B14F-4D97-AF65-F5344CB8AC3E}">
        <p14:creationId xmlns:p14="http://schemas.microsoft.com/office/powerpoint/2010/main" val="2243294476"/>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20938"/>
            <a:ext cx="82296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smtClean="0">
                <a:solidFill>
                  <a:schemeClr val="tx1"/>
                </a:solidFill>
                <a:latin typeface="Arial" charset="0"/>
              </a:defRPr>
            </a:lvl1pPr>
          </a:lstStyle>
          <a:p>
            <a:pPr>
              <a:defRPr/>
            </a:pPr>
            <a:endParaRPr lang="es-ES" b="0">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smtClean="0">
                <a:solidFill>
                  <a:schemeClr val="tx1"/>
                </a:solidFill>
                <a:latin typeface="Arial" charset="0"/>
              </a:defRPr>
            </a:lvl1pPr>
          </a:lstStyle>
          <a:p>
            <a:pPr>
              <a:defRPr/>
            </a:pPr>
            <a:endParaRPr lang="es-ES" b="0">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smtClean="0">
                <a:solidFill>
                  <a:schemeClr val="tx1"/>
                </a:solidFill>
                <a:latin typeface="Arial" charset="0"/>
              </a:defRPr>
            </a:lvl1pPr>
          </a:lstStyle>
          <a:p>
            <a:pPr>
              <a:defRPr/>
            </a:pPr>
            <a:fld id="{9A5ACF55-4A63-4486-9A66-565B42C202C7}" type="slidenum">
              <a:rPr lang="en-GB" b="0">
                <a:solidFill>
                  <a:srgbClr val="000000"/>
                </a:solidFill>
                <a:cs typeface="Arial" charset="0"/>
              </a:rPr>
              <a:pPr>
                <a:defRPr/>
              </a:pPr>
              <a:t>‹#›</a:t>
            </a:fld>
            <a:endParaRPr lang="en-GB" b="0">
              <a:solidFill>
                <a:srgbClr val="000000"/>
              </a:solidFill>
              <a:cs typeface="Arial" charset="0"/>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sz="1800" b="0">
              <a:solidFill>
                <a:srgbClr val="FFFFFF"/>
              </a:solidFill>
            </a:endParaRPr>
          </a:p>
        </p:txBody>
      </p:sp>
      <p:pic>
        <p:nvPicPr>
          <p:cNvPr id="1032" name="Picture 24" descr="LOGO CE_Vertical_ES_NEG_quadri_H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25"/>
          <p:cNvSpPr>
            <a:spLocks noChangeArrowheads="1"/>
          </p:cNvSpPr>
          <p:nvPr/>
        </p:nvSpPr>
        <p:spPr bwMode="auto">
          <a:xfrm>
            <a:off x="4251325" y="1223963"/>
            <a:ext cx="623888" cy="31750"/>
          </a:xfrm>
          <a:prstGeom prst="rect">
            <a:avLst/>
          </a:prstGeom>
          <a:solidFill>
            <a:srgbClr val="EE803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200" b="0" smtClean="0">
              <a:solidFill>
                <a:srgbClr val="0F5494"/>
              </a:solidFill>
              <a:cs typeface="Arial" charset="0"/>
            </a:endParaRPr>
          </a:p>
        </p:txBody>
      </p:sp>
      <p:sp>
        <p:nvSpPr>
          <p:cNvPr id="1034" name="Rectangle 6"/>
          <p:cNvSpPr>
            <a:spLocks noChangeArrowheads="1"/>
          </p:cNvSpPr>
          <p:nvPr/>
        </p:nvSpPr>
        <p:spPr bwMode="auto">
          <a:xfrm>
            <a:off x="4139952" y="6575425"/>
            <a:ext cx="936104" cy="290513"/>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r>
              <a:rPr lang="en-GB" sz="900" b="0" smtClean="0">
                <a:solidFill>
                  <a:srgbClr val="FFFFFF"/>
                </a:solidFill>
                <a:latin typeface="Calibri" pitchFamily="34" charset="0"/>
                <a:cs typeface="Arial" charset="0"/>
              </a:rPr>
              <a:t>Política Regional y Urbana</a:t>
            </a:r>
          </a:p>
        </p:txBody>
      </p:sp>
    </p:spTree>
    <p:extLst>
      <p:ext uri="{BB962C8B-B14F-4D97-AF65-F5344CB8AC3E}">
        <p14:creationId xmlns:p14="http://schemas.microsoft.com/office/powerpoint/2010/main" val="155277585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hyperlink" Target="http://ec.europa.eu/regional_policy/what/future/index_es.cfm" TargetMode="Externa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46861DAA-5BBC-4812-876F-0D7C7B9EA75C}" type="slidenum">
              <a:rPr lang="en-GB" smtClean="0"/>
              <a:pPr>
                <a:defRPr/>
              </a:pPr>
              <a:t>1</a:t>
            </a:fld>
            <a:endParaRPr lang="en-GB" dirty="0"/>
          </a:p>
        </p:txBody>
      </p:sp>
      <p:sp>
        <p:nvSpPr>
          <p:cNvPr id="8" name="Title 1"/>
          <p:cNvSpPr txBox="1">
            <a:spLocks/>
          </p:cNvSpPr>
          <p:nvPr/>
        </p:nvSpPr>
        <p:spPr bwMode="auto">
          <a:xfrm>
            <a:off x="304676" y="1124744"/>
            <a:ext cx="8518401" cy="48245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lnSpc>
                <a:spcPct val="150000"/>
              </a:lnSpc>
            </a:pPr>
            <a:endParaRPr lang="fr-BE" sz="4400"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spcBef>
                <a:spcPts val="600"/>
              </a:spcBef>
              <a:spcAft>
                <a:spcPts val="600"/>
              </a:spcAft>
            </a:pPr>
            <a:r>
              <a:rPr lang="fr-BE" sz="3200" i="1" cap="sm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Estado actual de las negociaciones de los</a:t>
            </a:r>
          </a:p>
          <a:p>
            <a:pPr algn="ctr">
              <a:spcBef>
                <a:spcPts val="600"/>
              </a:spcBef>
              <a:spcAft>
                <a:spcPts val="600"/>
              </a:spcAft>
            </a:pPr>
            <a:r>
              <a:rPr lang="fr-BE" sz="3200" i="1" cap="sm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REGLAMENTOS </a:t>
            </a:r>
          </a:p>
          <a:p>
            <a:pPr algn="ctr">
              <a:spcBef>
                <a:spcPts val="0"/>
              </a:spcBef>
            </a:pPr>
            <a:r>
              <a:rPr lang="fr-BE" sz="3200" i="1" cap="sm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para la Política de Cohesión </a:t>
            </a:r>
          </a:p>
          <a:p>
            <a:pPr algn="ctr">
              <a:spcBef>
                <a:spcPts val="0"/>
              </a:spcBef>
            </a:pPr>
            <a:r>
              <a:rPr lang="fr-BE" sz="3200" i="1" cap="sm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2014-2020</a:t>
            </a:r>
            <a:endParaRPr lang="fr-BE" sz="3200" i="1" cap="sm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spcBef>
                <a:spcPts val="0"/>
              </a:spcBef>
            </a:pPr>
            <a:endParaRPr lang="fr-BE" sz="4000"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spcBef>
                <a:spcPts val="0"/>
              </a:spcBef>
              <a:spcAft>
                <a:spcPts val="1200"/>
              </a:spcAft>
            </a:pPr>
            <a:r>
              <a:rPr lang="fr-BE" sz="2400" i="1"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Jordi TORREBADELLA</a:t>
            </a:r>
          </a:p>
          <a:p>
            <a:pPr algn="ctr">
              <a:spcBef>
                <a:spcPts val="0"/>
              </a:spcBef>
            </a:pPr>
            <a:r>
              <a:rPr lang="fr-BE" sz="2400" i="1"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Sevilla, 14 de diciembre </a:t>
            </a:r>
            <a:r>
              <a:rPr lang="fr-BE" sz="2400" i="1"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2012</a:t>
            </a:r>
            <a:r>
              <a:rPr lang="fr-BE" sz="2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r-BE" sz="2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GB" sz="2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08009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10</a:t>
            </a:fld>
            <a:endParaRPr lang="en-GB">
              <a:solidFill>
                <a:srgbClr val="000000"/>
              </a:solidFill>
            </a:endParaRPr>
          </a:p>
        </p:txBody>
      </p:sp>
      <p:sp>
        <p:nvSpPr>
          <p:cNvPr id="2" name="TextBox 1"/>
          <p:cNvSpPr txBox="1"/>
          <p:nvPr/>
        </p:nvSpPr>
        <p:spPr>
          <a:xfrm>
            <a:off x="557226" y="1700808"/>
            <a:ext cx="8280920" cy="4555093"/>
          </a:xfrm>
          <a:prstGeom prst="rect">
            <a:avLst/>
          </a:prstGeom>
          <a:noFill/>
        </p:spPr>
        <p:txBody>
          <a:bodyPr wrap="square" rtlCol="0">
            <a:spAutoFit/>
          </a:bodyPr>
          <a:lstStyle/>
          <a:p>
            <a:pPr>
              <a:spcAft>
                <a:spcPts val="2400"/>
              </a:spcAft>
            </a:pPr>
            <a:r>
              <a:rPr lang="es-ES_tradnl" sz="2400" cap="small" smtClean="0">
                <a:solidFill>
                  <a:srgbClr val="0F5494"/>
                </a:solidFill>
              </a:rPr>
              <a:t>Transferibilidad de recursos entre categorías de regiones</a:t>
            </a:r>
          </a:p>
          <a:p>
            <a:pPr marL="641350" indent="-504000">
              <a:spcAft>
                <a:spcPts val="1800"/>
              </a:spcAft>
              <a:buFont typeface="Wingdings" pitchFamily="2" charset="2"/>
              <a:buChar char="q"/>
            </a:pPr>
            <a:r>
              <a:rPr lang="es-ES_tradnl" sz="2400" b="0" smtClean="0">
                <a:solidFill>
                  <a:srgbClr val="0F5494"/>
                </a:solidFill>
              </a:rPr>
              <a:t>La Comisión considera que la flexibilidad del 2% propuesta es suficiente y que un mayor margen de maniobra pondría en riesgo la necesaria concentración de recursos en favor de las regiones menos desarrolladas</a:t>
            </a:r>
          </a:p>
          <a:p>
            <a:pPr marL="641350" indent="-504000">
              <a:spcAft>
                <a:spcPts val="1800"/>
              </a:spcAft>
              <a:buFont typeface="Wingdings" pitchFamily="2" charset="2"/>
              <a:buChar char="q"/>
            </a:pPr>
            <a:r>
              <a:rPr lang="es-ES_tradnl" sz="2400" b="0" smtClean="0">
                <a:solidFill>
                  <a:srgbClr val="0F5494"/>
                </a:solidFill>
              </a:rPr>
              <a:t>El Consejo quiere elevar dicha flexibilidad al 3% mientras que el PE desearía llegar hasta el 4%</a:t>
            </a:r>
          </a:p>
          <a:p>
            <a:pPr marL="641350" indent="-504000">
              <a:spcAft>
                <a:spcPts val="1800"/>
              </a:spcAft>
              <a:buFont typeface="Wingdings" pitchFamily="2" charset="2"/>
              <a:buChar char="q"/>
            </a:pPr>
            <a:endParaRPr lang="es-ES_tradnl" sz="2400" b="0" smtClean="0">
              <a:solidFill>
                <a:srgbClr val="0F5494"/>
              </a:solidFill>
            </a:endParaRPr>
          </a:p>
        </p:txBody>
      </p:sp>
    </p:spTree>
    <p:extLst>
      <p:ext uri="{BB962C8B-B14F-4D97-AF65-F5344CB8AC3E}">
        <p14:creationId xmlns:p14="http://schemas.microsoft.com/office/powerpoint/2010/main" val="3403290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11</a:t>
            </a:fld>
            <a:endParaRPr lang="en-GB">
              <a:solidFill>
                <a:srgbClr val="000000"/>
              </a:solidFill>
            </a:endParaRPr>
          </a:p>
        </p:txBody>
      </p:sp>
      <p:sp>
        <p:nvSpPr>
          <p:cNvPr id="2" name="TextBox 1"/>
          <p:cNvSpPr txBox="1"/>
          <p:nvPr/>
        </p:nvSpPr>
        <p:spPr>
          <a:xfrm>
            <a:off x="539552" y="1484784"/>
            <a:ext cx="8280920" cy="4555093"/>
          </a:xfrm>
          <a:prstGeom prst="rect">
            <a:avLst/>
          </a:prstGeom>
          <a:noFill/>
        </p:spPr>
        <p:txBody>
          <a:bodyPr wrap="square" rtlCol="0">
            <a:spAutoFit/>
          </a:bodyPr>
          <a:lstStyle/>
          <a:p>
            <a:pPr>
              <a:spcAft>
                <a:spcPts val="2400"/>
              </a:spcAft>
            </a:pPr>
            <a:r>
              <a:rPr lang="es-ES_tradnl" sz="2400" cap="small" smtClean="0">
                <a:solidFill>
                  <a:srgbClr val="0F5494"/>
                </a:solidFill>
              </a:rPr>
              <a:t>Gestión financiera</a:t>
            </a:r>
          </a:p>
          <a:p>
            <a:pPr marL="641350" indent="-504000">
              <a:spcAft>
                <a:spcPts val="1800"/>
              </a:spcAft>
              <a:buFont typeface="Wingdings" pitchFamily="2" charset="2"/>
              <a:buChar char="q"/>
            </a:pPr>
            <a:r>
              <a:rPr lang="es-ES_tradnl" sz="2400" b="0" smtClean="0">
                <a:solidFill>
                  <a:srgbClr val="0F5494"/>
                </a:solidFill>
              </a:rPr>
              <a:t>Los debates se centran en el alcance y las modalidades de las correcciones financieras</a:t>
            </a:r>
          </a:p>
          <a:p>
            <a:pPr marL="641350" indent="-504000">
              <a:spcAft>
                <a:spcPts val="1800"/>
              </a:spcAft>
              <a:buFont typeface="Wingdings" pitchFamily="2" charset="2"/>
              <a:buChar char="q"/>
            </a:pPr>
            <a:r>
              <a:rPr lang="es-ES_tradnl" sz="2400" b="0" smtClean="0">
                <a:solidFill>
                  <a:srgbClr val="0F5494"/>
                </a:solidFill>
              </a:rPr>
              <a:t>El </a:t>
            </a:r>
            <a:r>
              <a:rPr lang="es-ES_tradnl" sz="2400" b="0" smtClean="0">
                <a:solidFill>
                  <a:srgbClr val="0F5494"/>
                </a:solidFill>
              </a:rPr>
              <a:t>Consejo pretende clarificar su aplicación e introducir salvaguardias para su uso</a:t>
            </a:r>
          </a:p>
          <a:p>
            <a:pPr marL="641350" indent="-504000">
              <a:spcAft>
                <a:spcPts val="1800"/>
              </a:spcAft>
              <a:buFont typeface="Wingdings" pitchFamily="2" charset="2"/>
              <a:buChar char="q"/>
            </a:pPr>
            <a:r>
              <a:rPr lang="es-ES_tradnl" sz="2400" b="0" smtClean="0">
                <a:solidFill>
                  <a:srgbClr val="0F5494"/>
                </a:solidFill>
              </a:rPr>
              <a:t>Los cambios que tienen por objeto aclarar las modalidades de aplicación son, en general, aceptables por la Comisión, mientras que los que pretenden reducir los casos en los que se aplican no pueden ser aceptados </a:t>
            </a:r>
          </a:p>
        </p:txBody>
      </p:sp>
    </p:spTree>
    <p:extLst>
      <p:ext uri="{BB962C8B-B14F-4D97-AF65-F5344CB8AC3E}">
        <p14:creationId xmlns:p14="http://schemas.microsoft.com/office/powerpoint/2010/main" val="3403290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12</a:t>
            </a:fld>
            <a:endParaRPr lang="en-GB">
              <a:solidFill>
                <a:srgbClr val="000000"/>
              </a:solidFill>
            </a:endParaRPr>
          </a:p>
        </p:txBody>
      </p:sp>
      <p:sp>
        <p:nvSpPr>
          <p:cNvPr id="2" name="TextBox 1"/>
          <p:cNvSpPr txBox="1"/>
          <p:nvPr/>
        </p:nvSpPr>
        <p:spPr>
          <a:xfrm>
            <a:off x="539552" y="1556792"/>
            <a:ext cx="8280920" cy="5447645"/>
          </a:xfrm>
          <a:prstGeom prst="rect">
            <a:avLst/>
          </a:prstGeom>
          <a:noFill/>
        </p:spPr>
        <p:txBody>
          <a:bodyPr wrap="square" rtlCol="0">
            <a:spAutoFit/>
          </a:bodyPr>
          <a:lstStyle/>
          <a:p>
            <a:pPr marL="342900" indent="-342900">
              <a:spcAft>
                <a:spcPts val="2400"/>
              </a:spcAft>
              <a:buFont typeface="Arial" pitchFamily="34" charset="0"/>
              <a:buChar char="•"/>
            </a:pPr>
            <a:r>
              <a:rPr lang="es-ES_tradnl" sz="2400" b="0" smtClean="0">
                <a:solidFill>
                  <a:srgbClr val="0F5494"/>
                </a:solidFill>
              </a:rPr>
              <a:t>Para empezar a debatir estos temas a </a:t>
            </a:r>
            <a:r>
              <a:rPr lang="es-ES_tradnl" sz="2400" b="0">
                <a:solidFill>
                  <a:srgbClr val="0F5494"/>
                </a:solidFill>
              </a:rPr>
              <a:t>tres bandas  en el marco del proceso de codecisión, </a:t>
            </a:r>
            <a:r>
              <a:rPr lang="es-ES_tradnl" sz="2400" b="0" smtClean="0">
                <a:solidFill>
                  <a:srgbClr val="0F5494"/>
                </a:solidFill>
              </a:rPr>
              <a:t>en septiembre se inciaron los </a:t>
            </a:r>
            <a:r>
              <a:rPr lang="es-ES_tradnl" sz="2400" b="0" i="1" smtClean="0">
                <a:solidFill>
                  <a:srgbClr val="0F5494"/>
                </a:solidFill>
              </a:rPr>
              <a:t>trilogues</a:t>
            </a:r>
            <a:r>
              <a:rPr lang="es-ES_tradnl" sz="2400" b="0" smtClean="0">
                <a:solidFill>
                  <a:srgbClr val="0F5494"/>
                </a:solidFill>
              </a:rPr>
              <a:t> informales entre la Comisión, el Consejo y el PE.</a:t>
            </a:r>
          </a:p>
          <a:p>
            <a:pPr marL="342900" indent="-342900">
              <a:spcAft>
                <a:spcPts val="2400"/>
              </a:spcAft>
              <a:buFont typeface="Arial" pitchFamily="34" charset="0"/>
              <a:buChar char="•"/>
            </a:pPr>
            <a:r>
              <a:rPr lang="es-ES_tradnl" sz="2400" b="0" smtClean="0">
                <a:solidFill>
                  <a:srgbClr val="0F5494"/>
                </a:solidFill>
              </a:rPr>
              <a:t>El objetivo es alcanzar un acuerdo sobre los temas relativos a la </a:t>
            </a:r>
            <a:r>
              <a:rPr lang="es-ES_tradnl" sz="2400" smtClean="0">
                <a:solidFill>
                  <a:srgbClr val="0F5494"/>
                </a:solidFill>
              </a:rPr>
              <a:t>programación</a:t>
            </a:r>
            <a:r>
              <a:rPr lang="es-ES_tradnl" sz="2400" b="0" smtClean="0">
                <a:solidFill>
                  <a:srgbClr val="0F5494"/>
                </a:solidFill>
              </a:rPr>
              <a:t> antes de final de este año.</a:t>
            </a:r>
          </a:p>
          <a:p>
            <a:pPr marL="342900" indent="-342900">
              <a:spcAft>
                <a:spcPts val="2400"/>
              </a:spcAft>
              <a:buFont typeface="Arial" pitchFamily="34" charset="0"/>
              <a:buChar char="•"/>
            </a:pPr>
            <a:r>
              <a:rPr lang="es-ES_tradnl" sz="2400" b="0" smtClean="0">
                <a:solidFill>
                  <a:srgbClr val="0F5494"/>
                </a:solidFill>
              </a:rPr>
              <a:t>De este modo, los EMs y las regiones dispondrían de un marco legislativo estable para preparar los Contratos de Asociación y los Programas Operativos con el debido tiempo.</a:t>
            </a:r>
          </a:p>
          <a:p>
            <a:pPr marL="342900" indent="-342900">
              <a:buFont typeface="Arial" pitchFamily="34" charset="0"/>
              <a:buChar char="•"/>
            </a:pPr>
            <a:endParaRPr lang="en-GB" sz="2400" b="0">
              <a:solidFill>
                <a:srgbClr val="0F5494"/>
              </a:solidFill>
            </a:endParaRPr>
          </a:p>
        </p:txBody>
      </p:sp>
    </p:spTree>
    <p:extLst>
      <p:ext uri="{BB962C8B-B14F-4D97-AF65-F5344CB8AC3E}">
        <p14:creationId xmlns:p14="http://schemas.microsoft.com/office/powerpoint/2010/main" val="3923636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13</a:t>
            </a:fld>
            <a:endParaRPr lang="en-GB">
              <a:solidFill>
                <a:srgbClr val="000000"/>
              </a:solidFill>
            </a:endParaRPr>
          </a:p>
        </p:txBody>
      </p:sp>
      <p:sp>
        <p:nvSpPr>
          <p:cNvPr id="2" name="TextBox 1"/>
          <p:cNvSpPr txBox="1"/>
          <p:nvPr/>
        </p:nvSpPr>
        <p:spPr>
          <a:xfrm>
            <a:off x="539552" y="1484784"/>
            <a:ext cx="8280920" cy="5109091"/>
          </a:xfrm>
          <a:prstGeom prst="rect">
            <a:avLst/>
          </a:prstGeom>
          <a:noFill/>
        </p:spPr>
        <p:txBody>
          <a:bodyPr wrap="square" rtlCol="0">
            <a:spAutoFit/>
          </a:bodyPr>
          <a:lstStyle/>
          <a:p>
            <a:pPr>
              <a:spcAft>
                <a:spcPts val="2400"/>
              </a:spcAft>
            </a:pPr>
            <a:r>
              <a:rPr lang="es-ES_tradnl" sz="2400" i="1" cap="small" smtClean="0">
                <a:solidFill>
                  <a:srgbClr val="0F5494"/>
                </a:solidFill>
              </a:rPr>
              <a:t>Calendario previsto para la adopción del paquete legislativo</a:t>
            </a:r>
          </a:p>
          <a:p>
            <a:pPr marL="641350" indent="-504000">
              <a:spcAft>
                <a:spcPts val="1800"/>
              </a:spcAft>
              <a:buFont typeface="Wingdings" pitchFamily="2" charset="2"/>
              <a:buChar char=""/>
            </a:pPr>
            <a:r>
              <a:rPr lang="es-ES_tradnl" sz="2200" i="1" smtClean="0">
                <a:solidFill>
                  <a:srgbClr val="0F5494"/>
                </a:solidFill>
              </a:rPr>
              <a:t>Enero-febrero 2013</a:t>
            </a:r>
            <a:r>
              <a:rPr lang="es-ES_tradnl" sz="2200" b="0" smtClean="0">
                <a:solidFill>
                  <a:srgbClr val="0F5494"/>
                </a:solidFill>
              </a:rPr>
              <a:t>: Consejo Europeo sobre el MFP</a:t>
            </a:r>
          </a:p>
          <a:p>
            <a:pPr marL="641350" indent="-504000">
              <a:spcAft>
                <a:spcPts val="1800"/>
              </a:spcAft>
              <a:buFont typeface="Wingdings" pitchFamily="2" charset="2"/>
              <a:buChar char=""/>
            </a:pPr>
            <a:r>
              <a:rPr lang="es-ES_tradnl" sz="2200" i="1">
                <a:solidFill>
                  <a:srgbClr val="0F5494"/>
                </a:solidFill>
              </a:rPr>
              <a:t>1er trimestre 2013</a:t>
            </a:r>
            <a:r>
              <a:rPr lang="es-ES_tradnl" sz="2200" b="0" smtClean="0">
                <a:solidFill>
                  <a:srgbClr val="0F5494"/>
                </a:solidFill>
              </a:rPr>
              <a:t>: Continuación de los </a:t>
            </a:r>
            <a:r>
              <a:rPr lang="es-ES_tradnl" sz="2200" b="0" i="1" smtClean="0">
                <a:solidFill>
                  <a:srgbClr val="0F5494"/>
                </a:solidFill>
              </a:rPr>
              <a:t>trilogues</a:t>
            </a:r>
            <a:r>
              <a:rPr lang="es-ES_tradnl" sz="2200" b="0" smtClean="0">
                <a:solidFill>
                  <a:srgbClr val="0F5494"/>
                </a:solidFill>
              </a:rPr>
              <a:t> y acuerdo político global sobre el paquete legislativo</a:t>
            </a:r>
          </a:p>
          <a:p>
            <a:pPr marL="641350" indent="-504000">
              <a:spcAft>
                <a:spcPts val="1800"/>
              </a:spcAft>
              <a:buFont typeface="Wingdings" pitchFamily="2" charset="2"/>
              <a:buChar char=""/>
            </a:pPr>
            <a:r>
              <a:rPr lang="es-ES_tradnl" sz="2200" i="1">
                <a:solidFill>
                  <a:srgbClr val="0F5494"/>
                </a:solidFill>
              </a:rPr>
              <a:t>Verano 2013</a:t>
            </a:r>
            <a:r>
              <a:rPr lang="es-ES_tradnl" sz="2200" b="0" smtClean="0">
                <a:solidFill>
                  <a:srgbClr val="0F5494"/>
                </a:solidFill>
              </a:rPr>
              <a:t>: Adopción formal de los Reglamentos</a:t>
            </a:r>
          </a:p>
          <a:p>
            <a:pPr marL="641350" indent="-504000">
              <a:spcAft>
                <a:spcPts val="1800"/>
              </a:spcAft>
              <a:buFont typeface="Wingdings" pitchFamily="2" charset="2"/>
              <a:buChar char=""/>
            </a:pPr>
            <a:r>
              <a:rPr lang="es-ES_tradnl" sz="2200" i="1">
                <a:solidFill>
                  <a:srgbClr val="0F5494"/>
                </a:solidFill>
              </a:rPr>
              <a:t>Otoño 2013</a:t>
            </a:r>
            <a:r>
              <a:rPr lang="es-ES_tradnl" sz="2200" b="0" smtClean="0">
                <a:solidFill>
                  <a:srgbClr val="0F5494"/>
                </a:solidFill>
              </a:rPr>
              <a:t>: Presentación de los Contratos de Asociación y POs</a:t>
            </a:r>
          </a:p>
          <a:p>
            <a:pPr marL="641350" indent="-504000">
              <a:spcAft>
                <a:spcPts val="1800"/>
              </a:spcAft>
              <a:buFont typeface="Wingdings" pitchFamily="2" charset="2"/>
              <a:buChar char=""/>
            </a:pPr>
            <a:r>
              <a:rPr lang="es-ES_tradnl" sz="2200" i="1">
                <a:solidFill>
                  <a:srgbClr val="0F5494"/>
                </a:solidFill>
              </a:rPr>
              <a:t>2014</a:t>
            </a:r>
            <a:r>
              <a:rPr lang="es-ES_tradnl" sz="2200" b="0" smtClean="0">
                <a:solidFill>
                  <a:srgbClr val="0F5494"/>
                </a:solidFill>
              </a:rPr>
              <a:t>: Adopción de los documentos de programación</a:t>
            </a:r>
          </a:p>
        </p:txBody>
      </p:sp>
    </p:spTree>
    <p:extLst>
      <p:ext uri="{BB962C8B-B14F-4D97-AF65-F5344CB8AC3E}">
        <p14:creationId xmlns:p14="http://schemas.microsoft.com/office/powerpoint/2010/main" val="2395250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14</a:t>
            </a:fld>
            <a:endParaRPr lang="en-GB">
              <a:solidFill>
                <a:srgbClr val="000000"/>
              </a:solidFill>
            </a:endParaRPr>
          </a:p>
        </p:txBody>
      </p:sp>
      <p:sp>
        <p:nvSpPr>
          <p:cNvPr id="2" name="TextBox 1"/>
          <p:cNvSpPr txBox="1"/>
          <p:nvPr/>
        </p:nvSpPr>
        <p:spPr>
          <a:xfrm>
            <a:off x="539552" y="2060848"/>
            <a:ext cx="8280920" cy="3293209"/>
          </a:xfrm>
          <a:prstGeom prst="rect">
            <a:avLst/>
          </a:prstGeom>
          <a:noFill/>
        </p:spPr>
        <p:txBody>
          <a:bodyPr wrap="square" rtlCol="0">
            <a:spAutoFit/>
          </a:bodyPr>
          <a:lstStyle/>
          <a:p>
            <a:pPr algn="ctr">
              <a:spcAft>
                <a:spcPts val="2400"/>
              </a:spcAft>
            </a:pPr>
            <a:r>
              <a:rPr lang="es-ES_tradnl" sz="2400" b="0" i="1" smtClean="0">
                <a:solidFill>
                  <a:srgbClr val="0F5494"/>
                </a:solidFill>
              </a:rPr>
              <a:t>Más información en:</a:t>
            </a:r>
          </a:p>
          <a:p>
            <a:pPr algn="ctr">
              <a:spcAft>
                <a:spcPts val="2400"/>
              </a:spcAft>
            </a:pPr>
            <a:r>
              <a:rPr lang="es-ES_tradnl" sz="2000" b="0">
                <a:solidFill>
                  <a:schemeClr val="tx2"/>
                </a:solidFill>
                <a:hlinkClick r:id="rId2"/>
              </a:rPr>
              <a:t>http://</a:t>
            </a:r>
            <a:r>
              <a:rPr lang="es-ES_tradnl" sz="2000" b="0" smtClean="0">
                <a:solidFill>
                  <a:schemeClr val="tx2"/>
                </a:solidFill>
                <a:hlinkClick r:id="rId2"/>
              </a:rPr>
              <a:t>ec.europa.eu/regional_policy/what/future/index_es.cfm</a:t>
            </a:r>
            <a:endParaRPr lang="es-ES_tradnl" sz="2000" b="0" smtClean="0">
              <a:solidFill>
                <a:schemeClr val="tx2"/>
              </a:solidFill>
            </a:endParaRPr>
          </a:p>
          <a:p>
            <a:pPr>
              <a:spcAft>
                <a:spcPts val="2400"/>
              </a:spcAft>
            </a:pPr>
            <a:endParaRPr lang="es-ES_tradnl" sz="2400" b="0">
              <a:solidFill>
                <a:srgbClr val="0F5494"/>
              </a:solidFill>
            </a:endParaRPr>
          </a:p>
          <a:p>
            <a:pPr algn="ctr">
              <a:spcAft>
                <a:spcPts val="2400"/>
              </a:spcAft>
            </a:pPr>
            <a:r>
              <a:rPr lang="es-ES_tradnl" sz="3600" b="0" smtClean="0">
                <a:solidFill>
                  <a:srgbClr val="0F5494"/>
                </a:solidFill>
                <a:effectLst>
                  <a:outerShdw blurRad="38100" dist="38100" dir="2700000" algn="tl">
                    <a:srgbClr val="000000">
                      <a:alpha val="43137"/>
                    </a:srgbClr>
                  </a:outerShdw>
                </a:effectLst>
              </a:rPr>
              <a:t>¡Gracias por su atención!</a:t>
            </a:r>
          </a:p>
          <a:p>
            <a:pPr marL="342900" indent="-342900">
              <a:buFont typeface="Arial" pitchFamily="34" charset="0"/>
              <a:buChar char="•"/>
            </a:pPr>
            <a:endParaRPr lang="en-GB" sz="2400" b="0">
              <a:solidFill>
                <a:srgbClr val="0F5494"/>
              </a:solidFill>
            </a:endParaRPr>
          </a:p>
        </p:txBody>
      </p:sp>
    </p:spTree>
    <p:extLst>
      <p:ext uri="{BB962C8B-B14F-4D97-AF65-F5344CB8AC3E}">
        <p14:creationId xmlns:p14="http://schemas.microsoft.com/office/powerpoint/2010/main" val="1145796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2</a:t>
            </a:fld>
            <a:endParaRPr lang="en-GB">
              <a:solidFill>
                <a:srgbClr val="000000"/>
              </a:solidFill>
            </a:endParaRPr>
          </a:p>
        </p:txBody>
      </p:sp>
      <p:sp>
        <p:nvSpPr>
          <p:cNvPr id="2" name="TextBox 1"/>
          <p:cNvSpPr txBox="1"/>
          <p:nvPr/>
        </p:nvSpPr>
        <p:spPr>
          <a:xfrm>
            <a:off x="539552" y="1700808"/>
            <a:ext cx="8280920" cy="5078313"/>
          </a:xfrm>
          <a:prstGeom prst="rect">
            <a:avLst/>
          </a:prstGeom>
          <a:noFill/>
        </p:spPr>
        <p:txBody>
          <a:bodyPr wrap="square" rtlCol="0">
            <a:spAutoFit/>
          </a:bodyPr>
          <a:lstStyle/>
          <a:p>
            <a:pPr marL="342900" indent="-342900">
              <a:spcAft>
                <a:spcPts val="2400"/>
              </a:spcAft>
              <a:buFont typeface="Arial" pitchFamily="34" charset="0"/>
              <a:buChar char="•"/>
            </a:pPr>
            <a:r>
              <a:rPr lang="es-ES_tradnl" sz="2400" b="0" smtClean="0">
                <a:solidFill>
                  <a:srgbClr val="0F5494"/>
                </a:solidFill>
              </a:rPr>
              <a:t>La Comisión presentó sus propuestas de reglamentos para la Política de Cohesión 2014-2020 en octubre de 2011.</a:t>
            </a:r>
          </a:p>
          <a:p>
            <a:pPr marL="342900" indent="-342900">
              <a:spcAft>
                <a:spcPts val="2400"/>
              </a:spcAft>
              <a:buFont typeface="Arial" pitchFamily="34" charset="0"/>
              <a:buChar char="•"/>
            </a:pPr>
            <a:r>
              <a:rPr lang="es-ES_tradnl" sz="2400" b="0" smtClean="0">
                <a:solidFill>
                  <a:srgbClr val="0F5494"/>
                </a:solidFill>
              </a:rPr>
              <a:t>En marzo de este año publicó el Documento de Trabajo sobre el Marco Estratégico Común para los 5 fondos (FEDER, FC, FSE, FEADER, FEMP).</a:t>
            </a:r>
          </a:p>
          <a:p>
            <a:pPr marL="342900" indent="-342900">
              <a:spcAft>
                <a:spcPts val="2400"/>
              </a:spcAft>
              <a:buFont typeface="Arial" pitchFamily="34" charset="0"/>
              <a:buChar char="•"/>
            </a:pPr>
            <a:r>
              <a:rPr lang="es-ES_tradnl" sz="2400" b="0" smtClean="0">
                <a:solidFill>
                  <a:srgbClr val="0F5494"/>
                </a:solidFill>
              </a:rPr>
              <a:t>Estas propuestas están siendo actualmente debatidas en el Consejo y el PE, bajo el principio general que 'nada está decidido hasta que todo está decidido'.</a:t>
            </a:r>
          </a:p>
          <a:p>
            <a:pPr marL="342900" indent="-342900">
              <a:buFont typeface="Arial" pitchFamily="34" charset="0"/>
              <a:buChar char="•"/>
            </a:pPr>
            <a:endParaRPr lang="en-GB" sz="2400" b="0">
              <a:solidFill>
                <a:srgbClr val="0F5494"/>
              </a:solidFill>
            </a:endParaRPr>
          </a:p>
        </p:txBody>
      </p:sp>
    </p:spTree>
    <p:extLst>
      <p:ext uri="{BB962C8B-B14F-4D97-AF65-F5344CB8AC3E}">
        <p14:creationId xmlns:p14="http://schemas.microsoft.com/office/powerpoint/2010/main" val="1142364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3</a:t>
            </a:fld>
            <a:endParaRPr lang="en-GB">
              <a:solidFill>
                <a:srgbClr val="000000"/>
              </a:solidFill>
            </a:endParaRPr>
          </a:p>
        </p:txBody>
      </p:sp>
      <p:sp>
        <p:nvSpPr>
          <p:cNvPr id="2" name="TextBox 1"/>
          <p:cNvSpPr txBox="1"/>
          <p:nvPr/>
        </p:nvSpPr>
        <p:spPr>
          <a:xfrm>
            <a:off x="539552" y="1556792"/>
            <a:ext cx="8280920" cy="5447645"/>
          </a:xfrm>
          <a:prstGeom prst="rect">
            <a:avLst/>
          </a:prstGeom>
          <a:noFill/>
        </p:spPr>
        <p:txBody>
          <a:bodyPr wrap="square" rtlCol="0">
            <a:spAutoFit/>
          </a:bodyPr>
          <a:lstStyle/>
          <a:p>
            <a:pPr marL="342900" indent="-342900">
              <a:spcAft>
                <a:spcPts val="2400"/>
              </a:spcAft>
              <a:buFont typeface="Arial" pitchFamily="34" charset="0"/>
              <a:buChar char="•"/>
            </a:pPr>
            <a:r>
              <a:rPr lang="es-ES_tradnl" sz="2400" b="0" smtClean="0">
                <a:solidFill>
                  <a:srgbClr val="0F5494"/>
                </a:solidFill>
              </a:rPr>
              <a:t>Los debates en ambas instituciones, centrados en distintos </a:t>
            </a:r>
            <a:r>
              <a:rPr lang="es-ES_tradnl" sz="2400" b="0" i="1" smtClean="0">
                <a:solidFill>
                  <a:srgbClr val="0F5494"/>
                </a:solidFill>
              </a:rPr>
              <a:t>building blocks </a:t>
            </a:r>
            <a:r>
              <a:rPr lang="es-ES_tradnl" sz="2400" b="0" smtClean="0">
                <a:solidFill>
                  <a:srgbClr val="0F5494"/>
                </a:solidFill>
              </a:rPr>
              <a:t>o temas de negociación, han progresado sustancialmente.</a:t>
            </a:r>
          </a:p>
          <a:p>
            <a:pPr marL="342900" indent="-342900">
              <a:spcAft>
                <a:spcPts val="2400"/>
              </a:spcAft>
              <a:buFont typeface="Arial" pitchFamily="34" charset="0"/>
              <a:buChar char="•"/>
            </a:pPr>
            <a:r>
              <a:rPr lang="es-ES_tradnl" sz="2400" b="0" smtClean="0">
                <a:solidFill>
                  <a:srgbClr val="0F5494"/>
                </a:solidFill>
              </a:rPr>
              <a:t>Bajo presidencia danesa (1</a:t>
            </a:r>
            <a:r>
              <a:rPr lang="es-ES_tradnl" sz="2400" b="0" baseline="30000" smtClean="0">
                <a:solidFill>
                  <a:srgbClr val="0F5494"/>
                </a:solidFill>
              </a:rPr>
              <a:t>er</a:t>
            </a:r>
            <a:r>
              <a:rPr lang="es-ES_tradnl" sz="2400" b="0" smtClean="0">
                <a:solidFill>
                  <a:srgbClr val="0F5494"/>
                </a:solidFill>
              </a:rPr>
              <a:t> semestre 2012) y chipriota (2</a:t>
            </a:r>
            <a:r>
              <a:rPr lang="es-ES_tradnl" sz="2400" b="0" baseline="30000">
                <a:solidFill>
                  <a:srgbClr val="0F5494"/>
                </a:solidFill>
              </a:rPr>
              <a:t>º</a:t>
            </a:r>
            <a:r>
              <a:rPr lang="es-ES_tradnl" sz="2400" b="0" smtClean="0">
                <a:solidFill>
                  <a:srgbClr val="0F5494"/>
                </a:solidFill>
              </a:rPr>
              <a:t> semestre 2012), el Consejo (GAC) ha alcanzado 'acuerdos generales parciales' en casi todos los temas a lo largo de 4 reuniones celebradas en 2012.</a:t>
            </a:r>
          </a:p>
          <a:p>
            <a:pPr marL="342900" indent="-342900">
              <a:spcAft>
                <a:spcPts val="2400"/>
              </a:spcAft>
              <a:buFont typeface="Arial" pitchFamily="34" charset="0"/>
              <a:buChar char="•"/>
            </a:pPr>
            <a:r>
              <a:rPr lang="es-ES_tradnl" sz="2400" b="0" smtClean="0">
                <a:solidFill>
                  <a:srgbClr val="0F5494"/>
                </a:solidFill>
              </a:rPr>
              <a:t>El comité REGI del PE ha fijado su posición sobre el paquete legislativo propuesto por la Comisión en julio y noviembre de este año.</a:t>
            </a:r>
          </a:p>
          <a:p>
            <a:pPr marL="342900" indent="-342900">
              <a:buFont typeface="Arial" pitchFamily="34" charset="0"/>
              <a:buChar char="•"/>
            </a:pPr>
            <a:endParaRPr lang="en-GB" sz="2400" b="0">
              <a:solidFill>
                <a:srgbClr val="0F5494"/>
              </a:solidFill>
            </a:endParaRPr>
          </a:p>
        </p:txBody>
      </p:sp>
    </p:spTree>
    <p:extLst>
      <p:ext uri="{BB962C8B-B14F-4D97-AF65-F5344CB8AC3E}">
        <p14:creationId xmlns:p14="http://schemas.microsoft.com/office/powerpoint/2010/main" val="178374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4</a:t>
            </a:fld>
            <a:endParaRPr lang="en-GB">
              <a:solidFill>
                <a:srgbClr val="000000"/>
              </a:solidFill>
            </a:endParaRPr>
          </a:p>
        </p:txBody>
      </p:sp>
      <p:sp>
        <p:nvSpPr>
          <p:cNvPr id="2" name="TextBox 1"/>
          <p:cNvSpPr txBox="1"/>
          <p:nvPr/>
        </p:nvSpPr>
        <p:spPr>
          <a:xfrm>
            <a:off x="539552" y="1772816"/>
            <a:ext cx="8280920" cy="4031873"/>
          </a:xfrm>
          <a:prstGeom prst="rect">
            <a:avLst/>
          </a:prstGeom>
          <a:noFill/>
        </p:spPr>
        <p:txBody>
          <a:bodyPr wrap="square" rtlCol="0">
            <a:spAutoFit/>
          </a:bodyPr>
          <a:lstStyle/>
          <a:p>
            <a:pPr marL="342900" indent="-342900">
              <a:spcAft>
                <a:spcPts val="2400"/>
              </a:spcAft>
              <a:buFont typeface="Arial" pitchFamily="34" charset="0"/>
              <a:buChar char="•"/>
            </a:pPr>
            <a:r>
              <a:rPr lang="es-ES_tradnl" sz="2400" b="0" smtClean="0">
                <a:solidFill>
                  <a:srgbClr val="0F5494"/>
                </a:solidFill>
              </a:rPr>
              <a:t>En general, muchas de las modificaciones introducidas por el Consejo y el PE pueden ser aceptadas por la Comisión.</a:t>
            </a:r>
          </a:p>
          <a:p>
            <a:pPr marL="342900" indent="-342900">
              <a:spcAft>
                <a:spcPts val="2400"/>
              </a:spcAft>
              <a:buFont typeface="Arial" pitchFamily="34" charset="0"/>
              <a:buChar char="•"/>
            </a:pPr>
            <a:r>
              <a:rPr lang="es-ES_tradnl" sz="2400" b="0" smtClean="0">
                <a:solidFill>
                  <a:srgbClr val="0F5494"/>
                </a:solidFill>
              </a:rPr>
              <a:t>No obstante, algunos cambios se alejan bastante de las propuestas originales de la Comisión, por lo que deberán ser objeto de un debate a tres bandas entre todas las instituciones (</a:t>
            </a:r>
            <a:r>
              <a:rPr lang="es-ES_tradnl" sz="2400" b="0" i="1" smtClean="0">
                <a:solidFill>
                  <a:srgbClr val="0F5494"/>
                </a:solidFill>
              </a:rPr>
              <a:t>trilogue</a:t>
            </a:r>
            <a:r>
              <a:rPr lang="es-ES_tradnl" sz="2400" b="0" smtClean="0">
                <a:solidFill>
                  <a:srgbClr val="0F5494"/>
                </a:solidFill>
              </a:rPr>
              <a:t>) con el objeto de alcanzar un acuerdo final:</a:t>
            </a:r>
          </a:p>
          <a:p>
            <a:pPr marL="342900" indent="-342900">
              <a:buFont typeface="Arial" pitchFamily="34" charset="0"/>
              <a:buChar char="•"/>
            </a:pPr>
            <a:endParaRPr lang="en-GB" sz="2400" b="0">
              <a:solidFill>
                <a:srgbClr val="0F5494"/>
              </a:solidFill>
            </a:endParaRPr>
          </a:p>
        </p:txBody>
      </p:sp>
    </p:spTree>
    <p:extLst>
      <p:ext uri="{BB962C8B-B14F-4D97-AF65-F5344CB8AC3E}">
        <p14:creationId xmlns:p14="http://schemas.microsoft.com/office/powerpoint/2010/main" val="3969046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5</a:t>
            </a:fld>
            <a:endParaRPr lang="en-GB">
              <a:solidFill>
                <a:srgbClr val="000000"/>
              </a:solidFill>
            </a:endParaRPr>
          </a:p>
        </p:txBody>
      </p:sp>
      <p:sp>
        <p:nvSpPr>
          <p:cNvPr id="2" name="TextBox 1"/>
          <p:cNvSpPr txBox="1"/>
          <p:nvPr/>
        </p:nvSpPr>
        <p:spPr>
          <a:xfrm>
            <a:off x="539552" y="1772816"/>
            <a:ext cx="8280920" cy="3816429"/>
          </a:xfrm>
          <a:prstGeom prst="rect">
            <a:avLst/>
          </a:prstGeom>
          <a:noFill/>
        </p:spPr>
        <p:txBody>
          <a:bodyPr wrap="square" rtlCol="0">
            <a:spAutoFit/>
          </a:bodyPr>
          <a:lstStyle/>
          <a:p>
            <a:pPr>
              <a:spcAft>
                <a:spcPts val="2400"/>
              </a:spcAft>
            </a:pPr>
            <a:r>
              <a:rPr lang="es-ES_tradnl" sz="2400" cap="small" smtClean="0">
                <a:solidFill>
                  <a:srgbClr val="0F5494"/>
                </a:solidFill>
              </a:rPr>
              <a:t>Concentración temática</a:t>
            </a:r>
          </a:p>
          <a:p>
            <a:pPr marL="641350" indent="-504000">
              <a:spcAft>
                <a:spcPts val="1800"/>
              </a:spcAft>
              <a:buFont typeface="Wingdings" pitchFamily="2" charset="2"/>
              <a:buChar char="q"/>
            </a:pPr>
            <a:r>
              <a:rPr lang="es-ES_tradnl" sz="2400" b="0" smtClean="0">
                <a:solidFill>
                  <a:srgbClr val="0F5494"/>
                </a:solidFill>
              </a:rPr>
              <a:t>Tanto el Consejo como el PE pretenden diluir la concentración propuesta por la Comisión</a:t>
            </a:r>
          </a:p>
          <a:p>
            <a:pPr marL="641350" indent="-504000">
              <a:spcAft>
                <a:spcPts val="1800"/>
              </a:spcAft>
              <a:buFont typeface="Wingdings" pitchFamily="2" charset="2"/>
              <a:buChar char="q"/>
            </a:pPr>
            <a:r>
              <a:rPr lang="es-ES_tradnl" sz="2400" b="0" smtClean="0">
                <a:solidFill>
                  <a:srgbClr val="0F5494"/>
                </a:solidFill>
              </a:rPr>
              <a:t>El Consejo propone convertir los porcentajes mínimos para el FSE en un mecanismo adicional similar al actual </a:t>
            </a:r>
            <a:r>
              <a:rPr lang="es-ES_tradnl" sz="2400" b="0" i="1" smtClean="0">
                <a:solidFill>
                  <a:srgbClr val="0F5494"/>
                </a:solidFill>
              </a:rPr>
              <a:t>earmarking</a:t>
            </a:r>
          </a:p>
          <a:p>
            <a:pPr marL="641350" indent="-504000">
              <a:spcAft>
                <a:spcPts val="1800"/>
              </a:spcAft>
              <a:buFont typeface="Wingdings" pitchFamily="2" charset="2"/>
              <a:buChar char="q"/>
            </a:pPr>
            <a:r>
              <a:rPr lang="es-ES_tradnl" sz="2400" b="0" smtClean="0">
                <a:solidFill>
                  <a:srgbClr val="0F5494"/>
                </a:solidFill>
              </a:rPr>
              <a:t>El PE quiere que los porcentajes temáticos mínimos sean meramente indicativos</a:t>
            </a:r>
          </a:p>
        </p:txBody>
      </p:sp>
    </p:spTree>
    <p:extLst>
      <p:ext uri="{BB962C8B-B14F-4D97-AF65-F5344CB8AC3E}">
        <p14:creationId xmlns:p14="http://schemas.microsoft.com/office/powerpoint/2010/main" val="2844605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6</a:t>
            </a:fld>
            <a:endParaRPr lang="en-GB">
              <a:solidFill>
                <a:srgbClr val="000000"/>
              </a:solidFill>
            </a:endParaRPr>
          </a:p>
        </p:txBody>
      </p:sp>
      <p:sp>
        <p:nvSpPr>
          <p:cNvPr id="2" name="TextBox 1"/>
          <p:cNvSpPr txBox="1"/>
          <p:nvPr/>
        </p:nvSpPr>
        <p:spPr>
          <a:xfrm>
            <a:off x="539552" y="1772816"/>
            <a:ext cx="8280920" cy="3585597"/>
          </a:xfrm>
          <a:prstGeom prst="rect">
            <a:avLst/>
          </a:prstGeom>
          <a:noFill/>
        </p:spPr>
        <p:txBody>
          <a:bodyPr wrap="square" rtlCol="0">
            <a:spAutoFit/>
          </a:bodyPr>
          <a:lstStyle/>
          <a:p>
            <a:pPr>
              <a:spcAft>
                <a:spcPts val="2400"/>
              </a:spcAft>
            </a:pPr>
            <a:r>
              <a:rPr lang="es-ES_tradnl" sz="2400" cap="small" smtClean="0">
                <a:solidFill>
                  <a:srgbClr val="0F5494"/>
                </a:solidFill>
              </a:rPr>
              <a:t>Marco Estratégico Común</a:t>
            </a:r>
          </a:p>
          <a:p>
            <a:pPr marL="641350" indent="-504000">
              <a:spcAft>
                <a:spcPts val="1800"/>
              </a:spcAft>
              <a:buFont typeface="Wingdings" pitchFamily="2" charset="2"/>
              <a:buChar char="q"/>
            </a:pPr>
            <a:r>
              <a:rPr lang="es-ES_tradnl" sz="2400" b="0" smtClean="0">
                <a:solidFill>
                  <a:srgbClr val="0F5494"/>
                </a:solidFill>
              </a:rPr>
              <a:t>La Comisión propuso que el MEC se adoptara como un acto delegado (al menos, los elementos más técnicos del mismo)</a:t>
            </a:r>
          </a:p>
          <a:p>
            <a:pPr marL="641350" indent="-504000">
              <a:spcAft>
                <a:spcPts val="1800"/>
              </a:spcAft>
              <a:buFont typeface="Wingdings" pitchFamily="2" charset="2"/>
              <a:buChar char="q"/>
            </a:pPr>
            <a:r>
              <a:rPr lang="es-ES_tradnl" sz="2400" b="0" smtClean="0">
                <a:solidFill>
                  <a:srgbClr val="0F5494"/>
                </a:solidFill>
              </a:rPr>
              <a:t>Tanto el Consejo como el PE pretenden que se tramite exclusivamente como un anexo al Reglamento General, lo que previsiblemente comportaría una reducción de su contenido</a:t>
            </a:r>
          </a:p>
        </p:txBody>
      </p:sp>
    </p:spTree>
    <p:extLst>
      <p:ext uri="{BB962C8B-B14F-4D97-AF65-F5344CB8AC3E}">
        <p14:creationId xmlns:p14="http://schemas.microsoft.com/office/powerpoint/2010/main" val="142849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7</a:t>
            </a:fld>
            <a:endParaRPr lang="en-GB">
              <a:solidFill>
                <a:srgbClr val="000000"/>
              </a:solidFill>
            </a:endParaRPr>
          </a:p>
        </p:txBody>
      </p:sp>
      <p:sp>
        <p:nvSpPr>
          <p:cNvPr id="2" name="TextBox 1"/>
          <p:cNvSpPr txBox="1"/>
          <p:nvPr/>
        </p:nvSpPr>
        <p:spPr>
          <a:xfrm>
            <a:off x="539552" y="1772816"/>
            <a:ext cx="8280920" cy="3816429"/>
          </a:xfrm>
          <a:prstGeom prst="rect">
            <a:avLst/>
          </a:prstGeom>
          <a:noFill/>
        </p:spPr>
        <p:txBody>
          <a:bodyPr wrap="square" rtlCol="0">
            <a:spAutoFit/>
          </a:bodyPr>
          <a:lstStyle/>
          <a:p>
            <a:pPr>
              <a:spcAft>
                <a:spcPts val="2400"/>
              </a:spcAft>
            </a:pPr>
            <a:r>
              <a:rPr lang="es-ES_tradnl" sz="2400" cap="small" smtClean="0">
                <a:solidFill>
                  <a:srgbClr val="0F5494"/>
                </a:solidFill>
              </a:rPr>
              <a:t>Contrato de Asociación</a:t>
            </a:r>
          </a:p>
          <a:p>
            <a:pPr marL="641350" indent="-504000">
              <a:spcAft>
                <a:spcPts val="1800"/>
              </a:spcAft>
              <a:buFont typeface="Wingdings" pitchFamily="2" charset="2"/>
              <a:buChar char="q"/>
            </a:pPr>
            <a:r>
              <a:rPr lang="es-ES_tradnl" sz="2400" b="0" smtClean="0">
                <a:solidFill>
                  <a:srgbClr val="0F5494"/>
                </a:solidFill>
              </a:rPr>
              <a:t>La propuesta de la Comisión contemplaba la adopción de una decisión relativa al conjunto del documento</a:t>
            </a:r>
          </a:p>
          <a:p>
            <a:pPr marL="641350" indent="-504000">
              <a:spcAft>
                <a:spcPts val="1800"/>
              </a:spcAft>
              <a:buFont typeface="Wingdings" pitchFamily="2" charset="2"/>
              <a:buChar char="q"/>
            </a:pPr>
            <a:r>
              <a:rPr lang="es-ES_tradnl" sz="2400" b="0" smtClean="0">
                <a:solidFill>
                  <a:srgbClr val="0F5494"/>
                </a:solidFill>
              </a:rPr>
              <a:t>El PE está de acuerdo con esta propuesta...</a:t>
            </a:r>
          </a:p>
          <a:p>
            <a:pPr marL="641350" indent="-504000">
              <a:spcAft>
                <a:spcPts val="1800"/>
              </a:spcAft>
              <a:buFont typeface="Wingdings" pitchFamily="2" charset="2"/>
              <a:buChar char="q"/>
            </a:pPr>
            <a:r>
              <a:rPr lang="es-ES_tradnl" sz="2400" b="0" smtClean="0">
                <a:solidFill>
                  <a:srgbClr val="0F5494"/>
                </a:solidFill>
              </a:rPr>
              <a:t>... pero el Consejo, en cambio, quiere que la Comisión se pronuncie únicamente sobre una parte del mismo</a:t>
            </a:r>
          </a:p>
        </p:txBody>
      </p:sp>
    </p:spTree>
    <p:extLst>
      <p:ext uri="{BB962C8B-B14F-4D97-AF65-F5344CB8AC3E}">
        <p14:creationId xmlns:p14="http://schemas.microsoft.com/office/powerpoint/2010/main" val="2163483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8</a:t>
            </a:fld>
            <a:endParaRPr lang="en-GB">
              <a:solidFill>
                <a:srgbClr val="000000"/>
              </a:solidFill>
            </a:endParaRPr>
          </a:p>
        </p:txBody>
      </p:sp>
      <p:sp>
        <p:nvSpPr>
          <p:cNvPr id="2" name="TextBox 1"/>
          <p:cNvSpPr txBox="1"/>
          <p:nvPr/>
        </p:nvSpPr>
        <p:spPr>
          <a:xfrm>
            <a:off x="556185" y="1340768"/>
            <a:ext cx="8280920" cy="5432256"/>
          </a:xfrm>
          <a:prstGeom prst="rect">
            <a:avLst/>
          </a:prstGeom>
          <a:noFill/>
        </p:spPr>
        <p:txBody>
          <a:bodyPr wrap="square" rtlCol="0">
            <a:spAutoFit/>
          </a:bodyPr>
          <a:lstStyle/>
          <a:p>
            <a:pPr>
              <a:spcAft>
                <a:spcPts val="2400"/>
              </a:spcAft>
            </a:pPr>
            <a:r>
              <a:rPr lang="es-ES_tradnl" sz="2400" cap="small" smtClean="0">
                <a:solidFill>
                  <a:srgbClr val="0F5494"/>
                </a:solidFill>
              </a:rPr>
              <a:t>Código de Conducta sobre la Asociación</a:t>
            </a:r>
          </a:p>
          <a:p>
            <a:pPr marL="641350" indent="-504000">
              <a:spcAft>
                <a:spcPts val="1800"/>
              </a:spcAft>
              <a:buFont typeface="Wingdings" pitchFamily="2" charset="2"/>
              <a:buChar char="q"/>
            </a:pPr>
            <a:r>
              <a:rPr lang="es-ES_tradnl" sz="2400" b="0" smtClean="0">
                <a:solidFill>
                  <a:srgbClr val="0F5494"/>
                </a:solidFill>
              </a:rPr>
              <a:t>En abril de este año la Comisión publicó un Documento de Trabajo para impulsar la plena implicación de los distintos actores en la programación y gestión de la Política de Cohesión, tanto a nivel vertical (incluyendo regiones y entes locales) como horizontal (agentes socioeconómicos y sociedad civil)</a:t>
            </a:r>
          </a:p>
          <a:p>
            <a:pPr marL="641350" indent="-504000">
              <a:spcAft>
                <a:spcPts val="1800"/>
              </a:spcAft>
              <a:buFont typeface="Wingdings" pitchFamily="2" charset="2"/>
              <a:buChar char="q"/>
            </a:pPr>
            <a:r>
              <a:rPr lang="es-ES_tradnl" sz="2400" b="0" smtClean="0">
                <a:solidFill>
                  <a:srgbClr val="0F5494"/>
                </a:solidFill>
              </a:rPr>
              <a:t>Sobre esta base, el PE apoya la elaboración de un Código de Conducta como acto delegado (incluso reforzando el papel de ciudades y regiones) mientras que el Consejo no es partidario</a:t>
            </a:r>
          </a:p>
        </p:txBody>
      </p:sp>
    </p:spTree>
    <p:extLst>
      <p:ext uri="{BB962C8B-B14F-4D97-AF65-F5344CB8AC3E}">
        <p14:creationId xmlns:p14="http://schemas.microsoft.com/office/powerpoint/2010/main" val="23981059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5EDBA0EB-DCE7-4F34-B3DC-861DD568B366}" type="slidenum">
              <a:rPr lang="en-GB" smtClean="0">
                <a:solidFill>
                  <a:srgbClr val="000000"/>
                </a:solidFill>
              </a:rPr>
              <a:pPr>
                <a:defRPr/>
              </a:pPr>
              <a:t>9</a:t>
            </a:fld>
            <a:endParaRPr lang="en-GB">
              <a:solidFill>
                <a:srgbClr val="000000"/>
              </a:solidFill>
            </a:endParaRPr>
          </a:p>
        </p:txBody>
      </p:sp>
      <p:sp>
        <p:nvSpPr>
          <p:cNvPr id="2" name="TextBox 1"/>
          <p:cNvSpPr txBox="1"/>
          <p:nvPr/>
        </p:nvSpPr>
        <p:spPr>
          <a:xfrm>
            <a:off x="539552" y="1916832"/>
            <a:ext cx="8280920" cy="3077766"/>
          </a:xfrm>
          <a:prstGeom prst="rect">
            <a:avLst/>
          </a:prstGeom>
          <a:noFill/>
        </p:spPr>
        <p:txBody>
          <a:bodyPr wrap="square" rtlCol="0">
            <a:spAutoFit/>
          </a:bodyPr>
          <a:lstStyle/>
          <a:p>
            <a:pPr>
              <a:spcAft>
                <a:spcPts val="2400"/>
              </a:spcAft>
            </a:pPr>
            <a:r>
              <a:rPr lang="es-ES_tradnl" sz="2400" cap="small" smtClean="0">
                <a:solidFill>
                  <a:srgbClr val="0F5494"/>
                </a:solidFill>
              </a:rPr>
              <a:t>Condicionalidades ex-ante generales</a:t>
            </a:r>
          </a:p>
          <a:p>
            <a:pPr marL="641350" indent="-504000">
              <a:spcAft>
                <a:spcPts val="1800"/>
              </a:spcAft>
              <a:buFont typeface="Wingdings" pitchFamily="2" charset="2"/>
              <a:buChar char="q"/>
            </a:pPr>
            <a:r>
              <a:rPr lang="es-ES_tradnl" sz="2400" b="0" smtClean="0">
                <a:solidFill>
                  <a:srgbClr val="0F5494"/>
                </a:solidFill>
              </a:rPr>
              <a:t>Relativas a anti-discriminación, igualdad de género, discapacidad</a:t>
            </a:r>
          </a:p>
          <a:p>
            <a:pPr marL="641350" indent="-504000">
              <a:spcAft>
                <a:spcPts val="1800"/>
              </a:spcAft>
              <a:buFont typeface="Wingdings" pitchFamily="2" charset="2"/>
              <a:buChar char="q"/>
            </a:pPr>
            <a:r>
              <a:rPr lang="es-ES_tradnl" sz="2400" b="0" smtClean="0">
                <a:solidFill>
                  <a:srgbClr val="0F5494"/>
                </a:solidFill>
              </a:rPr>
              <a:t>Incluidas en la propuesta de la Comisión y apoyadas por el PE...</a:t>
            </a:r>
          </a:p>
          <a:p>
            <a:pPr marL="641350" indent="-504000">
              <a:spcAft>
                <a:spcPts val="1800"/>
              </a:spcAft>
              <a:buFont typeface="Wingdings" pitchFamily="2" charset="2"/>
              <a:buChar char="q"/>
            </a:pPr>
            <a:r>
              <a:rPr lang="es-ES_tradnl" sz="2400" b="0" smtClean="0">
                <a:solidFill>
                  <a:srgbClr val="0F5494"/>
                </a:solidFill>
              </a:rPr>
              <a:t>... aunque el Consejo pretende eliminarlas</a:t>
            </a:r>
          </a:p>
        </p:txBody>
      </p:sp>
    </p:spTree>
    <p:extLst>
      <p:ext uri="{BB962C8B-B14F-4D97-AF65-F5344CB8AC3E}">
        <p14:creationId xmlns:p14="http://schemas.microsoft.com/office/powerpoint/2010/main" val="26416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F08274C8D45EF47BEF16D2755F58AE4" ma:contentTypeVersion="1" ma:contentTypeDescription="Crear nuevo documento." ma:contentTypeScope="" ma:versionID="0551156b07ca620995130238c42e9103">
  <xsd:schema xmlns:xsd="http://www.w3.org/2001/XMLSchema" xmlns:xs="http://www.w3.org/2001/XMLSchema" xmlns:p="http://schemas.microsoft.com/office/2006/metadata/properties" xmlns:ns1="http://schemas.microsoft.com/sharepoint/v3" targetNamespace="http://schemas.microsoft.com/office/2006/metadata/properties" ma:root="true" ma:fieldsID="0b5f0d48ff83a005300e43886532853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7275D81-32BB-4266-B358-9D9255F7D046}"/>
</file>

<file path=customXml/itemProps2.xml><?xml version="1.0" encoding="utf-8"?>
<ds:datastoreItem xmlns:ds="http://schemas.openxmlformats.org/officeDocument/2006/customXml" ds:itemID="{DEBDC785-B97B-40AB-8CE3-0EEC9EAE7306}"/>
</file>

<file path=customXml/itemProps3.xml><?xml version="1.0" encoding="utf-8"?>
<ds:datastoreItem xmlns:ds="http://schemas.openxmlformats.org/officeDocument/2006/customXml" ds:itemID="{B547B568-B895-4C2B-911C-A74EED7833CA}"/>
</file>

<file path=docProps/app.xml><?xml version="1.0" encoding="utf-8"?>
<Properties xmlns="http://schemas.openxmlformats.org/officeDocument/2006/extended-properties" xmlns:vt="http://schemas.openxmlformats.org/officeDocument/2006/docPropsVTypes">
  <TotalTime>2159</TotalTime>
  <Words>815</Words>
  <Application>Microsoft Office PowerPoint</Application>
  <PresentationFormat>On-screen Show (4:3)</PresentationFormat>
  <Paragraphs>69</Paragraphs>
  <Slides>14</Slides>
  <Notes>1</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1_Default Design</vt:lpstr>
      <vt:lpstr>Custom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ESTADO ACTUAL NEGOC. REGLAM. POLÍT. COHESIÓN 2014-2020</dc:title>
  <dc:creator>turneem</dc:creator>
  <cp:lastModifiedBy>TORREBADELLA AGUILA Jordi (REGIO)</cp:lastModifiedBy>
  <cp:revision>163</cp:revision>
  <dcterms:created xsi:type="dcterms:W3CDTF">2011-10-28T10:25:18Z</dcterms:created>
  <dcterms:modified xsi:type="dcterms:W3CDTF">2012-12-10T10:17:52Z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0x0101005F08274C8D45EF47BEF16D2755F58AE4</vt:lpwstr>
  </property>
</Properties>
</file>