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41"/>
  </p:notesMasterIdLst>
  <p:handoutMasterIdLst>
    <p:handoutMasterId r:id="rId42"/>
  </p:handoutMasterIdLst>
  <p:sldIdLst>
    <p:sldId id="314" r:id="rId5"/>
    <p:sldId id="345" r:id="rId6"/>
    <p:sldId id="385" r:id="rId7"/>
    <p:sldId id="405" r:id="rId8"/>
    <p:sldId id="409" r:id="rId9"/>
    <p:sldId id="460" r:id="rId10"/>
    <p:sldId id="414" r:id="rId11"/>
    <p:sldId id="410" r:id="rId12"/>
    <p:sldId id="411" r:id="rId13"/>
    <p:sldId id="412" r:id="rId14"/>
    <p:sldId id="404" r:id="rId15"/>
    <p:sldId id="442" r:id="rId16"/>
    <p:sldId id="446" r:id="rId17"/>
    <p:sldId id="447" r:id="rId18"/>
    <p:sldId id="461" r:id="rId19"/>
    <p:sldId id="450" r:id="rId20"/>
    <p:sldId id="455" r:id="rId21"/>
    <p:sldId id="451" r:id="rId22"/>
    <p:sldId id="417" r:id="rId23"/>
    <p:sldId id="418" r:id="rId24"/>
    <p:sldId id="456" r:id="rId25"/>
    <p:sldId id="420" r:id="rId26"/>
    <p:sldId id="421" r:id="rId27"/>
    <p:sldId id="424" r:id="rId28"/>
    <p:sldId id="425" r:id="rId29"/>
    <p:sldId id="457" r:id="rId30"/>
    <p:sldId id="426" r:id="rId31"/>
    <p:sldId id="430" r:id="rId32"/>
    <p:sldId id="431" r:id="rId33"/>
    <p:sldId id="439" r:id="rId34"/>
    <p:sldId id="436" r:id="rId35"/>
    <p:sldId id="432" r:id="rId36"/>
    <p:sldId id="438" r:id="rId37"/>
    <p:sldId id="433" r:id="rId38"/>
    <p:sldId id="458" r:id="rId39"/>
    <p:sldId id="445" r:id="rId40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fol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folHlink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660066"/>
    <a:srgbClr val="9900FF"/>
    <a:srgbClr val="C4FE9C"/>
    <a:srgbClr val="852B78"/>
    <a:srgbClr val="E95959"/>
    <a:srgbClr val="F7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3" autoAdjust="0"/>
    <p:restoredTop sz="98898" autoAdjust="0"/>
  </p:normalViewPr>
  <p:slideViewPr>
    <p:cSldViewPr>
      <p:cViewPr>
        <p:scale>
          <a:sx n="86" d="100"/>
          <a:sy n="86" d="100"/>
        </p:scale>
        <p:origin x="-110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96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2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998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379986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FCE027-8D6B-422C-ABE0-B47E335C73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1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2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689996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08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78408"/>
            <a:ext cx="2946400" cy="49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1AB71C-3EF1-42AC-9BF1-ED9203C253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64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F41EC-F6AD-42D2-8EC0-59B0353187E0}" type="slidenum">
              <a:rPr lang="es-ES" smtClean="0"/>
              <a:pPr/>
              <a:t>1</a:t>
            </a:fld>
            <a:endParaRPr lang="es-E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1AB71C-3EF1-42AC-9BF1-ED9203C253CC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P:\Plantillas\NOVAS PLANTILLAS DE FACENDA\LOGO conselleria azu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446088"/>
            <a:ext cx="1397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130425"/>
            <a:ext cx="8642350" cy="1470025"/>
          </a:xfrm>
        </p:spPr>
        <p:txBody>
          <a:bodyPr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s-ES"/>
              <a:t>Faga clic para cambiar título	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1013" y="6481763"/>
            <a:ext cx="2133600" cy="376237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smtClean="0"/>
              <a:t>páxina </a:t>
            </a:r>
            <a:fld id="{A355E7D8-555E-4405-9EBA-6F9D347AE87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F78F8F6A-CDF5-42FF-A1E6-459E670AD6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404813"/>
            <a:ext cx="2105025" cy="59039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95288" y="404813"/>
            <a:ext cx="6167437" cy="59039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EAD1E5D6-6318-4235-BDED-8E11FE19B5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9588" y="404813"/>
            <a:ext cx="5770562" cy="5032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95288" y="1196975"/>
            <a:ext cx="4068762" cy="5111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6450" y="1196975"/>
            <a:ext cx="4070350" cy="51117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26332D18-9B6E-421A-9F35-882F67F23C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6A376E78-2342-4CCE-A6CC-A7070FB823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51551F3F-D42F-4B43-A77B-9A6F3D0E90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4068762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16450" y="1196975"/>
            <a:ext cx="407035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27A50B0A-BD58-4124-B4E3-769BAA0EFC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0BE99AF3-C2A2-45D1-82F2-16F2293891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747F5F03-8840-4BD1-8B04-E53CC3AFCE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DC546132-4359-4A81-9461-9506266568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7EA9968C-1388-42C2-8A8E-CB0C2A7592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páxina </a:t>
            </a:r>
            <a:fld id="{E941074C-15F7-4204-A454-6AAB54EBB3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9588" y="404813"/>
            <a:ext cx="57705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Faga clic para insertar título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96975"/>
            <a:ext cx="82915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Faga clic para insertar texto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dirty="0" err="1" smtClean="0"/>
              <a:t>páxina</a:t>
            </a:r>
            <a:r>
              <a:rPr lang="es-ES" dirty="0" smtClean="0"/>
              <a:t> </a:t>
            </a:r>
            <a:fld id="{1029CDB7-1AD9-43F0-848F-FBD258400A7D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1269" name="Picture 20" descr="P:\Plantillas\NOVAS PLANTILLAS DE FACENDA\LOGO conselleria azul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6725" y="446088"/>
            <a:ext cx="1397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hdr="0" ftr="0" dt="0"/>
  <p:txStyles>
    <p:titleStyle>
      <a:lvl1pPr algn="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2pPr>
      <a:lvl3pPr algn="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3pPr>
      <a:lvl4pPr algn="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4pPr>
      <a:lvl5pPr algn="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5pPr>
      <a:lvl6pPr marL="457200" algn="r" rtl="0" fontAlgn="base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6pPr>
      <a:lvl7pPr marL="914400" algn="r" rtl="0" fontAlgn="base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7pPr>
      <a:lvl8pPr marL="1371600" algn="r" rtl="0" fontAlgn="base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8pPr>
      <a:lvl9pPr marL="1828800" algn="r" rtl="0" fontAlgn="base">
        <a:lnSpc>
          <a:spcPct val="110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95000"/>
        </a:lnSpc>
        <a:spcBef>
          <a:spcPct val="0"/>
        </a:spcBef>
        <a:spcAft>
          <a:spcPct val="0"/>
        </a:spcAft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vigo.es/" TargetMode="External"/><Relationship Id="rId7" Type="http://schemas.openxmlformats.org/officeDocument/2006/relationships/image" Target="cid:image001.jpg@01CDD2F3.25E6EFF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jpg@01CDD2F3.25E6EFF0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cid:image004.jpg@01CDD2F3.25E6EFF0" TargetMode="External"/><Relationship Id="rId3" Type="http://schemas.openxmlformats.org/officeDocument/2006/relationships/image" Target="../media/image7.gif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jpg@01CDD2F3.25E6EFF0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veterinaria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ostgalicia.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s.televes.net/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elleriadefacenda.es/web/portal/dia-de-europa" TargetMode="External"/><Relationship Id="rId2" Type="http://schemas.openxmlformats.org/officeDocument/2006/relationships/hyperlink" Target="http://www.conselleriadefacenda.es/export/sites/default/Economia/Biblioteca/Documentos/Area_Planificacion_Economica/Campaxa_publicitaria_PO_FEDER_Galicia_2007-2013_xPrensa._Julio_2012x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oceans.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Grp="1" noChangeArrowheads="1"/>
          </p:cNvSpPr>
          <p:nvPr>
            <p:ph type="ctrTitle"/>
          </p:nvPr>
        </p:nvSpPr>
        <p:spPr>
          <a:xfrm>
            <a:off x="285750" y="1484785"/>
            <a:ext cx="8642350" cy="2592287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Logros del</a:t>
            </a:r>
            <a:b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Programa Operativo FEDER </a:t>
            </a:r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Galicia </a:t>
            </a:r>
            <a:b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2007-2013</a:t>
            </a:r>
            <a:b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(año 2012)</a:t>
            </a:r>
            <a:endParaRPr lang="es-ES" sz="3200" b="1" i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3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6" name="5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5" name="4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8947" y="4869160"/>
            <a:ext cx="4982952" cy="145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96944" cy="720080"/>
          </a:xfrm>
        </p:spPr>
        <p:txBody>
          <a:bodyPr/>
          <a:lstStyle/>
          <a:p>
            <a:pPr lvl="0"/>
            <a:r>
              <a:rPr lang="es-ES" sz="1400" b="1" dirty="0">
                <a:solidFill>
                  <a:srgbClr val="3366FF"/>
                </a:solidFill>
              </a:rPr>
              <a:t>1.- Investigación y desarrollo .-</a:t>
            </a:r>
            <a:r>
              <a:rPr lang="es-ES" sz="1400" b="1" dirty="0"/>
              <a:t> Investigación en las Universidades públicas gallegas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764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Proxectos</a:t>
            </a:r>
            <a:r>
              <a:rPr lang="es-E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emerxentes</a:t>
            </a:r>
            <a:r>
              <a:rPr lang="es-E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«Crecer como grupo de investigación»</a:t>
            </a:r>
          </a:p>
          <a:p>
            <a:r>
              <a:rPr lang="es-ES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«La unión hace la fuerza»</a:t>
            </a: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Destacan cuatro proyectos , dirigidos a reforzar pequeños grupos de investigación en las diferentes universidades gallegas, </a:t>
            </a: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Además han obtenido el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s-E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Starting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2011” (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los 40 europeos en total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Tres grupos de la Universidad de Santiago de Compostela, USC, uno de la Facultad de Física y dos de la Facultad de Medicina</a:t>
            </a:r>
          </a:p>
          <a:p>
            <a:pPr lvl="2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buFont typeface="Wingdings" pitchFamily="2" charset="2"/>
              <a:buChar char="q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Uno de la Universidad de Vigo, de la Facultad de Biología </a:t>
            </a:r>
          </a:p>
          <a:p>
            <a:pPr lvl="1"/>
            <a:endParaRPr lang="es-ES" sz="1600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sz="1600" b="1" u="sng" dirty="0" smtClean="0"/>
          </a:p>
          <a:p>
            <a:r>
              <a:rPr lang="es-ES" sz="1600" b="1" u="sng" dirty="0" smtClean="0"/>
              <a:t> </a:t>
            </a:r>
            <a:endParaRPr lang="es-ES" sz="1600" dirty="0" smtClean="0"/>
          </a:p>
          <a:p>
            <a:pPr lvl="0"/>
            <a:endParaRPr lang="es-ES" sz="1600" dirty="0" smtClean="0"/>
          </a:p>
          <a:p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9073008" cy="648072"/>
          </a:xfrm>
        </p:spPr>
        <p:txBody>
          <a:bodyPr/>
          <a:lstStyle/>
          <a:p>
            <a:pPr algn="l">
              <a:defRPr/>
            </a:pP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empresarial: </a:t>
            </a:r>
            <a:r>
              <a:rPr lang="es-ES" sz="1800" b="1" dirty="0" smtClean="0">
                <a:solidFill>
                  <a:srgbClr val="3366FF"/>
                </a:solidFill>
              </a:rPr>
              <a:t>tejido productivo: </a:t>
            </a:r>
            <a:r>
              <a:rPr lang="es-ES" sz="1800" b="1" i="1" dirty="0" smtClean="0">
                <a:solidFill>
                  <a:schemeClr val="accent1">
                    <a:lumMod val="50000"/>
                  </a:schemeClr>
                </a:solidFill>
              </a:rPr>
              <a:t>+ competitivo + sólido + innovador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84249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Tres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proyectos innovadores gestionados por el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Instituto </a:t>
            </a:r>
            <a:r>
              <a:rPr lang="es-E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Galego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Promoción Económica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(IGAPE, 203525), a través de ayudas a </a:t>
            </a:r>
            <a:r>
              <a:rPr lang="es-E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PYMEs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</a:t>
            </a:r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DELTA VIGO, S.L,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(TP 1.07.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Inversiones en las empresas directamente vinculadas a la innovación (tecnologías innovadoras, creación de nuevas empresas emprendidas por las universidades, centros y empresas de IDT y empresas existentes...). </a:t>
            </a:r>
            <a:r>
              <a:rPr lang="es-E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Sector de la automoción y aeronáutica </a:t>
            </a:r>
          </a:p>
          <a:p>
            <a:pPr algn="just"/>
            <a:endParaRPr lang="es-ES" sz="16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 VETERINARIA , SL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TP 1.07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Inversiones en las empresas directamente vinculadas a la innovación (tecnologías innovadoras, creación de nuevas empresas emprendidas por las universidades, centros y empresas de IDT y empresas existentes...)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Sector de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es-E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fabricación y comercialización de productos químicos y veterinarios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 algn="just">
              <a:buFont typeface="+mj-lt"/>
              <a:buAutoNum type="arabicPeriod" startAt="3"/>
            </a:pP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COMPOST GALICIA, S.A.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(TP 2.09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Otras acciones que se destinan al estímulo de la innovación y el espíritu de empresa en las pequeñas empresas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es-E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Sector: Químico </a:t>
            </a:r>
            <a:r>
              <a:rPr lang="es-E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(Fabricación de abonos</a:t>
            </a:r>
            <a:r>
              <a:rPr lang="es-E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s-ES" sz="16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08720"/>
            <a:ext cx="9217024" cy="79208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empresarial.-</a:t>
            </a:r>
            <a:r>
              <a:rPr lang="es-ES" b="1" dirty="0"/>
              <a:t>INDUSTRIAS DELTA VIGO, S.L</a:t>
            </a:r>
            <a:r>
              <a:rPr lang="es-ES" b="1" dirty="0" smtClean="0"/>
              <a:t>. IG103.2010.1.70</a:t>
            </a:r>
            <a:r>
              <a:rPr lang="es-ES" dirty="0"/>
              <a:t/>
            </a:r>
            <a:br>
              <a:rPr lang="es-ES" dirty="0"/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628800"/>
            <a:ext cx="8568952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Datos </a:t>
            </a:r>
            <a:r>
              <a:rPr lang="es-ES" i="1" dirty="0"/>
              <a:t>Económicos (2010)</a:t>
            </a:r>
            <a:endParaRPr lang="es-ES" dirty="0"/>
          </a:p>
          <a:p>
            <a:pPr lvl="0"/>
            <a:r>
              <a:rPr lang="es-ES" dirty="0"/>
              <a:t>Facturación: 12,6 millones de €</a:t>
            </a:r>
          </a:p>
          <a:p>
            <a:pPr lvl="0"/>
            <a:r>
              <a:rPr lang="es-ES" dirty="0"/>
              <a:t>Nº de empleados: 90</a:t>
            </a:r>
          </a:p>
          <a:p>
            <a:pPr lvl="0"/>
            <a:r>
              <a:rPr lang="es-ES" u="sng" dirty="0">
                <a:hlinkClick r:id="rId3"/>
              </a:rPr>
              <a:t>http://www.deltavigo.es</a:t>
            </a:r>
            <a:r>
              <a:rPr lang="es-ES" dirty="0"/>
              <a:t> </a:t>
            </a:r>
          </a:p>
          <a:p>
            <a:r>
              <a:rPr lang="es-ES" dirty="0"/>
              <a:t>SECTOR DE ACTIVIDAD:</a:t>
            </a:r>
          </a:p>
          <a:p>
            <a:pPr lvl="2"/>
            <a:r>
              <a:rPr lang="es-ES" dirty="0"/>
              <a:t>Auxiliar de </a:t>
            </a:r>
            <a:r>
              <a:rPr lang="es-ES" dirty="0" smtClean="0"/>
              <a:t>automoción</a:t>
            </a:r>
          </a:p>
          <a:p>
            <a:pPr lvl="2"/>
            <a:endParaRPr lang="es-ES" dirty="0" smtClean="0"/>
          </a:p>
          <a:p>
            <a:pPr lvl="2"/>
            <a:endParaRPr lang="es-ES" dirty="0"/>
          </a:p>
          <a:p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Pertenece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Clúster de la Automoción de Galicia (CEAGA) desde su constitución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Desde el año 2009, aproximadamente el 70 por ciento de las ventas se dirigen a clientes del sector aeronáutico y aeroespacial, con proyección internacional, abarcando en la actualidad su marco geográfico de clientes países como Alemania, Francia, Irlanda y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Canadá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endParaRPr lang="es-ES" dirty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 descr="http://www.empresas.mundo-r.com/20040563W0001/imgs/m004.jpg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5" y="3284984"/>
            <a:ext cx="8458744" cy="1469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5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08720"/>
            <a:ext cx="9217024" cy="79208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empresarial.-</a:t>
            </a:r>
            <a:r>
              <a:rPr lang="es-ES" b="1" dirty="0"/>
              <a:t>INDUSTRIAS DELTA VIGO, S.L</a:t>
            </a:r>
            <a:r>
              <a:rPr lang="es-ES" b="1" dirty="0" smtClean="0"/>
              <a:t>. IG103.2010.1.70</a:t>
            </a:r>
            <a:r>
              <a:rPr lang="es-ES" dirty="0"/>
              <a:t/>
            </a:r>
            <a:br>
              <a:rPr lang="es-ES" dirty="0"/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628800"/>
            <a:ext cx="856895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INDUSTRIAS DELTA VIGO, S.L. diseña, desarrolla y fabrica 6 líneas de productos: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Ingeniería de desarrollo de bienes de equipo para automoción y aeronáutica llave en mano.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Fabricación de bienes de equipo para automoción y aeronáutica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Automatización de sistemas productivos y robótica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Fabricación de piezas y conjuntos componentes de aeronáutica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Fabricación de productos </a:t>
            </a:r>
            <a:r>
              <a:rPr lang="es-ES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la automoción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Mantenimiento de líneas productivas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Descripción del proyecto: Diseño y desarrollo de máquinas con tecnología </a:t>
            </a:r>
            <a:r>
              <a:rPr lang="es-ES" sz="18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Pressforming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altamente automatizada, para la fabricación flexible de estructuras primarias 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s-E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fibra de carbono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hasta 50 metros y con espesores de hasta 12 </a:t>
            </a:r>
            <a:r>
              <a:rPr lang="es-E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mm.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aplicación fundamentalmente a la construcción de aeronaves</a:t>
            </a:r>
          </a:p>
          <a:p>
            <a:pPr algn="just"/>
            <a:endParaRPr lang="es-ES" sz="1600" dirty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 descr="http://www.empresas.mundo-r.com/20040563W0001/imgs/m001.jp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86" y="4581128"/>
            <a:ext cx="7731438" cy="1613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08720"/>
            <a:ext cx="9217024" cy="79208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empresarial.-</a:t>
            </a:r>
            <a:r>
              <a:rPr lang="es-ES" b="1" dirty="0"/>
              <a:t>INDUSTRIAS DELTA VIGO, S.L</a:t>
            </a:r>
            <a:r>
              <a:rPr lang="es-ES" b="1" dirty="0" smtClean="0"/>
              <a:t>. IG103.2010.1.70</a:t>
            </a:r>
            <a:r>
              <a:rPr lang="es-ES" dirty="0"/>
              <a:t/>
            </a:r>
            <a:br>
              <a:rPr lang="es-ES" dirty="0"/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2" y="1628800"/>
            <a:ext cx="878497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Aplicación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</a:t>
            </a:r>
            <a:r>
              <a:rPr lang="es-E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fibra de </a:t>
            </a:r>
            <a:r>
              <a:rPr lang="es-E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carbono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espectacular línea ascendente en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construcción de nuevas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aeronaves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debido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fundamentalmente a las ventajas que presenta la utilización de los materiales compuestos y la fibra de carbono en particular, frente a los materiales metálicos: relación peso-resistencia, resistencia a fatiga, y factor de corrosión nulo entre otros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revierte en una reducción de dos de los costes operativos fundamentales de un avión: consumo de combustible y mantenimiento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1" name="10 Imagen" descr="http://1.bp.blogspot.com/_29j56KYtR9Q/TBEuqtNjyjI/AAAAAAAAAAs/35gKL4CNW0E/s1600/AIRBUS_300-600ST_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810" y="3717032"/>
            <a:ext cx="4414382" cy="287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08720"/>
            <a:ext cx="9217024" cy="79208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empresarial.-</a:t>
            </a:r>
            <a:r>
              <a:rPr lang="es-ES" b="1" dirty="0"/>
              <a:t>INDUSTRIAS DELTA VIGO, S.L</a:t>
            </a:r>
            <a:r>
              <a:rPr lang="es-ES" b="1" dirty="0" smtClean="0"/>
              <a:t>. IG103.2010.1.70</a:t>
            </a:r>
            <a:r>
              <a:rPr lang="es-ES" dirty="0"/>
              <a:t/>
            </a:r>
            <a:br>
              <a:rPr lang="es-ES" dirty="0"/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79512" y="1628800"/>
            <a:ext cx="8784976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i="1" dirty="0" smtClean="0">
                <a:solidFill>
                  <a:schemeClr val="accent1">
                    <a:lumMod val="25000"/>
                  </a:schemeClr>
                </a:solidFill>
              </a:rPr>
              <a:t>Nuevo proceso</a:t>
            </a:r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llama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PRESSFORMING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que consiste en la combinación de 2 procesos: </a:t>
            </a: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calor (</a:t>
            </a:r>
            <a:r>
              <a:rPr lang="es-E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forming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y </a:t>
            </a: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presión.</a:t>
            </a:r>
            <a:endParaRPr lang="es-ES" sz="1600" dirty="0" smtClean="0"/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es una </a:t>
            </a:r>
            <a:r>
              <a:rPr lang="es-E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solución tecnológica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el conformado automatizado de estructuras primarias de fibra de carbono de hasta 50 metros de longitud, y espesores de hasta 12 mm.</a:t>
            </a: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 descr="http://www.empresas.mundo-r.com/20040563W0001/imgs/m002.jpg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72390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http://www.empresas.mundo-r.com/20040563W0001/imgs/m003.jpg"/>
          <p:cNvPicPr/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72390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1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08720"/>
            <a:ext cx="9217024" cy="79208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empresarial.-</a:t>
            </a:r>
            <a:r>
              <a:rPr lang="es-ES" b="1" dirty="0"/>
              <a:t>INDUSTRIAS DELTA VIGO, S.L</a:t>
            </a:r>
            <a:r>
              <a:rPr lang="es-ES" b="1" dirty="0" smtClean="0"/>
              <a:t>. IG103.2010.1.70</a:t>
            </a:r>
            <a:r>
              <a:rPr lang="es-ES" dirty="0"/>
              <a:t/>
            </a:r>
            <a:br>
              <a:rPr lang="es-ES" dirty="0"/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412776"/>
            <a:ext cx="8568952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Nueva tecnología de fabricación</a:t>
            </a:r>
          </a:p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permitirá a los grandes fabricantes del sector aeronáutico (AIRBUS, BOEING y BOMBARDIER) sustituir :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estructuras de aleación hasta ahora utilizadas 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estructuras en fibra de carbono, </a:t>
            </a:r>
          </a:p>
          <a:p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implica: </a:t>
            </a:r>
          </a:p>
          <a:p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reducción de peso (menor consumo de combustible) 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mejora muy notable en resistencia a la fatiga</a:t>
            </a:r>
          </a:p>
          <a:p>
            <a:pPr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Menor corrosión (mayor </a:t>
            </a:r>
            <a:r>
              <a:rPr lang="es-E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mantenibilidad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del avión)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 descr="http://mundodelaaviacion.files.wordpress.com/2011/11/bombardie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64904"/>
            <a:ext cx="4762500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7524328" y="2204864"/>
            <a:ext cx="1191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Bombardier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908720"/>
            <a:ext cx="9217024" cy="792088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empresarial.-</a:t>
            </a:r>
            <a:r>
              <a:rPr lang="es-ES" b="1" dirty="0"/>
              <a:t>INDUSTRIAS DELTA VIGO, S.L</a:t>
            </a:r>
            <a:r>
              <a:rPr lang="es-ES" b="1" dirty="0" smtClean="0"/>
              <a:t>. IG103.2010.1.70</a:t>
            </a:r>
            <a:r>
              <a:rPr lang="es-ES" dirty="0"/>
              <a:t/>
            </a:r>
            <a:br>
              <a:rPr lang="es-ES" dirty="0"/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628800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CARÁCTER INNOVADOR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.-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Supone </a:t>
            </a:r>
            <a:r>
              <a:rPr lang="es-E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</a:t>
            </a:r>
            <a:r>
              <a:rPr lang="es-E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nuevo proceso industrial </a:t>
            </a:r>
            <a:r>
              <a:rPr lang="es-E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aplicación de la fibra de carbono en la fabricación de grandes estructuras primarias para el sector aeronáutico.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existían procesos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 equipos alternativos en el mercado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Supone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importante paso dentro de la tecnología de fabricación de grandes estructuras aligeradas de alta eficiencia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Aplicaciones en sectores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el Aeroespacial, Construcción (infraestructuras), Energía y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Ferroviario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dirty="0" smtClean="0"/>
              <a:t>DATOS EXPEDIENTE.-</a:t>
            </a:r>
          </a:p>
          <a:p>
            <a:pPr lvl="0"/>
            <a:r>
              <a:rPr lang="es-ES" dirty="0" smtClean="0"/>
              <a:t>Coste Subvencionable: 265.556,00 €</a:t>
            </a:r>
          </a:p>
          <a:p>
            <a:pPr lvl="0"/>
            <a:r>
              <a:rPr lang="es-ES" dirty="0" smtClean="0"/>
              <a:t>Subvención concedida: 70.372,34 (26,5%)</a:t>
            </a:r>
          </a:p>
          <a:p>
            <a:pPr lvl="0"/>
            <a:r>
              <a:rPr lang="es-ES" b="1" dirty="0" smtClean="0"/>
              <a:t>FEDER 1.07</a:t>
            </a:r>
            <a:endParaRPr lang="es-ES" dirty="0" smtClean="0"/>
          </a:p>
          <a:p>
            <a:pPr lvl="0"/>
            <a:r>
              <a:rPr lang="es-ES" dirty="0" smtClean="0"/>
              <a:t>Fecha de solicitud: 31.05.2010</a:t>
            </a:r>
          </a:p>
          <a:p>
            <a:pPr lvl="0"/>
            <a:r>
              <a:rPr lang="es-ES" dirty="0" smtClean="0"/>
              <a:t>Fecha de concesión: 23.09.2010</a:t>
            </a:r>
          </a:p>
          <a:p>
            <a:pPr lvl="0"/>
            <a:r>
              <a:rPr lang="es-ES" dirty="0" smtClean="0"/>
              <a:t>Fecha de pago: 15.02.2011</a:t>
            </a:r>
          </a:p>
          <a:p>
            <a:pPr lvl="0"/>
            <a:endParaRPr lang="es-ES" dirty="0" smtClean="0"/>
          </a:p>
          <a:p>
            <a:pPr lvl="0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2" y="4077072"/>
            <a:ext cx="3323810" cy="2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217024" cy="504056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2.- Innovación empresarial.-</a:t>
            </a:r>
            <a:r>
              <a:rPr lang="es-ES" b="1" dirty="0"/>
              <a:t>INDUSTRIAS DELTA VIGO, S.L</a:t>
            </a:r>
            <a:r>
              <a:rPr lang="es-ES" b="1" dirty="0" smtClean="0"/>
              <a:t>. IG103.2010.1.70</a:t>
            </a:r>
            <a:r>
              <a:rPr lang="es-ES" dirty="0"/>
              <a:t/>
            </a:r>
            <a:br>
              <a:rPr lang="es-ES" dirty="0"/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340768"/>
            <a:ext cx="864096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i="1" dirty="0" smtClean="0"/>
              <a:t>Ejemplos de difusión del FEDER</a:t>
            </a:r>
          </a:p>
          <a:p>
            <a:pPr algn="just"/>
            <a:endParaRPr lang="es-ES" sz="1600" i="1" dirty="0"/>
          </a:p>
          <a:p>
            <a:pPr algn="just"/>
            <a:endParaRPr lang="es-ES" sz="1600" i="1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35486" t="35375" r="32331" b="23000"/>
          <a:stretch>
            <a:fillRect/>
          </a:stretch>
        </p:blipFill>
        <p:spPr bwMode="auto">
          <a:xfrm>
            <a:off x="611560" y="2793504"/>
            <a:ext cx="36724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l="35486" t="19625" r="32962" b="7251"/>
          <a:stretch>
            <a:fillRect/>
          </a:stretch>
        </p:blipFill>
        <p:spPr bwMode="auto">
          <a:xfrm>
            <a:off x="5148064" y="2449091"/>
            <a:ext cx="3037314" cy="39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5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575394"/>
          </a:xfrm>
        </p:spPr>
        <p:txBody>
          <a:bodyPr/>
          <a:lstStyle/>
          <a:p>
            <a:pPr algn="l"/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18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</a:rPr>
              <a:t>.- Innovación empresarial.- </a:t>
            </a:r>
            <a:r>
              <a:rPr lang="es-ES" sz="1800" b="1" dirty="0" smtClean="0"/>
              <a:t>Proyecto de CZ VETERINARIA, S.A. IG103.2010.2.48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772816"/>
            <a:ext cx="8424936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solidFill>
                  <a:schemeClr val="accent2">
                    <a:lumMod val="75000"/>
                  </a:schemeClr>
                </a:solidFill>
              </a:rPr>
              <a:t>CZ Veterinaria S.A. (CZV) </a:t>
            </a:r>
            <a:r>
              <a:rPr lang="es-ES" sz="1600" dirty="0" smtClean="0">
                <a:solidFill>
                  <a:schemeClr val="accent2">
                    <a:lumMod val="75000"/>
                  </a:schemeClr>
                </a:solidFill>
              </a:rPr>
              <a:t>empresa que procede de </a:t>
            </a:r>
            <a:r>
              <a:rPr lang="es-ES" sz="1600" b="1" dirty="0" smtClean="0">
                <a:solidFill>
                  <a:schemeClr val="accent2">
                    <a:lumMod val="75000"/>
                  </a:schemeClr>
                </a:solidFill>
              </a:rPr>
              <a:t>Cooper-Zeltia Veterinaria</a:t>
            </a:r>
            <a:r>
              <a:rPr lang="es-ES" sz="1600" dirty="0" smtClean="0">
                <a:solidFill>
                  <a:schemeClr val="accent2">
                    <a:lumMod val="75000"/>
                  </a:schemeClr>
                </a:solidFill>
              </a:rPr>
              <a:t>, está dedicada en exclusividad a la fabricación de especialidades veterinarias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endParaRPr lang="es-ES" sz="1600" dirty="0" smtClean="0"/>
          </a:p>
          <a:p>
            <a:pPr algn="just"/>
            <a:endParaRPr lang="es-ES" sz="1600" dirty="0" smtClean="0"/>
          </a:p>
          <a:p>
            <a:pPr algn="just"/>
            <a:endParaRPr lang="es-ES" sz="1600" dirty="0" smtClean="0"/>
          </a:p>
          <a:p>
            <a:pPr algn="just"/>
            <a:endParaRPr lang="es-ES" sz="1600" dirty="0" smtClean="0"/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empresa fabrica </a:t>
            </a:r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tanto productos para uso oficial ( </a:t>
            </a:r>
            <a:r>
              <a:rPr lang="es-E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Bluevac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 CZV REV-1, OCUREV,  RB-51CZC,  ROSA BENGALA, TUBERCULINAS, VACUNAS,..) </a:t>
            </a:r>
          </a:p>
          <a:p>
            <a:pPr lvl="1"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 tratamientos (Brucelosis, Paratuberculosis, Lengua Azul, Tuberculosis, AUSCHKY, COLIDEX-C,..) </a:t>
            </a:r>
          </a:p>
          <a:p>
            <a:pPr lvl="1"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 productos farmacéuticos (ADJUVAL, HIPPIRON, IMAFER 200,..). 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9672" y="2780928"/>
            <a:ext cx="5400040" cy="93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96944" cy="576064"/>
          </a:xfrm>
        </p:spPr>
        <p:txBody>
          <a:bodyPr/>
          <a:lstStyle/>
          <a:p>
            <a:pPr algn="ctr"/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>El FEDER, en Galicia, </a:t>
            </a:r>
            <a:r>
              <a:rPr lang="gl-ES" b="1" dirty="0" err="1" smtClean="0">
                <a:solidFill>
                  <a:schemeClr val="bg1">
                    <a:lumMod val="50000"/>
                  </a:schemeClr>
                </a:solidFill>
              </a:rPr>
              <a:t>ayuda</a:t>
            </a:r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> al </a:t>
            </a:r>
            <a:r>
              <a:rPr lang="gl-ES" b="1" dirty="0" err="1" smtClean="0">
                <a:solidFill>
                  <a:schemeClr val="bg1">
                    <a:lumMod val="50000"/>
                  </a:schemeClr>
                </a:solidFill>
              </a:rPr>
              <a:t>crecimiento</a:t>
            </a:r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gl-ES" b="1" dirty="0" err="1" smtClean="0">
                <a:solidFill>
                  <a:schemeClr val="bg1">
                    <a:lumMod val="50000"/>
                  </a:schemeClr>
                </a:solidFill>
              </a:rPr>
              <a:t>inteligente</a:t>
            </a:r>
            <a: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gl-E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gl-ES" b="1" dirty="0" smtClean="0">
                <a:solidFill>
                  <a:schemeClr val="tx1"/>
                </a:solidFill>
              </a:rPr>
              <a:t> </a:t>
            </a:r>
            <a:endParaRPr lang="gl-ES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8291512" cy="4680520"/>
          </a:xfrm>
        </p:spPr>
        <p:txBody>
          <a:bodyPr/>
          <a:lstStyle/>
          <a:p>
            <a:pPr lvl="1" algn="just">
              <a:lnSpc>
                <a:spcPct val="110000"/>
              </a:lnSpc>
              <a:buNone/>
              <a:defRPr/>
            </a:pPr>
            <a:r>
              <a:rPr lang="es-ES" b="1" dirty="0" smtClean="0">
                <a:solidFill>
                  <a:srgbClr val="3366FF"/>
                </a:solidFill>
              </a:rPr>
              <a:t>Actuando en tres direcciones:</a:t>
            </a:r>
          </a:p>
          <a:p>
            <a:pPr lvl="1" algn="just">
              <a:lnSpc>
                <a:spcPct val="110000"/>
              </a:lnSpc>
              <a:buNone/>
              <a:defRPr/>
            </a:pPr>
            <a:endParaRPr lang="es-ES" b="1" dirty="0" smtClean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ES" b="1" dirty="0" smtClean="0">
                <a:solidFill>
                  <a:srgbClr val="3366FF"/>
                </a:solidFill>
              </a:rPr>
              <a:t>Investigación y desarrollo: en el ámbito universitario y en el empresarial</a:t>
            </a:r>
          </a:p>
          <a:p>
            <a:pPr marL="1257300" lvl="2" indent="-342900" algn="just">
              <a:lnSpc>
                <a:spcPct val="110000"/>
              </a:lnSpc>
              <a:buFont typeface="+mj-lt"/>
              <a:buAutoNum type="arabicPeriod"/>
              <a:defRPr/>
            </a:pPr>
            <a:endParaRPr lang="es-ES" b="1" dirty="0" smtClean="0">
              <a:solidFill>
                <a:srgbClr val="3366FF"/>
              </a:solidFill>
            </a:endParaRPr>
          </a:p>
          <a:p>
            <a:pPr marL="800100" lvl="1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Innovación empresarial: impulsando el tejido productivo gallego.-Crecimiento basado en la innovación: propiciando un tejido productivo  </a:t>
            </a:r>
          </a:p>
          <a:p>
            <a:pPr marL="1714500" lvl="3" indent="-342900" algn="just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+ competitivo</a:t>
            </a:r>
          </a:p>
          <a:p>
            <a:pPr marL="1714500" lvl="3" indent="-342900" algn="just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+ sólido</a:t>
            </a:r>
          </a:p>
          <a:p>
            <a:pPr marL="1714500" lvl="3" indent="-342900" algn="just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+ innovador</a:t>
            </a:r>
          </a:p>
          <a:p>
            <a:pPr marL="1714500" lvl="3" indent="-342900" algn="just">
              <a:lnSpc>
                <a:spcPct val="110000"/>
              </a:lnSpc>
              <a:buNone/>
              <a:defRPr/>
            </a:pPr>
            <a:endParaRPr lang="es-E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 algn="just">
              <a:lnSpc>
                <a:spcPct val="110000"/>
              </a:lnSpc>
              <a:buFont typeface="+mj-lt"/>
              <a:buAutoNum type="arabicPeriod"/>
              <a:defRPr/>
            </a:pPr>
            <a:r>
              <a:rPr lang="es-ES" b="1" dirty="0" smtClean="0">
                <a:solidFill>
                  <a:srgbClr val="660066"/>
                </a:solidFill>
              </a:rPr>
              <a:t>Desarrollo de las Tecnologías y de la Sociedad de la Información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  <a:defRPr/>
            </a:pPr>
            <a:endParaRPr lang="es-ES" b="1" dirty="0" smtClean="0"/>
          </a:p>
          <a:p>
            <a:endParaRPr lang="es-ES" sz="1200" b="1" dirty="0" smtClean="0">
              <a:solidFill>
                <a:srgbClr val="3366FF"/>
              </a:solidFill>
            </a:endParaRPr>
          </a:p>
          <a:p>
            <a:endParaRPr lang="es-ES" sz="1200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95536" y="4653136"/>
            <a:ext cx="806489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lnSpc>
                <a:spcPct val="130000"/>
              </a:lnSpc>
            </a:pPr>
            <a:r>
              <a:rPr lang="es-ES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UE-27. 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" name="10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14" name="13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2.- Innovación empresarial.- </a:t>
            </a:r>
            <a:r>
              <a:rPr lang="es-ES" b="1" dirty="0"/>
              <a:t>Proyecto de CZ VETERINARIA, S.A</a:t>
            </a:r>
            <a:r>
              <a:rPr lang="es-ES" b="1" dirty="0" smtClean="0"/>
              <a:t>. IG103.2010.2.48</a:t>
            </a:r>
            <a:endParaRPr lang="es-ES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992888" cy="561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Datos Económicos (2011)</a:t>
            </a:r>
          </a:p>
          <a:p>
            <a:pPr lvl="0"/>
            <a:r>
              <a:rPr lang="es-ES" dirty="0" smtClean="0"/>
              <a:t>Facturación: 22,4 millones de €</a:t>
            </a:r>
          </a:p>
          <a:p>
            <a:pPr lvl="0"/>
            <a:r>
              <a:rPr lang="es-ES" dirty="0" smtClean="0"/>
              <a:t>Nº de empleados: 126</a:t>
            </a:r>
          </a:p>
          <a:p>
            <a:pPr lvl="0"/>
            <a:r>
              <a:rPr lang="es-ES" u="sng" dirty="0" smtClean="0">
                <a:hlinkClick r:id="rId3"/>
              </a:rPr>
              <a:t>http://www.czveterinaria.com</a:t>
            </a:r>
            <a:endParaRPr lang="es-ES" u="sng" dirty="0" smtClean="0"/>
          </a:p>
          <a:p>
            <a:pPr lvl="0"/>
            <a:endParaRPr lang="es-ES" u="sng" dirty="0" smtClean="0"/>
          </a:p>
          <a:p>
            <a:pPr lvl="0"/>
            <a:endParaRPr lang="es-ES" dirty="0" smtClean="0"/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PROYECTO.-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PUESTA EN MARCHA DE UNA INSTALACIÓN DE EXPERIMENTACIÓN BIOTECNOLÓGICA DE PRODUCTOS VETERINARIOS.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El objeto del proyecto es dotar a la empresa de instalaciones de experimentación biotecnológica 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la sensibilización con germen vivo de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Mycrobacterium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Tuberculosi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Subesp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Bovis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en cobayas, 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probar el </a:t>
            </a:r>
            <a:r>
              <a:rPr lang="es-E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 CZV Tuberculina Bovina</a:t>
            </a:r>
          </a:p>
          <a:p>
            <a:pPr lvl="1" algn="just">
              <a:lnSpc>
                <a:spcPct val="114000"/>
              </a:lnSpc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ello, se creó un animalario clasificado como P3 (medidas de aislamiento nivel 3), en las instalaciones de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CZVeterinaria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Porriño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Pontevedra . </a:t>
            </a:r>
          </a:p>
          <a:p>
            <a:pPr algn="just">
              <a:lnSpc>
                <a:spcPct val="114000"/>
              </a:lnSpc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59369" y="1268761"/>
            <a:ext cx="3619214" cy="2145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2.- Innovación empresarial.- </a:t>
            </a:r>
            <a:r>
              <a:rPr lang="es-ES" b="1" dirty="0"/>
              <a:t>Proyecto de CZ VETERINARIA, S.A. IG103.2010.2.48</a:t>
            </a:r>
            <a:endParaRPr lang="es-ES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44644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es-E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 reformulado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existía en España ninguna instalación que hubiera realizado esta prueba, 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lo que aporta un novedoso valor tecnológico a CZ Veterinaria, S.A., empresa que apuesta firmemente por la Biotecnología. 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esta instalación se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reenfocará el </a:t>
            </a:r>
            <a:r>
              <a:rPr lang="es-E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 “CZV Tuberculina Bovina” fabricada por CZ Veterinaria, S.A.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le permitirá ampliar su presencia en mercados como Irlanda y el Reino Unido. 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16327" y="1844824"/>
            <a:ext cx="3488122" cy="2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2.- Innovación empresarial.- </a:t>
            </a:r>
            <a:r>
              <a:rPr lang="es-ES" b="1" dirty="0"/>
              <a:t>Proyecto de CZ VETERINARIA, S.A. IG103.2010.2.48</a:t>
            </a:r>
            <a:endParaRPr lang="es-ES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1412776"/>
            <a:ext cx="7704857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CARÁCTER INNOVADOR.-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innovación tiene su origen en el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departamento de I+D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CZ Veterinaria, S.A. que a través de su conocimiento de la </a:t>
            </a:r>
            <a:r>
              <a:rPr lang="es-ES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Pharmacopea</a:t>
            </a:r>
            <a:r>
              <a:rPr lang="es-E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Europea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puso a punto esta técnica y adaptó el registro de la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CZV Tuberculina Bovina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realizarla.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35696" y="2780928"/>
            <a:ext cx="2142857" cy="3038095"/>
          </a:xfrm>
          <a:prstGeom prst="rect">
            <a:avLst/>
          </a:prstGeom>
        </p:spPr>
      </p:pic>
      <p:pic>
        <p:nvPicPr>
          <p:cNvPr id="11" name="10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60032" y="2780928"/>
            <a:ext cx="2190476" cy="310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863426"/>
          </a:xfrm>
        </p:spPr>
        <p:txBody>
          <a:bodyPr/>
          <a:lstStyle/>
          <a:p>
            <a:pPr algn="l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2.- Innovación empresarial.- </a:t>
            </a:r>
            <a:r>
              <a:rPr lang="es-ES" b="1" dirty="0"/>
              <a:t>Proyecto de CZ VETERINARIA, S.A. </a:t>
            </a:r>
            <a:r>
              <a:rPr lang="es-ES" b="1" dirty="0" smtClean="0"/>
              <a:t>IG103.2010.2.48</a:t>
            </a:r>
            <a:br>
              <a:rPr lang="es-ES" b="1" dirty="0" smtClean="0"/>
            </a:br>
            <a:r>
              <a:rPr lang="es-ES" sz="1400" dirty="0" smtClean="0"/>
              <a:t>Muestras del proyecto y de difusión del FEDER</a:t>
            </a:r>
            <a:endParaRPr lang="es-ES" sz="1400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2" name="11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653" y="1988840"/>
            <a:ext cx="3195260" cy="3474384"/>
          </a:xfrm>
          <a:prstGeom prst="rect">
            <a:avLst/>
          </a:prstGeom>
        </p:spPr>
      </p:pic>
      <p:pic>
        <p:nvPicPr>
          <p:cNvPr id="15" name="14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76057" y="1988841"/>
            <a:ext cx="3537968" cy="198204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 l="5990" t="17375" r="5663" b="5001"/>
          <a:stretch>
            <a:fillRect/>
          </a:stretch>
        </p:blipFill>
        <p:spPr bwMode="auto">
          <a:xfrm>
            <a:off x="3923927" y="4149080"/>
            <a:ext cx="3744416" cy="184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2.- Innovación empresarial.-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s-ES" b="1" dirty="0" smtClean="0"/>
              <a:t>royecto de COMPOST GALICIA, S.A. </a:t>
            </a:r>
            <a:r>
              <a:rPr lang="es-ES" dirty="0" smtClean="0"/>
              <a:t> </a:t>
            </a:r>
            <a:r>
              <a:rPr lang="es-ES" b="1" dirty="0" smtClean="0"/>
              <a:t>IG103.2008.1.40 </a:t>
            </a:r>
            <a:endParaRPr lang="es-ES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51520" y="1628800"/>
            <a:ext cx="864096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COMPOST GALICIA, S.A.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dedica a la tala y astillado de madera para la </a:t>
            </a:r>
            <a:r>
              <a:rPr lang="es-ES" sz="1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producción de biomasa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para su posterior tratamiento de residuos urbanos y la realización de compost de alta calidad NPK  ( calidad del pH de la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tierra y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 niveles de Nitrógeno (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Potasio (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y Fósforo (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)). </a:t>
            </a:r>
          </a:p>
          <a:p>
            <a:endParaRPr lang="es-ES" dirty="0" smtClean="0"/>
          </a:p>
          <a:p>
            <a:r>
              <a:rPr lang="es-ES" dirty="0" smtClean="0"/>
              <a:t>Datos </a:t>
            </a:r>
            <a:r>
              <a:rPr lang="es-ES" i="1" dirty="0" smtClean="0"/>
              <a:t>Económicos (2010)</a:t>
            </a:r>
            <a:endParaRPr lang="es-ES" dirty="0" smtClean="0"/>
          </a:p>
          <a:p>
            <a:pPr lvl="0"/>
            <a:r>
              <a:rPr lang="es-ES" dirty="0" smtClean="0"/>
              <a:t>Facturación: 12,6 millones de €</a:t>
            </a:r>
          </a:p>
          <a:p>
            <a:pPr lvl="0"/>
            <a:r>
              <a:rPr lang="es-ES" dirty="0" smtClean="0"/>
              <a:t>Nº de empleados: 12</a:t>
            </a:r>
          </a:p>
          <a:p>
            <a:pPr lvl="0"/>
            <a:r>
              <a:rPr lang="es-ES" u="sng" dirty="0" smtClean="0">
                <a:hlinkClick r:id="rId3"/>
              </a:rPr>
              <a:t>http://www.compostgalicia.es/</a:t>
            </a:r>
            <a:endParaRPr lang="es-ES" u="sng" dirty="0" smtClean="0"/>
          </a:p>
          <a:p>
            <a:pPr lvl="0"/>
            <a:endParaRPr lang="es-ES" dirty="0" smtClean="0"/>
          </a:p>
          <a:p>
            <a:r>
              <a:rPr lang="es-ES" dirty="0" smtClean="0"/>
              <a:t> </a:t>
            </a:r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44836" y="3861048"/>
            <a:ext cx="5400040" cy="2599205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2.- Innovación empresarial.- P</a:t>
            </a:r>
            <a:r>
              <a:rPr lang="es-ES" b="1" dirty="0"/>
              <a:t>royecto de COMPOST GALICIA, S.A. </a:t>
            </a:r>
            <a:r>
              <a:rPr lang="es-ES" dirty="0"/>
              <a:t> </a:t>
            </a:r>
            <a:r>
              <a:rPr lang="es-ES" b="1" dirty="0"/>
              <a:t>IG103.2008.1.40</a:t>
            </a:r>
            <a:endParaRPr lang="es-ES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1987" y="1412776"/>
            <a:ext cx="756084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PROYECTO.- 	AUTOMATIZACIÓN DEL PROCESO DE CARGA Y BIOFILTRO DE LA ESTACIÓN DE COMPOSTAJE.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 decir,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automatizaron dos sistemas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1.- La carga de producto, basada en tolvas automatizadas y transporte mediante bandas transportadoras aéreas. 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2.- El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biofiltro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tanto en el aire de la planta de producción como en las aguas residuales y potabilización del abastecimiento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 </a:t>
            </a:r>
            <a:br>
              <a:rPr lang="es-ES" dirty="0" smtClean="0"/>
            </a:br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2387" y="3645024"/>
            <a:ext cx="5400040" cy="2679246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2.- Innovación empresarial.- P</a:t>
            </a:r>
            <a:r>
              <a:rPr lang="es-ES" b="1" dirty="0"/>
              <a:t>royecto de COMPOST GALICIA, S.A. </a:t>
            </a:r>
            <a:r>
              <a:rPr lang="es-ES" dirty="0"/>
              <a:t> </a:t>
            </a:r>
            <a:r>
              <a:rPr lang="es-ES" b="1" dirty="0"/>
              <a:t>IG103.2008.1.40</a:t>
            </a:r>
            <a:endParaRPr lang="es-ES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8237301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r"/>
            <a:endParaRPr lang="es-ES" sz="1800" b="1" i="1" dirty="0" smtClean="0"/>
          </a:p>
          <a:p>
            <a:pPr algn="r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sz="1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Nuevo producto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planta de compostaje de COMPOST GALICIA ofertará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“compost clase A”,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será la primera de este tipo en la Comunidad Autónoma. 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Acceder al mercado de compost es una buena oportunidad de eco-innovación basada en la creciente demanda de productos de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agricultura ecológica. 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compost es la elección preferida para el uso como fertilizante, debido a que en este tipo de agricultura está prohibido el uso de productos químicos industriales</a:t>
            </a:r>
            <a:r>
              <a:rPr lang="es-ES" dirty="0" smtClean="0"/>
              <a:t> </a:t>
            </a:r>
          </a:p>
          <a:p>
            <a:pPr algn="r"/>
            <a:r>
              <a:rPr lang="es-ES" dirty="0" smtClean="0"/>
              <a:t> </a:t>
            </a:r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8247" y="1842907"/>
            <a:ext cx="2638095" cy="3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938956"/>
            <a:ext cx="8424936" cy="329804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100" b="1" dirty="0">
                <a:solidFill>
                  <a:schemeClr val="accent1">
                    <a:lumMod val="50000"/>
                  </a:schemeClr>
                </a:solidFill>
              </a:rPr>
              <a:t>2.- Innovación empresarial.- P</a:t>
            </a:r>
            <a:r>
              <a:rPr lang="es-ES" sz="1100" b="1" dirty="0"/>
              <a:t>royecto de COMPOST GALICIA, S.A. </a:t>
            </a:r>
            <a:r>
              <a:rPr lang="es-ES" sz="1100" dirty="0"/>
              <a:t> </a:t>
            </a:r>
            <a:r>
              <a:rPr lang="es-ES" sz="1100" b="1" dirty="0"/>
              <a:t>IG103.2008.1.40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1268760"/>
            <a:ext cx="849694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CARÁCTER INNOVADOR.-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Existía escasa oferta de compost clase A en el estado español, 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 es la 1ª planta que se realiza en Galicia.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 enfocado al mercado mayorista, como son cooperativas, grandes productores, asociaciones, viveros, grandes superficies.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este proyecto la empresa será capaz de: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Aprovechar los lodos procedentes tanto de depuradoras como de fosas sépticas y pozos negros para la elaboración de Compost clase A.</a:t>
            </a:r>
          </a:p>
          <a:p>
            <a:endParaRPr lang="es-ES" dirty="0" smtClean="0"/>
          </a:p>
          <a:p>
            <a:r>
              <a:rPr lang="es-ES" dirty="0" smtClean="0"/>
              <a:t> </a:t>
            </a:r>
          </a:p>
          <a:p>
            <a:r>
              <a:rPr lang="es-ES" dirty="0" smtClean="0"/>
              <a:t> </a:t>
            </a:r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91680" y="4077072"/>
            <a:ext cx="5400040" cy="230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24936" cy="576064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100" b="1" dirty="0">
                <a:solidFill>
                  <a:schemeClr val="accent1">
                    <a:lumMod val="50000"/>
                  </a:schemeClr>
                </a:solidFill>
              </a:rPr>
              <a:t>2.- Innovación empresarial.- P</a:t>
            </a:r>
            <a:r>
              <a:rPr lang="es-ES" sz="1100" b="1" dirty="0"/>
              <a:t>royecto de COMPOST GALICIA, S.A. </a:t>
            </a:r>
            <a:r>
              <a:rPr lang="es-ES" sz="1100" dirty="0"/>
              <a:t> </a:t>
            </a:r>
            <a:r>
              <a:rPr lang="es-ES" sz="1100" b="1" dirty="0" smtClean="0"/>
              <a:t>IG103.2008.1.40</a:t>
            </a:r>
            <a:br>
              <a:rPr lang="es-ES" sz="1100" b="1" dirty="0" smtClean="0"/>
            </a:br>
            <a:r>
              <a:rPr lang="es-ES" sz="1100" b="1" dirty="0" smtClean="0"/>
              <a:t>ejemplos de difusión del FEDER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 </a:t>
            </a:r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5" cstate="print"/>
          <a:srcRect l="39657" t="36623" r="37842" b="9375"/>
          <a:stretch>
            <a:fillRect/>
          </a:stretch>
        </p:blipFill>
        <p:spPr bwMode="auto">
          <a:xfrm>
            <a:off x="323528" y="1700808"/>
            <a:ext cx="21602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6" cstate="print"/>
          <a:srcRect l="38767" t="30175" r="37135" b="16180"/>
          <a:stretch>
            <a:fillRect/>
          </a:stretch>
        </p:blipFill>
        <p:spPr bwMode="auto">
          <a:xfrm>
            <a:off x="2483768" y="1484784"/>
            <a:ext cx="3384376" cy="470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 cstate="print"/>
          <a:srcRect l="38989" t="21529" r="37279" b="22870"/>
          <a:stretch>
            <a:fillRect/>
          </a:stretch>
        </p:blipFill>
        <p:spPr bwMode="auto">
          <a:xfrm>
            <a:off x="5796136" y="1484784"/>
            <a:ext cx="2999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24936" cy="432048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100" b="1" dirty="0">
                <a:solidFill>
                  <a:schemeClr val="accent1">
                    <a:lumMod val="50000"/>
                  </a:schemeClr>
                </a:solidFill>
              </a:rPr>
              <a:t>2.- Innovación empresarial.- P</a:t>
            </a:r>
            <a:r>
              <a:rPr lang="es-ES" sz="1100" b="1" dirty="0"/>
              <a:t>royecto de COMPOST GALICIA, S.A. </a:t>
            </a:r>
            <a:r>
              <a:rPr lang="es-ES" sz="1100" dirty="0"/>
              <a:t> </a:t>
            </a:r>
            <a:r>
              <a:rPr lang="es-ES" sz="1100" b="1" dirty="0"/>
              <a:t>IG103.2008.1.40</a:t>
            </a:r>
            <a:br>
              <a:rPr lang="es-ES" sz="1100" b="1" dirty="0"/>
            </a:br>
            <a:r>
              <a:rPr lang="es-ES" sz="1100" b="1" dirty="0"/>
              <a:t>ejemplos de difusión del FEDER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 </a:t>
            </a:r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38989" t="21529" r="37279" b="22870"/>
          <a:stretch>
            <a:fillRect/>
          </a:stretch>
        </p:blipFill>
        <p:spPr bwMode="auto">
          <a:xfrm>
            <a:off x="5796136" y="1484784"/>
            <a:ext cx="299974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6" cstate="print"/>
          <a:srcRect l="34826" t="35026" r="39301" b="11904"/>
          <a:stretch>
            <a:fillRect/>
          </a:stretch>
        </p:blipFill>
        <p:spPr bwMode="auto">
          <a:xfrm>
            <a:off x="1403648" y="1988840"/>
            <a:ext cx="28083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96944" cy="1008112"/>
          </a:xfrm>
        </p:spPr>
        <p:txBody>
          <a:bodyPr/>
          <a:lstStyle/>
          <a:p>
            <a:pPr lvl="1" algn="l">
              <a:defRPr/>
            </a:pPr>
            <a:r>
              <a:rPr lang="es-ES" b="1" dirty="0" smtClean="0">
                <a:solidFill>
                  <a:srgbClr val="3366FF"/>
                </a:solidFill>
              </a:rPr>
              <a:t>1.- Investigación y desarrollo: en el ámbito universitario y en el empresarial</a:t>
            </a:r>
            <a:br>
              <a:rPr lang="es-ES" b="1" dirty="0" smtClean="0">
                <a:solidFill>
                  <a:srgbClr val="3366FF"/>
                </a:solidFill>
              </a:rPr>
            </a:br>
            <a:endParaRPr lang="es-ES" sz="14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dirty="0" smtClean="0">
              <a:solidFill>
                <a:schemeClr val="tx1"/>
              </a:solidFill>
            </a:endParaRPr>
          </a:p>
          <a:p>
            <a:pPr lvl="0"/>
            <a:endParaRPr lang="es-ES" sz="1600" b="1" u="sng" dirty="0" smtClean="0"/>
          </a:p>
          <a:p>
            <a:pPr marL="342900" lvl="0" indent="-342900">
              <a:buFont typeface="Wingdings" pitchFamily="2" charset="2"/>
              <a:buChar char="v"/>
            </a:pPr>
            <a:r>
              <a:rPr lang="es-ES" sz="1800" b="1" dirty="0" smtClean="0">
                <a:solidFill>
                  <a:srgbClr val="3366FF"/>
                </a:solidFill>
              </a:rPr>
              <a:t>Investigación aplicada en las empresas : </a:t>
            </a:r>
          </a:p>
          <a:p>
            <a:pPr marL="961200" lvl="2" algn="just"/>
            <a:r>
              <a:rPr lang="es-ES" sz="1800" dirty="0" smtClean="0"/>
              <a:t>Ejemplo: Proyecto </a:t>
            </a:r>
            <a:r>
              <a:rPr lang="es-ES" sz="1800" b="1" u="sng" dirty="0" err="1" smtClean="0"/>
              <a:t>Fividoc</a:t>
            </a:r>
            <a:r>
              <a:rPr lang="es-ES" sz="1800" b="1" u="sng" dirty="0" smtClean="0"/>
              <a:t>;</a:t>
            </a:r>
            <a:r>
              <a:rPr lang="es-ES" sz="1800" dirty="0" smtClean="0"/>
              <a:t> un proyecto en marcha y una empresa receptora de fondos FEDER para su desarrollo</a:t>
            </a:r>
          </a:p>
          <a:p>
            <a:pPr marL="961200" lvl="2" algn="just"/>
            <a:endParaRPr lang="es-ES" sz="1800" dirty="0" smtClean="0"/>
          </a:p>
          <a:p>
            <a:pPr marL="961200" lvl="2" algn="just"/>
            <a:r>
              <a:rPr lang="es-ES" sz="1800" dirty="0" smtClean="0"/>
              <a:t>Realizado por la  </a:t>
            </a:r>
            <a:r>
              <a:rPr lang="es-ES" sz="1800" u="sng" dirty="0" err="1" smtClean="0"/>
              <a:t>Axencia</a:t>
            </a:r>
            <a:r>
              <a:rPr lang="es-ES" sz="1800" u="sng" dirty="0" smtClean="0"/>
              <a:t> Galega da Innovación (203047)</a:t>
            </a:r>
          </a:p>
          <a:p>
            <a:pPr marL="961200" lvl="2" algn="just"/>
            <a:r>
              <a:rPr lang="es-ES" sz="1800" dirty="0" smtClean="0"/>
              <a:t>.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es-ES" sz="1800" b="1" u="sng" dirty="0" smtClean="0"/>
          </a:p>
          <a:p>
            <a:pPr marL="342900" lvl="0" indent="-342900">
              <a:buFont typeface="Wingdings" pitchFamily="2" charset="2"/>
              <a:buChar char="v"/>
            </a:pPr>
            <a:r>
              <a:rPr lang="es-ES" sz="1800" b="1" dirty="0" smtClean="0">
                <a:solidFill>
                  <a:srgbClr val="3366FF"/>
                </a:solidFill>
              </a:rPr>
              <a:t>Investigación en el Sistema Universitario Gallego (SUG):</a:t>
            </a:r>
          </a:p>
          <a:p>
            <a:pPr marL="800100" lvl="1"/>
            <a:r>
              <a:rPr lang="es-ES" sz="1800" dirty="0" smtClean="0"/>
              <a:t>Agrupaciones estratégicas </a:t>
            </a:r>
          </a:p>
          <a:p>
            <a:pPr marL="800100" lvl="1"/>
            <a:r>
              <a:rPr lang="es-ES" sz="1800" dirty="0" smtClean="0"/>
              <a:t>y Proyectos  </a:t>
            </a:r>
            <a:r>
              <a:rPr lang="es-ES" sz="1800" dirty="0" err="1" smtClean="0"/>
              <a:t>Emerxente</a:t>
            </a:r>
            <a:r>
              <a:rPr lang="es-ES" sz="1800" dirty="0" smtClean="0"/>
              <a:t> </a:t>
            </a:r>
          </a:p>
          <a:p>
            <a:pPr marL="800100" lvl="1"/>
            <a:r>
              <a:rPr lang="es-ES" sz="1800" dirty="0" smtClean="0"/>
              <a:t>Realizados por la  </a:t>
            </a:r>
            <a:r>
              <a:rPr lang="es-ES" sz="1800" u="sng" dirty="0" smtClean="0"/>
              <a:t>SX de Universidades (203203)</a:t>
            </a:r>
          </a:p>
          <a:p>
            <a:pPr marL="342900" lvl="0" indent="-342900">
              <a:buFont typeface="+mj-lt"/>
              <a:buAutoNum type="alphaUcPeriod"/>
            </a:pPr>
            <a:endParaRPr lang="es-ES" sz="1800" b="1" u="sng" dirty="0" smtClean="0"/>
          </a:p>
          <a:p>
            <a:pPr lvl="0"/>
            <a:endParaRPr lang="es-ES" sz="1600" b="1" u="sng" dirty="0" smtClean="0"/>
          </a:p>
          <a:p>
            <a:endParaRPr lang="es-ES" sz="1600" dirty="0" smtClean="0"/>
          </a:p>
          <a:p>
            <a:pPr lvl="0"/>
            <a:endParaRPr lang="es-ES" sz="1600" dirty="0" smtClean="0"/>
          </a:p>
          <a:p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424936" cy="504056"/>
          </a:xfrm>
        </p:spPr>
        <p:txBody>
          <a:bodyPr/>
          <a:lstStyle/>
          <a:p>
            <a:pPr lvl="1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dirty="0" smtClean="0"/>
              <a:t> 3.- </a:t>
            </a:r>
            <a:r>
              <a:rPr lang="es-ES" b="1" dirty="0" smtClean="0">
                <a:solidFill>
                  <a:srgbClr val="660066"/>
                </a:solidFill>
              </a:rPr>
              <a:t>Desarrollo </a:t>
            </a:r>
            <a:r>
              <a:rPr lang="es-ES" b="1" dirty="0">
                <a:solidFill>
                  <a:srgbClr val="660066"/>
                </a:solidFill>
              </a:rPr>
              <a:t>de las Tecnologías y de la Sociedad de la Información</a:t>
            </a:r>
            <a:br>
              <a:rPr lang="es-ES" b="1" dirty="0">
                <a:solidFill>
                  <a:srgbClr val="660066"/>
                </a:solidFill>
              </a:rPr>
            </a:br>
            <a:r>
              <a:rPr lang="es-ES" sz="1800" dirty="0" smtClean="0"/>
              <a:t>.  </a:t>
            </a:r>
            <a:r>
              <a:rPr lang="es-ES" sz="1800" b="1" dirty="0" smtClean="0"/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3176" y="1340768"/>
            <a:ext cx="82373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 (TP 1.11. Tecnologías de la información y comunicación (acceso, seguridad,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interoperatividad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prevención de los riesgos, investigación, innovación, contenidos electrónicos): proyecto PR520A-2011-015, de la empresa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Televés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S.A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 gestionado por la Axencia para a Modernización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Tcnolóxica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Galicia.-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Amtega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(203205) 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 de servicios IP </a:t>
            </a:r>
            <a:r>
              <a:rPr lang="es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multidispositivo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la gestión de cabeceras de Distribución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trata de la creación de un sistema de comunicaciones IP para las cabeceras de distribución con capacidad de gestión y la creación de una serie de servicios avanzados.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sistema de comunicaciones permitirá dar soporte a los diferentes servicios avanzados que se van a crear, además para gestionar dicho sistema de comunicaciones será necesario crear un panel para que el instalador de comunicaciones controle sus cabeceras. 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También se ofrecen servicios avanzados que permitan al instalador gestionar cabeceras de televisión de forma  sencilla y desde cualquier dispositivo.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También hay que tener en cuenta que en la actualidad existen servicios que únicamente los realizan el personal técnico y especializado, realizando complejas tareas técnicas en el lugar donde se encuentra la cabecera de televisión. 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cambio de canales es uno de estos servicios importantes para este sector.</a:t>
            </a:r>
          </a:p>
          <a:p>
            <a:pPr algn="just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dirty="0" smtClean="0"/>
              <a:t> </a:t>
            </a:r>
            <a:r>
              <a:rPr lang="es-ES" sz="1100" dirty="0"/>
              <a:t>3.- </a:t>
            </a:r>
            <a:r>
              <a:rPr lang="es-ES" sz="1100" b="1" dirty="0">
                <a:solidFill>
                  <a:srgbClr val="660066"/>
                </a:solidFill>
              </a:rPr>
              <a:t>Desarrollo de las Tecnologías y de la Sociedad de la Información P</a:t>
            </a:r>
            <a:r>
              <a:rPr lang="es-ES" sz="1100" dirty="0"/>
              <a:t>royecto </a:t>
            </a:r>
            <a:r>
              <a:rPr lang="es-ES" sz="1100" dirty="0" err="1"/>
              <a:t>Televés</a:t>
            </a:r>
            <a:r>
              <a:rPr lang="es-ES" sz="1100" dirty="0"/>
              <a:t>, </a:t>
            </a:r>
            <a:r>
              <a:rPr lang="es-ES" sz="1100" dirty="0" smtClean="0"/>
              <a:t>S.A</a:t>
            </a:r>
            <a:br>
              <a:rPr lang="es-ES" sz="1100" dirty="0" smtClean="0"/>
            </a:br>
            <a:r>
              <a:rPr lang="es-ES" sz="1100" dirty="0" smtClean="0"/>
              <a:t>imagen del proyecto (publicado en la web de </a:t>
            </a:r>
            <a:r>
              <a:rPr lang="es-ES" sz="1100" dirty="0" err="1" smtClean="0"/>
              <a:t>televés</a:t>
            </a:r>
            <a:r>
              <a:rPr lang="es-ES" sz="1100" dirty="0" smtClean="0"/>
              <a:t>)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487" y="1556792"/>
            <a:ext cx="7022970" cy="48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575394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dirty="0" smtClean="0"/>
              <a:t> </a:t>
            </a:r>
            <a:r>
              <a:rPr lang="es-ES" dirty="0"/>
              <a:t>3.- </a:t>
            </a:r>
            <a:r>
              <a:rPr lang="es-ES" b="1" dirty="0">
                <a:solidFill>
                  <a:srgbClr val="660066"/>
                </a:solidFill>
              </a:rPr>
              <a:t>Desarrollo de las Tecnologías y de la Sociedad de la Información </a:t>
            </a:r>
            <a:r>
              <a:rPr lang="es-ES" b="1" dirty="0" smtClean="0">
                <a:solidFill>
                  <a:srgbClr val="660066"/>
                </a:solidFill>
              </a:rPr>
              <a:t>P</a:t>
            </a:r>
            <a:r>
              <a:rPr lang="es-ES" dirty="0" smtClean="0"/>
              <a:t>royecto </a:t>
            </a:r>
            <a:r>
              <a:rPr lang="es-ES" dirty="0" err="1" smtClean="0"/>
              <a:t>Televés</a:t>
            </a:r>
            <a:r>
              <a:rPr lang="es-ES" dirty="0" smtClean="0"/>
              <a:t>, S.A</a:t>
            </a:r>
            <a:r>
              <a:rPr lang="es-ES" sz="1800" dirty="0" smtClean="0"/>
              <a:t>.  </a:t>
            </a:r>
            <a:r>
              <a:rPr lang="es-ES" sz="1800" b="1" dirty="0" smtClean="0"/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7560841" cy="424218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s-ES" b="1" dirty="0" smtClean="0"/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reto que se proponían con este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proyecto: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Cambiar los canales de televisión en una cabecera de distribución de forma fácil y sencilla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trata, entonces: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un lado,  la creación de un sistema de comunicaciones con capacidad de gestión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por otro,  la creación de servicios avanzados sobre dicho sistema.</a:t>
            </a:r>
          </a:p>
          <a:p>
            <a:pPr marL="285750" indent="-285750">
              <a:buFont typeface="Wingdings" pitchFamily="2" charset="2"/>
              <a:buChar char="Ø"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31995" t="8321" r="31108" b="9495"/>
          <a:stretch>
            <a:fillRect/>
          </a:stretch>
        </p:blipFill>
        <p:spPr bwMode="auto">
          <a:xfrm>
            <a:off x="4860032" y="1441861"/>
            <a:ext cx="3168352" cy="44108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431378"/>
          </a:xfrm>
        </p:spPr>
        <p:txBody>
          <a:bodyPr/>
          <a:lstStyle/>
          <a:p>
            <a:pPr algn="l"/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dirty="0"/>
              <a:t> </a:t>
            </a:r>
            <a:r>
              <a:rPr lang="es-ES" sz="1100" dirty="0"/>
              <a:t>3.- </a:t>
            </a:r>
            <a:r>
              <a:rPr lang="es-ES" sz="1100" b="1" dirty="0">
                <a:solidFill>
                  <a:srgbClr val="660066"/>
                </a:solidFill>
              </a:rPr>
              <a:t>Desarrollo de las Tecnologías y de la Sociedad de la Información P</a:t>
            </a:r>
            <a:r>
              <a:rPr lang="es-ES" sz="1100" dirty="0"/>
              <a:t>royecto </a:t>
            </a:r>
            <a:r>
              <a:rPr lang="es-ES" sz="1100" dirty="0" err="1"/>
              <a:t>Televés</a:t>
            </a:r>
            <a:r>
              <a:rPr lang="es-ES" sz="1100" dirty="0"/>
              <a:t>, S.A</a:t>
            </a:r>
            <a:br>
              <a:rPr lang="es-ES" sz="1100" dirty="0"/>
            </a:b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9552" y="1628800"/>
            <a:ext cx="823730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paso adelante en el concepto de Control de Cabeceras de distribución de TV. a través de internet (IP)</a:t>
            </a:r>
          </a:p>
          <a:p>
            <a:pPr algn="just"/>
            <a:endParaRPr lang="es-ES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la creación de una nueva Plataforma IP, </a:t>
            </a: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construye una estructura de comunicaciones y servicios capaz de ofrecer y explotar las capacidades de productos de </a:t>
            </a:r>
            <a:r>
              <a:rPr lang="es-E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Televés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de una forma fácil desde cualquier dispositivo y desde cualquier parte del mundo. </a:t>
            </a:r>
          </a:p>
          <a:p>
            <a:pPr algn="just"/>
            <a:endParaRPr lang="es-ES" sz="1600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34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215354"/>
          </a:xfrm>
        </p:spPr>
        <p:txBody>
          <a:bodyPr/>
          <a:lstStyle/>
          <a:p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dirty="0" smtClean="0"/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908720"/>
            <a:ext cx="761103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00FF"/>
                </a:solidFill>
              </a:rPr>
              <a:t>Difundiendo </a:t>
            </a:r>
            <a:r>
              <a:rPr lang="es-ES" b="1" dirty="0">
                <a:solidFill>
                  <a:srgbClr val="0000FF"/>
                </a:solidFill>
              </a:rPr>
              <a:t>el proyecto y su financiación con el FEDER de </a:t>
            </a:r>
            <a:r>
              <a:rPr lang="es-ES" b="1" dirty="0" smtClean="0">
                <a:solidFill>
                  <a:srgbClr val="0000FF"/>
                </a:solidFill>
              </a:rPr>
              <a:t>Galicia</a:t>
            </a:r>
          </a:p>
          <a:p>
            <a:endParaRPr lang="es-ES" b="1" dirty="0" smtClean="0">
              <a:solidFill>
                <a:srgbClr val="0000FF"/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 principal 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http://services.televes.net/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 se incluye la leyenda: </a:t>
            </a:r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pt-B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Proxecto</a:t>
            </a:r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cofinanciado</a:t>
            </a:r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”,  com </a:t>
            </a:r>
            <a:r>
              <a:rPr lang="pt-BR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</a:t>
            </a:r>
            <a:r>
              <a:rPr lang="pt-B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LOGO completo del FEDER de GALICIA  y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enlaces</a:t>
            </a:r>
          </a:p>
          <a:p>
            <a:endParaRPr lang="es-ES" sz="1600" dirty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6" cstate="print"/>
          <a:srcRect l="31981" t="16088" r="30336" b="4777"/>
          <a:stretch>
            <a:fillRect/>
          </a:stretch>
        </p:blipFill>
        <p:spPr bwMode="auto">
          <a:xfrm>
            <a:off x="899592" y="1988840"/>
            <a:ext cx="3456384" cy="45365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7" cstate="print"/>
          <a:srcRect l="33414" t="22681" r="31146" b="35197"/>
          <a:stretch>
            <a:fillRect/>
          </a:stretch>
        </p:blipFill>
        <p:spPr bwMode="auto">
          <a:xfrm>
            <a:off x="5220072" y="2492896"/>
            <a:ext cx="2520280" cy="18722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1053406"/>
            <a:ext cx="8424936" cy="215354"/>
          </a:xfrm>
        </p:spPr>
        <p:txBody>
          <a:bodyPr/>
          <a:lstStyle/>
          <a:p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dirty="0" smtClean="0"/>
              <a:t> </a:t>
            </a:r>
            <a:endParaRPr lang="es-ES" sz="11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3725" y="1268760"/>
            <a:ext cx="7704857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Campaña «e</a:t>
            </a:r>
            <a:r>
              <a:rPr lang="es-ES" sz="1800" i="1" dirty="0" smtClean="0"/>
              <a:t>nergética»</a:t>
            </a:r>
            <a:r>
              <a:rPr lang="es-ES" sz="1800" dirty="0" smtClean="0"/>
              <a:t>  de difusión del </a:t>
            </a:r>
            <a:r>
              <a:rPr lang="es-ES" sz="1800" dirty="0"/>
              <a:t>FEDER de </a:t>
            </a:r>
            <a:r>
              <a:rPr lang="es-ES" sz="1800" dirty="0" smtClean="0"/>
              <a:t>Galicia.- 2012</a:t>
            </a:r>
            <a:endParaRPr lang="es-ES" sz="1800" dirty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marL="800100" lvl="1" indent="-342900" algn="just">
              <a:spcAft>
                <a:spcPts val="600"/>
              </a:spcAft>
            </a:pPr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6501" t="15482" r="14891" b="913"/>
          <a:stretch>
            <a:fillRect/>
          </a:stretch>
        </p:blipFill>
        <p:spPr bwMode="auto">
          <a:xfrm>
            <a:off x="1763688" y="1916832"/>
            <a:ext cx="5688632" cy="38884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9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404813"/>
            <a:ext cx="8064574" cy="50323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36</a:t>
            </a:fld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puede consultar en la web de la </a:t>
            </a:r>
            <a:r>
              <a:rPr lang="es-ES" dirty="0" err="1" smtClean="0"/>
              <a:t>Consellería</a:t>
            </a:r>
            <a:r>
              <a:rPr lang="es-ES" dirty="0" smtClean="0"/>
              <a:t> de </a:t>
            </a:r>
            <a:r>
              <a:rPr lang="es-ES" dirty="0" err="1" smtClean="0"/>
              <a:t>Facenda</a:t>
            </a:r>
            <a:r>
              <a:rPr lang="es-ES" dirty="0" smtClean="0"/>
              <a:t> y en la página principal de la Xunta de Galicia: </a:t>
            </a:r>
            <a:r>
              <a:rPr lang="es-ES" dirty="0">
                <a:hlinkClick r:id="rId2"/>
              </a:rPr>
              <a:t>http://www.conselleriadefacenda.es/export/sites/default/Economia/Biblioteca/Documentos/Area_Planificacion_Economica/Campaxa_publicitaria_PO_FEDER_Galicia_2007-2013_xPrensa._</a:t>
            </a:r>
            <a:r>
              <a:rPr lang="es-ES" dirty="0" smtClean="0">
                <a:hlinkClick r:id="rId2"/>
              </a:rPr>
              <a:t>Julio_2012x.PDF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 También os invito a ver los </a:t>
            </a:r>
            <a:r>
              <a:rPr lang="es-ES" b="1" dirty="0" smtClean="0"/>
              <a:t>vídeos de difusión </a:t>
            </a:r>
            <a:r>
              <a:rPr lang="es-ES" dirty="0" smtClean="0"/>
              <a:t>del Día de Europa (2011 y 2012), en: </a:t>
            </a:r>
            <a:r>
              <a:rPr lang="es-ES" dirty="0" smtClean="0">
                <a:hlinkClick r:id="rId3"/>
              </a:rPr>
              <a:t> </a:t>
            </a:r>
          </a:p>
          <a:p>
            <a:r>
              <a:rPr lang="es-ES" dirty="0" smtClean="0">
                <a:hlinkClick r:id="rId3"/>
              </a:rPr>
              <a:t>http://www.conselleriadefacenda.es/web/portal/dia-de-europa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4 Imagen" descr="fe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6" name="5 Imagen" descr="LOGO_marca_gali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1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96944" cy="720080"/>
          </a:xfrm>
        </p:spPr>
        <p:txBody>
          <a:bodyPr/>
          <a:lstStyle/>
          <a:p>
            <a:pPr algn="l">
              <a:defRPr/>
            </a:pPr>
            <a:r>
              <a:rPr lang="es-ES" sz="1400" b="1" dirty="0">
                <a:solidFill>
                  <a:srgbClr val="3366FF"/>
                </a:solidFill>
              </a:rPr>
              <a:t>1.- Investigación y </a:t>
            </a:r>
            <a:r>
              <a:rPr lang="es-ES" sz="1400" b="1" dirty="0" smtClean="0">
                <a:solidFill>
                  <a:srgbClr val="3366FF"/>
                </a:solidFill>
              </a:rPr>
              <a:t>desarrollo</a:t>
            </a:r>
            <a:r>
              <a:rPr lang="es-ES" sz="1400" b="1" dirty="0">
                <a:solidFill>
                  <a:srgbClr val="3366FF"/>
                </a:solidFill>
              </a:rPr>
              <a:t> .-FIVIDOC</a:t>
            </a:r>
            <a:r>
              <a:rPr lang="es-ES" sz="1400" b="1" dirty="0" smtClean="0">
                <a:solidFill>
                  <a:srgbClr val="3366FF"/>
                </a:solidFill>
              </a:rPr>
              <a:t> </a:t>
            </a:r>
            <a:br>
              <a:rPr lang="es-ES" sz="1400" b="1" dirty="0" smtClean="0">
                <a:solidFill>
                  <a:srgbClr val="3366FF"/>
                </a:solidFill>
              </a:rPr>
            </a:br>
            <a:endParaRPr lang="es-ES" sz="14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1412776"/>
            <a:ext cx="813690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/>
              <a:t>Investigación en las empresas  gallegas: </a:t>
            </a:r>
            <a:r>
              <a:rPr lang="es-ES" sz="1800" b="1" dirty="0" err="1" smtClean="0">
                <a:solidFill>
                  <a:srgbClr val="3366FF"/>
                </a:solidFill>
              </a:rPr>
              <a:t>Fividoc</a:t>
            </a:r>
            <a:r>
              <a:rPr lang="es-ES" sz="1800" b="1" dirty="0" smtClean="0">
                <a:solidFill>
                  <a:srgbClr val="3366FF"/>
                </a:solidFill>
              </a:rPr>
              <a:t> </a:t>
            </a:r>
            <a:r>
              <a:rPr lang="es-ES" b="1" dirty="0" smtClean="0"/>
              <a:t>(</a:t>
            </a:r>
            <a:r>
              <a:rPr lang="es-ES" dirty="0" smtClean="0"/>
              <a:t>Conjunto de varios proyectos de la empresa Bit </a:t>
            </a:r>
            <a:r>
              <a:rPr lang="es-ES" dirty="0" err="1" smtClean="0"/>
              <a:t>Oceans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r>
              <a:rPr lang="es-ES" dirty="0" smtClean="0"/>
              <a:t>  financiados con FEDER)</a:t>
            </a:r>
          </a:p>
          <a:p>
            <a:pPr lvl="0"/>
            <a:endParaRPr lang="es-ES" dirty="0"/>
          </a:p>
          <a:p>
            <a:pPr lvl="0"/>
            <a:r>
              <a:rPr lang="es-ES" dirty="0" smtClean="0">
                <a:hlinkClick r:id="rId3"/>
              </a:rPr>
              <a:t>www.bitoceans.es</a:t>
            </a:r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sz="1200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sz="1600" b="1" u="sng" dirty="0" smtClean="0"/>
          </a:p>
          <a:p>
            <a:r>
              <a:rPr lang="es-ES" sz="1600" b="1" u="sng" dirty="0" smtClean="0"/>
              <a:t> </a:t>
            </a:r>
            <a:endParaRPr lang="es-ES" sz="1600" dirty="0" smtClean="0"/>
          </a:p>
          <a:p>
            <a:pPr lvl="0"/>
            <a:endParaRPr lang="es-ES" sz="1600" dirty="0" smtClean="0"/>
          </a:p>
          <a:p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6" cstate="print"/>
          <a:srcRect t="9804" b="4440"/>
          <a:stretch>
            <a:fillRect/>
          </a:stretch>
        </p:blipFill>
        <p:spPr bwMode="auto">
          <a:xfrm>
            <a:off x="1653431" y="2564904"/>
            <a:ext cx="5400675" cy="29432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0193" y="836712"/>
            <a:ext cx="8496944" cy="720080"/>
          </a:xfrm>
        </p:spPr>
        <p:txBody>
          <a:bodyPr/>
          <a:lstStyle/>
          <a:p>
            <a:pPr algn="l">
              <a:defRPr/>
            </a:pPr>
            <a:r>
              <a:rPr lang="es-ES" sz="1400" b="1" dirty="0" smtClean="0">
                <a:solidFill>
                  <a:srgbClr val="3366FF"/>
                </a:solidFill>
              </a:rPr>
              <a:t>1.- Investigación y </a:t>
            </a:r>
            <a:r>
              <a:rPr lang="es-ES" sz="1400" b="1" dirty="0">
                <a:solidFill>
                  <a:srgbClr val="3366FF"/>
                </a:solidFill>
              </a:rPr>
              <a:t>desarrollo</a:t>
            </a:r>
            <a:r>
              <a:rPr lang="es-ES" sz="1400" b="1" dirty="0" smtClean="0">
                <a:solidFill>
                  <a:srgbClr val="3366FF"/>
                </a:solidFill>
              </a:rPr>
              <a:t>.-</a:t>
            </a:r>
            <a:r>
              <a:rPr lang="es-ES" sz="1400" b="1" dirty="0">
                <a:solidFill>
                  <a:srgbClr val="3366FF"/>
                </a:solidFill>
              </a:rPr>
              <a:t>FIVIDOC</a:t>
            </a:r>
            <a:r>
              <a:rPr lang="es-ES" sz="1400" b="1" dirty="0" smtClean="0">
                <a:solidFill>
                  <a:srgbClr val="3366FF"/>
                </a:solidFill>
              </a:rPr>
              <a:t/>
            </a:r>
            <a:br>
              <a:rPr lang="es-ES" sz="1400" b="1" dirty="0" smtClean="0">
                <a:solidFill>
                  <a:srgbClr val="3366FF"/>
                </a:solidFill>
              </a:rPr>
            </a:br>
            <a:endParaRPr lang="es-ES" sz="14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628800"/>
            <a:ext cx="83529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3366FF"/>
                </a:solidFill>
              </a:rPr>
              <a:t>Proyecto </a:t>
            </a:r>
            <a:r>
              <a:rPr lang="es-ES" sz="1800" b="1" dirty="0" err="1" smtClean="0">
                <a:solidFill>
                  <a:srgbClr val="3366FF"/>
                </a:solidFill>
              </a:rPr>
              <a:t>Fividoc</a:t>
            </a:r>
            <a:endParaRPr lang="es-ES" sz="1800" b="1" dirty="0" smtClean="0">
              <a:solidFill>
                <a:srgbClr val="3366FF"/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(se reproduce el texto del artículo del mismo nombre del nº 9 de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ULTREIA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revista de Política regional editada por la DX de Planificación e fondos ) </a:t>
            </a:r>
          </a:p>
          <a:p>
            <a:pPr algn="just"/>
            <a:endParaRPr lang="es-ES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 BIT  OCEANS RESEARCH, S.L.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Explotación de la tecnología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Fividoc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que evita la falsificación de documentos impresos 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Descripción: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Solución patentada creada por la spin-off Bit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Oceans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para detectar el fraude por falsificación de documentos impresos.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sz="1600" b="1" u="sng" dirty="0" smtClean="0"/>
          </a:p>
          <a:p>
            <a:r>
              <a:rPr lang="es-ES" sz="1600" b="1" u="sng" dirty="0" smtClean="0"/>
              <a:t> </a:t>
            </a:r>
            <a:endParaRPr lang="es-ES" sz="1600" dirty="0" smtClean="0"/>
          </a:p>
          <a:p>
            <a:pPr lvl="0"/>
            <a:endParaRPr lang="es-ES" sz="1600" dirty="0" smtClean="0"/>
          </a:p>
          <a:p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293096"/>
            <a:ext cx="3816984" cy="211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0193" y="836712"/>
            <a:ext cx="8496944" cy="720080"/>
          </a:xfrm>
        </p:spPr>
        <p:txBody>
          <a:bodyPr/>
          <a:lstStyle/>
          <a:p>
            <a:pPr algn="l">
              <a:defRPr/>
            </a:pPr>
            <a:r>
              <a:rPr lang="es-ES" sz="1400" b="1" dirty="0" smtClean="0">
                <a:solidFill>
                  <a:srgbClr val="3366FF"/>
                </a:solidFill>
              </a:rPr>
              <a:t>1.- Investigación y </a:t>
            </a:r>
            <a:r>
              <a:rPr lang="es-ES" sz="1400" b="1" dirty="0">
                <a:solidFill>
                  <a:srgbClr val="3366FF"/>
                </a:solidFill>
              </a:rPr>
              <a:t>desarrollo</a:t>
            </a:r>
            <a:r>
              <a:rPr lang="es-ES" sz="1400" b="1" dirty="0" smtClean="0">
                <a:solidFill>
                  <a:srgbClr val="3366FF"/>
                </a:solidFill>
              </a:rPr>
              <a:t>.-</a:t>
            </a:r>
            <a:r>
              <a:rPr lang="es-ES" sz="1400" b="1" dirty="0">
                <a:solidFill>
                  <a:srgbClr val="3366FF"/>
                </a:solidFill>
              </a:rPr>
              <a:t>FIVIDOC</a:t>
            </a:r>
            <a:r>
              <a:rPr lang="es-ES" sz="1400" b="1" dirty="0" smtClean="0">
                <a:solidFill>
                  <a:srgbClr val="3366FF"/>
                </a:solidFill>
              </a:rPr>
              <a:t/>
            </a:r>
            <a:br>
              <a:rPr lang="es-ES" sz="1400" b="1" dirty="0" smtClean="0">
                <a:solidFill>
                  <a:srgbClr val="3366FF"/>
                </a:solidFill>
              </a:rPr>
            </a:br>
            <a:endParaRPr lang="es-ES" sz="14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628800"/>
            <a:ext cx="8352928" cy="743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3366FF"/>
                </a:solidFill>
              </a:rPr>
              <a:t>Proyecto </a:t>
            </a:r>
            <a:r>
              <a:rPr lang="es-ES" sz="1800" b="1" dirty="0" err="1" smtClean="0">
                <a:solidFill>
                  <a:srgbClr val="3366FF"/>
                </a:solidFill>
              </a:rPr>
              <a:t>Fividoc</a:t>
            </a:r>
            <a:endParaRPr lang="es-ES" sz="1800" b="1" dirty="0" smtClean="0">
              <a:solidFill>
                <a:srgbClr val="3366FF"/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FIVIDOC: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Tecnología gallega contra el fraude documental</a:t>
            </a: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“Océanos de Bits para poner  fin a los tramposos”</a:t>
            </a: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Durante varios años un grupo de ingenieros de la Universidad de Vigo trabajó por encontrar una fórmula que 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pusiese fin a la falsificación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 DNI, el certificado de empadronamiento, un contrato, una vida laboral o un expediente universitario. </a:t>
            </a:r>
          </a:p>
          <a:p>
            <a:pPr algn="just"/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solución, bautizada con el nombre de 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s-ES" sz="1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Fividoc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’,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consiste en una </a:t>
            </a:r>
            <a:r>
              <a:rPr lang="es-ES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aplicación informática que asocia cada documento con un código impreso en él, único e irrepetible.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/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Cuando se verifica la copia del documento original a través de un escáner, el sistema 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s-ES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Fividoc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s-E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hace posible detectar las variaciones que ha sufrido la copia con respecto al documento original.</a:t>
            </a:r>
          </a:p>
          <a:p>
            <a:endParaRPr lang="es-E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sz="1800" dirty="0" smtClean="0"/>
          </a:p>
          <a:p>
            <a:pPr lvl="0"/>
            <a:endParaRPr lang="es-ES" sz="1800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sz="1600" b="1" u="sng" dirty="0" smtClean="0"/>
          </a:p>
          <a:p>
            <a:r>
              <a:rPr lang="es-ES" sz="1600" b="1" u="sng" dirty="0" smtClean="0"/>
              <a:t> </a:t>
            </a:r>
            <a:endParaRPr lang="es-ES" sz="1600" dirty="0" smtClean="0"/>
          </a:p>
          <a:p>
            <a:pPr lvl="0"/>
            <a:endParaRPr lang="es-ES" sz="1600" dirty="0" smtClean="0"/>
          </a:p>
          <a:p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96944" cy="360040"/>
          </a:xfrm>
        </p:spPr>
        <p:txBody>
          <a:bodyPr/>
          <a:lstStyle/>
          <a:p>
            <a:pPr algn="l">
              <a:defRPr/>
            </a:pPr>
            <a:r>
              <a:rPr lang="es-ES" sz="1400" b="1" dirty="0">
                <a:solidFill>
                  <a:srgbClr val="3366FF"/>
                </a:solidFill>
              </a:rPr>
              <a:t>1.- Investigación y </a:t>
            </a:r>
            <a:r>
              <a:rPr lang="es-ES" sz="1400" b="1" dirty="0" smtClean="0">
                <a:solidFill>
                  <a:srgbClr val="3366FF"/>
                </a:solidFill>
              </a:rPr>
              <a:t>desarrollo.-</a:t>
            </a:r>
            <a:r>
              <a:rPr lang="es-ES" sz="1400" b="1" dirty="0">
                <a:solidFill>
                  <a:srgbClr val="3366FF"/>
                </a:solidFill>
              </a:rPr>
              <a:t> .-FIVIDOC</a:t>
            </a:r>
            <a:r>
              <a:rPr lang="es-ES" sz="1400" b="1" dirty="0" smtClean="0">
                <a:solidFill>
                  <a:srgbClr val="3366FF"/>
                </a:solidFill>
              </a:rPr>
              <a:t> </a:t>
            </a:r>
            <a:br>
              <a:rPr lang="es-ES" sz="1400" b="1" dirty="0" smtClean="0">
                <a:solidFill>
                  <a:srgbClr val="3366FF"/>
                </a:solidFill>
              </a:rPr>
            </a:br>
            <a:endParaRPr lang="es-ES" sz="1400" b="1" i="1" kern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7" y="1268760"/>
            <a:ext cx="475252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 </a:t>
            </a: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FIVIDOC: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Tecnología gallega contra el fraude documental</a:t>
            </a:r>
          </a:p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“Océanos de Bits para poner  fin a los tramposos”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 se ha conseguido la patente española y la de Estados Unidos. 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b="1" dirty="0" smtClean="0"/>
          </a:p>
          <a:p>
            <a:endParaRPr lang="es-ES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sz="1600" b="1" u="sng" dirty="0" smtClean="0"/>
          </a:p>
          <a:p>
            <a:r>
              <a:rPr lang="es-ES" sz="1600" b="1" u="sng" dirty="0" smtClean="0"/>
              <a:t> </a:t>
            </a:r>
            <a:endParaRPr lang="es-ES" sz="1600" dirty="0" smtClean="0"/>
          </a:p>
          <a:p>
            <a:pPr lvl="0"/>
            <a:endParaRPr lang="es-ES" sz="1600" dirty="0" smtClean="0"/>
          </a:p>
          <a:p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5" cstate="print"/>
          <a:srcRect l="40388" t="33898" r="38453" b="6497"/>
          <a:stretch>
            <a:fillRect/>
          </a:stretch>
        </p:blipFill>
        <p:spPr bwMode="auto">
          <a:xfrm>
            <a:off x="5652120" y="1556792"/>
            <a:ext cx="3139712" cy="40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24944"/>
            <a:ext cx="4681080" cy="272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504056"/>
          </a:xfrm>
        </p:spPr>
        <p:txBody>
          <a:bodyPr/>
          <a:lstStyle/>
          <a:p>
            <a:pPr lvl="0"/>
            <a:r>
              <a:rPr lang="es-ES" sz="1400" b="1" dirty="0">
                <a:solidFill>
                  <a:srgbClr val="3366FF"/>
                </a:solidFill>
              </a:rPr>
              <a:t>1.- Investigación y desarrollo </a:t>
            </a:r>
            <a:r>
              <a:rPr lang="es-ES" sz="1400" b="1" dirty="0" smtClean="0">
                <a:solidFill>
                  <a:srgbClr val="3366FF"/>
                </a:solidFill>
              </a:rPr>
              <a:t>.-</a:t>
            </a:r>
            <a:r>
              <a:rPr lang="es-ES" sz="1400" b="1" dirty="0" smtClean="0"/>
              <a:t> Investigación en las Universidades públicas gallegas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5536" y="1628800"/>
            <a:ext cx="8381317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500" dirty="0" smtClean="0">
              <a:solidFill>
                <a:schemeClr val="tx1"/>
              </a:solidFill>
            </a:endParaRPr>
          </a:p>
          <a:p>
            <a:pPr algn="just"/>
            <a:r>
              <a:rPr lang="es-ES" sz="1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Agrupaciones estratégicas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: «</a:t>
            </a:r>
            <a:r>
              <a:rPr lang="es-E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Unir capacidades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 algn="just"/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Ayudas de tres años de duración, con un importe de 250.000€ anuales, destinadas a fomentar la agrupación de capacidades investigadoras en áreas de especial relevancia para el Sistema Universitario de Galicia y para la sociedad gallega. Las agrupaciones debían estar formadas al menos por </a:t>
            </a:r>
            <a:r>
              <a:rPr lang="es-E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grupos de investigación universitarias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Los fondos podían destinarse a diversos tipos de gasto, pero nunca a obras o grandes infraestructuras científicas.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ECIMAT: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Investigación de Medio Marino , Acuicultura, Oceanografía Biológica  y Ciencias de la Tierra-Oceanografía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CIMUS: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Investigación en materia de oncología, farmacología, neurociencia, cardiovascular, endocrinología, genética y genómica funcional y terapia celular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CITIC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grupos de investigación con especializaciones distintas y complementarias persigue potenciar el avance en las TIC y fomentar la transferencia a la sociedad de este conocimiento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CIQUS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Campo de la química biológica y en el desarrollo de nuevos materiales funcionales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páxina </a:t>
            </a:r>
            <a:fld id="{6A376E78-2342-4CCE-A6CC-A7070FB82342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001000" cy="504056"/>
          </a:xfrm>
        </p:spPr>
        <p:txBody>
          <a:bodyPr/>
          <a:lstStyle/>
          <a:p>
            <a:pPr lvl="0"/>
            <a:r>
              <a:rPr lang="es-ES" sz="1400" b="1" dirty="0">
                <a:solidFill>
                  <a:srgbClr val="3366FF"/>
                </a:solidFill>
              </a:rPr>
              <a:t>1.- Investigación y desarrollo .-</a:t>
            </a:r>
            <a:r>
              <a:rPr lang="es-ES" sz="1400" b="1" dirty="0"/>
              <a:t> Investigación en las Universidades públicas gallegas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595661"/>
            <a:ext cx="8640959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/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CITIUS: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ámbito de las Tecnologías de la Información, diferenciando 4 áreas de conocimiento: Arquitectura y Tecnología de Computadores, Ciencias de la Computación e Inteligencia Artificial, Electrónica, y Lenguajes y Sistemas Informáticos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desarrollo de nuevos productos alimentarios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ACETIC: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campo de las telecomunicaciones: la telemática, el procesado de señal en comunicaciones y multimedia y los Sistemas Radio</a:t>
            </a:r>
          </a:p>
          <a:p>
            <a:pPr algn="just"/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INBIOMED</a:t>
            </a: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grupos de Medicina, Biología, Química, Física,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Bioinformática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Estadística, coordinados para avanzar en el conocimiento de la patología, en su diagnóstico y desarrollo de terapias, aprobó 5 líneas de investigación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sz="1600" b="1" u="sng" dirty="0" smtClean="0"/>
          </a:p>
          <a:p>
            <a:r>
              <a:rPr lang="es-ES" sz="1600" b="1" u="sng" dirty="0" smtClean="0"/>
              <a:t> </a:t>
            </a:r>
            <a:endParaRPr lang="es-ES" sz="1600" dirty="0" smtClean="0"/>
          </a:p>
          <a:p>
            <a:pPr lvl="0"/>
            <a:endParaRPr lang="es-ES" sz="1600" dirty="0" smtClean="0"/>
          </a:p>
          <a:p>
            <a:endParaRPr lang="es-ES" sz="1500" dirty="0" smtClean="0">
              <a:solidFill>
                <a:schemeClr val="tx1"/>
              </a:solidFill>
            </a:endParaRPr>
          </a:p>
        </p:txBody>
      </p:sp>
      <p:pic>
        <p:nvPicPr>
          <p:cNvPr id="7" name="6 Imagen" descr="fed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1706"/>
            <a:ext cx="2016223" cy="587250"/>
          </a:xfrm>
          <a:prstGeom prst="rect">
            <a:avLst/>
          </a:prstGeom>
        </p:spPr>
      </p:pic>
      <p:pic>
        <p:nvPicPr>
          <p:cNvPr id="8" name="7 Imagen" descr="LOGO_marca_gali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332656"/>
            <a:ext cx="1396541" cy="57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nicio">
  <a:themeElements>
    <a:clrScheme name="1_Inici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Inici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nici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ici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ici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8274C8D45EF47BEF16D2755F58AE4" ma:contentTypeVersion="1" ma:contentTypeDescription="Crear nuevo documento." ma:contentTypeScope="" ma:versionID="0551156b07ca620995130238c42e91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0A3C1-82E6-4ACD-ABEE-BAD733CA8D32}"/>
</file>

<file path=customXml/itemProps2.xml><?xml version="1.0" encoding="utf-8"?>
<ds:datastoreItem xmlns:ds="http://schemas.openxmlformats.org/officeDocument/2006/customXml" ds:itemID="{05E54693-81C3-4CF8-8911-469EA31A832A}"/>
</file>

<file path=customXml/itemProps3.xml><?xml version="1.0" encoding="utf-8"?>
<ds:datastoreItem xmlns:ds="http://schemas.openxmlformats.org/officeDocument/2006/customXml" ds:itemID="{49762A87-8B36-4D0D-89D3-3252FAD884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40065</TotalTime>
  <Words>2365</Words>
  <Application>Microsoft Office PowerPoint</Application>
  <PresentationFormat>Presentación en pantalla (4:3)</PresentationFormat>
  <Paragraphs>544</Paragraphs>
  <Slides>36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1_Inicio</vt:lpstr>
      <vt:lpstr>Logros del Programa Operativo FEDER Galicia  2007-2013 (año 2012)</vt:lpstr>
      <vt:lpstr>    El FEDER, en Galicia, ayuda al crecimiento inteligente:  </vt:lpstr>
      <vt:lpstr>1.- Investigación y desarrollo: en el ámbito universitario y en el empresarial </vt:lpstr>
      <vt:lpstr>1.- Investigación y desarrollo .-FIVIDOC  </vt:lpstr>
      <vt:lpstr>1.- Investigación y desarrollo.-FIVIDOC </vt:lpstr>
      <vt:lpstr>1.- Investigación y desarrollo.-FIVIDOC </vt:lpstr>
      <vt:lpstr>1.- Investigación y desarrollo.- .-FIVIDOC  </vt:lpstr>
      <vt:lpstr>1.- Investigación y desarrollo .- Investigación en las Universidades públicas gallegas</vt:lpstr>
      <vt:lpstr>1.- Investigación y desarrollo .- Investigación en las Universidades públicas gallegas</vt:lpstr>
      <vt:lpstr>1.- Investigación y desarrollo .- Investigación en las Universidades públicas gallegas</vt:lpstr>
      <vt:lpstr>2.- Innovación empresarial: tejido productivo: + competitivo + sólido + innovador</vt:lpstr>
      <vt:lpstr>2.- Innovación empresarial.-INDUSTRIAS DELTA VIGO, S.L. IG103.2010.1.70  </vt:lpstr>
      <vt:lpstr>2.- Innovación empresarial.-INDUSTRIAS DELTA VIGO, S.L. IG103.2010.1.70  </vt:lpstr>
      <vt:lpstr>2.- Innovación empresarial.-INDUSTRIAS DELTA VIGO, S.L. IG103.2010.1.70  </vt:lpstr>
      <vt:lpstr>2.- Innovación empresarial.-INDUSTRIAS DELTA VIGO, S.L. IG103.2010.1.70  </vt:lpstr>
      <vt:lpstr>2.- Innovación empresarial.-INDUSTRIAS DELTA VIGO, S.L. IG103.2010.1.70  </vt:lpstr>
      <vt:lpstr>2.- Innovación empresarial.-INDUSTRIAS DELTA VIGO, S.L. IG103.2010.1.70  </vt:lpstr>
      <vt:lpstr>2.- Innovación empresarial.-INDUSTRIAS DELTA VIGO, S.L. IG103.2010.1.70  </vt:lpstr>
      <vt:lpstr>     2.- Innovación empresarial.- Proyecto de CZ VETERINARIA, S.A. IG103.2010.2.48 </vt:lpstr>
      <vt:lpstr>2.- Innovación empresarial.- Proyecto de CZ VETERINARIA, S.A. IG103.2010.2.48</vt:lpstr>
      <vt:lpstr>2.- Innovación empresarial.- Proyecto de CZ VETERINARIA, S.A. IG103.2010.2.48</vt:lpstr>
      <vt:lpstr>2.- Innovación empresarial.- Proyecto de CZ VETERINARIA, S.A. IG103.2010.2.48</vt:lpstr>
      <vt:lpstr>2.- Innovación empresarial.- Proyecto de CZ VETERINARIA, S.A. IG103.2010.2.48 Muestras del proyecto y de difusión del FEDER</vt:lpstr>
      <vt:lpstr>       2.- Innovación empresarial.- Proyecto de COMPOST GALICIA, S.A.  IG103.2008.1.40 </vt:lpstr>
      <vt:lpstr>       2.- Innovación empresarial.- Proyecto de COMPOST GALICIA, S.A.  IG103.2008.1.40</vt:lpstr>
      <vt:lpstr>       2.- Innovación empresarial.- Proyecto de COMPOST GALICIA, S.A.  IG103.2008.1.40</vt:lpstr>
      <vt:lpstr>       2.- Innovación empresarial.- Proyecto de COMPOST GALICIA, S.A.  IG103.2008.1.40</vt:lpstr>
      <vt:lpstr>       2.- Innovación empresarial.- Proyecto de COMPOST GALICIA, S.A.  IG103.2008.1.40 ejemplos de difusión del FEDER</vt:lpstr>
      <vt:lpstr>       2.- Innovación empresarial.- Proyecto de COMPOST GALICIA, S.A.  IG103.2008.1.40 ejemplos de difusión del FEDER</vt:lpstr>
      <vt:lpstr>        3.- Desarrollo de las Tecnologías y de la Sociedad de la Información .   </vt:lpstr>
      <vt:lpstr>        3.- Desarrollo de las Tecnologías y de la Sociedad de la Información Proyecto Televés, S.A imagen del proyecto (publicado en la web de televés)</vt:lpstr>
      <vt:lpstr>        3.- Desarrollo de las Tecnologías y de la Sociedad de la Información Proyecto Televés, S.A.   </vt:lpstr>
      <vt:lpstr>        3.- Desarrollo de las Tecnologías y de la Sociedad de la Información Proyecto Televés, S.A </vt:lpstr>
      <vt:lpstr>        </vt:lpstr>
      <vt:lpstr>        </vt:lpstr>
      <vt:lpstr>Presentación de PowerPoint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P. OP. FEDER GALICIA</dc:title>
  <dc:creator>..</dc:creator>
  <cp:lastModifiedBy>a1</cp:lastModifiedBy>
  <cp:revision>2810</cp:revision>
  <dcterms:created xsi:type="dcterms:W3CDTF">2007-05-29T08:21:42Z</dcterms:created>
  <dcterms:modified xsi:type="dcterms:W3CDTF">2012-12-13T13:55:18Z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0x0101005F08274C8D45EF47BEF16D2755F58AE4</vt:lpwstr>
  </property>
  <property fmtid="{D5CDD505-2E9C-101B-9397-08002B2CF9AE}" pid="3" name="_CopySource">
    <vt:lpwstr>Unidade O:</vt:lpwstr>
  </property>
</Properties>
</file>