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0"/>
  </p:notesMasterIdLst>
  <p:handoutMasterIdLst>
    <p:handoutMasterId r:id="rId11"/>
  </p:handoutMasterIdLst>
  <p:sldIdLst>
    <p:sldId id="710" r:id="rId2"/>
    <p:sldId id="728" r:id="rId3"/>
    <p:sldId id="740" r:id="rId4"/>
    <p:sldId id="741" r:id="rId5"/>
    <p:sldId id="742" r:id="rId6"/>
    <p:sldId id="743" r:id="rId7"/>
    <p:sldId id="744" r:id="rId8"/>
    <p:sldId id="716" r:id="rId9"/>
  </p:sldIdLst>
  <p:sldSz cx="9144000" cy="6858000" type="screen4x3"/>
  <p:notesSz cx="6797675" cy="987266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2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ínez Sánchez, Javier" initials="JMS" lastIdx="19" clrIdx="0">
    <p:extLst>
      <p:ext uri="{19B8F6BF-5375-455C-9EA6-DF929625EA0E}">
        <p15:presenceInfo xmlns:p15="http://schemas.microsoft.com/office/powerpoint/2012/main" userId="Martínez Sánchez, Javi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366"/>
    <a:srgbClr val="000000"/>
    <a:srgbClr val="FF6600"/>
    <a:srgbClr val="00CC99"/>
    <a:srgbClr val="996633"/>
    <a:srgbClr val="FF99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53" autoAdjust="0"/>
    <p:restoredTop sz="94724" autoAdjust="0"/>
  </p:normalViewPr>
  <p:slideViewPr>
    <p:cSldViewPr snapToGrid="0" showGuides="1">
      <p:cViewPr varScale="1">
        <p:scale>
          <a:sx n="109" d="100"/>
          <a:sy n="109" d="100"/>
        </p:scale>
        <p:origin x="23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3942" y="-84"/>
      </p:cViewPr>
      <p:guideLst>
        <p:guide orient="horz" pos="311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84" tIns="46091" rIns="92184" bIns="46091" numCol="1" anchor="t" anchorCtr="0" compatLnSpc="1">
            <a:prstTxWarp prst="textNoShape">
              <a:avLst/>
            </a:prstTxWarp>
          </a:bodyPr>
          <a:lstStyle>
            <a:lvl1pPr algn="l" defTabSz="921979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84" tIns="46091" rIns="92184" bIns="46091" numCol="1" anchor="t" anchorCtr="0" compatLnSpc="1">
            <a:prstTxWarp prst="textNoShape">
              <a:avLst/>
            </a:prstTxWarp>
          </a:bodyPr>
          <a:lstStyle>
            <a:lvl1pPr algn="r" defTabSz="921979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FDC22B7-A92D-44D1-AAEC-EB9DD1F3DE13}" type="datetime1">
              <a:rPr lang="es-ES"/>
              <a:pPr>
                <a:defRPr/>
              </a:pPr>
              <a:t>20/11/2019</a:t>
            </a:fld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7838"/>
            <a:ext cx="2944813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84" tIns="46091" rIns="92184" bIns="46091" numCol="1" anchor="b" anchorCtr="0" compatLnSpc="1">
            <a:prstTxWarp prst="textNoShape">
              <a:avLst/>
            </a:prstTxWarp>
          </a:bodyPr>
          <a:lstStyle>
            <a:lvl1pPr algn="l" defTabSz="921979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67838"/>
            <a:ext cx="2944812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84" tIns="46091" rIns="92184" bIns="46091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B5E902-7555-45EE-B532-9D936D0C8DB4}" type="slidenum">
              <a:rPr lang="en-GB" altLang="es-ES"/>
              <a:pPr>
                <a:defRPr/>
              </a:pPr>
              <a:t>‹Nº›</a:t>
            </a:fld>
            <a:endParaRPr lang="en-GB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t" anchorCtr="0" compatLnSpc="1">
            <a:prstTxWarp prst="textNoShape">
              <a:avLst/>
            </a:prstTxWarp>
          </a:bodyPr>
          <a:lstStyle>
            <a:lvl1pPr algn="l" defTabSz="914004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7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t" anchorCtr="0" compatLnSpc="1">
            <a:prstTxWarp prst="textNoShape">
              <a:avLst/>
            </a:prstTxWarp>
          </a:bodyPr>
          <a:lstStyle>
            <a:lvl1pPr algn="r" defTabSz="914004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115469E-84B0-44BC-A144-ABBC167A8680}" type="datetime1">
              <a:rPr lang="es-ES"/>
              <a:pPr>
                <a:defRPr/>
              </a:pPr>
              <a:t>20/11/2019</a:t>
            </a:fld>
            <a:endParaRPr lang="es-E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66763"/>
            <a:ext cx="4878388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654550"/>
            <a:ext cx="4962525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dirty="0" smtClean="0"/>
              <a:t>Haga clic para modificar el estilo de texto del patrón</a:t>
            </a:r>
          </a:p>
          <a:p>
            <a:pPr lvl="1"/>
            <a:r>
              <a:rPr lang="es-ES" noProof="0" dirty="0" smtClean="0"/>
              <a:t>Segundo nivel</a:t>
            </a:r>
          </a:p>
          <a:p>
            <a:pPr lvl="2"/>
            <a:r>
              <a:rPr lang="es-ES" noProof="0" dirty="0" smtClean="0"/>
              <a:t>Tercer nivel</a:t>
            </a:r>
          </a:p>
          <a:p>
            <a:pPr lvl="3"/>
            <a:r>
              <a:rPr lang="es-ES" noProof="0" dirty="0" smtClean="0"/>
              <a:t>Cuarto nivel</a:t>
            </a:r>
          </a:p>
          <a:p>
            <a:pPr lvl="4"/>
            <a:r>
              <a:rPr lang="es-ES" noProof="0" dirty="0" smtClean="0"/>
              <a:t>Quinto nivel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8475"/>
            <a:ext cx="297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b" anchorCtr="0" compatLnSpc="1">
            <a:prstTxWarp prst="textNoShape">
              <a:avLst/>
            </a:prstTxWarp>
          </a:bodyPr>
          <a:lstStyle>
            <a:lvl1pPr algn="l" defTabSz="914004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88475"/>
            <a:ext cx="297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0" rIns="91380" bIns="45690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6DAE224-9E93-4FEB-A114-8674E8C260A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6125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7763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655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66925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241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813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385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95725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178490-5716-4E4B-AD55-08DEA36E8A19}" type="slidenum">
              <a:rPr lang="es-ES" altLang="es-ES" smtClean="0"/>
              <a:pPr>
                <a:spcBef>
                  <a:spcPct val="0"/>
                </a:spcBef>
              </a:pPr>
              <a:t>1</a:t>
            </a:fld>
            <a:endParaRPr lang="es-ES" altLang="es-ES" smtClean="0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19525" y="9439275"/>
            <a:ext cx="2974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0" tIns="45690" rIns="91380" bIns="45690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C284591-9073-4EDA-B854-725744A475C4}" type="slidenum">
              <a:rPr lang="es-ES" altLang="es-ES"/>
              <a:pPr algn="r" eaLnBrk="1" hangingPunct="1">
                <a:spcBef>
                  <a:spcPct val="0"/>
                </a:spcBef>
              </a:pPr>
              <a:t>1</a:t>
            </a:fld>
            <a:endParaRPr lang="es-ES" altLang="es-ES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363538" y="6524625"/>
            <a:ext cx="8780462" cy="115888"/>
            <a:chOff x="260" y="4080"/>
            <a:chExt cx="5472" cy="144"/>
          </a:xfrm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 rot="5400000" flipV="1">
              <a:off x="2972" y="1368"/>
              <a:ext cx="47" cy="5472"/>
            </a:xfrm>
            <a:prstGeom prst="rect">
              <a:avLst/>
            </a:prstGeom>
            <a:gradFill rotWithShape="0">
              <a:gsLst>
                <a:gs pos="0">
                  <a:srgbClr val="008BD0"/>
                </a:gs>
                <a:gs pos="100000">
                  <a:srgbClr val="000066"/>
                </a:gs>
              </a:gsLst>
              <a:lin ang="0" scaled="1"/>
            </a:gradFill>
            <a:ln>
              <a:noFill/>
            </a:ln>
            <a:effectLst>
              <a:outerShdw dist="40161" dir="1106097" algn="ctr" rotWithShape="0">
                <a:srgbClr val="006699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defRPr/>
              </a:pPr>
              <a:endParaRPr lang="es-ES" altLang="es-ES" smtClean="0">
                <a:solidFill>
                  <a:srgbClr val="003366"/>
                </a:solidFill>
              </a:endParaRPr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 rot="5400000" flipV="1">
              <a:off x="2914" y="1523"/>
              <a:ext cx="47" cy="5355"/>
            </a:xfrm>
            <a:prstGeom prst="rect">
              <a:avLst/>
            </a:prstGeom>
            <a:gradFill rotWithShape="0">
              <a:gsLst>
                <a:gs pos="0">
                  <a:srgbClr val="008BD0"/>
                </a:gs>
                <a:gs pos="100000">
                  <a:srgbClr val="000066"/>
                </a:gs>
              </a:gsLst>
              <a:lin ang="0" scaled="1"/>
            </a:gradFill>
            <a:ln>
              <a:noFill/>
            </a:ln>
            <a:effectLst>
              <a:outerShdw dist="40161" dir="1106097" algn="ctr" rotWithShape="0">
                <a:srgbClr val="006699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defRPr/>
              </a:pPr>
              <a:endParaRPr lang="es-ES" altLang="es-ES" smtClean="0">
                <a:solidFill>
                  <a:srgbClr val="003366"/>
                </a:solidFill>
              </a:endParaRPr>
            </a:p>
          </p:txBody>
        </p:sp>
      </p:grpSp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8789988" y="620713"/>
            <a:ext cx="103187" cy="6237287"/>
            <a:chOff x="5537" y="39"/>
            <a:chExt cx="74" cy="4281"/>
          </a:xfrm>
        </p:grpSpPr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 flipV="1">
              <a:off x="5537" y="68"/>
              <a:ext cx="27" cy="4252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defRPr/>
              </a:pPr>
              <a:endParaRPr lang="es-ES" altLang="es-ES" smtClean="0">
                <a:solidFill>
                  <a:srgbClr val="003366"/>
                </a:solidFill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 flipV="1">
              <a:off x="5584" y="39"/>
              <a:ext cx="27" cy="4161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defRPr/>
              </a:pPr>
              <a:endParaRPr lang="es-ES" altLang="es-ES" smtClean="0">
                <a:solidFill>
                  <a:srgbClr val="003366"/>
                </a:solidFill>
              </a:endParaRPr>
            </a:p>
          </p:txBody>
        </p:sp>
      </p:grpSp>
      <p:pic>
        <p:nvPicPr>
          <p:cNvPr id="8" name="23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787" y="6255855"/>
            <a:ext cx="669070" cy="519713"/>
          </a:xfrm>
          <a:prstGeom prst="rect">
            <a:avLst/>
          </a:prstGeom>
          <a:effectLst>
            <a:glow rad="114300">
              <a:schemeClr val="bg1">
                <a:alpha val="81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4137617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612071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56400" y="128588"/>
            <a:ext cx="2190750" cy="634523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79388" y="128588"/>
            <a:ext cx="6424612" cy="63452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2253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0961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74068881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4306887" cy="5348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38675" y="1125538"/>
            <a:ext cx="4308475" cy="5348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84116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47041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34838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4107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3434583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562072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128588"/>
            <a:ext cx="6643688" cy="7254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AFD7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25538"/>
            <a:ext cx="8767762" cy="534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</p:txBody>
      </p:sp>
      <p:sp>
        <p:nvSpPr>
          <p:cNvPr id="250891" name="Text Box 11"/>
          <p:cNvSpPr txBox="1">
            <a:spLocks noChangeArrowheads="1"/>
          </p:cNvSpPr>
          <p:nvPr userDrawn="1"/>
        </p:nvSpPr>
        <p:spPr bwMode="auto">
          <a:xfrm>
            <a:off x="2051050" y="417513"/>
            <a:ext cx="67691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endParaRPr lang="es-ES" sz="1400" u="sng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 userDrawn="1"/>
        </p:nvSpPr>
        <p:spPr bwMode="auto">
          <a:xfrm>
            <a:off x="2051050" y="417513"/>
            <a:ext cx="67691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defRPr/>
            </a:pPr>
            <a:endParaRPr lang="es-ES" sz="1400" u="sng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 userDrawn="1"/>
        </p:nvSpPr>
        <p:spPr bwMode="auto">
          <a:xfrm>
            <a:off x="2051050" y="417513"/>
            <a:ext cx="67691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defRPr/>
            </a:pPr>
            <a:endParaRPr lang="es-ES" sz="1400" u="sng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Arial" charset="0"/>
            </a:endParaRPr>
          </a:p>
        </p:txBody>
      </p:sp>
      <p:sp>
        <p:nvSpPr>
          <p:cNvPr id="13" name="Freeform 6"/>
          <p:cNvSpPr>
            <a:spLocks/>
          </p:cNvSpPr>
          <p:nvPr userDrawn="1"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7"/>
          <p:cNvSpPr>
            <a:spLocks/>
          </p:cNvSpPr>
          <p:nvPr userDrawn="1"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1033" name="Group 1"/>
          <p:cNvGrpSpPr>
            <a:grpSpLocks/>
          </p:cNvGrpSpPr>
          <p:nvPr userDrawn="1"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6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pic>
        <p:nvPicPr>
          <p:cNvPr id="1034" name="Picture 10" descr="EMBLEMAconNOMBR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73025"/>
            <a:ext cx="6604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Imagen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25413"/>
            <a:ext cx="220186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24" r:id="rId1"/>
    <p:sldLayoutId id="2147485014" r:id="rId2"/>
    <p:sldLayoutId id="2147485015" r:id="rId3"/>
    <p:sldLayoutId id="2147485016" r:id="rId4"/>
    <p:sldLayoutId id="2147485017" r:id="rId5"/>
    <p:sldLayoutId id="2147485018" r:id="rId6"/>
    <p:sldLayoutId id="2147485019" r:id="rId7"/>
    <p:sldLayoutId id="2147485020" r:id="rId8"/>
    <p:sldLayoutId id="2147485021" r:id="rId9"/>
    <p:sldLayoutId id="2147485022" r:id="rId10"/>
    <p:sldLayoutId id="2147485023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anose="05000000000000000000" pitchFamily="2" charset="2"/>
        <a:buChar char="Ø"/>
        <a:defRPr sz="2400" b="1">
          <a:solidFill>
            <a:srgbClr val="002A54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–"/>
        <a:defRPr sz="2000" b="1">
          <a:solidFill>
            <a:srgbClr val="002A54"/>
          </a:solidFill>
          <a:latin typeface="+mn-lt"/>
          <a:cs typeface="+mn-cs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rgbClr val="002A54"/>
          </a:solidFill>
          <a:latin typeface="+mn-lt"/>
          <a:cs typeface="+mn-cs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–"/>
        <a:defRPr>
          <a:solidFill>
            <a:srgbClr val="002A54"/>
          </a:solidFill>
          <a:latin typeface="+mn-lt"/>
          <a:cs typeface="+mn-cs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lr>
          <a:srgbClr val="800000"/>
        </a:buClr>
        <a:buChar char="»"/>
        <a:defRPr sz="1600">
          <a:solidFill>
            <a:srgbClr val="002A54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rogramacionterritorial@sepg.minhap.e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lfernandezt\Desktop\CARTEL FACHADA ALCALÁ\Fachada Alcalá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5313" y="542925"/>
            <a:ext cx="2520950" cy="9175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051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952500" y="1936750"/>
            <a:ext cx="7121525" cy="3048000"/>
          </a:xfrm>
          <a:solidFill>
            <a:srgbClr val="CCFFCC"/>
          </a:solidFill>
          <a:effectLst>
            <a:outerShdw dist="89803" dir="81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es-ES" sz="3600" dirty="0" smtClean="0"/>
              <a:t>PP.OO. FEDER 2014-2020</a:t>
            </a:r>
            <a:br>
              <a:rPr lang="es-ES" sz="3600" dirty="0" smtClean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ES" sz="3600" dirty="0" smtClean="0"/>
              <a:t>Fondos 2020</a:t>
            </a:r>
            <a:br>
              <a:rPr lang="es-ES" sz="3600" dirty="0" smtClean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ES" sz="2400" dirty="0" smtClean="0"/>
              <a:t>Foro de </a:t>
            </a:r>
            <a:r>
              <a:rPr lang="es-ES" sz="2400" dirty="0"/>
              <a:t>E</a:t>
            </a:r>
            <a:r>
              <a:rPr lang="es-ES" sz="2400" dirty="0" smtClean="0"/>
              <a:t>conomía Regional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 smtClean="0"/>
              <a:t>Cuenca, 21 y 22 de noviembre de 2019</a:t>
            </a:r>
            <a:endParaRPr lang="es-ES" sz="2400" dirty="0"/>
          </a:p>
        </p:txBody>
      </p:sp>
      <p:sp>
        <p:nvSpPr>
          <p:cNvPr id="2" name="Rectángulo 1"/>
          <p:cNvSpPr/>
          <p:nvPr/>
        </p:nvSpPr>
        <p:spPr bwMode="auto">
          <a:xfrm>
            <a:off x="4329113" y="5902325"/>
            <a:ext cx="3873500" cy="646113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  <a:effectLst>
            <a:outerShdw dist="89803" dir="8100000" algn="ctr" rotWithShape="0">
              <a:schemeClr val="bg2">
                <a:alpha val="50000"/>
              </a:schemeClr>
            </a:outerShdw>
          </a:effectLst>
          <a:extLst/>
        </p:spPr>
        <p:txBody>
          <a:bodyPr anchor="b">
            <a:spAutoFit/>
          </a:bodyPr>
          <a:lstStyle/>
          <a:p>
            <a:pPr algn="ctr" eaLnBrk="1" hangingPunct="1">
              <a:defRPr/>
            </a:pPr>
            <a:r>
              <a:rPr lang="es-ES" sz="1200" b="1" i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Dirección General de Fondos Europeos</a:t>
            </a:r>
          </a:p>
          <a:p>
            <a:pPr algn="ctr" eaLnBrk="1" hangingPunct="1">
              <a:defRPr/>
            </a:pPr>
            <a:r>
              <a:rPr lang="es-ES" sz="1200" b="1" i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Secretaría de Estado de Presupuestos y Gastos</a:t>
            </a:r>
          </a:p>
          <a:p>
            <a:pPr algn="ctr" eaLnBrk="1" hangingPunct="1">
              <a:defRPr/>
            </a:pPr>
            <a:r>
              <a:rPr lang="es-ES" sz="1200" b="1" i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Ministerio de Hacienda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1100" y="95250"/>
            <a:ext cx="4594225" cy="630238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Respecto a las </a:t>
            </a:r>
            <a:br>
              <a:rPr lang="es-ES" dirty="0" smtClean="0"/>
            </a:br>
            <a:r>
              <a:rPr lang="es-ES" dirty="0" smtClean="0"/>
              <a:t>premisas iniciales:</a:t>
            </a:r>
            <a:endParaRPr lang="es-ES" dirty="0"/>
          </a:p>
        </p:txBody>
      </p:sp>
      <p:sp>
        <p:nvSpPr>
          <p:cNvPr id="8195" name="Marcador de contenido 2"/>
          <p:cNvSpPr>
            <a:spLocks noGrp="1"/>
          </p:cNvSpPr>
          <p:nvPr>
            <p:ph idx="1"/>
          </p:nvPr>
        </p:nvSpPr>
        <p:spPr>
          <a:xfrm>
            <a:off x="413238" y="1462850"/>
            <a:ext cx="8158881" cy="5122588"/>
          </a:xfrm>
        </p:spPr>
        <p:txBody>
          <a:bodyPr/>
          <a:lstStyle/>
          <a:p>
            <a:pPr>
              <a:buClr>
                <a:srgbClr val="001933"/>
              </a:buClr>
              <a:buFont typeface="Arial" panose="020B0604020202020204" pitchFamily="34" charset="0"/>
              <a:buAutoNum type="arabicPeriod"/>
              <a:defRPr/>
            </a:pP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Los </a:t>
            </a:r>
            <a:r>
              <a:rPr lang="es-ES" altLang="es-ES" sz="2000" b="0" dirty="0" smtClean="0">
                <a:solidFill>
                  <a:srgbClr val="C00000"/>
                </a:solidFill>
                <a:effectLst/>
              </a:rPr>
              <a:t>desarrollos deben estar preferiblemente al comienzo del próximo año contable (1 de julio de 2019)</a:t>
            </a:r>
          </a:p>
          <a:p>
            <a:pPr marL="0" indent="0">
              <a:buClr>
                <a:srgbClr val="001933"/>
              </a:buClr>
              <a:buFont typeface="Wingdings" panose="05000000000000000000" pitchFamily="2" charset="2"/>
              <a:buNone/>
              <a:defRPr/>
            </a:pP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	Con carácter general, no ha sido posible</a:t>
            </a:r>
          </a:p>
          <a:p>
            <a:pPr marL="0" indent="0">
              <a:buClr>
                <a:srgbClr val="001933"/>
              </a:buClr>
              <a:buFont typeface="Wingdings" panose="05000000000000000000" pitchFamily="2" charset="2"/>
              <a:buNone/>
              <a:defRPr/>
            </a:pPr>
            <a:endParaRPr lang="es-ES" altLang="es-ES" sz="2000" dirty="0" smtClean="0">
              <a:solidFill>
                <a:schemeClr val="tx1"/>
              </a:solidFill>
              <a:effectLst/>
            </a:endParaRPr>
          </a:p>
          <a:p>
            <a:pPr marL="357188" indent="-357188">
              <a:buClr>
                <a:srgbClr val="001933"/>
              </a:buClr>
              <a:buFont typeface="+mj-lt"/>
              <a:buAutoNum type="arabicPeriod" startAt="2"/>
              <a:defRPr/>
            </a:pP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Las descripciones de formatos de intercambio que hayan sido revisadas (</a:t>
            </a:r>
            <a:r>
              <a:rPr lang="es-ES" altLang="es-ES" sz="2000" b="0" dirty="0" smtClean="0">
                <a:solidFill>
                  <a:srgbClr val="C00000"/>
                </a:solidFill>
                <a:effectLst/>
              </a:rPr>
              <a:t>esquemas XSD</a:t>
            </a: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 – </a:t>
            </a:r>
            <a:r>
              <a:rPr lang="es-ES" altLang="es-ES" sz="2000" b="0" i="1" dirty="0" smtClean="0">
                <a:solidFill>
                  <a:schemeClr val="tx1"/>
                </a:solidFill>
                <a:effectLst/>
              </a:rPr>
              <a:t>XML </a:t>
            </a:r>
            <a:r>
              <a:rPr lang="es-ES" altLang="es-ES" sz="2000" b="0" i="1" dirty="0" err="1" smtClean="0">
                <a:solidFill>
                  <a:schemeClr val="tx1"/>
                </a:solidFill>
                <a:effectLst/>
              </a:rPr>
              <a:t>Schema</a:t>
            </a:r>
            <a:r>
              <a:rPr lang="es-ES" altLang="es-ES" sz="2000" b="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altLang="es-ES" sz="2000" b="0" i="1" dirty="0" err="1" smtClean="0">
                <a:solidFill>
                  <a:schemeClr val="tx1"/>
                </a:solidFill>
                <a:effectLst/>
              </a:rPr>
              <a:t>Definition</a:t>
            </a: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) deberán estar publicados </a:t>
            </a:r>
            <a:r>
              <a:rPr lang="es-ES" altLang="es-ES" sz="2000" b="0" dirty="0" smtClean="0">
                <a:solidFill>
                  <a:srgbClr val="C00000"/>
                </a:solidFill>
                <a:effectLst/>
              </a:rPr>
              <a:t>al menos 1 mes antes de la puesta en producción del servicio</a:t>
            </a: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.</a:t>
            </a:r>
          </a:p>
          <a:p>
            <a:pPr marL="400050" lvl="1" indent="0" algn="ctr">
              <a:buClr>
                <a:srgbClr val="001933"/>
              </a:buClr>
              <a:buNone/>
              <a:defRPr/>
            </a:pPr>
            <a:r>
              <a:rPr lang="es-ES" altLang="es-ES" dirty="0" smtClean="0">
                <a:solidFill>
                  <a:schemeClr val="tx1"/>
                </a:solidFill>
                <a:effectLst/>
              </a:rPr>
              <a:t>Se ha adoptado un nuevo método que no impacta en las integraciones existentes hasta que se </a:t>
            </a:r>
            <a:r>
              <a:rPr lang="es-ES" altLang="es-ES" dirty="0" smtClean="0">
                <a:solidFill>
                  <a:schemeClr val="tx1"/>
                </a:solidFill>
                <a:effectLst/>
              </a:rPr>
              <a:t>decida </a:t>
            </a:r>
            <a:r>
              <a:rPr lang="es-ES" altLang="es-ES" dirty="0" smtClean="0">
                <a:solidFill>
                  <a:schemeClr val="tx1"/>
                </a:solidFill>
                <a:effectLst/>
              </a:rPr>
              <a:t>incorporar la remisión de nuevos campos</a:t>
            </a:r>
          </a:p>
          <a:p>
            <a:pPr>
              <a:buClr>
                <a:srgbClr val="001933"/>
              </a:buClr>
              <a:buFont typeface="Arial" panose="020B0604020202020204" pitchFamily="34" charset="0"/>
              <a:buAutoNum type="arabicPeriod" startAt="2"/>
              <a:defRPr/>
            </a:pPr>
            <a:endParaRPr lang="es-ES" altLang="es-ES" sz="2000" b="0" dirty="0" smtClean="0">
              <a:solidFill>
                <a:schemeClr val="tx1"/>
              </a:solidFill>
              <a:effectLst/>
            </a:endParaRPr>
          </a:p>
          <a:p>
            <a:pPr marL="457200" indent="-457200">
              <a:buClr>
                <a:srgbClr val="001933"/>
              </a:buClr>
              <a:buFont typeface="+mj-lt"/>
              <a:buAutoNum type="arabicPeriod" startAt="3"/>
              <a:defRPr/>
            </a:pP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Las especificaciones definitivas se distribuirán a través de los interlocutores técnicos de Fondos 2020.</a:t>
            </a:r>
          </a:p>
          <a:p>
            <a:pPr marL="0" indent="0">
              <a:buClr>
                <a:srgbClr val="001933"/>
              </a:buClr>
              <a:buFont typeface="Wingdings" panose="05000000000000000000" pitchFamily="2" charset="2"/>
              <a:buNone/>
              <a:defRPr/>
            </a:pP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	A demanda</a:t>
            </a:r>
          </a:p>
          <a:p>
            <a:pPr marL="457200" indent="-457200">
              <a:buClr>
                <a:srgbClr val="001933"/>
              </a:buClr>
              <a:buFont typeface="+mj-lt"/>
              <a:buAutoNum type="arabicPeriod" startAt="3"/>
              <a:defRPr/>
            </a:pPr>
            <a:endParaRPr lang="es-ES" altLang="es-ES" sz="2000" b="0" dirty="0" smtClean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 bwMode="auto">
          <a:xfrm>
            <a:off x="5056632" y="5275033"/>
            <a:ext cx="786384" cy="265176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ectángulo 1"/>
          <p:cNvSpPr/>
          <p:nvPr/>
        </p:nvSpPr>
        <p:spPr bwMode="auto">
          <a:xfrm>
            <a:off x="3044952" y="2167128"/>
            <a:ext cx="786384" cy="265176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18" name="Marcador de contenido 2"/>
          <p:cNvSpPr>
            <a:spLocks noGrp="1"/>
          </p:cNvSpPr>
          <p:nvPr>
            <p:ph idx="1"/>
          </p:nvPr>
        </p:nvSpPr>
        <p:spPr>
          <a:xfrm>
            <a:off x="664141" y="1196151"/>
            <a:ext cx="7905750" cy="5348287"/>
          </a:xfrm>
        </p:spPr>
        <p:txBody>
          <a:bodyPr/>
          <a:lstStyle/>
          <a:p>
            <a:pPr>
              <a:buClr>
                <a:srgbClr val="001933"/>
              </a:buClr>
              <a:buFont typeface="Arial" panose="020B0604020202020204" pitchFamily="34" charset="0"/>
              <a:buAutoNum type="arabicPeriod"/>
            </a:pP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Organismos</a:t>
            </a: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2">
                    <a:lumMod val="65000"/>
                  </a:schemeClr>
                </a:solidFill>
              </a:rPr>
              <a:t>Mejorar la gestión relacionada con la </a:t>
            </a:r>
            <a:r>
              <a:rPr lang="es-ES" altLang="es-ES" sz="1600" dirty="0" smtClean="0">
                <a:solidFill>
                  <a:schemeClr val="tx2">
                    <a:lumMod val="65000"/>
                  </a:schemeClr>
                </a:solidFill>
              </a:rPr>
              <a:t>versión del organismo</a:t>
            </a:r>
            <a:r>
              <a:rPr lang="es-ES" altLang="es-ES" sz="1600" b="0" dirty="0" smtClean="0">
                <a:solidFill>
                  <a:schemeClr val="tx2">
                    <a:lumMod val="65000"/>
                  </a:schemeClr>
                </a:solidFill>
              </a:rPr>
              <a:t>.</a:t>
            </a: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2">
                    <a:lumMod val="65000"/>
                  </a:schemeClr>
                </a:solidFill>
              </a:rPr>
              <a:t>Inclusión de alertas y banderas rojas.</a:t>
            </a: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1"/>
                </a:solidFill>
              </a:rPr>
              <a:t>Personas físicas </a:t>
            </a:r>
            <a:r>
              <a:rPr lang="es-ES" altLang="es-ES" sz="1600" b="0" dirty="0" smtClean="0">
                <a:solidFill>
                  <a:srgbClr val="FF0000"/>
                </a:solidFill>
              </a:rPr>
              <a:t>NUEVO </a:t>
            </a:r>
            <a:r>
              <a:rPr lang="es-ES" altLang="es-ES" sz="1600" dirty="0" smtClean="0">
                <a:solidFill>
                  <a:srgbClr val="009900"/>
                </a:solidFill>
              </a:rPr>
              <a:t>- EN ENERO SE PONDRÁ EN PRODUCCIÓN</a:t>
            </a:r>
          </a:p>
          <a:p>
            <a:pPr>
              <a:buClr>
                <a:srgbClr val="001933"/>
              </a:buClr>
              <a:buFont typeface="Arial" panose="020B0604020202020204" pitchFamily="34" charset="0"/>
              <a:buAutoNum type="arabicPeriod"/>
            </a:pP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Operaciones</a:t>
            </a: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1"/>
                </a:solidFill>
              </a:rPr>
              <a:t>Revisión de </a:t>
            </a:r>
            <a:r>
              <a:rPr lang="es-ES" altLang="es-ES" sz="1600" b="0" dirty="0" smtClean="0">
                <a:solidFill>
                  <a:srgbClr val="C00000"/>
                </a:solidFill>
              </a:rPr>
              <a:t>Operaciones Generadoras de Ingresos </a:t>
            </a:r>
            <a:r>
              <a:rPr lang="es-ES" altLang="es-ES" sz="1600" b="0" dirty="0" smtClean="0">
                <a:solidFill>
                  <a:schemeClr val="tx1"/>
                </a:solidFill>
              </a:rPr>
              <a:t>(</a:t>
            </a:r>
            <a:r>
              <a:rPr lang="es-ES" altLang="es-ES" sz="1600" b="0" dirty="0" err="1" smtClean="0">
                <a:solidFill>
                  <a:schemeClr val="tx1"/>
                </a:solidFill>
              </a:rPr>
              <a:t>OGIs</a:t>
            </a:r>
            <a:r>
              <a:rPr lang="es-ES" altLang="es-ES" sz="1600" b="0" dirty="0" smtClean="0">
                <a:solidFill>
                  <a:schemeClr val="tx1"/>
                </a:solidFill>
              </a:rPr>
              <a:t>)* </a:t>
            </a:r>
            <a:r>
              <a:rPr lang="es-ES" altLang="es-ES" sz="1600" dirty="0">
                <a:solidFill>
                  <a:srgbClr val="009900"/>
                </a:solidFill>
              </a:rPr>
              <a:t>- </a:t>
            </a:r>
            <a:r>
              <a:rPr lang="es-ES" altLang="es-ES" sz="1600" dirty="0" smtClean="0">
                <a:solidFill>
                  <a:srgbClr val="009900"/>
                </a:solidFill>
              </a:rPr>
              <a:t>REVISADO, NO HAY CAMBIOS SIGNIFICATIVOS</a:t>
            </a:r>
            <a:endParaRPr lang="es-ES" altLang="es-ES" sz="1600" dirty="0" smtClean="0">
              <a:solidFill>
                <a:srgbClr val="FF0000"/>
              </a:solidFill>
            </a:endParaRP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1"/>
                </a:solidFill>
              </a:rPr>
              <a:t>Mejora de operaciones con </a:t>
            </a:r>
            <a:r>
              <a:rPr lang="es-ES" altLang="es-ES" sz="1600" b="0" dirty="0" smtClean="0">
                <a:solidFill>
                  <a:srgbClr val="C00000"/>
                </a:solidFill>
              </a:rPr>
              <a:t>Compra de Terrenos para incluir edificaciones</a:t>
            </a:r>
            <a:r>
              <a:rPr lang="es-ES" altLang="es-ES" sz="1600" b="0" dirty="0" smtClean="0">
                <a:solidFill>
                  <a:schemeClr val="tx1"/>
                </a:solidFill>
              </a:rPr>
              <a:t>*</a:t>
            </a:r>
            <a:br>
              <a:rPr lang="es-ES" altLang="es-ES" sz="1600" b="0" dirty="0" smtClean="0">
                <a:solidFill>
                  <a:schemeClr val="tx1"/>
                </a:solidFill>
              </a:rPr>
            </a:br>
            <a:r>
              <a:rPr lang="es-ES" altLang="es-ES" sz="1600" dirty="0" smtClean="0">
                <a:solidFill>
                  <a:srgbClr val="009900"/>
                </a:solidFill>
              </a:rPr>
              <a:t>- EN </a:t>
            </a:r>
            <a:r>
              <a:rPr lang="es-ES" altLang="es-ES" sz="1600" dirty="0">
                <a:solidFill>
                  <a:srgbClr val="009900"/>
                </a:solidFill>
              </a:rPr>
              <a:t>PRODUCCIÓN</a:t>
            </a:r>
            <a:endParaRPr lang="es-ES" altLang="es-E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2">
                    <a:lumMod val="65000"/>
                  </a:schemeClr>
                </a:solidFill>
              </a:rPr>
              <a:t>Definición de operaciones anuladas y cerradas </a:t>
            </a: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2">
                    <a:lumMod val="65000"/>
                  </a:schemeClr>
                </a:solidFill>
              </a:rPr>
              <a:t>Cambios en la visualización de los datos financieros de transacciones</a:t>
            </a: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1"/>
                </a:solidFill>
              </a:rPr>
              <a:t>Implantar definiciones de la Red de Autoridades Ambientales en las </a:t>
            </a:r>
            <a:r>
              <a:rPr lang="es-ES" altLang="es-ES" sz="1600" dirty="0" smtClean="0">
                <a:solidFill>
                  <a:srgbClr val="C00000"/>
                </a:solidFill>
              </a:rPr>
              <a:t>operaciones con carácter medioambiental</a:t>
            </a:r>
            <a:r>
              <a:rPr lang="es-ES" altLang="es-ES" sz="1600" b="0" dirty="0" smtClean="0">
                <a:solidFill>
                  <a:schemeClr val="tx1"/>
                </a:solidFill>
              </a:rPr>
              <a:t>* </a:t>
            </a:r>
            <a:r>
              <a:rPr lang="es-ES" altLang="es-ES" sz="1600" dirty="0">
                <a:solidFill>
                  <a:srgbClr val="009900"/>
                </a:solidFill>
              </a:rPr>
              <a:t>- </a:t>
            </a:r>
            <a:r>
              <a:rPr lang="es-ES" altLang="es-ES" sz="1600" dirty="0" smtClean="0">
                <a:solidFill>
                  <a:srgbClr val="009900"/>
                </a:solidFill>
              </a:rPr>
              <a:t>PENDIENTE DE DIVULGACIÓN ANTES DE PUESTA EN </a:t>
            </a:r>
            <a:r>
              <a:rPr lang="es-ES" altLang="es-ES" sz="1600" dirty="0">
                <a:solidFill>
                  <a:srgbClr val="009900"/>
                </a:solidFill>
              </a:rPr>
              <a:t>PRODUCCIÓN</a:t>
            </a:r>
            <a:endParaRPr lang="es-ES" altLang="es-E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1"/>
                </a:solidFill>
              </a:rPr>
              <a:t>Incorporación del número de préstamo </a:t>
            </a:r>
            <a:r>
              <a:rPr lang="es-ES" altLang="es-ES" sz="1600" b="0" dirty="0" smtClean="0">
                <a:solidFill>
                  <a:srgbClr val="FF0000"/>
                </a:solidFill>
              </a:rPr>
              <a:t>NUEVO </a:t>
            </a:r>
            <a:r>
              <a:rPr lang="es-ES" altLang="es-ES" sz="1600" dirty="0">
                <a:solidFill>
                  <a:srgbClr val="009900"/>
                </a:solidFill>
              </a:rPr>
              <a:t>- EN PRODUCCIÓN</a:t>
            </a:r>
            <a:endParaRPr lang="es-ES" altLang="es-ES" sz="1600" b="0" dirty="0" smtClean="0">
              <a:solidFill>
                <a:srgbClr val="FF0000"/>
              </a:solidFill>
            </a:endParaRPr>
          </a:p>
          <a:p>
            <a:pPr marL="457200" lvl="1" indent="0">
              <a:buClr>
                <a:srgbClr val="001933"/>
              </a:buClr>
              <a:buNone/>
            </a:pPr>
            <a:r>
              <a:rPr lang="es-ES" altLang="es-ES" sz="1400" b="0" dirty="0">
                <a:solidFill>
                  <a:schemeClr val="tx1"/>
                </a:solidFill>
              </a:rPr>
              <a:t>*: especificaciones en revisión para minimizar impacto y </a:t>
            </a:r>
            <a:r>
              <a:rPr lang="es-ES" altLang="es-ES" sz="1400" b="0" dirty="0" smtClean="0">
                <a:solidFill>
                  <a:schemeClr val="tx1"/>
                </a:solidFill>
              </a:rPr>
              <a:t>esfuerzos</a:t>
            </a:r>
            <a:endParaRPr lang="es-ES" altLang="es-ES" sz="1400" b="0" dirty="0">
              <a:solidFill>
                <a:schemeClr val="tx1"/>
              </a:solidFill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425700" y="136525"/>
            <a:ext cx="5818188" cy="725488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Cambios en Fondos 2020 en 2019 (1/3)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85279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25700" y="136525"/>
            <a:ext cx="5818188" cy="725488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Cambios en Fondos 2020 en 2019 (2/3)</a:t>
            </a:r>
            <a:endParaRPr lang="es-ES" dirty="0"/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649288" y="1443038"/>
            <a:ext cx="8421560" cy="5348287"/>
          </a:xfrm>
        </p:spPr>
        <p:txBody>
          <a:bodyPr/>
          <a:lstStyle/>
          <a:p>
            <a:pPr marL="457200" indent="-457200">
              <a:buClr>
                <a:srgbClr val="001933"/>
              </a:buClr>
              <a:buFont typeface="+mj-lt"/>
              <a:buAutoNum type="arabicPeriod" startAt="3"/>
            </a:pPr>
            <a:r>
              <a:rPr lang="es-ES" altLang="es-ES" sz="2000" dirty="0">
                <a:solidFill>
                  <a:schemeClr val="tx1"/>
                </a:solidFill>
                <a:effectLst/>
              </a:rPr>
              <a:t>Transacciones</a:t>
            </a: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>
                <a:solidFill>
                  <a:schemeClr val="tx2">
                    <a:lumMod val="65000"/>
                  </a:schemeClr>
                </a:solidFill>
              </a:rPr>
              <a:t>Mejora del tratamiento de contratos relacionados</a:t>
            </a: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>
                <a:solidFill>
                  <a:schemeClr val="tx1"/>
                </a:solidFill>
              </a:rPr>
              <a:t>Control de transacciones tipo </a:t>
            </a:r>
            <a:r>
              <a:rPr lang="es-ES" altLang="es-ES" sz="1600" dirty="0">
                <a:solidFill>
                  <a:srgbClr val="C00000"/>
                </a:solidFill>
              </a:rPr>
              <a:t>AN </a:t>
            </a:r>
            <a:r>
              <a:rPr lang="es-ES" altLang="es-ES" sz="1600" dirty="0" smtClean="0">
                <a:solidFill>
                  <a:srgbClr val="C00000"/>
                </a:solidFill>
              </a:rPr>
              <a:t>– anticipos </a:t>
            </a:r>
            <a:r>
              <a:rPr lang="es-ES" altLang="es-ES" sz="1600" b="0" dirty="0">
                <a:solidFill>
                  <a:srgbClr val="FF0000"/>
                </a:solidFill>
              </a:rPr>
              <a:t> </a:t>
            </a:r>
            <a:r>
              <a:rPr lang="es-ES" altLang="es-ES" sz="1600" dirty="0">
                <a:solidFill>
                  <a:srgbClr val="009900"/>
                </a:solidFill>
              </a:rPr>
              <a:t>- EN PRODUCCIÓN</a:t>
            </a:r>
            <a:endParaRPr lang="es-ES" altLang="es-ES" sz="1600" b="0" dirty="0">
              <a:solidFill>
                <a:srgbClr val="FF0000"/>
              </a:solidFill>
            </a:endParaRP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1"/>
                </a:solidFill>
              </a:rPr>
              <a:t>Nuevas </a:t>
            </a:r>
            <a:r>
              <a:rPr lang="es-ES" altLang="es-ES" sz="1600" dirty="0">
                <a:solidFill>
                  <a:srgbClr val="C00000"/>
                </a:solidFill>
              </a:rPr>
              <a:t>transacciones DA (devolución de anticipos</a:t>
            </a:r>
            <a:r>
              <a:rPr lang="es-ES" altLang="es-ES" sz="1600" dirty="0" smtClean="0">
                <a:solidFill>
                  <a:srgbClr val="C00000"/>
                </a:solidFill>
              </a:rPr>
              <a:t>) </a:t>
            </a:r>
            <a:r>
              <a:rPr lang="es-ES" altLang="es-ES" sz="1600" dirty="0">
                <a:solidFill>
                  <a:srgbClr val="009900"/>
                </a:solidFill>
              </a:rPr>
              <a:t>- EN </a:t>
            </a:r>
            <a:r>
              <a:rPr lang="es-ES" altLang="es-ES" sz="1600" dirty="0" smtClean="0">
                <a:solidFill>
                  <a:srgbClr val="009900"/>
                </a:solidFill>
              </a:rPr>
              <a:t>PRODUCCIÓN</a:t>
            </a:r>
            <a:endParaRPr lang="es-ES" altLang="es-ES" sz="1600" dirty="0" smtClean="0">
              <a:solidFill>
                <a:srgbClr val="C00000"/>
              </a:solidFill>
            </a:endParaRP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1"/>
                </a:solidFill>
              </a:rPr>
              <a:t>Mejora en el tratamiento de fechas (transacciones “hibridas”) </a:t>
            </a:r>
            <a:r>
              <a:rPr lang="es-ES" altLang="es-ES" sz="1600" dirty="0">
                <a:solidFill>
                  <a:srgbClr val="009900"/>
                </a:solidFill>
              </a:rPr>
              <a:t>- EN PRODUCCIÓN</a:t>
            </a:r>
            <a:endParaRPr lang="es-ES" altLang="es-E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Clr>
                <a:srgbClr val="001933"/>
              </a:buClr>
              <a:buFontTx/>
              <a:buAutoNum type="alphaLcParenR"/>
            </a:pPr>
            <a:r>
              <a:rPr lang="es-ES" altLang="es-ES" sz="1600" b="0" dirty="0" smtClean="0">
                <a:solidFill>
                  <a:schemeClr val="tx1"/>
                </a:solidFill>
              </a:rPr>
              <a:t>Transacciones </a:t>
            </a:r>
            <a:r>
              <a:rPr lang="es-ES" altLang="es-ES" sz="1600" b="0" dirty="0">
                <a:solidFill>
                  <a:schemeClr val="tx1"/>
                </a:solidFill>
              </a:rPr>
              <a:t>con compra de terrenos y de </a:t>
            </a:r>
            <a:r>
              <a:rPr lang="es-ES" altLang="es-ES" sz="1600" b="0" dirty="0" smtClean="0">
                <a:solidFill>
                  <a:schemeClr val="tx1"/>
                </a:solidFill>
              </a:rPr>
              <a:t>edificaciones </a:t>
            </a:r>
            <a:r>
              <a:rPr lang="es-ES" altLang="es-ES" sz="1600" b="0" dirty="0">
                <a:solidFill>
                  <a:srgbClr val="FF0000"/>
                </a:solidFill>
              </a:rPr>
              <a:t> </a:t>
            </a:r>
            <a:r>
              <a:rPr lang="es-ES" altLang="es-ES" sz="1600" dirty="0">
                <a:solidFill>
                  <a:srgbClr val="009900"/>
                </a:solidFill>
              </a:rPr>
              <a:t>- EN PRODUCCIÓN</a:t>
            </a:r>
            <a:endParaRPr lang="es-ES" altLang="es-ES" sz="1600" b="0" dirty="0">
              <a:solidFill>
                <a:srgbClr val="FF0000"/>
              </a:solidFill>
            </a:endParaRPr>
          </a:p>
          <a:p>
            <a:pPr marL="457200" indent="-457200">
              <a:buClr>
                <a:srgbClr val="001933"/>
              </a:buClr>
              <a:buFont typeface="Arial" panose="020B0604020202020204" pitchFamily="34" charset="0"/>
              <a:buAutoNum type="arabicPeriod" startAt="4"/>
              <a:defRPr/>
            </a:pP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Transacciones IP</a:t>
            </a:r>
          </a:p>
          <a:p>
            <a:pPr marL="857250" lvl="1" indent="-457200">
              <a:buClr>
                <a:srgbClr val="001933"/>
              </a:buClr>
              <a:buFontTx/>
              <a:buAutoNum type="alphaLcParenR"/>
              <a:defRPr/>
            </a:pPr>
            <a:r>
              <a:rPr lang="es-ES" altLang="es-ES" sz="1600" b="0" dirty="0" smtClean="0">
                <a:solidFill>
                  <a:schemeClr val="tx1"/>
                </a:solidFill>
              </a:rPr>
              <a:t>Indicadores con desglose de género</a:t>
            </a:r>
            <a:r>
              <a:rPr lang="es-ES" altLang="es-ES" sz="1600" dirty="0" smtClean="0">
                <a:solidFill>
                  <a:srgbClr val="FF0000"/>
                </a:solidFill>
              </a:rPr>
              <a:t> - PENDIENTE</a:t>
            </a:r>
          </a:p>
          <a:p>
            <a:pPr marL="857250" lvl="1" indent="-457200">
              <a:buClr>
                <a:srgbClr val="001933"/>
              </a:buClr>
              <a:buFontTx/>
              <a:buAutoNum type="alphaLcParenR"/>
              <a:defRPr/>
            </a:pPr>
            <a:r>
              <a:rPr lang="es-ES" altLang="es-ES" sz="1600" b="0" dirty="0" smtClean="0">
                <a:solidFill>
                  <a:schemeClr val="tx2">
                    <a:lumMod val="65000"/>
                  </a:schemeClr>
                </a:solidFill>
              </a:rPr>
              <a:t>Tratamiento para correcciones</a:t>
            </a:r>
          </a:p>
          <a:p>
            <a:pPr marL="457200" indent="-457200">
              <a:buClr>
                <a:srgbClr val="001933"/>
              </a:buClr>
              <a:buFont typeface="Arial" panose="020B0604020202020204" pitchFamily="34" charset="0"/>
              <a:buAutoNum type="arabicPeriod" startAt="4"/>
              <a:defRPr/>
            </a:pPr>
            <a:r>
              <a:rPr lang="es-ES" altLang="es-ES" sz="2000" dirty="0" smtClean="0">
                <a:solidFill>
                  <a:schemeClr val="tx2">
                    <a:lumMod val="65000"/>
                  </a:schemeClr>
                </a:solidFill>
                <a:effectLst/>
              </a:rPr>
              <a:t>Contratos</a:t>
            </a:r>
            <a:r>
              <a:rPr lang="es-ES" altLang="es-ES" sz="2000" b="0" dirty="0" smtClean="0">
                <a:solidFill>
                  <a:schemeClr val="tx2">
                    <a:lumMod val="65000"/>
                  </a:schemeClr>
                </a:solidFill>
                <a:effectLst/>
              </a:rPr>
              <a:t>: nuevo comportamiento de los datos de contrato: se cerrarán para su edición a partir de inclusión en una solicitud de reembolso.</a:t>
            </a:r>
          </a:p>
          <a:p>
            <a:pPr marL="457200" indent="-457200">
              <a:buClr>
                <a:srgbClr val="001933"/>
              </a:buClr>
              <a:buFont typeface="Arial" panose="020B0604020202020204" pitchFamily="34" charset="0"/>
              <a:buAutoNum type="arabicPeriod" startAt="4"/>
              <a:defRPr/>
            </a:pPr>
            <a:r>
              <a:rPr lang="es-ES" altLang="es-ES" sz="2000" dirty="0" smtClean="0">
                <a:solidFill>
                  <a:schemeClr val="tx2">
                    <a:lumMod val="65000"/>
                  </a:schemeClr>
                </a:solidFill>
                <a:effectLst/>
              </a:rPr>
              <a:t>Convocatorias</a:t>
            </a:r>
            <a:r>
              <a:rPr lang="es-ES" altLang="es-ES" sz="2000" b="0" dirty="0" smtClean="0">
                <a:solidFill>
                  <a:schemeClr val="tx2">
                    <a:lumMod val="65000"/>
                  </a:schemeClr>
                </a:solidFill>
                <a:effectLst/>
              </a:rPr>
              <a:t>: mejora de la integración con BDNS</a:t>
            </a:r>
          </a:p>
        </p:txBody>
      </p:sp>
    </p:spTree>
    <p:extLst>
      <p:ext uri="{BB962C8B-B14F-4D97-AF65-F5344CB8AC3E}">
        <p14:creationId xmlns:p14="http://schemas.microsoft.com/office/powerpoint/2010/main" val="8718308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25700" y="136525"/>
            <a:ext cx="5818188" cy="725488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Cambios en Fondos 2020 en 2019 (3/3)</a:t>
            </a:r>
            <a:endParaRPr lang="es-ES" dirty="0"/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649288" y="1443038"/>
            <a:ext cx="7834312" cy="5348287"/>
          </a:xfrm>
        </p:spPr>
        <p:txBody>
          <a:bodyPr/>
          <a:lstStyle/>
          <a:p>
            <a:pPr marL="457200" indent="-457200">
              <a:buClr>
                <a:srgbClr val="001933"/>
              </a:buClr>
              <a:buFont typeface="+mj-lt"/>
              <a:buAutoNum type="arabicPeriod" startAt="7"/>
              <a:defRPr/>
            </a:pP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Solicitudes de reembolso y verificaciones de gestión</a:t>
            </a:r>
          </a:p>
          <a:p>
            <a:pPr marL="857250" lvl="1" indent="-457200">
              <a:buClr>
                <a:srgbClr val="001933"/>
              </a:buClr>
              <a:buFontTx/>
              <a:buAutoNum type="alphaLcParenR"/>
              <a:defRPr/>
            </a:pPr>
            <a:r>
              <a:rPr lang="es-ES" altLang="es-ES" sz="1600" b="0" dirty="0" smtClean="0">
                <a:solidFill>
                  <a:schemeClr val="tx1"/>
                </a:solidFill>
              </a:rPr>
              <a:t>Incorporación de los </a:t>
            </a:r>
            <a:r>
              <a:rPr lang="es-ES" altLang="es-ES" sz="1600" dirty="0" smtClean="0">
                <a:solidFill>
                  <a:srgbClr val="C00000"/>
                </a:solidFill>
              </a:rPr>
              <a:t>resultados de las verificaciones de gestión</a:t>
            </a:r>
            <a:r>
              <a:rPr lang="es-ES" altLang="es-ES" sz="1600" b="0" dirty="0" smtClean="0">
                <a:solidFill>
                  <a:schemeClr val="tx1"/>
                </a:solidFill>
              </a:rPr>
              <a:t>, incluyendo carga masiva de listas y tabla 1 </a:t>
            </a:r>
            <a:r>
              <a:rPr lang="es-ES" altLang="es-ES" sz="1600" dirty="0" smtClean="0">
                <a:solidFill>
                  <a:srgbClr val="FF0000"/>
                </a:solidFill>
              </a:rPr>
              <a:t>- PENDIENTE</a:t>
            </a:r>
          </a:p>
          <a:p>
            <a:pPr marL="857250" lvl="1" indent="-457200">
              <a:buClr>
                <a:srgbClr val="001933"/>
              </a:buClr>
              <a:buFontTx/>
              <a:buAutoNum type="alphaLcParenR"/>
              <a:defRPr/>
            </a:pPr>
            <a:r>
              <a:rPr lang="es-ES" altLang="es-ES" sz="1600" b="0" dirty="0" smtClean="0">
                <a:solidFill>
                  <a:schemeClr val="tx1"/>
                </a:solidFill>
              </a:rPr>
              <a:t>Pista de auditoría de las solicitudes de reembolso rechazadas</a:t>
            </a:r>
            <a:r>
              <a:rPr lang="es-ES" altLang="es-ES" sz="1600" b="0" dirty="0">
                <a:solidFill>
                  <a:srgbClr val="FF0000"/>
                </a:solidFill>
              </a:rPr>
              <a:t> </a:t>
            </a:r>
            <a:r>
              <a:rPr lang="es-ES" altLang="es-ES" sz="1600" dirty="0">
                <a:solidFill>
                  <a:srgbClr val="009900"/>
                </a:solidFill>
              </a:rPr>
              <a:t>- EN PRODUCCIÓN</a:t>
            </a:r>
            <a:endParaRPr lang="es-ES" altLang="es-ES" sz="1600" b="0" dirty="0">
              <a:solidFill>
                <a:srgbClr val="FF0000"/>
              </a:solidFill>
            </a:endParaRPr>
          </a:p>
          <a:p>
            <a:pPr marL="857250" lvl="1" indent="-457200">
              <a:buClr>
                <a:srgbClr val="001933"/>
              </a:buClr>
              <a:buFontTx/>
              <a:buAutoNum type="alphaLcParenR"/>
              <a:defRPr/>
            </a:pPr>
            <a:r>
              <a:rPr lang="es-ES" altLang="es-ES" sz="1600" dirty="0" smtClean="0">
                <a:solidFill>
                  <a:srgbClr val="C00000"/>
                </a:solidFill>
              </a:rPr>
              <a:t>Cancelación de anticipos</a:t>
            </a:r>
            <a:r>
              <a:rPr lang="es-ES" altLang="es-ES" sz="1600" b="0" dirty="0">
                <a:solidFill>
                  <a:srgbClr val="FF0000"/>
                </a:solidFill>
              </a:rPr>
              <a:t> </a:t>
            </a:r>
            <a:r>
              <a:rPr lang="es-ES" altLang="es-ES" sz="1600" dirty="0">
                <a:solidFill>
                  <a:srgbClr val="009900"/>
                </a:solidFill>
              </a:rPr>
              <a:t>- EN PRODUCCIÓN</a:t>
            </a:r>
            <a:endParaRPr lang="es-ES" altLang="es-ES" sz="1600" b="0" dirty="0">
              <a:solidFill>
                <a:srgbClr val="FF0000"/>
              </a:solidFill>
            </a:endParaRPr>
          </a:p>
          <a:p>
            <a:pPr marL="457200" indent="-457200">
              <a:buClr>
                <a:srgbClr val="001933"/>
              </a:buClr>
              <a:buFont typeface="Arial" panose="020B0604020202020204" pitchFamily="34" charset="0"/>
              <a:buAutoNum type="arabicPeriod" startAt="7"/>
              <a:defRPr/>
            </a:pPr>
            <a:r>
              <a:rPr lang="es-ES" altLang="es-ES" sz="2000" dirty="0" smtClean="0">
                <a:solidFill>
                  <a:schemeClr val="tx2">
                    <a:lumMod val="65000"/>
                  </a:schemeClr>
                </a:solidFill>
                <a:effectLst/>
              </a:rPr>
              <a:t>Borrado masivo de cargas masivas y por parámetros</a:t>
            </a:r>
            <a:r>
              <a:rPr lang="es-ES" altLang="es-ES" sz="2000" b="0" dirty="0" smtClean="0">
                <a:solidFill>
                  <a:schemeClr val="tx2">
                    <a:lumMod val="65000"/>
                  </a:schemeClr>
                </a:solidFill>
                <a:effectLst/>
              </a:rPr>
              <a:t> </a:t>
            </a:r>
          </a:p>
          <a:p>
            <a:pPr marL="457200" indent="-457200">
              <a:buClr>
                <a:srgbClr val="001933"/>
              </a:buClr>
              <a:buFont typeface="Arial" panose="020B0604020202020204" pitchFamily="34" charset="0"/>
              <a:buAutoNum type="arabicPeriod" startAt="7"/>
              <a:defRPr/>
            </a:pP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Integración </a:t>
            </a:r>
            <a:r>
              <a:rPr lang="es-ES" altLang="es-ES" sz="2000" b="0" dirty="0">
                <a:solidFill>
                  <a:schemeClr val="tx1"/>
                </a:solidFill>
                <a:effectLst/>
              </a:rPr>
              <a:t>de los </a:t>
            </a:r>
            <a:r>
              <a:rPr lang="es-ES" altLang="es-ES" sz="2000" i="1" dirty="0">
                <a:solidFill>
                  <a:schemeClr val="tx1"/>
                </a:solidFill>
                <a:effectLst/>
              </a:rPr>
              <a:t>web </a:t>
            </a:r>
            <a:r>
              <a:rPr lang="es-ES" altLang="es-ES" sz="2000" i="1" dirty="0" err="1">
                <a:solidFill>
                  <a:schemeClr val="tx1"/>
                </a:solidFill>
                <a:effectLst/>
              </a:rPr>
              <a:t>services</a:t>
            </a:r>
            <a:r>
              <a:rPr lang="es-ES" altLang="es-ES" sz="2000" dirty="0">
                <a:solidFill>
                  <a:schemeClr val="tx1"/>
                </a:solidFill>
                <a:effectLst/>
              </a:rPr>
              <a:t> de SFC2014 para envío </a:t>
            </a: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de</a:t>
            </a:r>
            <a:br>
              <a:rPr lang="es-ES" altLang="es-ES" sz="2000" dirty="0" smtClean="0">
                <a:solidFill>
                  <a:schemeClr val="tx1"/>
                </a:solidFill>
                <a:effectLst/>
              </a:rPr>
            </a:b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altLang="es-ES" sz="2000" dirty="0">
                <a:solidFill>
                  <a:schemeClr val="tx1"/>
                </a:solidFill>
                <a:effectLst/>
              </a:rPr>
              <a:t>Programas Operativos</a:t>
            </a:r>
            <a:r>
              <a:rPr lang="es-ES" altLang="es-ES" sz="2000" b="0" dirty="0">
                <a:solidFill>
                  <a:schemeClr val="tx1"/>
                </a:solidFill>
                <a:effectLst/>
              </a:rPr>
              <a:t> </a:t>
            </a:r>
            <a:r>
              <a:rPr lang="es-ES" altLang="es-ES" sz="2000" dirty="0" smtClean="0">
                <a:solidFill>
                  <a:srgbClr val="FF0000"/>
                </a:solidFill>
                <a:effectLst/>
              </a:rPr>
              <a:t>- </a:t>
            </a:r>
            <a:r>
              <a:rPr lang="es-ES" altLang="es-ES" sz="2000" dirty="0">
                <a:solidFill>
                  <a:srgbClr val="FF0000"/>
                </a:solidFill>
                <a:effectLst/>
              </a:rPr>
              <a:t>PENDIENTE</a:t>
            </a:r>
            <a:r>
              <a:rPr lang="es-ES" altLang="es-ES" sz="2000" dirty="0" smtClean="0">
                <a:solidFill>
                  <a:schemeClr val="tx2">
                    <a:lumMod val="65000"/>
                  </a:schemeClr>
                </a:solidFill>
                <a:effectLst/>
              </a:rPr>
              <a:t> </a:t>
            </a:r>
          </a:p>
          <a:p>
            <a:pPr marL="457200" indent="-457200">
              <a:buClr>
                <a:srgbClr val="001933"/>
              </a:buClr>
              <a:buFont typeface="Arial" panose="020B0604020202020204" pitchFamily="34" charset="0"/>
              <a:buAutoNum type="arabicPeriod" startAt="7"/>
              <a:defRPr/>
            </a:pPr>
            <a:endParaRPr lang="es-ES" altLang="es-ES" sz="2000" b="0" dirty="0" smtClean="0">
              <a:solidFill>
                <a:schemeClr val="tx1"/>
              </a:solidFill>
              <a:effectLst/>
            </a:endParaRPr>
          </a:p>
          <a:p>
            <a:pPr marL="457200" indent="-457200">
              <a:buClr>
                <a:srgbClr val="001933"/>
              </a:buClr>
              <a:buFont typeface="Arial" panose="020B0604020202020204" pitchFamily="34" charset="0"/>
              <a:buAutoNum type="arabicPeriod" startAt="7"/>
              <a:defRPr/>
            </a:pPr>
            <a:endParaRPr lang="es-ES" altLang="es-ES" sz="2000" b="0" dirty="0" smtClean="0">
              <a:solidFill>
                <a:schemeClr val="tx1"/>
              </a:solidFill>
              <a:effectLst/>
            </a:endParaRPr>
          </a:p>
          <a:p>
            <a:pPr marL="457200" indent="-457200">
              <a:buClr>
                <a:srgbClr val="001933"/>
              </a:buClr>
              <a:buFont typeface="Arial" panose="020B0604020202020204" pitchFamily="34" charset="0"/>
              <a:buAutoNum type="arabicPeriod" startAt="7"/>
              <a:defRPr/>
            </a:pPr>
            <a:endParaRPr lang="es-ES" altLang="es-ES" sz="16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93848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1100" y="95250"/>
            <a:ext cx="4594225" cy="630238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Anuncio:</a:t>
            </a:r>
            <a:endParaRPr lang="es-ES" dirty="0"/>
          </a:p>
        </p:txBody>
      </p:sp>
      <p:sp>
        <p:nvSpPr>
          <p:cNvPr id="8195" name="Marcador de contenido 2"/>
          <p:cNvSpPr>
            <a:spLocks noGrp="1"/>
          </p:cNvSpPr>
          <p:nvPr>
            <p:ph idx="1"/>
          </p:nvPr>
        </p:nvSpPr>
        <p:spPr>
          <a:xfrm>
            <a:off x="683954" y="1055077"/>
            <a:ext cx="7905750" cy="5065776"/>
          </a:xfrm>
        </p:spPr>
        <p:txBody>
          <a:bodyPr/>
          <a:lstStyle/>
          <a:p>
            <a:pPr marL="0" indent="0">
              <a:buClr>
                <a:srgbClr val="001933"/>
              </a:buClr>
              <a:buNone/>
              <a:defRPr/>
            </a:pP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Se propone la celebración de un </a:t>
            </a:r>
            <a:r>
              <a:rPr lang="es-ES" altLang="es-ES" sz="2000" dirty="0" smtClean="0">
                <a:solidFill>
                  <a:schemeClr val="tx1"/>
                </a:solidFill>
                <a:effectLst/>
              </a:rPr>
              <a:t>encuentro en Febrero de 2020 en Madrid, entre personal responsable de las aplicaciones informáticas de los Organismos Intermedios</a:t>
            </a: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, con los siguientes objetivos:</a:t>
            </a:r>
          </a:p>
          <a:p>
            <a:pPr lvl="1">
              <a:buClr>
                <a:srgbClr val="001933"/>
              </a:buClr>
              <a:defRPr/>
            </a:pPr>
            <a:r>
              <a:rPr lang="es-ES" altLang="es-ES" b="0" dirty="0" smtClean="0">
                <a:solidFill>
                  <a:schemeClr val="tx1"/>
                </a:solidFill>
                <a:effectLst/>
              </a:rPr>
              <a:t>Conocer mejor los medios y recursos de los Organismos Intermedios en el actual periodo de programación</a:t>
            </a:r>
          </a:p>
          <a:p>
            <a:pPr lvl="1">
              <a:buClr>
                <a:srgbClr val="001933"/>
              </a:buClr>
              <a:defRPr/>
            </a:pPr>
            <a:r>
              <a:rPr lang="es-ES" altLang="es-ES" b="0" dirty="0" smtClean="0">
                <a:solidFill>
                  <a:schemeClr val="tx1"/>
                </a:solidFill>
                <a:effectLst/>
              </a:rPr>
              <a:t>Analizar las prioridades de cada Organismo Intermedio de cara a futuras evoluciones de Fondos 2020</a:t>
            </a:r>
          </a:p>
          <a:p>
            <a:pPr lvl="1">
              <a:buClr>
                <a:srgbClr val="001933"/>
              </a:buClr>
              <a:defRPr/>
            </a:pPr>
            <a:r>
              <a:rPr lang="es-ES" altLang="es-ES" b="0" dirty="0" smtClean="0">
                <a:solidFill>
                  <a:schemeClr val="tx1"/>
                </a:solidFill>
                <a:effectLst/>
              </a:rPr>
              <a:t>Mostrar los nuevos desarrollos e iniciativas en torno a Fondos 2020</a:t>
            </a:r>
          </a:p>
          <a:p>
            <a:pPr lvl="1">
              <a:buClr>
                <a:srgbClr val="001933"/>
              </a:buClr>
              <a:defRPr/>
            </a:pPr>
            <a:r>
              <a:rPr lang="es-ES" altLang="es-ES" b="0" dirty="0" smtClean="0">
                <a:solidFill>
                  <a:schemeClr val="tx1"/>
                </a:solidFill>
                <a:effectLst/>
              </a:rPr>
              <a:t>Intercambiar buenas prácticas en materias de organización y de implementación de los Fondos</a:t>
            </a:r>
          </a:p>
          <a:p>
            <a:pPr lvl="1">
              <a:buClr>
                <a:srgbClr val="001933"/>
              </a:buClr>
              <a:defRPr/>
            </a:pPr>
            <a:r>
              <a:rPr lang="es-ES" altLang="es-ES" b="0" dirty="0" smtClean="0">
                <a:solidFill>
                  <a:schemeClr val="tx1"/>
                </a:solidFill>
                <a:effectLst/>
              </a:rPr>
              <a:t>Plantear propuestas de colaboración y de mejora de la relación </a:t>
            </a:r>
          </a:p>
          <a:p>
            <a:pPr lvl="1">
              <a:buClr>
                <a:srgbClr val="001933"/>
              </a:buClr>
              <a:defRPr/>
            </a:pPr>
            <a:r>
              <a:rPr lang="es-ES" altLang="es-ES" b="0" dirty="0" smtClean="0">
                <a:solidFill>
                  <a:schemeClr val="tx1"/>
                </a:solidFill>
                <a:effectLst/>
              </a:rPr>
              <a:t>Presentar la estrategia para el periodo de programación 2021-2027.</a:t>
            </a:r>
          </a:p>
          <a:p>
            <a:pPr>
              <a:buClr>
                <a:srgbClr val="001933"/>
              </a:buClr>
              <a:defRPr/>
            </a:pPr>
            <a:endParaRPr lang="es-ES" altLang="es-ES" sz="2000" b="0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28290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1100" y="95250"/>
            <a:ext cx="4594225" cy="630238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Solicitud</a:t>
            </a:r>
            <a:endParaRPr lang="es-ES" dirty="0"/>
          </a:p>
        </p:txBody>
      </p:sp>
      <p:sp>
        <p:nvSpPr>
          <p:cNvPr id="8195" name="Marcador de contenido 2"/>
          <p:cNvSpPr>
            <a:spLocks noGrp="1"/>
          </p:cNvSpPr>
          <p:nvPr>
            <p:ph idx="1"/>
          </p:nvPr>
        </p:nvSpPr>
        <p:spPr>
          <a:xfrm>
            <a:off x="666369" y="1307592"/>
            <a:ext cx="7905750" cy="5129784"/>
          </a:xfrm>
        </p:spPr>
        <p:txBody>
          <a:bodyPr/>
          <a:lstStyle/>
          <a:p>
            <a:pPr marL="0" indent="0">
              <a:buClr>
                <a:srgbClr val="001933"/>
              </a:buClr>
              <a:buNone/>
              <a:defRPr/>
            </a:pP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Para que este encuentro en Febrero de 2020 pueda hacerse realidad, solicitamos se remita en Enero de 2020 una breve descripción de:</a:t>
            </a:r>
          </a:p>
          <a:p>
            <a:pPr lvl="1">
              <a:buClr>
                <a:srgbClr val="001933"/>
              </a:buClr>
              <a:defRPr/>
            </a:pPr>
            <a:r>
              <a:rPr lang="es-ES" altLang="es-ES" b="0" dirty="0" smtClean="0">
                <a:solidFill>
                  <a:schemeClr val="tx1"/>
                </a:solidFill>
                <a:effectLst/>
              </a:rPr>
              <a:t>los sistemas informáticos principales, de los que se extrae la información que se emplea en el Organismo Intermedio</a:t>
            </a:r>
          </a:p>
          <a:p>
            <a:pPr lvl="1">
              <a:buClr>
                <a:srgbClr val="001933"/>
              </a:buClr>
              <a:defRPr/>
            </a:pPr>
            <a:r>
              <a:rPr lang="es-ES" altLang="es-ES" b="0" dirty="0" smtClean="0">
                <a:solidFill>
                  <a:schemeClr val="tx1"/>
                </a:solidFill>
                <a:effectLst/>
              </a:rPr>
              <a:t>los </a:t>
            </a:r>
            <a:r>
              <a:rPr lang="es-ES" altLang="es-ES" b="0" dirty="0">
                <a:solidFill>
                  <a:schemeClr val="tx1"/>
                </a:solidFill>
                <a:effectLst/>
              </a:rPr>
              <a:t>sistemas informáticos </a:t>
            </a:r>
            <a:r>
              <a:rPr lang="es-ES" altLang="es-ES" b="0" dirty="0" smtClean="0">
                <a:solidFill>
                  <a:schemeClr val="tx1"/>
                </a:solidFill>
                <a:effectLst/>
              </a:rPr>
              <a:t>que </a:t>
            </a:r>
            <a:r>
              <a:rPr lang="es-ES" altLang="es-ES" b="0" dirty="0">
                <a:solidFill>
                  <a:schemeClr val="tx1"/>
                </a:solidFill>
                <a:effectLst/>
              </a:rPr>
              <a:t>emplean los Organismos </a:t>
            </a:r>
            <a:r>
              <a:rPr lang="es-ES" altLang="es-ES" b="0" dirty="0" smtClean="0">
                <a:solidFill>
                  <a:schemeClr val="tx1"/>
                </a:solidFill>
                <a:effectLst/>
              </a:rPr>
              <a:t>Intermedios para relacionarse con Fondos 2020, incluyendo como se contrata, desarrolla y adapta la solución, y si es con personal propio o externo, y</a:t>
            </a:r>
          </a:p>
          <a:p>
            <a:pPr lvl="1">
              <a:buClr>
                <a:srgbClr val="001933"/>
              </a:buClr>
              <a:defRPr/>
            </a:pPr>
            <a:r>
              <a:rPr lang="es-ES" altLang="es-ES" b="0" dirty="0" smtClean="0">
                <a:solidFill>
                  <a:schemeClr val="tx1"/>
                </a:solidFill>
                <a:effectLst/>
              </a:rPr>
              <a:t>de la manera de integrarse con Fondos 2020</a:t>
            </a:r>
          </a:p>
          <a:p>
            <a:pPr marL="57150" indent="0">
              <a:buClr>
                <a:srgbClr val="001933"/>
              </a:buClr>
              <a:buNone/>
              <a:defRPr/>
            </a:pPr>
            <a:endParaRPr lang="es-ES" altLang="es-ES" sz="2000" b="0" dirty="0" smtClean="0">
              <a:solidFill>
                <a:schemeClr val="tx1"/>
              </a:solidFill>
              <a:effectLst/>
            </a:endParaRPr>
          </a:p>
          <a:p>
            <a:pPr marL="57150" indent="0">
              <a:buClr>
                <a:srgbClr val="001933"/>
              </a:buClr>
              <a:buNone/>
              <a:defRPr/>
            </a:pPr>
            <a:r>
              <a:rPr lang="es-ES" altLang="es-ES" sz="2000" b="0" dirty="0" smtClean="0">
                <a:solidFill>
                  <a:schemeClr val="tx1"/>
                </a:solidFill>
                <a:effectLst/>
              </a:rPr>
              <a:t>Asimismo, si algún Organismo Intermedio quiere hacer una breve exposición (5-10 minutos) acerca de sus buenas prácticas, puede remitir su propuesta.</a:t>
            </a:r>
            <a:endParaRPr lang="es-ES" altLang="es-ES" sz="2000" b="0" dirty="0">
              <a:solidFill>
                <a:schemeClr val="tx1"/>
              </a:solidFill>
              <a:effectLst/>
            </a:endParaRPr>
          </a:p>
          <a:p>
            <a:pPr marL="457200" lvl="1" indent="0">
              <a:buClr>
                <a:srgbClr val="001933"/>
              </a:buClr>
              <a:buNone/>
              <a:defRPr/>
            </a:pPr>
            <a:endParaRPr lang="es-ES" altLang="es-ES" b="0" dirty="0">
              <a:solidFill>
                <a:schemeClr val="tx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96341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324350" y="5980113"/>
            <a:ext cx="4421188" cy="461962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rgbClr val="CCEC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>
            <a:outerShdw dist="107763" dir="8100000" algn="ctr" rotWithShape="0">
              <a:srgbClr val="0244A6">
                <a:alpha val="50000"/>
              </a:srgbClr>
            </a:outerShdw>
          </a:effectLst>
          <a:extLst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>
                <a:solidFill>
                  <a:srgbClr val="000066"/>
                </a:solidFill>
                <a:latin typeface="Calibri" pitchFamily="34" charset="0"/>
                <a:cs typeface="Calibri" pitchFamily="34" charset="0"/>
              </a:rPr>
              <a:t>www.dgfc.sepg.hacienda.gob.es</a:t>
            </a:r>
            <a:endParaRPr lang="es-ES" sz="2400" b="1" dirty="0">
              <a:solidFill>
                <a:srgbClr val="000066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459" name="Picture 9" descr="C:\Users\KG000141\Desktop\mapas y logo nuevo periodo\ESPAÑA 2014-2020RelieveSinFondoNiLeyend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22375"/>
            <a:ext cx="5486400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950" y="2708275"/>
            <a:ext cx="5543550" cy="930275"/>
          </a:xfrm>
          <a:prstGeom prst="rect">
            <a:avLst/>
          </a:prstGeom>
          <a:noFill/>
          <a:ln>
            <a:noFill/>
          </a:ln>
          <a:effectLst>
            <a:prstShdw prst="shdw17" dist="99190" dir="8411666">
              <a:schemeClr val="bg2"/>
            </a:prstShdw>
          </a:effectLst>
          <a:extLst/>
        </p:spPr>
        <p:txBody>
          <a:bodyPr anchor="ctr"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r>
              <a:rPr lang="es-ES" sz="36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¡Gracias!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r>
              <a:rPr lang="es-ES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  <a:hlinkClick r:id="rId3"/>
              </a:rPr>
              <a:t>sgfeder@sepg.hacienda.gob.es</a:t>
            </a:r>
            <a:endParaRPr lang="es-E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endParaRPr lang="es-E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342900" indent="-342900" algn="ctr" fontAlgn="auto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endParaRPr lang="es-E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lta tensión">
  <a:themeElements>
    <a:clrScheme name="">
      <a:dk1>
        <a:srgbClr val="003366"/>
      </a:dk1>
      <a:lt1>
        <a:srgbClr val="99CCFF"/>
      </a:lt1>
      <a:dk2>
        <a:srgbClr val="FFFFFF"/>
      </a:dk2>
      <a:lt2>
        <a:srgbClr val="006699"/>
      </a:lt2>
      <a:accent1>
        <a:srgbClr val="FFFF99"/>
      </a:accent1>
      <a:accent2>
        <a:srgbClr val="01B0FF"/>
      </a:accent2>
      <a:accent3>
        <a:srgbClr val="CAE2FF"/>
      </a:accent3>
      <a:accent4>
        <a:srgbClr val="002A56"/>
      </a:accent4>
      <a:accent5>
        <a:srgbClr val="FFFFCA"/>
      </a:accent5>
      <a:accent6>
        <a:srgbClr val="019FE7"/>
      </a:accent6>
      <a:hlink>
        <a:srgbClr val="6666FF"/>
      </a:hlink>
      <a:folHlink>
        <a:srgbClr val="1C6D9A"/>
      </a:folHlink>
    </a:clrScheme>
    <a:fontScheme name="1_Alta tensió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Alta tensión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ta tensión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ta tensión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8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FF9966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FFCAB8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ta tensión 9">
        <a:dk1>
          <a:srgbClr val="000099"/>
        </a:dk1>
        <a:lt1>
          <a:srgbClr val="2181B7"/>
        </a:lt1>
        <a:dk2>
          <a:srgbClr val="FFFFFF"/>
        </a:dk2>
        <a:lt2>
          <a:srgbClr val="001932"/>
        </a:lt2>
        <a:accent1>
          <a:srgbClr val="FF9966"/>
        </a:accent1>
        <a:accent2>
          <a:srgbClr val="01B0FF"/>
        </a:accent2>
        <a:accent3>
          <a:srgbClr val="ABC1D8"/>
        </a:accent3>
        <a:accent4>
          <a:srgbClr val="000082"/>
        </a:accent4>
        <a:accent5>
          <a:srgbClr val="FFCAB8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0">
        <a:dk1>
          <a:srgbClr val="000099"/>
        </a:dk1>
        <a:lt1>
          <a:srgbClr val="2181B7"/>
        </a:lt1>
        <a:dk2>
          <a:srgbClr val="FFFFFF"/>
        </a:dk2>
        <a:lt2>
          <a:srgbClr val="001932"/>
        </a:lt2>
        <a:accent1>
          <a:srgbClr val="FFFF99"/>
        </a:accent1>
        <a:accent2>
          <a:srgbClr val="01B0FF"/>
        </a:accent2>
        <a:accent3>
          <a:srgbClr val="ABC1D8"/>
        </a:accent3>
        <a:accent4>
          <a:srgbClr val="000082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1">
        <a:dk1>
          <a:srgbClr val="000099"/>
        </a:dk1>
        <a:lt1>
          <a:srgbClr val="800000"/>
        </a:lt1>
        <a:dk2>
          <a:srgbClr val="FFFFFF"/>
        </a:dk2>
        <a:lt2>
          <a:srgbClr val="001932"/>
        </a:lt2>
        <a:accent1>
          <a:srgbClr val="FFFF99"/>
        </a:accent1>
        <a:accent2>
          <a:srgbClr val="01B0FF"/>
        </a:accent2>
        <a:accent3>
          <a:srgbClr val="C0AAAA"/>
        </a:accent3>
        <a:accent4>
          <a:srgbClr val="000082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2">
        <a:dk1>
          <a:srgbClr val="4C0000"/>
        </a:dk1>
        <a:lt1>
          <a:srgbClr val="99CCFF"/>
        </a:lt1>
        <a:dk2>
          <a:srgbClr val="FFFFFF"/>
        </a:dk2>
        <a:lt2>
          <a:srgbClr val="001932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40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3">
        <a:dk1>
          <a:srgbClr val="7A0000"/>
        </a:dk1>
        <a:lt1>
          <a:srgbClr val="99CCFF"/>
        </a:lt1>
        <a:dk2>
          <a:srgbClr val="FFFFFF"/>
        </a:dk2>
        <a:lt2>
          <a:srgbClr val="15468F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67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4">
        <a:dk1>
          <a:srgbClr val="760000"/>
        </a:dk1>
        <a:lt1>
          <a:srgbClr val="99CCFF"/>
        </a:lt1>
        <a:dk2>
          <a:srgbClr val="FFFFFF"/>
        </a:dk2>
        <a:lt2>
          <a:srgbClr val="15468F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64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5">
        <a:dk1>
          <a:srgbClr val="760000"/>
        </a:dk1>
        <a:lt1>
          <a:srgbClr val="99CCFF"/>
        </a:lt1>
        <a:dk2>
          <a:srgbClr val="FFFFFF"/>
        </a:dk2>
        <a:lt2>
          <a:srgbClr val="A8C6F2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64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ta tensión 16">
        <a:dk1>
          <a:srgbClr val="760000"/>
        </a:dk1>
        <a:lt1>
          <a:srgbClr val="99CCFF"/>
        </a:lt1>
        <a:dk2>
          <a:srgbClr val="FFFFFF"/>
        </a:dk2>
        <a:lt2>
          <a:srgbClr val="1964B7"/>
        </a:lt2>
        <a:accent1>
          <a:srgbClr val="FFFF99"/>
        </a:accent1>
        <a:accent2>
          <a:srgbClr val="01B0FF"/>
        </a:accent2>
        <a:accent3>
          <a:srgbClr val="CAE2FF"/>
        </a:accent3>
        <a:accent4>
          <a:srgbClr val="640000"/>
        </a:accent4>
        <a:accent5>
          <a:srgbClr val="FFFFCA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AC6ADC74A8C2F45A4DA3244830DBBF0" ma:contentTypeVersion="1" ma:contentTypeDescription="Crear nuevo documento." ma:contentTypeScope="" ma:versionID="74b372d6387b91a0fe5383f83963156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B668A2F-C4D4-46C5-BC63-13D29C1FC211}"/>
</file>

<file path=customXml/itemProps2.xml><?xml version="1.0" encoding="utf-8"?>
<ds:datastoreItem xmlns:ds="http://schemas.openxmlformats.org/officeDocument/2006/customXml" ds:itemID="{C14FEBD8-1E99-4E03-9A82-F19A8CA31805}"/>
</file>

<file path=customXml/itemProps3.xml><?xml version="1.0" encoding="utf-8"?>
<ds:datastoreItem xmlns:ds="http://schemas.openxmlformats.org/officeDocument/2006/customXml" ds:itemID="{52604053-9954-4EEE-BCEC-92767B30A2B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14106</TotalTime>
  <Words>513</Words>
  <Application>Microsoft Office PowerPoint</Application>
  <PresentationFormat>Presentación en pantalla (4:3)</PresentationFormat>
  <Paragraphs>66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Wingdings</vt:lpstr>
      <vt:lpstr>1_Alta tensión</vt:lpstr>
      <vt:lpstr>PP.OO. FEDER 2014-2020  Fondos 2020  Foro de Economía Regional Cuenca, 21 y 22 de noviembre de 2019</vt:lpstr>
      <vt:lpstr>Respecto a las  premisas iniciales:</vt:lpstr>
      <vt:lpstr>Cambios en Fondos 2020 en 2019 (1/3)</vt:lpstr>
      <vt:lpstr>Cambios en Fondos 2020 en 2019 (2/3)</vt:lpstr>
      <vt:lpstr>Cambios en Fondos 2020 en 2019 (3/3)</vt:lpstr>
      <vt:lpstr>Anuncio:</vt:lpstr>
      <vt:lpstr>Solicitud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Reparto Fondos y Administraciones</dc:title>
  <dc:creator>KG000141</dc:creator>
  <cp:lastModifiedBy>Alonso Pardo, Anatolio</cp:lastModifiedBy>
  <cp:revision>774</cp:revision>
  <cp:lastPrinted>2018-06-19T11:07:47Z</cp:lastPrinted>
  <dcterms:created xsi:type="dcterms:W3CDTF">2001-05-24T16:39:34Z</dcterms:created>
  <dcterms:modified xsi:type="dcterms:W3CDTF">2019-11-20T18:26:10Z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0x010100AAC6ADC74A8C2F45A4DA3244830DBBF0</vt:lpwstr>
  </property>
</Properties>
</file>