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22"/>
  </p:notesMasterIdLst>
  <p:handoutMasterIdLst>
    <p:handoutMasterId r:id="rId23"/>
  </p:handoutMasterIdLst>
  <p:sldIdLst>
    <p:sldId id="731" r:id="rId2"/>
    <p:sldId id="733" r:id="rId3"/>
    <p:sldId id="766" r:id="rId4"/>
    <p:sldId id="734" r:id="rId5"/>
    <p:sldId id="738" r:id="rId6"/>
    <p:sldId id="739" r:id="rId7"/>
    <p:sldId id="740" r:id="rId8"/>
    <p:sldId id="741" r:id="rId9"/>
    <p:sldId id="744" r:id="rId10"/>
    <p:sldId id="746" r:id="rId11"/>
    <p:sldId id="748" r:id="rId12"/>
    <p:sldId id="750" r:id="rId13"/>
    <p:sldId id="752" r:id="rId14"/>
    <p:sldId id="754" r:id="rId15"/>
    <p:sldId id="761" r:id="rId16"/>
    <p:sldId id="762" r:id="rId17"/>
    <p:sldId id="763" r:id="rId18"/>
    <p:sldId id="764" r:id="rId19"/>
    <p:sldId id="765" r:id="rId20"/>
    <p:sldId id="760" r:id="rId21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E1E1"/>
    <a:srgbClr val="FFCCCC"/>
    <a:srgbClr val="FFFFFF"/>
    <a:srgbClr val="000000"/>
    <a:srgbClr val="FF9900"/>
    <a:srgbClr val="00CC99"/>
    <a:srgbClr val="FF7C80"/>
    <a:srgbClr val="FF99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2" autoAdjust="0"/>
    <p:restoredTop sz="94724" autoAdjust="0"/>
  </p:normalViewPr>
  <p:slideViewPr>
    <p:cSldViewPr snapToGrid="0">
      <p:cViewPr varScale="1">
        <p:scale>
          <a:sx n="78" d="100"/>
          <a:sy n="78" d="100"/>
        </p:scale>
        <p:origin x="4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114" y="84"/>
      </p:cViewPr>
      <p:guideLst>
        <p:guide orient="horz" pos="312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6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l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0"/>
            <a:ext cx="2944812" cy="46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r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7BE4BC9-91FF-4EEB-A2C6-85876460B1E4}" type="datetime1">
              <a:rPr lang="es-ES"/>
              <a:pPr>
                <a:defRPr/>
              </a:pPr>
              <a:t>20/11/2019</a:t>
            </a:fld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19055"/>
            <a:ext cx="2944813" cy="54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l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419055"/>
            <a:ext cx="2944812" cy="54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A4C630D-AF10-4CEC-9437-E19571EBCE88}" type="slidenum">
              <a:rPr lang="en-GB" altLang="es-ES"/>
              <a:pPr>
                <a:defRPr/>
              </a:pPr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421243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4975" cy="4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>
            <a:lvl1pPr algn="l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8" y="0"/>
            <a:ext cx="2974975" cy="4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>
            <a:lvl1pPr algn="r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E509AEB-2D49-4706-84CE-377542F94299}" type="datetime1">
              <a:rPr lang="es-ES"/>
              <a:pPr>
                <a:defRPr/>
              </a:pPr>
              <a:t>20/11/2019</a:t>
            </a:fld>
            <a:endParaRPr lang="es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71525"/>
            <a:ext cx="4900612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90" y="4679999"/>
            <a:ext cx="4962525" cy="452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dirty="0" smtClean="0"/>
              <a:t>Haga clic para modificar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9803"/>
            <a:ext cx="2974975" cy="4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b" anchorCtr="0" compatLnSpc="1">
            <a:prstTxWarp prst="textNoShape">
              <a:avLst/>
            </a:prstTxWarp>
          </a:bodyPr>
          <a:lstStyle>
            <a:lvl1pPr algn="l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8" y="9439803"/>
            <a:ext cx="2974975" cy="4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0D967F-EA38-450B-820A-36D0AF49C2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4165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6125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7763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655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6925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41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13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85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57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E32A7-9F6C-41CA-BEA2-990C06830262}" type="slidenum">
              <a:rPr lang="es-ES" altLang="es-ES" smtClean="0"/>
              <a:pPr>
                <a:spcBef>
                  <a:spcPct val="0"/>
                </a:spcBef>
              </a:pPr>
              <a:t>1</a:t>
            </a:fld>
            <a:endParaRPr lang="es-ES" altLang="es-ES" smtClean="0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19526" y="9439803"/>
            <a:ext cx="2974975" cy="4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0" tIns="45690" rIns="91380" bIns="45690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3803B-7A66-43AE-B167-3C540E229930}" type="slidenum">
              <a:rPr lang="es-ES" altLang="es-ES"/>
              <a:pPr algn="r" eaLnBrk="1" hangingPunct="1"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06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3277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354561-233B-4F96-81C8-8FF1E9A64EAD}" type="slidenum">
              <a:rPr lang="es-ES" altLang="es-ES" smtClean="0">
                <a:latin typeface="Times New Roman" panose="02020603050405020304" pitchFamily="18" charset="0"/>
              </a:rPr>
              <a:pPr/>
              <a:t>10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8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36868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CC3E9F-96A4-4512-A796-D83121785346}" type="slidenum">
              <a:rPr lang="es-ES" altLang="es-ES" smtClean="0">
                <a:latin typeface="Times New Roman" panose="02020603050405020304" pitchFamily="18" charset="0"/>
              </a:rPr>
              <a:pPr/>
              <a:t>11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77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4096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0669D7-42B2-45BF-AA09-FBF2F68AE150}" type="slidenum">
              <a:rPr lang="es-ES" altLang="es-ES" smtClean="0">
                <a:latin typeface="Times New Roman" panose="02020603050405020304" pitchFamily="18" charset="0"/>
              </a:rPr>
              <a:pPr/>
              <a:t>12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6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45060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79B760-8563-4503-99F7-545CE4A21D44}" type="slidenum">
              <a:rPr lang="es-ES" altLang="es-ES" smtClean="0">
                <a:latin typeface="Times New Roman" panose="02020603050405020304" pitchFamily="18" charset="0"/>
              </a:rPr>
              <a:pPr/>
              <a:t>13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56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4915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04F35A-392B-46F2-934C-8E18E7FCFA2E}" type="slidenum">
              <a:rPr lang="es-ES" altLang="es-ES" smtClean="0">
                <a:latin typeface="Times New Roman" panose="02020603050405020304" pitchFamily="18" charset="0"/>
              </a:rPr>
              <a:pPr/>
              <a:t>14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78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15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30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16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79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17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62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18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60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19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690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xfrm>
            <a:off x="915988" y="4679999"/>
            <a:ext cx="5351462" cy="4525168"/>
          </a:xfrm>
        </p:spPr>
        <p:txBody>
          <a:bodyPr/>
          <a:lstStyle/>
          <a:p>
            <a:pPr>
              <a:defRPr/>
            </a:pP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6B829E-146D-481F-A909-EE45C6BA00F3}" type="slidenum">
              <a:rPr lang="es-ES" altLang="es-ES" smtClean="0">
                <a:latin typeface="Times New Roman" panose="02020603050405020304" pitchFamily="18" charset="0"/>
              </a:rPr>
              <a:pPr/>
              <a:t>2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706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6125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7763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655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6925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41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13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85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57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A78F6-5816-4795-9B12-03FD5EB77F43}" type="slidenum">
              <a:rPr lang="es-ES" altLang="es-ES" smtClean="0"/>
              <a:pPr>
                <a:spcBef>
                  <a:spcPct val="0"/>
                </a:spcBef>
              </a:pPr>
              <a:t>20</a:t>
            </a:fld>
            <a:endParaRPr lang="es-ES" altLang="es-E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51413" cy="37147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5113"/>
            <a:ext cx="5441950" cy="4464513"/>
          </a:xfrm>
          <a:noFill/>
        </p:spPr>
        <p:txBody>
          <a:bodyPr/>
          <a:lstStyle/>
          <a:p>
            <a:pPr eaLnBrk="1" hangingPunct="1"/>
            <a:endParaRPr lang="es-ES" altLang="es-E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8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xfrm>
            <a:off x="915988" y="4679999"/>
            <a:ext cx="5351462" cy="4525168"/>
          </a:xfrm>
        </p:spPr>
        <p:txBody>
          <a:bodyPr/>
          <a:lstStyle/>
          <a:p>
            <a:pPr>
              <a:defRPr/>
            </a:pP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6B829E-146D-481F-A909-EE45C6BA00F3}" type="slidenum">
              <a:rPr lang="es-ES" altLang="es-ES" smtClean="0">
                <a:latin typeface="Times New Roman" panose="02020603050405020304" pitchFamily="18" charset="0"/>
              </a:rPr>
              <a:pPr/>
              <a:t>3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1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1024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6FBC00-5B20-49C9-8AE7-153AA8F4F648}" type="slidenum">
              <a:rPr lang="es-ES" altLang="es-ES" smtClean="0">
                <a:latin typeface="Times New Roman" panose="02020603050405020304" pitchFamily="18" charset="0"/>
              </a:rPr>
              <a:pPr/>
              <a:t>4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843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2048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CEC1D6-2F26-49DB-A4A8-1804EE4B74B2}" type="slidenum">
              <a:rPr lang="es-ES" altLang="es-ES" smtClean="0">
                <a:latin typeface="Times New Roman" panose="02020603050405020304" pitchFamily="18" charset="0"/>
              </a:rPr>
              <a:pPr/>
              <a:t>5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54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2048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CEC1D6-2F26-49DB-A4A8-1804EE4B74B2}" type="slidenum">
              <a:rPr lang="es-ES" altLang="es-ES" smtClean="0">
                <a:latin typeface="Times New Roman" panose="02020603050405020304" pitchFamily="18" charset="0"/>
              </a:rPr>
              <a:pPr/>
              <a:t>6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1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2253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D0CF26-EA5F-4E8C-A679-1A18811FDC06}" type="slidenum">
              <a:rPr lang="es-ES" altLang="es-ES" smtClean="0">
                <a:latin typeface="Times New Roman" panose="02020603050405020304" pitchFamily="18" charset="0"/>
              </a:rPr>
              <a:pPr/>
              <a:t>7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43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24580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8B52C7-5E02-4ED1-B98E-FAEBBB2FAB06}" type="slidenum">
              <a:rPr lang="es-ES" altLang="es-ES" smtClean="0">
                <a:latin typeface="Times New Roman" panose="02020603050405020304" pitchFamily="18" charset="0"/>
              </a:rPr>
              <a:pPr/>
              <a:t>8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87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cs typeface="Arial" panose="020B0604020202020204" pitchFamily="34" charset="0"/>
            </a:endParaRPr>
          </a:p>
        </p:txBody>
      </p:sp>
      <p:sp>
        <p:nvSpPr>
          <p:cNvPr id="2867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00421D-6B53-4A69-98E2-646E7B04BE9C}" type="slidenum">
              <a:rPr lang="es-ES" altLang="es-ES" smtClean="0">
                <a:latin typeface="Times New Roman" panose="02020603050405020304" pitchFamily="18" charset="0"/>
              </a:rPr>
              <a:pPr/>
              <a:t>9</a:t>
            </a:fld>
            <a:endParaRPr lang="es-ES" altLang="es-E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4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363538" y="6524625"/>
            <a:ext cx="8780462" cy="115888"/>
            <a:chOff x="260" y="4080"/>
            <a:chExt cx="5472" cy="144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 rot="5400000" flipV="1">
              <a:off x="2972" y="1368"/>
              <a:ext cx="47" cy="5472"/>
            </a:xfrm>
            <a:prstGeom prst="rect">
              <a:avLst/>
            </a:prstGeom>
            <a:gradFill rotWithShape="0">
              <a:gsLst>
                <a:gs pos="0">
                  <a:srgbClr val="008BD0"/>
                </a:gs>
                <a:gs pos="100000">
                  <a:srgbClr val="000066"/>
                </a:gs>
              </a:gsLst>
              <a:lin ang="0" scaled="1"/>
            </a:gradFill>
            <a:ln>
              <a:noFill/>
            </a:ln>
            <a:effectLst>
              <a:outerShdw dist="40161" dir="1106097" algn="ctr" rotWithShape="0">
                <a:srgbClr val="006699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 rot="5400000" flipV="1">
              <a:off x="2914" y="1523"/>
              <a:ext cx="47" cy="5355"/>
            </a:xfrm>
            <a:prstGeom prst="rect">
              <a:avLst/>
            </a:prstGeom>
            <a:gradFill rotWithShape="0">
              <a:gsLst>
                <a:gs pos="0">
                  <a:srgbClr val="008BD0"/>
                </a:gs>
                <a:gs pos="100000">
                  <a:srgbClr val="000066"/>
                </a:gs>
              </a:gsLst>
              <a:lin ang="0" scaled="1"/>
            </a:gradFill>
            <a:ln>
              <a:noFill/>
            </a:ln>
            <a:effectLst>
              <a:outerShdw dist="40161" dir="1106097" algn="ctr" rotWithShape="0">
                <a:srgbClr val="006699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8789988" y="620713"/>
            <a:ext cx="103187" cy="6237287"/>
            <a:chOff x="5537" y="39"/>
            <a:chExt cx="74" cy="4281"/>
          </a:xfrm>
        </p:grpSpPr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 flipV="1">
              <a:off x="5537" y="68"/>
              <a:ext cx="27" cy="425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 flipV="1">
              <a:off x="5584" y="39"/>
              <a:ext cx="27" cy="4161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</p:grpSp>
      <p:pic>
        <p:nvPicPr>
          <p:cNvPr id="8" name="23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787" y="6255855"/>
            <a:ext cx="669070" cy="519713"/>
          </a:xfrm>
          <a:prstGeom prst="rect">
            <a:avLst/>
          </a:prstGeom>
          <a:effectLst>
            <a:glow rad="114300">
              <a:schemeClr val="bg1">
                <a:alpha val="81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77553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6788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56400" y="128588"/>
            <a:ext cx="2190750" cy="63452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79388" y="128588"/>
            <a:ext cx="6424612" cy="63452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5090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55509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3257742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06887" cy="534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38675" y="1125538"/>
            <a:ext cx="4308475" cy="534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90694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56490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6227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0046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8920497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5457223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28588"/>
            <a:ext cx="6643688" cy="7254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67762" cy="534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250891" name="Text Box 11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13" name="Freeform 6"/>
          <p:cNvSpPr>
            <a:spLocks/>
          </p:cNvSpPr>
          <p:nvPr userDrawn="1"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7"/>
          <p:cNvSpPr>
            <a:spLocks/>
          </p:cNvSpPr>
          <p:nvPr userDrawn="1"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1033" name="Group 1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6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pic>
        <p:nvPicPr>
          <p:cNvPr id="1034" name="Picture 10" descr="EMBLEMAconNOMBR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73025"/>
            <a:ext cx="6604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5413"/>
            <a:ext cx="22018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24" r:id="rId1"/>
    <p:sldLayoutId id="2147485014" r:id="rId2"/>
    <p:sldLayoutId id="2147485015" r:id="rId3"/>
    <p:sldLayoutId id="2147485016" r:id="rId4"/>
    <p:sldLayoutId id="2147485017" r:id="rId5"/>
    <p:sldLayoutId id="2147485018" r:id="rId6"/>
    <p:sldLayoutId id="2147485019" r:id="rId7"/>
    <p:sldLayoutId id="2147485020" r:id="rId8"/>
    <p:sldLayoutId id="2147485021" r:id="rId9"/>
    <p:sldLayoutId id="2147485022" r:id="rId10"/>
    <p:sldLayoutId id="2147485023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anose="05000000000000000000" pitchFamily="2" charset="2"/>
        <a:buChar char="Ø"/>
        <a:defRPr sz="2400" b="1">
          <a:solidFill>
            <a:srgbClr val="002A54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–"/>
        <a:defRPr sz="2000" b="1">
          <a:solidFill>
            <a:srgbClr val="002A54"/>
          </a:solidFill>
          <a:latin typeface="+mn-lt"/>
          <a:cs typeface="+mn-cs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rgbClr val="002A54"/>
          </a:solidFill>
          <a:latin typeface="+mn-lt"/>
          <a:cs typeface="+mn-cs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–"/>
        <a:defRPr>
          <a:solidFill>
            <a:srgbClr val="002A54"/>
          </a:solidFill>
          <a:latin typeface="+mn-lt"/>
          <a:cs typeface="+mn-cs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gramacionterritorial@sepg.minhap.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lfernandezt\Desktop\CARTEL FACHADA ALCALÁ\Fachada Alcalá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5313" y="542925"/>
            <a:ext cx="2520950" cy="9175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051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566738" y="2363093"/>
            <a:ext cx="7888287" cy="1384995"/>
          </a:xfrm>
          <a:solidFill>
            <a:srgbClr val="CCFFCC"/>
          </a:solidFill>
          <a:effectLst>
            <a:outerShdw dist="89803" dir="81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s-ES" sz="2600" dirty="0" smtClean="0"/>
              <a:t>P.O. </a:t>
            </a:r>
            <a:r>
              <a:rPr lang="es-ES" sz="2600" dirty="0" err="1" smtClean="0"/>
              <a:t>Plurirregional</a:t>
            </a:r>
            <a:r>
              <a:rPr lang="es-ES" sz="2600" dirty="0" smtClean="0"/>
              <a:t> de España FEDER 2014-2020</a:t>
            </a:r>
            <a:br>
              <a:rPr lang="es-ES" sz="2600" dirty="0" smtClean="0"/>
            </a:br>
            <a:r>
              <a:rPr lang="es-ES" sz="2900"/>
              <a:t/>
            </a:r>
            <a:br>
              <a:rPr lang="es-ES" sz="2900"/>
            </a:br>
            <a:r>
              <a:rPr lang="es-ES" sz="2900" smtClean="0"/>
              <a:t>Ejecución </a:t>
            </a:r>
            <a:r>
              <a:rPr lang="es-ES" sz="2900" dirty="0" smtClean="0"/>
              <a:t>y previsiones. Noviembre/2019</a:t>
            </a:r>
            <a:endParaRPr lang="es-ES" sz="29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465513" y="5106769"/>
            <a:ext cx="5181600" cy="646331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89803" dir="81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" sz="1800" b="0" kern="0" dirty="0" smtClean="0"/>
              <a:t>Foro de Economía Regional </a:t>
            </a:r>
          </a:p>
          <a:p>
            <a:pPr eaLnBrk="1" hangingPunct="1">
              <a:defRPr/>
            </a:pPr>
            <a:r>
              <a:rPr lang="es-ES" sz="1800" b="0" kern="0" dirty="0" smtClean="0"/>
              <a:t>Cuenca, 21-22  de noviembre de 2019</a:t>
            </a:r>
          </a:p>
        </p:txBody>
      </p:sp>
      <p:sp>
        <p:nvSpPr>
          <p:cNvPr id="2" name="Rectángulo 1"/>
          <p:cNvSpPr/>
          <p:nvPr/>
        </p:nvSpPr>
        <p:spPr bwMode="auto">
          <a:xfrm>
            <a:off x="4329113" y="5902325"/>
            <a:ext cx="3873500" cy="646113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  <a:effectLst>
            <a:outerShdw dist="89803" dir="81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b">
            <a:spAutoFit/>
          </a:bodyPr>
          <a:lstStyle/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Dirección General de Fondos Europeos</a:t>
            </a:r>
          </a:p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Secretaría de Estado de Presupuestos y Gastos</a:t>
            </a:r>
          </a:p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Ministerio de Hacienda y Función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013860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3</a:t>
            </a:r>
            <a:endParaRPr lang="es-ES" kern="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840735"/>
              </p:ext>
            </p:extLst>
          </p:nvPr>
        </p:nvGraphicFramePr>
        <p:xfrm>
          <a:off x="1439718" y="2400157"/>
          <a:ext cx="6378863" cy="366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(Gasto * Tasa)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(Gasto * Tasa)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7,02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30,63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59,29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67,49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36,87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25,13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31,23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46,18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21,05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59,26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100,44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124,21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64,94</a:t>
                      </a:r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52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INCENTIVOS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7,42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79,00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92,18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84,76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ICEX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21,75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14,88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19,23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CÁMARA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ESPAÑA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24,39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6,55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12,36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-12,03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INCYDE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5,69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0,44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-5,26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59,26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100,44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124,21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64,94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 rot="5400000">
            <a:off x="7926957" y="5120504"/>
            <a:ext cx="249120" cy="31269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echa abajo 8"/>
          <p:cNvSpPr/>
          <p:nvPr/>
        </p:nvSpPr>
        <p:spPr bwMode="auto">
          <a:xfrm rot="10800000">
            <a:off x="7895169" y="4677507"/>
            <a:ext cx="184962" cy="146871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echa abajo 10"/>
          <p:cNvSpPr/>
          <p:nvPr/>
        </p:nvSpPr>
        <p:spPr bwMode="auto">
          <a:xfrm rot="10800000">
            <a:off x="7934980" y="4043241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55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4</a:t>
            </a:r>
            <a:endParaRPr lang="es-ES" kern="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670799"/>
              </p:ext>
            </p:extLst>
          </p:nvPr>
        </p:nvGraphicFramePr>
        <p:xfrm>
          <a:off x="1439718" y="2317030"/>
          <a:ext cx="6378863" cy="3142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(Gasto * Tasa)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* Tasa) 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15,89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264,96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31,17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54,21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-210,74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183,70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202,12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281,79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98,09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464,55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338,98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-125,57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52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IDAE 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463,83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337,36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-126,47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ADIF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1,63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0,91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464,55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338,98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-125,57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 rot="5400000">
            <a:off x="7970917" y="3063104"/>
            <a:ext cx="249120" cy="31269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echa abajo 8"/>
          <p:cNvSpPr/>
          <p:nvPr/>
        </p:nvSpPr>
        <p:spPr bwMode="auto">
          <a:xfrm rot="5400000">
            <a:off x="7944541" y="3312224"/>
            <a:ext cx="249120" cy="31269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echa abajo 9"/>
          <p:cNvSpPr/>
          <p:nvPr/>
        </p:nvSpPr>
        <p:spPr bwMode="auto">
          <a:xfrm rot="5400000">
            <a:off x="7909047" y="4522627"/>
            <a:ext cx="249120" cy="31269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echa abajo 10"/>
          <p:cNvSpPr/>
          <p:nvPr/>
        </p:nvSpPr>
        <p:spPr bwMode="auto">
          <a:xfrm rot="10800000">
            <a:off x="7969500" y="4870938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43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6</a:t>
            </a:r>
            <a:endParaRPr lang="es-ES" kern="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57945"/>
              </p:ext>
            </p:extLst>
          </p:nvPr>
        </p:nvGraphicFramePr>
        <p:xfrm>
          <a:off x="1608138" y="2163763"/>
          <a:ext cx="6378863" cy="405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(Gasto  * Tasa)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Tasa)(Previsiones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33,79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8,30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-22,56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76,64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13,33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-63,31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21,27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14,22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15,79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131,70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34,49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40,36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-91,34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52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ACUAES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21,90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0,41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-21,50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ACUAMED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0,34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-0,34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347143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DUERO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1,82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2,97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1,15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299785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GUADALQUIVIR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404228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MIÑO SIL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1,20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050086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AGUA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105,97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32,07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36,98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-68,99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131,70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34,49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40,36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-91,34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 rot="10800000">
            <a:off x="8043510" y="4853353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509" y="5646127"/>
            <a:ext cx="23166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093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7</a:t>
            </a:r>
            <a:endParaRPr lang="es-ES" kern="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08848"/>
              </p:ext>
            </p:extLst>
          </p:nvPr>
        </p:nvGraphicFramePr>
        <p:xfrm>
          <a:off x="1439718" y="2313709"/>
          <a:ext cx="6378863" cy="3142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* Tasa)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* Tasa) 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73,90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27,78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90,72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16,82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248,87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156,90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204,26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-44,61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57,28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235,94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272,09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214,81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380,05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567,07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187,02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52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ADIF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87,81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-87,81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ADIF ALTA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VELOCIDAD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292,23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567,07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274,84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380,05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567,07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187,02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 rot="5400000">
            <a:off x="7976534" y="3299029"/>
            <a:ext cx="272566" cy="42699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echa abajo 9"/>
          <p:cNvSpPr/>
          <p:nvPr/>
        </p:nvSpPr>
        <p:spPr bwMode="auto">
          <a:xfrm rot="10800000">
            <a:off x="7899318" y="4888523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echa abajo 10"/>
          <p:cNvSpPr/>
          <p:nvPr/>
        </p:nvSpPr>
        <p:spPr bwMode="auto">
          <a:xfrm rot="10800000">
            <a:off x="7888040" y="3185412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echa abajo 11"/>
          <p:cNvSpPr/>
          <p:nvPr/>
        </p:nvSpPr>
        <p:spPr bwMode="auto">
          <a:xfrm rot="10800000">
            <a:off x="7888041" y="5195758"/>
            <a:ext cx="184962" cy="146871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417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36207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12</a:t>
            </a:r>
            <a:endParaRPr lang="es-ES" kern="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277106"/>
              </p:ext>
            </p:extLst>
          </p:nvPr>
        </p:nvGraphicFramePr>
        <p:xfrm>
          <a:off x="1608138" y="2576945"/>
          <a:ext cx="6378863" cy="287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* Tasa)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* Tasa) 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20,66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-19,64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182,39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6,79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25,31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-157,08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99,47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8,46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22,28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-77,19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302,51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48,60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-253,92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ATEGIAS DUSI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302,51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48,60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-253,92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302,51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48,60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-253,92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>
            <a:off x="7987001" y="4190545"/>
            <a:ext cx="311871" cy="24148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825" y="4183502"/>
            <a:ext cx="294298" cy="25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16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037805" y="277668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 smtClean="0"/>
              <a:t> </a:t>
            </a:r>
            <a:r>
              <a:rPr lang="es-ES" sz="2400" dirty="0"/>
              <a:t>PO </a:t>
            </a:r>
            <a:r>
              <a:rPr lang="es-ES" sz="2400" dirty="0" smtClean="0"/>
              <a:t>PE en CCAA – Gasto programado y ejecutado (millones de €)</a:t>
            </a:r>
            <a:endParaRPr lang="es-ES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3001"/>
              </p:ext>
            </p:extLst>
          </p:nvPr>
        </p:nvGraphicFramePr>
        <p:xfrm>
          <a:off x="1835123" y="1142875"/>
          <a:ext cx="6040542" cy="525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50677707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36472193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171287436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261959252"/>
                    </a:ext>
                  </a:extLst>
                </a:gridCol>
                <a:gridCol w="922415">
                  <a:extLst>
                    <a:ext uri="{9D8B030D-6E8A-4147-A177-3AD203B41FA5}">
                      <a16:colId xmlns:a16="http://schemas.microsoft.com/office/drawing/2014/main" val="2071517544"/>
                    </a:ext>
                  </a:extLst>
                </a:gridCol>
              </a:tblGrid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Tipo Región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PO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Gasto</a:t>
                      </a:r>
                      <a:r>
                        <a:rPr lang="es-ES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1" baseline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es-ES" sz="10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(A)</a:t>
                      </a:r>
                      <a:endParaRPr lang="es-ES" sz="1000" b="1" dirty="0" smtClean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Neto</a:t>
                      </a:r>
                      <a:r>
                        <a:rPr lang="es-E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sub </a:t>
                      </a:r>
                      <a:r>
                        <a:rPr lang="es-ES" sz="1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ejec</a:t>
                      </a:r>
                      <a:r>
                        <a:rPr lang="es-E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(todas fases) (B)</a:t>
                      </a:r>
                      <a:endParaRPr lang="es-E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s-ES" sz="1000" b="1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Ejec</a:t>
                      </a:r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B / A</a:t>
                      </a: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Peso CCAA en </a:t>
                      </a:r>
                      <a:r>
                        <a:rPr lang="es-ES" sz="1000" b="1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prog</a:t>
                      </a:r>
                      <a:endParaRPr lang="es-ES" sz="1000" b="1" dirty="0" smtClean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Peso CCAA en </a:t>
                      </a:r>
                      <a:r>
                        <a:rPr lang="es-ES" sz="1000" b="1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ejec</a:t>
                      </a:r>
                      <a:endParaRPr lang="es-ES" sz="1000" b="1" dirty="0" smtClean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CCAA </a:t>
                      </a:r>
                      <a:r>
                        <a:rPr lang="es-ES" sz="1000" b="1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vs </a:t>
                      </a:r>
                      <a:r>
                        <a:rPr lang="es-ES" sz="1000" b="1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Ejec</a:t>
                      </a:r>
                      <a:endParaRPr lang="es-ES" sz="1000" b="1" dirty="0" smtClean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96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Menos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EX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950,47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88,45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07"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950,47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88,45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9,31%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6,57%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3,32%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Transición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AN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4.699,69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578,69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21,74%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CM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910,86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83,90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IC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882,30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56,79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2,13%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ME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MU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546,28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112,80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20,65%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3,77%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4,24%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7"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7.048,17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832,19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11,81%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48,70%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31,26%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07">
                <a:tc rowSpan="13"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Más des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AR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180,92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19,73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10,91%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AS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135,08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77,34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57,26%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BB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265,06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26,25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CE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CL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793,57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167,88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21,15%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CN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74,61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14,28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19,14%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CT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952,99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325,13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34,12%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12,22%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CV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1.741,48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203,84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11,70%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7,66%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</a:rPr>
                        <a:t>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EU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182,82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46,49%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GA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1.325,14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482,50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36,41%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18,13%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LR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39,04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25,38%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MD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717,69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259,22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36,12%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9,74%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407">
                <a:tc vMerge="1">
                  <a:txBody>
                    <a:bodyPr/>
                    <a:lstStyle/>
                    <a:p>
                      <a:pPr algn="l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NA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59,80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69,85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116,79%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407">
                <a:tc>
                  <a:txBody>
                    <a:bodyPr/>
                    <a:lstStyle/>
                    <a:p>
                      <a:pPr algn="l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6.474,92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1.741,10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26,89%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44,74%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65,41%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90562">
                <a:tc>
                  <a:txBody>
                    <a:bodyPr/>
                    <a:lstStyle/>
                    <a:p>
                      <a:pPr algn="l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5505">
                <a:tc>
                  <a:txBody>
                    <a:bodyPr/>
                    <a:lstStyle/>
                    <a:p>
                      <a:pPr algn="l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14.473,56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effectLst/>
                          <a:latin typeface="Arial" panose="020B0604020202020204" pitchFamily="34" charset="0"/>
                        </a:rPr>
                        <a:t>2.661,74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18,39%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0834" y="2048608"/>
            <a:ext cx="205494" cy="18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87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037805" y="277668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 smtClean="0"/>
              <a:t> </a:t>
            </a:r>
            <a:r>
              <a:rPr lang="es-ES" sz="2400" dirty="0"/>
              <a:t>PO </a:t>
            </a:r>
            <a:r>
              <a:rPr lang="es-ES" sz="2400" dirty="0" smtClean="0"/>
              <a:t>PE en CCAA – </a:t>
            </a:r>
            <a:r>
              <a:rPr lang="es-ES" sz="2400" dirty="0"/>
              <a:t>P</a:t>
            </a:r>
            <a:r>
              <a:rPr lang="es-ES" sz="2400" dirty="0" smtClean="0"/>
              <a:t>eso relativo de lo programado y ejecutado por grupo de regiones - Gasto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21" y="1422534"/>
            <a:ext cx="7232115" cy="484212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2078" y="3623480"/>
            <a:ext cx="244573" cy="22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04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037805" y="277668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 smtClean="0"/>
              <a:t> </a:t>
            </a:r>
            <a:r>
              <a:rPr lang="es-ES" sz="2400" dirty="0"/>
              <a:t>PO </a:t>
            </a:r>
            <a:r>
              <a:rPr lang="es-ES" sz="2400" dirty="0" smtClean="0"/>
              <a:t>PE en CCAA – Estado de ejecución por grupo de regiones - Gasto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927" y="1375866"/>
            <a:ext cx="6982691" cy="468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19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037805" y="277668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 smtClean="0"/>
              <a:t> </a:t>
            </a:r>
            <a:r>
              <a:rPr lang="es-ES" sz="2400" dirty="0"/>
              <a:t>PO </a:t>
            </a:r>
            <a:r>
              <a:rPr lang="es-ES" sz="2400" dirty="0" smtClean="0"/>
              <a:t>PE en CCAA – </a:t>
            </a:r>
            <a:r>
              <a:rPr lang="es-ES" sz="2400" dirty="0"/>
              <a:t>P</a:t>
            </a:r>
            <a:r>
              <a:rPr lang="es-ES" sz="2400" dirty="0" smtClean="0"/>
              <a:t>eso relativo de lo programado y ejecutado por región – Gasto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96" y="1441938"/>
            <a:ext cx="8516270" cy="439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40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037805" y="277668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 smtClean="0"/>
              <a:t> </a:t>
            </a:r>
            <a:r>
              <a:rPr lang="es-ES" sz="2400" dirty="0"/>
              <a:t>PO </a:t>
            </a:r>
            <a:r>
              <a:rPr lang="es-ES" sz="2400" dirty="0" smtClean="0"/>
              <a:t>PE en CCAA – Estado de ejecución por regiones – Gasto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28" y="1705708"/>
            <a:ext cx="8255957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540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94688" y="64752"/>
            <a:ext cx="6330406" cy="785249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Selección de operaciones en FONDOS 2020 </a:t>
            </a:r>
            <a:r>
              <a:rPr lang="es-ES" sz="2000" dirty="0" smtClean="0"/>
              <a:t>(Cantidades </a:t>
            </a:r>
            <a:r>
              <a:rPr lang="es-ES" sz="2000" dirty="0"/>
              <a:t>en M</a:t>
            </a:r>
            <a:r>
              <a:rPr lang="es-ES" sz="2000" dirty="0" smtClean="0"/>
              <a:t>€ a 15/11/2019)</a:t>
            </a:r>
            <a:endParaRPr lang="es-E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34751"/>
              </p:ext>
            </p:extLst>
          </p:nvPr>
        </p:nvGraphicFramePr>
        <p:xfrm>
          <a:off x="270455" y="1030308"/>
          <a:ext cx="8662530" cy="215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7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9792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Financiación Total (A)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Dadas de alta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Aprobadas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sobre PF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100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(B)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 C)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Todas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(B/A)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effectLst/>
                          <a:latin typeface="Arial" panose="020B0604020202020204" pitchFamily="34" charset="0"/>
                        </a:rPr>
                        <a:t>Selec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(C/A)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70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950,47 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490,16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459,79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51,57%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48,38%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470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7.048,17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2.619,58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8.123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2.072,64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7.718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37,17%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29,41%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470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6.474,92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4.081,38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13.760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3.719,16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13.395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63,03%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57,44%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470">
                <a:tc>
                  <a:txBody>
                    <a:bodyPr/>
                    <a:lstStyle/>
                    <a:p>
                      <a:pPr algn="l"/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14.473,56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7.191,11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6.251,59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43,19%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59900"/>
              </p:ext>
            </p:extLst>
          </p:nvPr>
        </p:nvGraphicFramePr>
        <p:xfrm>
          <a:off x="270453" y="3541693"/>
          <a:ext cx="8461421" cy="2936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7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35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2625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Financiación Total (A)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Dadas de alta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Aprobadas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sobre PF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337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(B)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 C)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Todas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(B/A)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effectLst/>
                          <a:latin typeface="Arial" panose="020B0604020202020204" pitchFamily="34" charset="0"/>
                        </a:rPr>
                        <a:t>Selec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(C/A)</a:t>
                      </a:r>
                    </a:p>
                  </a:txBody>
                  <a:tcPr marL="9524" marR="9524" marT="95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4.431,05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3.104,87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12.411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2.886,68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11.894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70,07%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65,15%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1.549,76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1.074,83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3.298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845,16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3.120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69,35%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54,53%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394,92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233,63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210,95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4.431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59,16%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53,42%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3.083,23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656,41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617,38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757,27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235,17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31,06%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2.171,50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1.455,87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1.108,40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67,04%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1.938,87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360,12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354,35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146,96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70,21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66,15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47,78%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45,01%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380">
                <a:tc>
                  <a:txBody>
                    <a:bodyPr/>
                    <a:lstStyle/>
                    <a:p>
                      <a:pPr algn="l"/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3" marR="91423" marT="0" marB="457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14.473,56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7.191,11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6.251,59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49,68%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43,19%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3978" y="5247474"/>
            <a:ext cx="329213" cy="23166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687" y="5479142"/>
            <a:ext cx="329213" cy="231668"/>
          </a:xfrm>
          <a:prstGeom prst="rect">
            <a:avLst/>
          </a:prstGeom>
        </p:spPr>
      </p:pic>
      <p:sp>
        <p:nvSpPr>
          <p:cNvPr id="5" name="Estrella de 5 puntas 4"/>
          <p:cNvSpPr/>
          <p:nvPr/>
        </p:nvSpPr>
        <p:spPr bwMode="auto">
          <a:xfrm>
            <a:off x="8731873" y="5738488"/>
            <a:ext cx="192873" cy="178148"/>
          </a:xfrm>
          <a:prstGeom prst="star5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1874" y="4254941"/>
            <a:ext cx="243861" cy="2194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1873" y="5247474"/>
            <a:ext cx="243861" cy="21947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2315" y="5717824"/>
            <a:ext cx="243861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485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9 Rectángulo"/>
          <p:cNvSpPr>
            <a:spLocks noChangeArrowheads="1"/>
          </p:cNvSpPr>
          <p:nvPr/>
        </p:nvSpPr>
        <p:spPr bwMode="auto">
          <a:xfrm>
            <a:off x="8316913" y="5732463"/>
            <a:ext cx="827087" cy="1125537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just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Ø"/>
              <a:defRPr sz="2400" b="1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800000"/>
              </a:buClr>
              <a:buChar char="–"/>
              <a:defRPr sz="2000" b="1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lr>
                <a:srgbClr val="800000"/>
              </a:buClr>
              <a:buChar char="•"/>
              <a:defRPr sz="20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800000"/>
              </a:buClr>
              <a:buChar char="–"/>
              <a:defRPr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lr>
                <a:srgbClr val="800000"/>
              </a:buClr>
              <a:buChar char="»"/>
              <a:defRPr sz="16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»"/>
              <a:defRPr sz="16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»"/>
              <a:defRPr sz="16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»"/>
              <a:defRPr sz="16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»"/>
              <a:defRPr sz="1600">
                <a:solidFill>
                  <a:srgbClr val="002A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s-ES" altLang="es-ES" sz="1800" b="0">
              <a:solidFill>
                <a:schemeClr val="tx1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324350" y="5980113"/>
            <a:ext cx="4421188" cy="46196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rgbClr val="CCEC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>
            <a:outerShdw dist="107763" dir="8100000" algn="ctr" rotWithShape="0">
              <a:srgbClr val="0244A6">
                <a:alpha val="50000"/>
              </a:srgbClr>
            </a:outerShdw>
          </a:effectLst>
          <a:ex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smtClean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www.dgfc.sepg.hacienda.gob.es</a:t>
            </a:r>
            <a:endParaRPr lang="es-ES" sz="2400" b="1" dirty="0">
              <a:solidFill>
                <a:srgbClr val="000066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4" name="Picture 9" descr="C:\Users\KG000141\Desktop\mapas y logo nuevo periodo\ESPAÑA 2014-2020RelieveSinFondoNiLeyend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22375"/>
            <a:ext cx="54864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7950" y="2708275"/>
            <a:ext cx="5543550" cy="930275"/>
          </a:xfrm>
          <a:prstGeom prst="rect">
            <a:avLst/>
          </a:prstGeom>
          <a:noFill/>
          <a:ln>
            <a:noFill/>
          </a:ln>
          <a:effectLst>
            <a:prstShdw prst="shdw17" dist="99190" dir="8411666">
              <a:schemeClr val="bg2"/>
            </a:prstShdw>
          </a:effectLst>
          <a:extLst/>
        </p:spPr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sz="36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¡Gracias!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  <a:hlinkClick r:id="rId4"/>
              </a:rPr>
              <a:t>sgfeder@sepg.hacienda.gob.es</a:t>
            </a: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42900" indent="-342900" algn="ctr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465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94688" y="64752"/>
            <a:ext cx="6330406" cy="785249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Selección de operaciones en FONDOS 2020 </a:t>
            </a:r>
            <a:r>
              <a:rPr lang="es-ES" sz="2000" dirty="0" smtClean="0"/>
              <a:t>Evolución año 2019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55" y="1288473"/>
            <a:ext cx="8582289" cy="468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28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01513"/>
              </p:ext>
            </p:extLst>
          </p:nvPr>
        </p:nvGraphicFramePr>
        <p:xfrm>
          <a:off x="203349" y="965918"/>
          <a:ext cx="8307615" cy="566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9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35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2968"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Financiación Total (A)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Dadas de alta</a:t>
                      </a:r>
                    </a:p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F2020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Aprobadas</a:t>
                      </a:r>
                    </a:p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F2020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sobre PF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0" marB="457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45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(B)</a:t>
                      </a: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Coste Total Sub [41] ( C)</a:t>
                      </a: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es-ES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op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Todas </a:t>
                      </a:r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(B/A)</a:t>
                      </a: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Aprobadas </a:t>
                      </a: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(C/A)</a:t>
                      </a:r>
                    </a:p>
                  </a:txBody>
                  <a:tcPr marL="9525" marR="9525" marT="95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RED.ES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747,43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470,91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424,36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63,00%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56,78%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ISC 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137,95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301,71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301,71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218,71%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218,71%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1.927,97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1.057,49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6.455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894,22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5.948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54,85%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46,38%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SEUIDI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839,60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336,80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282,44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40,11%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33,64%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SGAD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43,62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ICEX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166,07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44,81%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44,81%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CDTI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1.330,65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1.325,43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1.325,43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99,61%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99,61%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Cámaras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265,09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62,97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4.397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62,97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4.397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SESIAD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833,60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638,24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454,57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76,56%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54,53%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SG IIRR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46,07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130,32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107,64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282,88%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233,66%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INCYDE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37,69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15,04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15,04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39,91%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39,91%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IDAE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3.079,26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654,54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615,51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19,99%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ADIF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2.175,47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1.457,74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1.110,27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67,01%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MITECO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757,27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235,17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162,50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31,06%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21,46%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DUSI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1.938,87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360,12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354,35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Varios 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146,96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70,21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66,15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47,78%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effectLst/>
                          <a:latin typeface="Arial" panose="020B0604020202020204" pitchFamily="34" charset="0"/>
                        </a:rPr>
                        <a:t>45,01%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29871">
                <a:tc>
                  <a:txBody>
                    <a:bodyPr/>
                    <a:lstStyle/>
                    <a:p>
                      <a:pPr algn="l"/>
                      <a:endPara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0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14.473,56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7.191,11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6.251,59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22.012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43,19%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2207138" y="187357"/>
            <a:ext cx="6328547" cy="594368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Selección de </a:t>
            </a:r>
            <a:r>
              <a:rPr lang="es-ES" sz="2300" dirty="0" smtClean="0"/>
              <a:t>operaciones en FONDOS 2020 </a:t>
            </a:r>
            <a:br>
              <a:rPr lang="es-ES" sz="2300" dirty="0" smtClean="0"/>
            </a:br>
            <a:r>
              <a:rPr lang="es-ES" sz="2000" dirty="0" smtClean="0"/>
              <a:t>(</a:t>
            </a:r>
            <a:r>
              <a:rPr lang="es-ES" sz="2000" dirty="0"/>
              <a:t>Cantidades en M</a:t>
            </a:r>
            <a:r>
              <a:rPr lang="es-ES" sz="2000" dirty="0" smtClean="0"/>
              <a:t>€ a 15/11/2019) 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634" y="5423320"/>
            <a:ext cx="329213" cy="23166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633" y="5165276"/>
            <a:ext cx="329213" cy="2316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632" y="4098188"/>
            <a:ext cx="329213" cy="2316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0964" y="2237808"/>
            <a:ext cx="243861" cy="2194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4825" y="2237808"/>
            <a:ext cx="243861" cy="219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0963" y="3544625"/>
            <a:ext cx="243861" cy="2194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7241" y="3544624"/>
            <a:ext cx="243861" cy="2194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0963" y="4329856"/>
            <a:ext cx="243861" cy="21947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7241" y="4329856"/>
            <a:ext cx="243861" cy="2194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5685" y="5396944"/>
            <a:ext cx="243861" cy="2194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5685" y="5690156"/>
            <a:ext cx="243861" cy="2194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4825" y="5690156"/>
            <a:ext cx="243861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355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82775" y="-400858"/>
            <a:ext cx="6889750" cy="1677988"/>
          </a:xfrm>
        </p:spPr>
        <p:txBody>
          <a:bodyPr/>
          <a:lstStyle/>
          <a:p>
            <a:pPr>
              <a:defRPr/>
            </a:pPr>
            <a:r>
              <a:rPr lang="es-ES" sz="2400" dirty="0"/>
              <a:t>PO </a:t>
            </a:r>
            <a:r>
              <a:rPr lang="es-ES" sz="2400" dirty="0" err="1"/>
              <a:t>Plurirregional</a:t>
            </a:r>
            <a:r>
              <a:rPr lang="es-ES" sz="2400" dirty="0"/>
              <a:t> de España </a:t>
            </a:r>
            <a:br>
              <a:rPr lang="es-ES" sz="2400" dirty="0"/>
            </a:br>
            <a:r>
              <a:rPr lang="es-ES" sz="2400" dirty="0" smtClean="0"/>
              <a:t> Regla N+3  2019 </a:t>
            </a:r>
            <a:r>
              <a:rPr lang="es-ES" sz="2000" dirty="0" smtClean="0"/>
              <a:t>(Cantidades en M€) </a:t>
            </a:r>
            <a:endParaRPr lang="es-ES" sz="2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67256"/>
              </p:ext>
            </p:extLst>
          </p:nvPr>
        </p:nvGraphicFramePr>
        <p:xfrm>
          <a:off x="696544" y="1421682"/>
          <a:ext cx="7418752" cy="196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val="982069562"/>
                    </a:ext>
                  </a:extLst>
                </a:gridCol>
                <a:gridCol w="86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555">
                  <a:extLst>
                    <a:ext uri="{9D8B030D-6E8A-4147-A177-3AD203B41FA5}">
                      <a16:colId xmlns:a16="http://schemas.microsoft.com/office/drawing/2014/main" val="3475429458"/>
                    </a:ext>
                  </a:extLst>
                </a:gridCol>
                <a:gridCol w="10945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3">
                <a:tc rowSpan="2"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Ayuda principal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Ayuda (A)</a:t>
                      </a: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 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Tasa)  (C)</a:t>
                      </a: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/ 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/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09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714,71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760,38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185,95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70,76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-115,19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28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5.337,95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5.682,65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1.288,26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669,32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-618,94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3.437,78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3.677,54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773,00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1.007,97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27,41%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234,98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776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9.490,44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10.120,57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2.247,21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1.748,06 </a:t>
                      </a:r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17,27%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-499,15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ítulo 3"/>
          <p:cNvSpPr txBox="1">
            <a:spLocks/>
          </p:cNvSpPr>
          <p:nvPr/>
        </p:nvSpPr>
        <p:spPr bwMode="auto">
          <a:xfrm>
            <a:off x="2392102" y="939456"/>
            <a:ext cx="5471095" cy="25227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sz="1600" dirty="0" smtClean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Datos </a:t>
            </a:r>
            <a:r>
              <a:rPr lang="es-ES" sz="1600" dirty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 Fondos 2020 a </a:t>
            </a:r>
            <a:r>
              <a:rPr lang="es-ES" sz="16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20/11/2019</a:t>
            </a:r>
            <a:r>
              <a:rPr lang="es-ES" sz="1600" dirty="0" smtClean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S" sz="1600" dirty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Todas las fases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12446"/>
              </p:ext>
            </p:extLst>
          </p:nvPr>
        </p:nvGraphicFramePr>
        <p:xfrm>
          <a:off x="680915" y="3531510"/>
          <a:ext cx="7443173" cy="326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val="982069562"/>
                    </a:ext>
                  </a:extLst>
                </a:gridCol>
                <a:gridCol w="86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332">
                  <a:extLst>
                    <a:ext uri="{9D8B030D-6E8A-4147-A177-3AD203B41FA5}">
                      <a16:colId xmlns:a16="http://schemas.microsoft.com/office/drawing/2014/main" val="3475429458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3">
                <a:tc rowSpan="2"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Ayuda principal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Ayuda (A)</a:t>
                      </a: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 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 (C)</a:t>
                      </a: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/ 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99">
                <a:tc vMerge="1"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/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09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2.762,62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2.963,02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650,85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725,19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24,47%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74,33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28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2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997,01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1.067,07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235,69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207,14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19,41%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s-E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28,55 </a:t>
                      </a: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3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251,29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268,99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59,26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100,44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37,34%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41,17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4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1.986,65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2.107,68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464,55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-229,13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430450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6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546,80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577,44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131,70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34,49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-97,21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798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7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1.558,34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1.672,49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380,05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25,15%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40,57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56171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12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1.286,08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1.362,22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302,51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-287,26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242548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13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-13,08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994783"/>
                  </a:ext>
                </a:extLst>
              </a:tr>
              <a:tr h="334776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9.490,44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10.120,57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2.247,21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1.748,06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17,27%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-499,15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592" y="4646900"/>
            <a:ext cx="243861" cy="2194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592" y="4906747"/>
            <a:ext cx="243861" cy="2194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453" y="4645230"/>
            <a:ext cx="243861" cy="219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197" y="4385399"/>
            <a:ext cx="243861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494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15721" y="-308725"/>
            <a:ext cx="6889750" cy="1677988"/>
          </a:xfrm>
        </p:spPr>
        <p:txBody>
          <a:bodyPr/>
          <a:lstStyle/>
          <a:p>
            <a:pPr>
              <a:defRPr/>
            </a:pPr>
            <a:r>
              <a:rPr lang="es-ES" sz="2400" dirty="0"/>
              <a:t>PO </a:t>
            </a:r>
            <a:r>
              <a:rPr lang="es-ES" sz="2400" dirty="0" err="1"/>
              <a:t>Plurirregional</a:t>
            </a:r>
            <a:r>
              <a:rPr lang="es-ES" sz="2400" dirty="0"/>
              <a:t> de España </a:t>
            </a:r>
            <a:br>
              <a:rPr lang="es-ES" sz="2400" dirty="0"/>
            </a:br>
            <a:r>
              <a:rPr lang="es-ES" sz="2400" dirty="0" smtClean="0"/>
              <a:t> Regla N+3  2019 </a:t>
            </a:r>
            <a:r>
              <a:rPr lang="es-ES" sz="2000" dirty="0" smtClean="0"/>
              <a:t>(Cantidades en M€) </a:t>
            </a:r>
            <a:endParaRPr lang="es-ES" sz="2000" dirty="0"/>
          </a:p>
        </p:txBody>
      </p:sp>
      <p:sp>
        <p:nvSpPr>
          <p:cNvPr id="5" name="Título 3"/>
          <p:cNvSpPr txBox="1">
            <a:spLocks/>
          </p:cNvSpPr>
          <p:nvPr/>
        </p:nvSpPr>
        <p:spPr bwMode="auto">
          <a:xfrm>
            <a:off x="2116439" y="1101395"/>
            <a:ext cx="5471095" cy="25227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sz="1600" dirty="0" smtClean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Datos </a:t>
            </a:r>
            <a:r>
              <a:rPr lang="es-ES" sz="1600" dirty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 Fondos 2020 a </a:t>
            </a:r>
            <a:r>
              <a:rPr lang="es-ES" sz="16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15/11/2019</a:t>
            </a:r>
            <a:r>
              <a:rPr lang="es-ES" sz="1600" dirty="0" smtClean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S" sz="1600" dirty="0"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Todas las fases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51902"/>
              </p:ext>
            </p:extLst>
          </p:nvPr>
        </p:nvGraphicFramePr>
        <p:xfrm>
          <a:off x="1231899" y="1590358"/>
          <a:ext cx="7240177" cy="478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val="982069562"/>
                    </a:ext>
                  </a:extLst>
                </a:gridCol>
                <a:gridCol w="86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475429458"/>
                    </a:ext>
                  </a:extLst>
                </a:gridCol>
                <a:gridCol w="9159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3">
                <a:tc rowSpan="2"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Ayuda principal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Ayuda (A)</a:t>
                      </a: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 (Gasto 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Tasa)   (C)</a:t>
                      </a: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/ 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99">
                <a:tc vMerge="1"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/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(C) –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0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RED.ES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487,92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520,49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115,19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97,95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18,82%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-17,24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ISC 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85,05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91,04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19,92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45,30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49,76%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25,38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1.169,60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1.252,11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274,35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116,43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-157,92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SEUIDI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562,46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602,83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133,30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18,27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-115,03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430450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SGAD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33,45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35,20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8,02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798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ICEX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105,45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112,74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24,83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23,89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21,19%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466166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CDTI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821,18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883,82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193,98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526,01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59,52%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332,03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46193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Cámaras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168,32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180,35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39,76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16,11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-23,64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152159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SESIAD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521,98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561,17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123,33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109,78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19,56%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s-E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13,55 </a:t>
                      </a: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919636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SG IIRR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31,39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33,54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7,42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79,00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235,56%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71,58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56171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INCYDE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24,12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25,80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5,69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242548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IDAE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1.983,63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2.104,51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463,83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11,19%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-228,41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86652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ADIF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1.561,36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1.675,66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380,77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39,85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545967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MITECO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546,80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577,44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131,70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34,49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5,97%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-97,21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643406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DUSI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1.286,08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1.362,22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302,51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-287,26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438560"/>
                  </a:ext>
                </a:extLst>
              </a:tr>
              <a:tr h="182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Varios 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22,59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9,36%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-13,08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698249"/>
                  </a:ext>
                </a:extLst>
              </a:tr>
              <a:tr h="334776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9.490,44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10.120,57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2.247,21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1.748,06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17,27%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-499,15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076" y="2448823"/>
            <a:ext cx="243861" cy="2194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076" y="3800515"/>
            <a:ext cx="243861" cy="2194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076" y="4249877"/>
            <a:ext cx="243861" cy="2194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937" y="2448822"/>
            <a:ext cx="243861" cy="2194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936" y="4249876"/>
            <a:ext cx="243861" cy="2194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076" y="4479762"/>
            <a:ext cx="243861" cy="2194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935" y="4472588"/>
            <a:ext cx="243861" cy="21947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075" y="2678708"/>
            <a:ext cx="243861" cy="2194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935" y="2668297"/>
            <a:ext cx="243861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8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1810116" y="271915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en M€)</a:t>
            </a:r>
            <a:endParaRPr lang="es-ES" sz="200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927665"/>
              </p:ext>
            </p:extLst>
          </p:nvPr>
        </p:nvGraphicFramePr>
        <p:xfrm>
          <a:off x="183547" y="1457861"/>
          <a:ext cx="8371381" cy="187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3152">
                  <a:extLst>
                    <a:ext uri="{9D8B030D-6E8A-4147-A177-3AD203B41FA5}">
                      <a16:colId xmlns:a16="http://schemas.microsoft.com/office/drawing/2014/main" val="816475399"/>
                    </a:ext>
                  </a:extLst>
                </a:gridCol>
                <a:gridCol w="8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13">
                  <a:extLst>
                    <a:ext uri="{9D8B030D-6E8A-4147-A177-3AD203B41FA5}">
                      <a16:colId xmlns:a16="http://schemas.microsoft.com/office/drawing/2014/main" val="30672372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32495778"/>
                    </a:ext>
                  </a:extLst>
                </a:gridCol>
                <a:gridCol w="13979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3">
                <a:tc rowSpan="2"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Ayuda principal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Ayuda (A)</a:t>
                      </a: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 (Gasto 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 T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 (Gasto * Tasa)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Previsiones 2019 (D)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 / 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85">
                <a:tc vMerge="1"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(D) –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9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714,71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760,38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185,95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70,76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149,11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19,61%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-36,84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2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5.337,95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5.682,65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1.288,26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669,32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877,33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15,44%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-410,93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3.437,78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3.677,54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773,00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1.007,97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1.296,24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35,25%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523,24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776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9.490,44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10.120,57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2.247,21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1.748,06 </a:t>
                      </a:r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2.322,68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22,95%</a:t>
                      </a:r>
                      <a:endParaRPr lang="es-E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75,47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524606"/>
              </p:ext>
            </p:extLst>
          </p:nvPr>
        </p:nvGraphicFramePr>
        <p:xfrm>
          <a:off x="275102" y="3606557"/>
          <a:ext cx="8297410" cy="316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360">
                  <a:extLst>
                    <a:ext uri="{9D8B030D-6E8A-4147-A177-3AD203B41FA5}">
                      <a16:colId xmlns:a16="http://schemas.microsoft.com/office/drawing/2014/main" val="816475399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70">
                  <a:extLst>
                    <a:ext uri="{9D8B030D-6E8A-4147-A177-3AD203B41FA5}">
                      <a16:colId xmlns:a16="http://schemas.microsoft.com/office/drawing/2014/main" val="3067237275"/>
                    </a:ext>
                  </a:extLst>
                </a:gridCol>
                <a:gridCol w="858014">
                  <a:extLst>
                    <a:ext uri="{9D8B030D-6E8A-4147-A177-3AD203B41FA5}">
                      <a16:colId xmlns:a16="http://schemas.microsoft.com/office/drawing/2014/main" val="3932495778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3">
                <a:tc rowSpan="2"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Ayuda principal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Ayuda (A)</a:t>
                      </a: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Total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 </a:t>
                      </a:r>
                    </a:p>
                    <a:p>
                      <a:pPr algn="ctr"/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 Total * Tasa</a:t>
                      </a:r>
                    </a:p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(Previsiones 2019) (D)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 / 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85">
                <a:tc vMerge="1"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49" marB="456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2019 (D) –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9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1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2.762,62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2.963,02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650,85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725,19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954,75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32,22%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303,90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2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2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997,01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1.067,07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235,69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207,14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235,59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22,08%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3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251,29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268,99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59,26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100,44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124,21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46,18%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64,94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4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1.986,65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2.107,68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464,55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235,41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338,98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16,08%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-125,57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62951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6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546,80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577,44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131,70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34,49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40,36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6,99%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-91,34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82467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7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1.558,34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1.672,49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380,05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420,62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567,07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33,91%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187,02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37283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12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1.286,08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1.362,22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302,51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15,25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48,60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3,57%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-253,92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907060"/>
                  </a:ext>
                </a:extLst>
              </a:tr>
              <a:tr h="256034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 13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101,65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22,59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13,12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12,91%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576955"/>
                  </a:ext>
                </a:extLst>
              </a:tr>
              <a:tr h="334776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9" marR="91419" marT="45702" marB="457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9.490,44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10.120,57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2.247,21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1.748,06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2.322,68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22,95%</a:t>
                      </a:r>
                      <a:endParaRPr lang="es-E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75,47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lecha abajo 2"/>
          <p:cNvSpPr/>
          <p:nvPr/>
        </p:nvSpPr>
        <p:spPr bwMode="auto">
          <a:xfrm>
            <a:off x="8634056" y="5978769"/>
            <a:ext cx="193419" cy="18710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7475" y="5978769"/>
            <a:ext cx="231668" cy="201185"/>
          </a:xfrm>
          <a:prstGeom prst="rect">
            <a:avLst/>
          </a:prstGeom>
        </p:spPr>
      </p:pic>
      <p:sp>
        <p:nvSpPr>
          <p:cNvPr id="11" name="Flecha abajo 10"/>
          <p:cNvSpPr/>
          <p:nvPr/>
        </p:nvSpPr>
        <p:spPr bwMode="auto">
          <a:xfrm rot="10800000">
            <a:off x="8625258" y="5706207"/>
            <a:ext cx="149470" cy="152734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echa abajo 11"/>
          <p:cNvSpPr/>
          <p:nvPr/>
        </p:nvSpPr>
        <p:spPr bwMode="auto">
          <a:xfrm rot="10800000">
            <a:off x="8598885" y="4917830"/>
            <a:ext cx="149470" cy="152734"/>
          </a:xfrm>
          <a:prstGeom prst="down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echa abajo 12"/>
          <p:cNvSpPr/>
          <p:nvPr/>
        </p:nvSpPr>
        <p:spPr bwMode="auto">
          <a:xfrm>
            <a:off x="8581309" y="3071445"/>
            <a:ext cx="193419" cy="18710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4728" y="3071445"/>
            <a:ext cx="231668" cy="20118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5807" y="4388826"/>
            <a:ext cx="231668" cy="20118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960" y="4656731"/>
            <a:ext cx="231668" cy="20118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159" y="5187200"/>
            <a:ext cx="231668" cy="20118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960" y="5445108"/>
            <a:ext cx="231668" cy="20118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5258" y="6242017"/>
            <a:ext cx="23166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45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975170"/>
              </p:ext>
            </p:extLst>
          </p:nvPr>
        </p:nvGraphicFramePr>
        <p:xfrm>
          <a:off x="1504373" y="2026084"/>
          <a:ext cx="6378863" cy="4511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(Gasto * Tasa)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(Gasto * Tasa) 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23,08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15,71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21,82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-1,27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340,60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270,58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365,92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25,32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287,17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438,89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567,01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279,85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650,85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725,19 </a:t>
                      </a:r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954,75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303,90</a:t>
                      </a:r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729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RED.ES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17,39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5,58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6,16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CARLOS III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19,92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45,3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84,77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64,85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INVESTIGACIÓN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274,35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116,43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185,38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-88,97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SEUIDI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133,30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18,27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39,59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-93,71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ICEX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3,08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12,48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9,41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CDTI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193,98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526,01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616,88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422,90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CÁMARA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ESPAÑA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8,82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9,48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650,85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725,19 </a:t>
                      </a:r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954,75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effectLst/>
                          <a:latin typeface="Arial" panose="020B0604020202020204" pitchFamily="34" charset="0"/>
                        </a:rPr>
                        <a:t>303,90</a:t>
                      </a:r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en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1</a:t>
            </a:r>
            <a:endParaRPr lang="es-ES" kern="0" dirty="0"/>
          </a:p>
        </p:txBody>
      </p:sp>
      <p:sp>
        <p:nvSpPr>
          <p:cNvPr id="10" name="Flecha abajo 9"/>
          <p:cNvSpPr/>
          <p:nvPr/>
        </p:nvSpPr>
        <p:spPr bwMode="auto">
          <a:xfrm rot="5400000">
            <a:off x="8007719" y="2693698"/>
            <a:ext cx="284287" cy="471221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echa abajo 8"/>
          <p:cNvSpPr/>
          <p:nvPr/>
        </p:nvSpPr>
        <p:spPr bwMode="auto">
          <a:xfrm rot="5400000">
            <a:off x="8015190" y="5019402"/>
            <a:ext cx="303339" cy="43722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echa abajo 10"/>
          <p:cNvSpPr/>
          <p:nvPr/>
        </p:nvSpPr>
        <p:spPr bwMode="auto">
          <a:xfrm rot="5400000">
            <a:off x="7992941" y="4730704"/>
            <a:ext cx="313843" cy="471221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echa abajo 11"/>
          <p:cNvSpPr/>
          <p:nvPr/>
        </p:nvSpPr>
        <p:spPr bwMode="auto">
          <a:xfrm rot="5400000">
            <a:off x="7966899" y="4220419"/>
            <a:ext cx="297977" cy="403271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05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608138" y="223838"/>
            <a:ext cx="6643687" cy="725487"/>
          </a:xfrm>
        </p:spPr>
        <p:txBody>
          <a:bodyPr/>
          <a:lstStyle/>
          <a:p>
            <a:pPr>
              <a:defRPr/>
            </a:pPr>
            <a:r>
              <a:rPr lang="es-ES" sz="2300" dirty="0"/>
              <a:t>PO </a:t>
            </a:r>
            <a:r>
              <a:rPr lang="es-ES" sz="2300" dirty="0" err="1"/>
              <a:t>Plurirregional</a:t>
            </a:r>
            <a:r>
              <a:rPr lang="es-ES" sz="2300" dirty="0"/>
              <a:t> de España </a:t>
            </a:r>
            <a:br>
              <a:rPr lang="es-ES" sz="2300" dirty="0"/>
            </a:br>
            <a:r>
              <a:rPr lang="es-ES" sz="2300" dirty="0" smtClean="0"/>
              <a:t> Regla N+3  2019 --- </a:t>
            </a:r>
            <a:r>
              <a:rPr lang="es-ES" sz="2300" dirty="0" smtClean="0">
                <a:solidFill>
                  <a:srgbClr val="C00000"/>
                </a:solidFill>
              </a:rPr>
              <a:t>PREVISIONES</a:t>
            </a:r>
            <a:r>
              <a:rPr lang="es-ES" sz="2300" dirty="0" smtClean="0"/>
              <a:t/>
            </a:r>
            <a:br>
              <a:rPr lang="es-ES" sz="2300" dirty="0" smtClean="0"/>
            </a:br>
            <a:r>
              <a:rPr lang="es-ES" sz="2000" dirty="0" smtClean="0"/>
              <a:t>(Cantidades M€)</a:t>
            </a:r>
            <a:endParaRPr lang="es-ES" sz="2000" dirty="0"/>
          </a:p>
        </p:txBody>
      </p:sp>
      <p:sp>
        <p:nvSpPr>
          <p:cNvPr id="7" name="Título 3"/>
          <p:cNvSpPr txBox="1">
            <a:spLocks/>
          </p:cNvSpPr>
          <p:nvPr/>
        </p:nvSpPr>
        <p:spPr bwMode="auto">
          <a:xfrm>
            <a:off x="4033838" y="1262063"/>
            <a:ext cx="1190625" cy="588962"/>
          </a:xfrm>
          <a:prstGeom prst="rect">
            <a:avLst/>
          </a:prstGeom>
          <a:solidFill>
            <a:schemeClr val="accent3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ES" kern="0" dirty="0" smtClean="0">
                <a:solidFill>
                  <a:srgbClr val="C00000"/>
                </a:solidFill>
              </a:rPr>
              <a:t>EJE 2</a:t>
            </a:r>
            <a:endParaRPr lang="es-ES" kern="0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38274"/>
              </p:ext>
            </p:extLst>
          </p:nvPr>
        </p:nvGraphicFramePr>
        <p:xfrm>
          <a:off x="1504373" y="2026084"/>
          <a:ext cx="6378863" cy="3725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2560643"/>
                    </a:ext>
                  </a:extLst>
                </a:gridCol>
                <a:gridCol w="117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2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 2019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(Gasto * Tasa) (B)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(Gasto * Tasa) (Previsiones 2019) (C)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Margen o pérdida N+3 2019 (C) – (A)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87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13,22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6,13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-3,37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Transición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130,99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126,85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139,03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8,04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desarrolladas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91,48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74,16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86,71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235,69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207,06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235,59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521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SESIAD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123,33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109,78 </a:t>
                      </a:r>
                      <a:endParaRPr lang="es-E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124,37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1,04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RED.ES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97,79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92,37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102,85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5,05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3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SGAD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8,02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CÁMARA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ESPAÑA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Arial" panose="020B0604020202020204" pitchFamily="34" charset="0"/>
                        </a:rPr>
                        <a:t>6,54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8,37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872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45715" marB="457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>
                          <a:effectLst/>
                          <a:latin typeface="Arial" panose="020B0604020202020204" pitchFamily="34" charset="0"/>
                        </a:rPr>
                        <a:t>235,69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207,06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235,59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lecha abajo 4"/>
          <p:cNvSpPr/>
          <p:nvPr/>
        </p:nvSpPr>
        <p:spPr bwMode="auto">
          <a:xfrm rot="5400000">
            <a:off x="7944541" y="4795189"/>
            <a:ext cx="301872" cy="31269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30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lta tensión">
  <a:themeElements>
    <a:clrScheme name="">
      <a:dk1>
        <a:srgbClr val="003366"/>
      </a:dk1>
      <a:lt1>
        <a:srgbClr val="99CCFF"/>
      </a:lt1>
      <a:dk2>
        <a:srgbClr val="FFFFFF"/>
      </a:dk2>
      <a:lt2>
        <a:srgbClr val="006699"/>
      </a:lt2>
      <a:accent1>
        <a:srgbClr val="FFFF99"/>
      </a:accent1>
      <a:accent2>
        <a:srgbClr val="01B0FF"/>
      </a:accent2>
      <a:accent3>
        <a:srgbClr val="CAE2FF"/>
      </a:accent3>
      <a:accent4>
        <a:srgbClr val="002A56"/>
      </a:accent4>
      <a:accent5>
        <a:srgbClr val="FFFFCA"/>
      </a:accent5>
      <a:accent6>
        <a:srgbClr val="019FE7"/>
      </a:accent6>
      <a:hlink>
        <a:srgbClr val="6666FF"/>
      </a:hlink>
      <a:folHlink>
        <a:srgbClr val="1C6D9A"/>
      </a:folHlink>
    </a:clrScheme>
    <a:fontScheme name="1_Alta tensió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Alta tensió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8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FF9966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FFCAB8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9">
        <a:dk1>
          <a:srgbClr val="000099"/>
        </a:dk1>
        <a:lt1>
          <a:srgbClr val="2181B7"/>
        </a:lt1>
        <a:dk2>
          <a:srgbClr val="FFFFFF"/>
        </a:dk2>
        <a:lt2>
          <a:srgbClr val="001932"/>
        </a:lt2>
        <a:accent1>
          <a:srgbClr val="FF9966"/>
        </a:accent1>
        <a:accent2>
          <a:srgbClr val="01B0FF"/>
        </a:accent2>
        <a:accent3>
          <a:srgbClr val="ABC1D8"/>
        </a:accent3>
        <a:accent4>
          <a:srgbClr val="000082"/>
        </a:accent4>
        <a:accent5>
          <a:srgbClr val="FFCAB8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0">
        <a:dk1>
          <a:srgbClr val="000099"/>
        </a:dk1>
        <a:lt1>
          <a:srgbClr val="2181B7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ABC1D8"/>
        </a:accent3>
        <a:accent4>
          <a:srgbClr val="000082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1">
        <a:dk1>
          <a:srgbClr val="000099"/>
        </a:dk1>
        <a:lt1>
          <a:srgbClr val="800000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C0AAAA"/>
        </a:accent3>
        <a:accent4>
          <a:srgbClr val="000082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2">
        <a:dk1>
          <a:srgbClr val="4C0000"/>
        </a:dk1>
        <a:lt1>
          <a:srgbClr val="99CCFF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40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3">
        <a:dk1>
          <a:srgbClr val="7A0000"/>
        </a:dk1>
        <a:lt1>
          <a:srgbClr val="99CCFF"/>
        </a:lt1>
        <a:dk2>
          <a:srgbClr val="FFFFFF"/>
        </a:dk2>
        <a:lt2>
          <a:srgbClr val="15468F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7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4">
        <a:dk1>
          <a:srgbClr val="760000"/>
        </a:dk1>
        <a:lt1>
          <a:srgbClr val="99CCFF"/>
        </a:lt1>
        <a:dk2>
          <a:srgbClr val="FFFFFF"/>
        </a:dk2>
        <a:lt2>
          <a:srgbClr val="15468F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5">
        <a:dk1>
          <a:srgbClr val="760000"/>
        </a:dk1>
        <a:lt1>
          <a:srgbClr val="99CCFF"/>
        </a:lt1>
        <a:dk2>
          <a:srgbClr val="FFFFFF"/>
        </a:dk2>
        <a:lt2>
          <a:srgbClr val="A8C6F2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6">
        <a:dk1>
          <a:srgbClr val="760000"/>
        </a:dk1>
        <a:lt1>
          <a:srgbClr val="99CCFF"/>
        </a:lt1>
        <a:dk2>
          <a:srgbClr val="FFFFFF"/>
        </a:dk2>
        <a:lt2>
          <a:srgbClr val="1964B7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AC6ADC74A8C2F45A4DA3244830DBBF0" ma:contentTypeVersion="1" ma:contentTypeDescription="Crear nuevo documento." ma:contentTypeScope="" ma:versionID="74b372d6387b91a0fe5383f83963156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4767D0B-FE53-455F-B23D-260FD1BF2AC8}"/>
</file>

<file path=customXml/itemProps2.xml><?xml version="1.0" encoding="utf-8"?>
<ds:datastoreItem xmlns:ds="http://schemas.openxmlformats.org/officeDocument/2006/customXml" ds:itemID="{3ACB6757-4022-47CB-8202-A96894A8E841}"/>
</file>

<file path=customXml/itemProps3.xml><?xml version="1.0" encoding="utf-8"?>
<ds:datastoreItem xmlns:ds="http://schemas.openxmlformats.org/officeDocument/2006/customXml" ds:itemID="{4C0BD79D-0452-4EE8-BFED-51EDE62ECF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15892</TotalTime>
  <Words>2190</Words>
  <Application>Microsoft Office PowerPoint</Application>
  <PresentationFormat>Presentación en pantalla (4:3)</PresentationFormat>
  <Paragraphs>1164</Paragraphs>
  <Slides>20</Slides>
  <Notes>20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Wingdings</vt:lpstr>
      <vt:lpstr>Wingdings 3</vt:lpstr>
      <vt:lpstr>1_Alta tensión</vt:lpstr>
      <vt:lpstr>P.O. Plurirregional de España FEDER 2014-2020  Ejecución y previsiones. Noviembre/2019</vt:lpstr>
      <vt:lpstr>Selección de operaciones en FONDOS 2020 (Cantidades en M€ a 15/11/2019)</vt:lpstr>
      <vt:lpstr>Selección de operaciones en FONDOS 2020 Evolución año 2019</vt:lpstr>
      <vt:lpstr>Selección de operaciones en FONDOS 2020  (Cantidades en M€ a 15/11/2019) </vt:lpstr>
      <vt:lpstr>PO Plurirregional de España   Regla N+3  2019 (Cantidades en M€) </vt:lpstr>
      <vt:lpstr>PO Plurirregional de España   Regla N+3  2019 (Cantidades en M€) </vt:lpstr>
      <vt:lpstr>PO Plurirregional de España   Regla N+3  2019 --- PREVISIONES (Cantidades en M€)</vt:lpstr>
      <vt:lpstr>PO Plurirregional de España   Regla N+3  2019 --- PREVISIONES (Cantidades en M€)</vt:lpstr>
      <vt:lpstr>PO Plurirregional de España   Regla N+3  2019 --- PREVISIONES (Cantidades M€)</vt:lpstr>
      <vt:lpstr>PO Plurirregional de España   Regla N+3  2019 --- PREVISIONES (Cantidades M€)</vt:lpstr>
      <vt:lpstr>PO Plurirregional de España   Regla N+3  2019 --- PREVISIONES (Cantidades M€)</vt:lpstr>
      <vt:lpstr>PO Plurirregional de España   Regla N+3  2019 --- PREVISIONES (Cantidades M€)</vt:lpstr>
      <vt:lpstr>PO Plurirregional de España   Regla N+3  2019 --- PREVISIONES (Cantidades M€)</vt:lpstr>
      <vt:lpstr>PO Plurirregional de España   Regla N+3  2019 --- PREVISIONES (Cantidades M€)</vt:lpstr>
      <vt:lpstr> PO PE en CCAA – Gasto programado y ejecutado (millones de €)</vt:lpstr>
      <vt:lpstr> PO PE en CCAA – Peso relativo de lo programado y ejecutado por grupo de regiones - Gasto</vt:lpstr>
      <vt:lpstr> PO PE en CCAA – Estado de ejecución por grupo de regiones - Gasto</vt:lpstr>
      <vt:lpstr> PO PE en CCAA – Peso relativo de lo programado y ejecutado por región – Gasto</vt:lpstr>
      <vt:lpstr> PO PE en CCAA – Estado de ejecución por regiones – Gasto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Reparto Fondos y Administraciones</dc:title>
  <dc:creator>KG000141</dc:creator>
  <cp:lastModifiedBy>Alonso Pardo, Anatolio</cp:lastModifiedBy>
  <cp:revision>998</cp:revision>
  <cp:lastPrinted>2019-07-03T11:55:28Z</cp:lastPrinted>
  <dcterms:created xsi:type="dcterms:W3CDTF">2001-05-24T16:39:34Z</dcterms:created>
  <dcterms:modified xsi:type="dcterms:W3CDTF">2019-11-20T13:55:40Z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0x010100AAC6ADC74A8C2F45A4DA3244830DBBF0</vt:lpwstr>
  </property>
</Properties>
</file>