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71" r:id="rId2"/>
    <p:sldId id="268" r:id="rId3"/>
    <p:sldId id="269" r:id="rId4"/>
    <p:sldId id="261" r:id="rId5"/>
    <p:sldId id="262" r:id="rId6"/>
    <p:sldId id="265" r:id="rId7"/>
    <p:sldId id="266" r:id="rId8"/>
    <p:sldId id="256" r:id="rId9"/>
    <p:sldId id="257" r:id="rId10"/>
    <p:sldId id="270" r:id="rId11"/>
    <p:sldId id="260" r:id="rId12"/>
    <p:sldId id="258" r:id="rId13"/>
    <p:sldId id="259" r:id="rId14"/>
  </p:sldIdLst>
  <p:sldSz cx="9144000" cy="6858000" type="screen4x3"/>
  <p:notesSz cx="9872663" cy="67976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410F26"/>
    <a:srgbClr val="333333"/>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163" autoAdjust="0"/>
    <p:restoredTop sz="94660"/>
  </p:normalViewPr>
  <p:slideViewPr>
    <p:cSldViewPr>
      <p:cViewPr>
        <p:scale>
          <a:sx n="100" d="100"/>
          <a:sy n="100" d="100"/>
        </p:scale>
        <p:origin x="-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278154" cy="339884"/>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5592224" y="0"/>
            <a:ext cx="4278154" cy="339884"/>
          </a:xfrm>
          <a:prstGeom prst="rect">
            <a:avLst/>
          </a:prstGeom>
        </p:spPr>
        <p:txBody>
          <a:bodyPr vert="horz" lIns="91440" tIns="45720" rIns="91440" bIns="45720" rtlCol="0"/>
          <a:lstStyle>
            <a:lvl1pPr algn="r">
              <a:defRPr sz="1200"/>
            </a:lvl1pPr>
          </a:lstStyle>
          <a:p>
            <a:fld id="{D3251920-5ECF-49F7-A8EC-A23EAFC3DDBB}" type="datetimeFigureOut">
              <a:rPr lang="es-ES" smtClean="0"/>
              <a:t>12/11/2014</a:t>
            </a:fld>
            <a:endParaRPr lang="es-ES"/>
          </a:p>
        </p:txBody>
      </p:sp>
      <p:sp>
        <p:nvSpPr>
          <p:cNvPr id="4" name="3 Marcador de pie de página"/>
          <p:cNvSpPr>
            <a:spLocks noGrp="1"/>
          </p:cNvSpPr>
          <p:nvPr>
            <p:ph type="ftr" sz="quarter" idx="2"/>
          </p:nvPr>
        </p:nvSpPr>
        <p:spPr>
          <a:xfrm>
            <a:off x="0" y="6456612"/>
            <a:ext cx="4278154" cy="339884"/>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5592224" y="6456612"/>
            <a:ext cx="4278154" cy="339884"/>
          </a:xfrm>
          <a:prstGeom prst="rect">
            <a:avLst/>
          </a:prstGeom>
        </p:spPr>
        <p:txBody>
          <a:bodyPr vert="horz" lIns="91440" tIns="45720" rIns="91440" bIns="45720" rtlCol="0" anchor="b"/>
          <a:lstStyle>
            <a:lvl1pPr algn="r">
              <a:defRPr sz="1200"/>
            </a:lvl1pPr>
          </a:lstStyle>
          <a:p>
            <a:fld id="{BF1A0C20-B9EE-4228-999E-512016F8382F}" type="slidenum">
              <a:rPr lang="es-ES" smtClean="0"/>
              <a:t>‹Nº›</a:t>
            </a:fld>
            <a:endParaRPr lang="es-ES"/>
          </a:p>
        </p:txBody>
      </p:sp>
    </p:spTree>
    <p:extLst>
      <p:ext uri="{BB962C8B-B14F-4D97-AF65-F5344CB8AC3E}">
        <p14:creationId xmlns:p14="http://schemas.microsoft.com/office/powerpoint/2010/main" val="10002839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83162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3156338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1223126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1723658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254728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282360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144276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276561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417472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1752380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30047D4-3BC1-42A8-8AD2-21BF1779F676}" type="datetimeFigureOut">
              <a:rPr lang="es-ES" smtClean="0"/>
              <a:t>12/11/2014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47700A2A-9580-4BF0-97BA-60966CA3D876}" type="slidenum">
              <a:rPr lang="es-ES" smtClean="0"/>
              <a:t>‹Nº›</a:t>
            </a:fld>
            <a:endParaRPr lang="es-ES" dirty="0"/>
          </a:p>
        </p:txBody>
      </p:sp>
    </p:spTree>
    <p:extLst>
      <p:ext uri="{BB962C8B-B14F-4D97-AF65-F5344CB8AC3E}">
        <p14:creationId xmlns:p14="http://schemas.microsoft.com/office/powerpoint/2010/main" val="195536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047D4-3BC1-42A8-8AD2-21BF1779F676}" type="datetimeFigureOut">
              <a:rPr lang="es-ES" smtClean="0"/>
              <a:t>12/11/2014</a:t>
            </a:fld>
            <a:endParaRPr lang="es-ES" dirty="0"/>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00A2A-9580-4BF0-97BA-60966CA3D876}" type="slidenum">
              <a:rPr lang="es-ES" smtClean="0"/>
              <a:t>‹Nº›</a:t>
            </a:fld>
            <a:endParaRPr lang="es-ES" dirty="0"/>
          </a:p>
        </p:txBody>
      </p:sp>
    </p:spTree>
    <p:extLst>
      <p:ext uri="{BB962C8B-B14F-4D97-AF65-F5344CB8AC3E}">
        <p14:creationId xmlns:p14="http://schemas.microsoft.com/office/powerpoint/2010/main" val="1604401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8229600" cy="5141167"/>
          </a:xfrm>
        </p:spPr>
        <p:txBody>
          <a:bodyPr>
            <a:normAutofit lnSpcReduction="10000"/>
          </a:bodyPr>
          <a:lstStyle/>
          <a:p>
            <a:r>
              <a:rPr lang="es-ES" b="1" i="1" dirty="0" smtClean="0"/>
              <a:t>La Autoridad de Certificación</a:t>
            </a:r>
          </a:p>
          <a:p>
            <a:pPr marL="0" indent="0">
              <a:buNone/>
            </a:pPr>
            <a:endParaRPr lang="es-ES" b="1" i="1" dirty="0" smtClean="0"/>
          </a:p>
          <a:p>
            <a:pPr lvl="1">
              <a:buClr>
                <a:schemeClr val="accent3">
                  <a:lumMod val="75000"/>
                </a:schemeClr>
              </a:buClr>
              <a:buFont typeface="Wingdings" panose="05000000000000000000" pitchFamily="2" charset="2"/>
              <a:buChar char="§"/>
            </a:pPr>
            <a:r>
              <a:rPr lang="es-ES" dirty="0" smtClean="0"/>
              <a:t>Cierres de los Programas 2007-2013</a:t>
            </a:r>
          </a:p>
          <a:p>
            <a:pPr lvl="1">
              <a:buClr>
                <a:schemeClr val="accent3">
                  <a:lumMod val="75000"/>
                </a:schemeClr>
              </a:buClr>
              <a:buFont typeface="Wingdings" panose="05000000000000000000" pitchFamily="2" charset="2"/>
              <a:buChar char="§"/>
            </a:pPr>
            <a:r>
              <a:rPr lang="es-ES" dirty="0" smtClean="0"/>
              <a:t>Sistemas de Gestión y Control 2014-2020</a:t>
            </a:r>
          </a:p>
          <a:p>
            <a:pPr lvl="1">
              <a:buClr>
                <a:schemeClr val="accent3">
                  <a:lumMod val="75000"/>
                </a:schemeClr>
              </a:buClr>
              <a:buFont typeface="Wingdings" panose="05000000000000000000" pitchFamily="2" charset="2"/>
              <a:buChar char="§"/>
            </a:pPr>
            <a:r>
              <a:rPr lang="es-ES" dirty="0" smtClean="0"/>
              <a:t>Las Cuentas Anuales 2014-2020</a:t>
            </a:r>
          </a:p>
          <a:p>
            <a:pPr lvl="1"/>
            <a:endParaRPr lang="es-ES" dirty="0"/>
          </a:p>
          <a:p>
            <a:pPr lvl="1"/>
            <a:endParaRPr lang="es-ES" dirty="0" smtClean="0"/>
          </a:p>
          <a:p>
            <a:pPr lvl="1"/>
            <a:endParaRPr lang="es-ES" dirty="0"/>
          </a:p>
          <a:p>
            <a:pPr lvl="1"/>
            <a:endParaRPr lang="es-ES" dirty="0" smtClean="0"/>
          </a:p>
          <a:p>
            <a:pPr lvl="1"/>
            <a:endParaRPr lang="es-ES" dirty="0"/>
          </a:p>
          <a:p>
            <a:pPr marL="457200" lvl="1" indent="0">
              <a:buNone/>
            </a:pPr>
            <a:r>
              <a:rPr lang="es-ES" sz="1900" dirty="0" smtClean="0">
                <a:solidFill>
                  <a:schemeClr val="tx1">
                    <a:lumMod val="65000"/>
                    <a:lumOff val="35000"/>
                  </a:schemeClr>
                </a:solidFill>
              </a:rPr>
              <a:t>Foro de Economía, Calatayud; 6 y 7 de noviembre de 2014</a:t>
            </a:r>
            <a:endParaRPr lang="es-ES" sz="1900" dirty="0">
              <a:solidFill>
                <a:schemeClr val="tx1">
                  <a:lumMod val="65000"/>
                  <a:lumOff val="35000"/>
                </a:schemeClr>
              </a:solidFill>
            </a:endParaRPr>
          </a:p>
        </p:txBody>
      </p:sp>
      <p:grpSp>
        <p:nvGrpSpPr>
          <p:cNvPr id="4" name="3 Grupo"/>
          <p:cNvGrpSpPr/>
          <p:nvPr/>
        </p:nvGrpSpPr>
        <p:grpSpPr>
          <a:xfrm>
            <a:off x="57150" y="23815"/>
            <a:ext cx="8961438" cy="716480"/>
            <a:chOff x="57150" y="23814"/>
            <a:chExt cx="8961437" cy="716480"/>
          </a:xfrm>
        </p:grpSpPr>
        <p:pic>
          <p:nvPicPr>
            <p:cNvPr id="5"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2455995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57150" y="23815"/>
            <a:ext cx="8961438" cy="716480"/>
            <a:chOff x="57150" y="23814"/>
            <a:chExt cx="8961437" cy="716480"/>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
        <p:nvSpPr>
          <p:cNvPr id="6" name="5 CuadroTexto"/>
          <p:cNvSpPr txBox="1"/>
          <p:nvPr/>
        </p:nvSpPr>
        <p:spPr>
          <a:xfrm>
            <a:off x="1590675" y="764068"/>
            <a:ext cx="6192688" cy="400110"/>
          </a:xfrm>
          <a:prstGeom prst="rect">
            <a:avLst/>
          </a:prstGeom>
          <a:noFill/>
        </p:spPr>
        <p:txBody>
          <a:bodyPr wrap="square" rtlCol="0">
            <a:spAutoFit/>
          </a:bodyPr>
          <a:lstStyle/>
          <a:p>
            <a:r>
              <a:rPr lang="es-ES" sz="2000"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Cuentas Anuales</a:t>
            </a:r>
            <a:endParaRPr lang="es-ES" sz="2000"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grpSp>
        <p:nvGrpSpPr>
          <p:cNvPr id="7" name="6 Grupo"/>
          <p:cNvGrpSpPr/>
          <p:nvPr/>
        </p:nvGrpSpPr>
        <p:grpSpPr>
          <a:xfrm>
            <a:off x="397043" y="1204358"/>
            <a:ext cx="791084" cy="1754809"/>
            <a:chOff x="397042" y="1416741"/>
            <a:chExt cx="791084" cy="2257327"/>
          </a:xfrm>
        </p:grpSpPr>
        <p:sp>
          <p:nvSpPr>
            <p:cNvPr id="8" name="7 Rectángulo redondeado"/>
            <p:cNvSpPr/>
            <p:nvPr/>
          </p:nvSpPr>
          <p:spPr>
            <a:xfrm>
              <a:off x="397042" y="1416741"/>
              <a:ext cx="791084" cy="225732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400" dirty="0" smtClean="0"/>
                <a:t>Ejercicio  n</a:t>
              </a:r>
              <a:endParaRPr lang="es-ES" sz="2400" dirty="0"/>
            </a:p>
          </p:txBody>
        </p:sp>
        <p:sp>
          <p:nvSpPr>
            <p:cNvPr id="9" name="8 CuadroTexto"/>
            <p:cNvSpPr txBox="1"/>
            <p:nvPr/>
          </p:nvSpPr>
          <p:spPr>
            <a:xfrm>
              <a:off x="397043" y="1427905"/>
              <a:ext cx="791083" cy="278394"/>
            </a:xfrm>
            <a:prstGeom prst="rect">
              <a:avLst/>
            </a:prstGeom>
            <a:noFill/>
          </p:spPr>
          <p:txBody>
            <a:bodyPr wrap="square" rtlCol="0">
              <a:spAutoFit/>
            </a:bodyPr>
            <a:lstStyle/>
            <a:p>
              <a:r>
                <a:rPr lang="es-ES" sz="1400" dirty="0" smtClean="0">
                  <a:solidFill>
                    <a:srgbClr val="FF0000"/>
                  </a:solidFill>
                </a:rPr>
                <a:t>1 julio</a:t>
              </a:r>
              <a:endParaRPr lang="es-ES" sz="1400" dirty="0">
                <a:solidFill>
                  <a:srgbClr val="FF0000"/>
                </a:solidFill>
              </a:endParaRPr>
            </a:p>
          </p:txBody>
        </p:sp>
      </p:grpSp>
      <p:grpSp>
        <p:nvGrpSpPr>
          <p:cNvPr id="11" name="10 Grupo"/>
          <p:cNvGrpSpPr/>
          <p:nvPr/>
        </p:nvGrpSpPr>
        <p:grpSpPr>
          <a:xfrm>
            <a:off x="363583" y="2959167"/>
            <a:ext cx="823736" cy="2702081"/>
            <a:chOff x="363582" y="3569599"/>
            <a:chExt cx="823736" cy="1947634"/>
          </a:xfrm>
        </p:grpSpPr>
        <p:sp>
          <p:nvSpPr>
            <p:cNvPr id="13" name="12 Rectángulo redondeado"/>
            <p:cNvSpPr/>
            <p:nvPr/>
          </p:nvSpPr>
          <p:spPr>
            <a:xfrm>
              <a:off x="396234" y="3569599"/>
              <a:ext cx="791084" cy="194763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400" dirty="0" smtClean="0"/>
                <a:t>Ejercicio  n+1</a:t>
              </a:r>
              <a:endParaRPr lang="es-ES" sz="2400" dirty="0"/>
            </a:p>
          </p:txBody>
        </p:sp>
        <p:sp>
          <p:nvSpPr>
            <p:cNvPr id="14" name="13 CuadroTexto"/>
            <p:cNvSpPr txBox="1"/>
            <p:nvPr/>
          </p:nvSpPr>
          <p:spPr>
            <a:xfrm>
              <a:off x="363582" y="4544513"/>
              <a:ext cx="791083" cy="307777"/>
            </a:xfrm>
            <a:prstGeom prst="rect">
              <a:avLst/>
            </a:prstGeom>
            <a:noFill/>
          </p:spPr>
          <p:txBody>
            <a:bodyPr wrap="square" rtlCol="0">
              <a:spAutoFit/>
            </a:bodyPr>
            <a:lstStyle/>
            <a:p>
              <a:r>
                <a:rPr lang="es-ES" sz="1400" dirty="0" smtClean="0">
                  <a:solidFill>
                    <a:srgbClr val="FF0000"/>
                  </a:solidFill>
                </a:rPr>
                <a:t>30 abril</a:t>
              </a:r>
              <a:endParaRPr lang="es-ES" sz="1400" dirty="0">
                <a:solidFill>
                  <a:srgbClr val="FF0000"/>
                </a:solidFill>
              </a:endParaRPr>
            </a:p>
          </p:txBody>
        </p:sp>
      </p:grpSp>
      <p:sp>
        <p:nvSpPr>
          <p:cNvPr id="15" name="14 Rectángulo redondeado"/>
          <p:cNvSpPr/>
          <p:nvPr/>
        </p:nvSpPr>
        <p:spPr>
          <a:xfrm>
            <a:off x="1002316" y="1231053"/>
            <a:ext cx="619075" cy="3580452"/>
          </a:xfrm>
          <a:prstGeom prst="roundRect">
            <a:avLst/>
          </a:prstGeom>
          <a:solidFill>
            <a:srgbClr val="00B05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lumMod val="65000"/>
                </a:schemeClr>
              </a:solidFill>
            </a:endParaRPr>
          </a:p>
        </p:txBody>
      </p:sp>
      <p:sp>
        <p:nvSpPr>
          <p:cNvPr id="16" name="15 CuadroTexto"/>
          <p:cNvSpPr txBox="1"/>
          <p:nvPr/>
        </p:nvSpPr>
        <p:spPr>
          <a:xfrm>
            <a:off x="1185989" y="1563422"/>
            <a:ext cx="553998" cy="2915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es-ES"/>
            </a:defPPr>
            <a:lvl1pPr algn="ctr">
              <a:defRPr sz="2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dirty="0"/>
              <a:t>Año contable</a:t>
            </a:r>
          </a:p>
        </p:txBody>
      </p:sp>
      <p:grpSp>
        <p:nvGrpSpPr>
          <p:cNvPr id="44" name="43 Grupo"/>
          <p:cNvGrpSpPr/>
          <p:nvPr/>
        </p:nvGrpSpPr>
        <p:grpSpPr>
          <a:xfrm>
            <a:off x="1835720" y="1346678"/>
            <a:ext cx="4176439" cy="425418"/>
            <a:chOff x="1835720" y="1346678"/>
            <a:chExt cx="4176439" cy="425418"/>
          </a:xfrm>
        </p:grpSpPr>
        <p:sp>
          <p:nvSpPr>
            <p:cNvPr id="18" name="17 Pentágono"/>
            <p:cNvSpPr/>
            <p:nvPr/>
          </p:nvSpPr>
          <p:spPr>
            <a:xfrm>
              <a:off x="1835720" y="1346678"/>
              <a:ext cx="4176439" cy="425418"/>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CuadroTexto"/>
            <p:cNvSpPr txBox="1"/>
            <p:nvPr/>
          </p:nvSpPr>
          <p:spPr>
            <a:xfrm>
              <a:off x="1875966" y="1370588"/>
              <a:ext cx="3359571" cy="369332"/>
            </a:xfrm>
            <a:prstGeom prst="rect">
              <a:avLst/>
            </a:prstGeom>
            <a:noFill/>
          </p:spPr>
          <p:txBody>
            <a:bodyPr wrap="square" rtlCol="0">
              <a:spAutoFit/>
            </a:bodyPr>
            <a:lstStyle/>
            <a:p>
              <a:r>
                <a:rPr lang="es-ES" dirty="0" smtClean="0"/>
                <a:t>Solicitud de reembolso 1, 2, 3,….</a:t>
              </a:r>
              <a:endParaRPr lang="es-ES" dirty="0"/>
            </a:p>
          </p:txBody>
        </p:sp>
      </p:grpSp>
      <p:grpSp>
        <p:nvGrpSpPr>
          <p:cNvPr id="47" name="46 Grupo"/>
          <p:cNvGrpSpPr/>
          <p:nvPr/>
        </p:nvGrpSpPr>
        <p:grpSpPr>
          <a:xfrm>
            <a:off x="1818039" y="3169349"/>
            <a:ext cx="4153308" cy="425418"/>
            <a:chOff x="1858851" y="3140968"/>
            <a:chExt cx="4153308" cy="425418"/>
          </a:xfrm>
        </p:grpSpPr>
        <p:sp>
          <p:nvSpPr>
            <p:cNvPr id="22" name="21 Pentágono"/>
            <p:cNvSpPr/>
            <p:nvPr/>
          </p:nvSpPr>
          <p:spPr>
            <a:xfrm>
              <a:off x="1858851" y="3140968"/>
              <a:ext cx="4153308" cy="425418"/>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23 CuadroTexto"/>
            <p:cNvSpPr txBox="1"/>
            <p:nvPr/>
          </p:nvSpPr>
          <p:spPr>
            <a:xfrm>
              <a:off x="1930859" y="3169011"/>
              <a:ext cx="3456384" cy="369332"/>
            </a:xfrm>
            <a:prstGeom prst="rect">
              <a:avLst/>
            </a:prstGeom>
            <a:noFill/>
          </p:spPr>
          <p:txBody>
            <a:bodyPr wrap="square" rtlCol="0">
              <a:spAutoFit/>
            </a:bodyPr>
            <a:lstStyle/>
            <a:p>
              <a:r>
                <a:rPr lang="es-ES" dirty="0" smtClean="0"/>
                <a:t>Adelantos Ayudas</a:t>
              </a:r>
              <a:endParaRPr lang="es-ES" dirty="0"/>
            </a:p>
          </p:txBody>
        </p:sp>
      </p:grpSp>
      <p:grpSp>
        <p:nvGrpSpPr>
          <p:cNvPr id="45" name="44 Grupo"/>
          <p:cNvGrpSpPr/>
          <p:nvPr/>
        </p:nvGrpSpPr>
        <p:grpSpPr>
          <a:xfrm>
            <a:off x="1825511" y="1954235"/>
            <a:ext cx="4159782" cy="425418"/>
            <a:chOff x="1852377" y="1919304"/>
            <a:chExt cx="4159782" cy="425418"/>
          </a:xfrm>
        </p:grpSpPr>
        <p:sp>
          <p:nvSpPr>
            <p:cNvPr id="20" name="19 Pentágono"/>
            <p:cNvSpPr/>
            <p:nvPr/>
          </p:nvSpPr>
          <p:spPr>
            <a:xfrm>
              <a:off x="1852377" y="1919304"/>
              <a:ext cx="4159782" cy="425418"/>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24 CuadroTexto"/>
            <p:cNvSpPr txBox="1"/>
            <p:nvPr/>
          </p:nvSpPr>
          <p:spPr>
            <a:xfrm>
              <a:off x="1907729" y="1955285"/>
              <a:ext cx="3456384" cy="369332"/>
            </a:xfrm>
            <a:prstGeom prst="rect">
              <a:avLst/>
            </a:prstGeom>
            <a:noFill/>
          </p:spPr>
          <p:txBody>
            <a:bodyPr wrap="square" rtlCol="0">
              <a:spAutoFit/>
            </a:bodyPr>
            <a:lstStyle/>
            <a:p>
              <a:r>
                <a:rPr lang="es-ES" dirty="0" smtClean="0"/>
                <a:t>Rectificación de gastos por error</a:t>
              </a:r>
              <a:endParaRPr lang="es-ES" dirty="0"/>
            </a:p>
          </p:txBody>
        </p:sp>
      </p:grpSp>
      <p:grpSp>
        <p:nvGrpSpPr>
          <p:cNvPr id="46" name="45 Grupo"/>
          <p:cNvGrpSpPr/>
          <p:nvPr/>
        </p:nvGrpSpPr>
        <p:grpSpPr>
          <a:xfrm>
            <a:off x="1821775" y="2561792"/>
            <a:ext cx="4153308" cy="425418"/>
            <a:chOff x="1858851" y="2545158"/>
            <a:chExt cx="4153308" cy="425418"/>
          </a:xfrm>
        </p:grpSpPr>
        <p:sp>
          <p:nvSpPr>
            <p:cNvPr id="21" name="20 Pentágono"/>
            <p:cNvSpPr/>
            <p:nvPr/>
          </p:nvSpPr>
          <p:spPr>
            <a:xfrm>
              <a:off x="1858851" y="2545158"/>
              <a:ext cx="4153308" cy="425418"/>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CuadroTexto"/>
            <p:cNvSpPr txBox="1"/>
            <p:nvPr/>
          </p:nvSpPr>
          <p:spPr>
            <a:xfrm>
              <a:off x="1907729" y="2573201"/>
              <a:ext cx="3456384" cy="369332"/>
            </a:xfrm>
            <a:prstGeom prst="rect">
              <a:avLst/>
            </a:prstGeom>
            <a:noFill/>
          </p:spPr>
          <p:txBody>
            <a:bodyPr wrap="square" rtlCol="0">
              <a:spAutoFit/>
            </a:bodyPr>
            <a:lstStyle/>
            <a:p>
              <a:r>
                <a:rPr lang="es-ES" dirty="0" smtClean="0"/>
                <a:t>Rectificación de Gastos por control</a:t>
              </a:r>
              <a:endParaRPr lang="es-ES" dirty="0"/>
            </a:p>
          </p:txBody>
        </p:sp>
      </p:grpSp>
      <p:grpSp>
        <p:nvGrpSpPr>
          <p:cNvPr id="48" name="47 Grupo"/>
          <p:cNvGrpSpPr/>
          <p:nvPr/>
        </p:nvGrpSpPr>
        <p:grpSpPr>
          <a:xfrm>
            <a:off x="1773014" y="3776906"/>
            <a:ext cx="4239145" cy="425418"/>
            <a:chOff x="1813259" y="3789040"/>
            <a:chExt cx="4239145" cy="425418"/>
          </a:xfrm>
        </p:grpSpPr>
        <p:sp>
          <p:nvSpPr>
            <p:cNvPr id="23" name="22 Pentágono"/>
            <p:cNvSpPr/>
            <p:nvPr/>
          </p:nvSpPr>
          <p:spPr>
            <a:xfrm>
              <a:off x="1875965" y="3789040"/>
              <a:ext cx="4136193" cy="425418"/>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26 CuadroTexto"/>
            <p:cNvSpPr txBox="1"/>
            <p:nvPr/>
          </p:nvSpPr>
          <p:spPr>
            <a:xfrm>
              <a:off x="1813259" y="3821557"/>
              <a:ext cx="4239145" cy="369332"/>
            </a:xfrm>
            <a:prstGeom prst="rect">
              <a:avLst/>
            </a:prstGeom>
            <a:noFill/>
          </p:spPr>
          <p:txBody>
            <a:bodyPr wrap="square" rtlCol="0">
              <a:spAutoFit/>
            </a:bodyPr>
            <a:lstStyle/>
            <a:p>
              <a:r>
                <a:rPr lang="es-ES" dirty="0" smtClean="0"/>
                <a:t>Rectificación por Justificación de Adelantos</a:t>
              </a:r>
              <a:endParaRPr lang="es-ES" dirty="0"/>
            </a:p>
          </p:txBody>
        </p:sp>
      </p:grpSp>
      <p:grpSp>
        <p:nvGrpSpPr>
          <p:cNvPr id="49" name="48 Grupo"/>
          <p:cNvGrpSpPr/>
          <p:nvPr/>
        </p:nvGrpSpPr>
        <p:grpSpPr>
          <a:xfrm>
            <a:off x="1822341" y="4384463"/>
            <a:ext cx="4145270" cy="425418"/>
            <a:chOff x="1866888" y="4384463"/>
            <a:chExt cx="4145270" cy="425418"/>
          </a:xfrm>
        </p:grpSpPr>
        <p:sp>
          <p:nvSpPr>
            <p:cNvPr id="29" name="28 Pentágono"/>
            <p:cNvSpPr/>
            <p:nvPr/>
          </p:nvSpPr>
          <p:spPr>
            <a:xfrm>
              <a:off x="1866888" y="4384463"/>
              <a:ext cx="4145270" cy="425418"/>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27 CuadroTexto"/>
            <p:cNvSpPr txBox="1"/>
            <p:nvPr/>
          </p:nvSpPr>
          <p:spPr>
            <a:xfrm>
              <a:off x="1907729" y="4395887"/>
              <a:ext cx="3813348" cy="369332"/>
            </a:xfrm>
            <a:prstGeom prst="rect">
              <a:avLst/>
            </a:prstGeom>
            <a:noFill/>
          </p:spPr>
          <p:txBody>
            <a:bodyPr wrap="square" rtlCol="0">
              <a:spAutoFit/>
            </a:bodyPr>
            <a:lstStyle/>
            <a:p>
              <a:r>
                <a:rPr lang="es-ES" dirty="0" smtClean="0"/>
                <a:t>Constitución Instrumentos Financieros</a:t>
              </a:r>
              <a:endParaRPr lang="es-ES" dirty="0"/>
            </a:p>
          </p:txBody>
        </p:sp>
      </p:grpSp>
      <p:grpSp>
        <p:nvGrpSpPr>
          <p:cNvPr id="30" name="29 Grupo"/>
          <p:cNvGrpSpPr/>
          <p:nvPr/>
        </p:nvGrpSpPr>
        <p:grpSpPr>
          <a:xfrm>
            <a:off x="320337" y="5661248"/>
            <a:ext cx="942880" cy="1229599"/>
            <a:chOff x="301981" y="3429000"/>
            <a:chExt cx="961945" cy="2088233"/>
          </a:xfrm>
        </p:grpSpPr>
        <p:sp>
          <p:nvSpPr>
            <p:cNvPr id="31" name="30 Rectángulo redondeado"/>
            <p:cNvSpPr/>
            <p:nvPr/>
          </p:nvSpPr>
          <p:spPr>
            <a:xfrm>
              <a:off x="396234" y="3429000"/>
              <a:ext cx="791084" cy="208823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400" dirty="0" smtClean="0"/>
                <a:t>Ejercicio  n+2</a:t>
              </a:r>
              <a:endParaRPr lang="es-ES" sz="2400" dirty="0"/>
            </a:p>
          </p:txBody>
        </p:sp>
        <p:sp>
          <p:nvSpPr>
            <p:cNvPr id="32" name="31 CuadroTexto"/>
            <p:cNvSpPr txBox="1"/>
            <p:nvPr/>
          </p:nvSpPr>
          <p:spPr>
            <a:xfrm>
              <a:off x="301981" y="4418109"/>
              <a:ext cx="961945" cy="467896"/>
            </a:xfrm>
            <a:prstGeom prst="rect">
              <a:avLst/>
            </a:prstGeom>
            <a:noFill/>
          </p:spPr>
          <p:txBody>
            <a:bodyPr wrap="square" rtlCol="0">
              <a:spAutoFit/>
            </a:bodyPr>
            <a:lstStyle/>
            <a:p>
              <a:r>
                <a:rPr lang="es-ES" sz="1400" dirty="0" smtClean="0">
                  <a:solidFill>
                    <a:srgbClr val="FF0000"/>
                  </a:solidFill>
                </a:rPr>
                <a:t>15 febrero</a:t>
              </a:r>
              <a:endParaRPr lang="es-ES" sz="1400" dirty="0">
                <a:solidFill>
                  <a:srgbClr val="FF0000"/>
                </a:solidFill>
              </a:endParaRPr>
            </a:p>
          </p:txBody>
        </p:sp>
      </p:grpSp>
      <p:grpSp>
        <p:nvGrpSpPr>
          <p:cNvPr id="34" name="33 Grupo"/>
          <p:cNvGrpSpPr/>
          <p:nvPr/>
        </p:nvGrpSpPr>
        <p:grpSpPr>
          <a:xfrm>
            <a:off x="1825511" y="5343884"/>
            <a:ext cx="4153308" cy="425418"/>
            <a:chOff x="1858851" y="2545158"/>
            <a:chExt cx="4153308" cy="425418"/>
          </a:xfrm>
        </p:grpSpPr>
        <p:sp>
          <p:nvSpPr>
            <p:cNvPr id="35" name="34 Pentágono"/>
            <p:cNvSpPr/>
            <p:nvPr/>
          </p:nvSpPr>
          <p:spPr>
            <a:xfrm>
              <a:off x="1858851" y="2545158"/>
              <a:ext cx="4153308" cy="425418"/>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35 CuadroTexto"/>
            <p:cNvSpPr txBox="1"/>
            <p:nvPr/>
          </p:nvSpPr>
          <p:spPr>
            <a:xfrm>
              <a:off x="1907729" y="2573201"/>
              <a:ext cx="3456384" cy="369332"/>
            </a:xfrm>
            <a:prstGeom prst="rect">
              <a:avLst/>
            </a:prstGeom>
            <a:noFill/>
          </p:spPr>
          <p:txBody>
            <a:bodyPr wrap="square" rtlCol="0">
              <a:spAutoFit/>
            </a:bodyPr>
            <a:lstStyle/>
            <a:p>
              <a:r>
                <a:rPr lang="es-ES" dirty="0" smtClean="0"/>
                <a:t>Rectificación de Gastos por control</a:t>
              </a:r>
              <a:endParaRPr lang="es-ES" dirty="0"/>
            </a:p>
          </p:txBody>
        </p:sp>
      </p:grpSp>
      <p:grpSp>
        <p:nvGrpSpPr>
          <p:cNvPr id="50" name="49 Grupo"/>
          <p:cNvGrpSpPr/>
          <p:nvPr/>
        </p:nvGrpSpPr>
        <p:grpSpPr>
          <a:xfrm>
            <a:off x="6146873" y="1346678"/>
            <a:ext cx="361206" cy="4440747"/>
            <a:chOff x="6146873" y="1365582"/>
            <a:chExt cx="361206" cy="4440747"/>
          </a:xfrm>
        </p:grpSpPr>
        <p:sp>
          <p:nvSpPr>
            <p:cNvPr id="10" name="9 CuadroTexto"/>
            <p:cNvSpPr txBox="1"/>
            <p:nvPr/>
          </p:nvSpPr>
          <p:spPr>
            <a:xfrm>
              <a:off x="6146873" y="1365582"/>
              <a:ext cx="361206" cy="461665"/>
            </a:xfrm>
            <a:prstGeom prst="rect">
              <a:avLst/>
            </a:prstGeom>
            <a:noFill/>
          </p:spPr>
          <p:txBody>
            <a:bodyPr wrap="square" rtlCol="0">
              <a:spAutoFit/>
            </a:bodyPr>
            <a:lstStyle/>
            <a:p>
              <a:r>
                <a:rPr lang="es-ES" sz="2400" b="1" dirty="0" smtClean="0">
                  <a:solidFill>
                    <a:schemeClr val="tx2"/>
                  </a:solidFill>
                </a:rPr>
                <a:t>A</a:t>
              </a:r>
              <a:endParaRPr lang="es-ES" sz="2400" b="1" dirty="0">
                <a:solidFill>
                  <a:schemeClr val="tx2"/>
                </a:solidFill>
              </a:endParaRPr>
            </a:p>
          </p:txBody>
        </p:sp>
        <p:sp>
          <p:nvSpPr>
            <p:cNvPr id="37" name="36 CuadroTexto"/>
            <p:cNvSpPr txBox="1"/>
            <p:nvPr/>
          </p:nvSpPr>
          <p:spPr>
            <a:xfrm>
              <a:off x="6146873" y="2556727"/>
              <a:ext cx="361206" cy="461665"/>
            </a:xfrm>
            <a:prstGeom prst="rect">
              <a:avLst/>
            </a:prstGeom>
            <a:noFill/>
          </p:spPr>
          <p:txBody>
            <a:bodyPr wrap="square" rtlCol="0">
              <a:spAutoFit/>
            </a:bodyPr>
            <a:lstStyle/>
            <a:p>
              <a:r>
                <a:rPr lang="es-ES" sz="2400" b="1" dirty="0" smtClean="0">
                  <a:solidFill>
                    <a:schemeClr val="tx2"/>
                  </a:solidFill>
                </a:rPr>
                <a:t>C</a:t>
              </a:r>
              <a:endParaRPr lang="es-ES" sz="2400" b="1" dirty="0">
                <a:solidFill>
                  <a:schemeClr val="tx2"/>
                </a:solidFill>
              </a:endParaRPr>
            </a:p>
          </p:txBody>
        </p:sp>
        <p:sp>
          <p:nvSpPr>
            <p:cNvPr id="38" name="37 CuadroTexto"/>
            <p:cNvSpPr txBox="1"/>
            <p:nvPr/>
          </p:nvSpPr>
          <p:spPr>
            <a:xfrm>
              <a:off x="6146873" y="1916569"/>
              <a:ext cx="361206" cy="461665"/>
            </a:xfrm>
            <a:prstGeom prst="rect">
              <a:avLst/>
            </a:prstGeom>
            <a:noFill/>
          </p:spPr>
          <p:txBody>
            <a:bodyPr wrap="square" rtlCol="0">
              <a:spAutoFit/>
            </a:bodyPr>
            <a:lstStyle/>
            <a:p>
              <a:r>
                <a:rPr lang="es-ES" sz="2400" b="1" dirty="0" smtClean="0">
                  <a:solidFill>
                    <a:schemeClr val="tx2"/>
                  </a:solidFill>
                </a:rPr>
                <a:t>B</a:t>
              </a:r>
              <a:endParaRPr lang="es-ES" sz="2400" b="1" dirty="0">
                <a:solidFill>
                  <a:schemeClr val="tx2"/>
                </a:solidFill>
              </a:endParaRPr>
            </a:p>
          </p:txBody>
        </p:sp>
        <p:sp>
          <p:nvSpPr>
            <p:cNvPr id="39" name="38 CuadroTexto"/>
            <p:cNvSpPr txBox="1"/>
            <p:nvPr/>
          </p:nvSpPr>
          <p:spPr>
            <a:xfrm>
              <a:off x="6146873" y="3801694"/>
              <a:ext cx="361206" cy="461665"/>
            </a:xfrm>
            <a:prstGeom prst="rect">
              <a:avLst/>
            </a:prstGeom>
            <a:noFill/>
          </p:spPr>
          <p:txBody>
            <a:bodyPr wrap="square" rtlCol="0">
              <a:spAutoFit/>
            </a:bodyPr>
            <a:lstStyle/>
            <a:p>
              <a:r>
                <a:rPr lang="es-ES" sz="2400" b="1" dirty="0" smtClean="0">
                  <a:solidFill>
                    <a:schemeClr val="tx2"/>
                  </a:solidFill>
                </a:rPr>
                <a:t>E</a:t>
              </a:r>
              <a:endParaRPr lang="es-ES" sz="2400" b="1" dirty="0">
                <a:solidFill>
                  <a:schemeClr val="tx2"/>
                </a:solidFill>
              </a:endParaRPr>
            </a:p>
          </p:txBody>
        </p:sp>
        <p:sp>
          <p:nvSpPr>
            <p:cNvPr id="40" name="39 CuadroTexto"/>
            <p:cNvSpPr txBox="1"/>
            <p:nvPr/>
          </p:nvSpPr>
          <p:spPr>
            <a:xfrm>
              <a:off x="6146873" y="3166276"/>
              <a:ext cx="361206" cy="461665"/>
            </a:xfrm>
            <a:prstGeom prst="rect">
              <a:avLst/>
            </a:prstGeom>
            <a:noFill/>
          </p:spPr>
          <p:txBody>
            <a:bodyPr wrap="square" rtlCol="0">
              <a:spAutoFit/>
            </a:bodyPr>
            <a:lstStyle/>
            <a:p>
              <a:r>
                <a:rPr lang="es-ES" sz="2400" b="1" dirty="0" smtClean="0">
                  <a:solidFill>
                    <a:schemeClr val="tx2"/>
                  </a:solidFill>
                </a:rPr>
                <a:t>D</a:t>
              </a:r>
              <a:endParaRPr lang="es-ES" sz="2400" b="1" dirty="0">
                <a:solidFill>
                  <a:schemeClr val="tx2"/>
                </a:solidFill>
              </a:endParaRPr>
            </a:p>
          </p:txBody>
        </p:sp>
        <p:sp>
          <p:nvSpPr>
            <p:cNvPr id="41" name="40 CuadroTexto"/>
            <p:cNvSpPr txBox="1"/>
            <p:nvPr/>
          </p:nvSpPr>
          <p:spPr>
            <a:xfrm>
              <a:off x="6146873" y="4409418"/>
              <a:ext cx="361206" cy="461665"/>
            </a:xfrm>
            <a:prstGeom prst="rect">
              <a:avLst/>
            </a:prstGeom>
            <a:noFill/>
          </p:spPr>
          <p:txBody>
            <a:bodyPr wrap="square" rtlCol="0">
              <a:spAutoFit/>
            </a:bodyPr>
            <a:lstStyle/>
            <a:p>
              <a:r>
                <a:rPr lang="es-ES" sz="2400" b="1" dirty="0" smtClean="0">
                  <a:solidFill>
                    <a:schemeClr val="tx2"/>
                  </a:solidFill>
                </a:rPr>
                <a:t>F</a:t>
              </a:r>
              <a:endParaRPr lang="es-ES" sz="2400" b="1" dirty="0">
                <a:solidFill>
                  <a:schemeClr val="tx2"/>
                </a:solidFill>
              </a:endParaRPr>
            </a:p>
          </p:txBody>
        </p:sp>
        <p:sp>
          <p:nvSpPr>
            <p:cNvPr id="43" name="42 CuadroTexto"/>
            <p:cNvSpPr txBox="1"/>
            <p:nvPr/>
          </p:nvSpPr>
          <p:spPr>
            <a:xfrm>
              <a:off x="6146873" y="5344664"/>
              <a:ext cx="361206" cy="461665"/>
            </a:xfrm>
            <a:prstGeom prst="rect">
              <a:avLst/>
            </a:prstGeom>
            <a:noFill/>
          </p:spPr>
          <p:txBody>
            <a:bodyPr wrap="square" rtlCol="0">
              <a:spAutoFit/>
            </a:bodyPr>
            <a:lstStyle/>
            <a:p>
              <a:r>
                <a:rPr lang="es-ES" sz="2400" b="1" dirty="0" smtClean="0">
                  <a:solidFill>
                    <a:srgbClr val="FF0066"/>
                  </a:solidFill>
                </a:rPr>
                <a:t>G</a:t>
              </a:r>
              <a:endParaRPr lang="es-ES" sz="2400" b="1" dirty="0">
                <a:solidFill>
                  <a:srgbClr val="FF0066"/>
                </a:solidFill>
              </a:endParaRPr>
            </a:p>
          </p:txBody>
        </p:sp>
      </p:grpSp>
      <p:sp>
        <p:nvSpPr>
          <p:cNvPr id="12" name="11 CuadroTexto"/>
          <p:cNvSpPr txBox="1"/>
          <p:nvPr/>
        </p:nvSpPr>
        <p:spPr>
          <a:xfrm>
            <a:off x="1913655" y="5965913"/>
            <a:ext cx="6768728"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ES" sz="2400" b="1" dirty="0" smtClean="0"/>
              <a:t>Cuentas Anuales = </a:t>
            </a:r>
            <a:r>
              <a:rPr lang="el-GR" sz="2400" b="1" dirty="0" smtClean="0"/>
              <a:t>Σ</a:t>
            </a:r>
            <a:r>
              <a:rPr lang="es-ES" sz="2400" b="1" dirty="0" smtClean="0"/>
              <a:t> (A, B, C, D, E, F) ; C ; D:E ; F ;  </a:t>
            </a:r>
            <a:r>
              <a:rPr lang="es-ES" sz="2400" b="1" dirty="0" smtClean="0">
                <a:solidFill>
                  <a:srgbClr val="FF0066"/>
                </a:solidFill>
              </a:rPr>
              <a:t>G</a:t>
            </a:r>
          </a:p>
          <a:p>
            <a:r>
              <a:rPr lang="es-ES" sz="2400" b="1" dirty="0" smtClean="0">
                <a:solidFill>
                  <a:schemeClr val="tx1"/>
                </a:solidFill>
              </a:rPr>
              <a:t>Declaración Fiabilidad + Dictamen Auditoría</a:t>
            </a:r>
            <a:endParaRPr lang="es-ES" sz="2400" b="1" dirty="0">
              <a:solidFill>
                <a:schemeClr val="tx1"/>
              </a:solidFill>
            </a:endParaRPr>
          </a:p>
        </p:txBody>
      </p:sp>
      <p:sp>
        <p:nvSpPr>
          <p:cNvPr id="17" name="16 Flecha a la derecha con muesca"/>
          <p:cNvSpPr/>
          <p:nvPr/>
        </p:nvSpPr>
        <p:spPr>
          <a:xfrm>
            <a:off x="1216119" y="6251006"/>
            <a:ext cx="691609" cy="260812"/>
          </a:xfrm>
          <a:prstGeom prst="notched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64569114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67544" y="1628801"/>
            <a:ext cx="8136904" cy="5078313"/>
          </a:xfrm>
          <a:prstGeom prst="rect">
            <a:avLst/>
          </a:prstGeom>
          <a:noFill/>
        </p:spPr>
        <p:txBody>
          <a:bodyPr wrap="square" rtlCol="0">
            <a:spAutoFit/>
          </a:bodyPr>
          <a:lstStyle/>
          <a:p>
            <a:pPr marL="285750" indent="-285750" algn="just">
              <a:buFont typeface="Arial" panose="020B0604020202020204" pitchFamily="34" charset="0"/>
              <a:buChar char="•"/>
            </a:pPr>
            <a:r>
              <a:rPr lang="es-ES" dirty="0" smtClean="0">
                <a:latin typeface="Times New Roman" panose="02020603050405020304" pitchFamily="18" charset="0"/>
                <a:cs typeface="Times New Roman" panose="02020603050405020304" pitchFamily="18" charset="0"/>
              </a:rPr>
              <a:t>La última Declaración del año contable será a finales de abril n+1 para dar tiempo a completar las auditorías de operaciones y sus resultados en diciembre n+1 y, así tener capacidad de reacción antes del 15 de febrero del n+2.</a:t>
            </a:r>
          </a:p>
          <a:p>
            <a:pPr algn="just"/>
            <a:endParaRPr lang="es-E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s-ES" dirty="0" smtClean="0">
                <a:latin typeface="Times New Roman" panose="02020603050405020304" pitchFamily="18" charset="0"/>
                <a:cs typeface="Times New Roman" panose="02020603050405020304" pitchFamily="18" charset="0"/>
              </a:rPr>
              <a:t>Como resultado de los controles de operaciones de las 4 Declaraciones, se irán realizando rectificaciones de gastos que podrán ser incluidas en la Cuenta Anual corriente (posiblemente las de las Declaraciones 1ª y 2ª) o en la Cuenta Anual del ejercicio siguiente al corriente (posiblemente las de las Declaraciones 3ª y 4ª). Éstas últimas estarán incluidas en la Cuenta Anual corriente (como cantidades retiradas/recuperadas) y en la Cuenta Anual del ejercicio siguiente, dentro del cómputo neto de cantidades declaradas.</a:t>
            </a:r>
          </a:p>
          <a:p>
            <a:pPr algn="just"/>
            <a:endParaRPr lang="es-E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s-ES" dirty="0" smtClean="0">
                <a:latin typeface="Times New Roman" panose="02020603050405020304" pitchFamily="18" charset="0"/>
                <a:cs typeface="Times New Roman" panose="02020603050405020304" pitchFamily="18" charset="0"/>
              </a:rPr>
              <a:t>Se espera poder tener los resultados del Informe anual de auditoría en el mes de diciembre del año n+1, la reacción a los resultados (posibles descertificaciones a tanto alzado,  o correcciones preventivas) deben estar preparadas para incluirlas en la Cuenta antes del 15 de febrero n+2, para evitar interrupciones o no aprobación de la Cuenta.</a:t>
            </a:r>
          </a:p>
          <a:p>
            <a:endParaRPr lang="es-ES" dirty="0">
              <a:latin typeface="Times New Roman" panose="02020603050405020304" pitchFamily="18" charset="0"/>
              <a:cs typeface="Times New Roman" panose="02020603050405020304" pitchFamily="18" charset="0"/>
            </a:endParaRPr>
          </a:p>
        </p:txBody>
      </p:sp>
      <p:sp>
        <p:nvSpPr>
          <p:cNvPr id="7" name="6 CuadroTexto"/>
          <p:cNvSpPr txBox="1"/>
          <p:nvPr/>
        </p:nvSpPr>
        <p:spPr>
          <a:xfrm>
            <a:off x="2034208" y="929760"/>
            <a:ext cx="6192688" cy="400110"/>
          </a:xfrm>
          <a:prstGeom prst="rect">
            <a:avLst/>
          </a:prstGeom>
          <a:noFill/>
        </p:spPr>
        <p:txBody>
          <a:bodyPr wrap="square" rtlCol="0">
            <a:spAutoFit/>
          </a:bodyPr>
          <a:lstStyle/>
          <a:p>
            <a:r>
              <a:rPr lang="es-ES" sz="2000"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Cuentas Anuales</a:t>
            </a:r>
            <a:endParaRPr lang="es-ES" sz="2000"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grpSp>
        <p:nvGrpSpPr>
          <p:cNvPr id="8" name="7 Grupo"/>
          <p:cNvGrpSpPr/>
          <p:nvPr/>
        </p:nvGrpSpPr>
        <p:grpSpPr>
          <a:xfrm>
            <a:off x="57150" y="23815"/>
            <a:ext cx="8961438" cy="716480"/>
            <a:chOff x="57150" y="23814"/>
            <a:chExt cx="8961437" cy="716480"/>
          </a:xfrm>
        </p:grpSpPr>
        <p:pic>
          <p:nvPicPr>
            <p:cNvPr id="9"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11123691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517568" y="1772816"/>
            <a:ext cx="8406404" cy="4801314"/>
          </a:xfrm>
          <a:prstGeom prst="rect">
            <a:avLst/>
          </a:prstGeom>
          <a:noFill/>
        </p:spPr>
        <p:txBody>
          <a:bodyPr wrap="none" rtlCol="0">
            <a:spAutoFit/>
          </a:bodyPr>
          <a:lstStyle>
            <a:defPPr>
              <a:defRPr lang="es-ES"/>
            </a:defPPr>
            <a:lvl1pPr indent="266700" algn="just">
              <a:buClr>
                <a:schemeClr val="accent3">
                  <a:lumMod val="50000"/>
                </a:schemeClr>
              </a:buClr>
              <a:buSzPct val="80000"/>
              <a:buBlip>
                <a:blip r:embed="rId2"/>
              </a:buBlip>
              <a:defRPr b="1"/>
            </a:lvl1pPr>
          </a:lstStyle>
          <a:p>
            <a:pPr indent="0">
              <a:buNone/>
            </a:pPr>
            <a:r>
              <a:rPr lang="es-ES" b="0" dirty="0">
                <a:latin typeface="Times New Roman" panose="02020603050405020304" pitchFamily="18" charset="0"/>
                <a:cs typeface="Times New Roman" panose="02020603050405020304" pitchFamily="18" charset="0"/>
              </a:rPr>
              <a:t>	</a:t>
            </a:r>
          </a:p>
          <a:p>
            <a:r>
              <a:rPr lang="es-ES" b="0" dirty="0">
                <a:latin typeface="Times New Roman" panose="02020603050405020304" pitchFamily="18" charset="0"/>
                <a:cs typeface="Times New Roman" panose="02020603050405020304" pitchFamily="18" charset="0"/>
              </a:rPr>
              <a:t>Se acorta el circuito financiero, permitiendo una eficacia al disminuir </a:t>
            </a:r>
            <a:endParaRPr lang="es-ES" b="0" dirty="0" smtClean="0">
              <a:latin typeface="Times New Roman" panose="02020603050405020304" pitchFamily="18" charset="0"/>
              <a:cs typeface="Times New Roman" panose="02020603050405020304" pitchFamily="18" charset="0"/>
            </a:endParaRPr>
          </a:p>
          <a:p>
            <a:pPr>
              <a:buNone/>
            </a:pPr>
            <a:r>
              <a:rPr lang="es-ES" b="0" dirty="0" smtClean="0">
                <a:latin typeface="Times New Roman" panose="02020603050405020304" pitchFamily="18" charset="0"/>
                <a:cs typeface="Times New Roman" panose="02020603050405020304" pitchFamily="18" charset="0"/>
              </a:rPr>
              <a:t>el plazo entre la inversión y el abono de su contrapartida FEDER.</a:t>
            </a:r>
          </a:p>
          <a:p>
            <a:pPr indent="0">
              <a:buNone/>
            </a:pPr>
            <a:endParaRPr lang="es-ES" b="0" dirty="0">
              <a:latin typeface="Times New Roman" panose="02020603050405020304" pitchFamily="18" charset="0"/>
              <a:cs typeface="Times New Roman" panose="02020603050405020304" pitchFamily="18" charset="0"/>
            </a:endParaRPr>
          </a:p>
          <a:p>
            <a:r>
              <a:rPr lang="es-ES" b="0" dirty="0">
                <a:latin typeface="Times New Roman" panose="02020603050405020304" pitchFamily="18" charset="0"/>
                <a:cs typeface="Times New Roman" panose="02020603050405020304" pitchFamily="18" charset="0"/>
              </a:rPr>
              <a:t>La carga administrativa se distribuye a lo largo de un periodo mayor, </a:t>
            </a:r>
          </a:p>
          <a:p>
            <a:pPr>
              <a:buNone/>
            </a:pPr>
            <a:r>
              <a:rPr lang="es-ES" b="0" dirty="0">
                <a:latin typeface="Times New Roman" panose="02020603050405020304" pitchFamily="18" charset="0"/>
                <a:cs typeface="Times New Roman" panose="02020603050405020304" pitchFamily="18" charset="0"/>
              </a:rPr>
              <a:t>optimizándose las tareas organizativas.</a:t>
            </a:r>
          </a:p>
          <a:p>
            <a:endParaRPr lang="es-ES" b="0" dirty="0">
              <a:latin typeface="Times New Roman" panose="02020603050405020304" pitchFamily="18" charset="0"/>
              <a:cs typeface="Times New Roman" panose="02020603050405020304" pitchFamily="18" charset="0"/>
            </a:endParaRPr>
          </a:p>
          <a:p>
            <a:r>
              <a:rPr lang="es-ES" b="0" dirty="0">
                <a:latin typeface="Times New Roman" panose="02020603050405020304" pitchFamily="18" charset="0"/>
                <a:cs typeface="Times New Roman" panose="02020603050405020304" pitchFamily="18" charset="0"/>
              </a:rPr>
              <a:t>El riesgo se minimiza frente a una sola Declaración o Solicitud de Reembolso.</a:t>
            </a:r>
          </a:p>
          <a:p>
            <a:endParaRPr lang="es-ES" b="0" dirty="0">
              <a:latin typeface="Times New Roman" panose="02020603050405020304" pitchFamily="18" charset="0"/>
              <a:cs typeface="Times New Roman" panose="02020603050405020304" pitchFamily="18" charset="0"/>
            </a:endParaRPr>
          </a:p>
          <a:p>
            <a:r>
              <a:rPr lang="es-ES" b="0" dirty="0">
                <a:latin typeface="Times New Roman" panose="02020603050405020304" pitchFamily="18" charset="0"/>
                <a:cs typeface="Times New Roman" panose="02020603050405020304" pitchFamily="18" charset="0"/>
              </a:rPr>
              <a:t>La continuidad en las tareas de verificación minimiza los posibles errores o riesgos.</a:t>
            </a:r>
          </a:p>
          <a:p>
            <a:endParaRPr lang="es-ES" b="0" dirty="0">
              <a:latin typeface="Times New Roman" panose="02020603050405020304" pitchFamily="18" charset="0"/>
              <a:cs typeface="Times New Roman" panose="02020603050405020304" pitchFamily="18" charset="0"/>
            </a:endParaRPr>
          </a:p>
          <a:p>
            <a:r>
              <a:rPr lang="es-ES" b="0" dirty="0">
                <a:latin typeface="Times New Roman" panose="02020603050405020304" pitchFamily="18" charset="0"/>
                <a:cs typeface="Times New Roman" panose="02020603050405020304" pitchFamily="18" charset="0"/>
              </a:rPr>
              <a:t>Al existir mayor planificación en las tareas organizativas, las labores</a:t>
            </a:r>
          </a:p>
          <a:p>
            <a:pPr>
              <a:buNone/>
            </a:pPr>
            <a:r>
              <a:rPr lang="es-ES" b="0" dirty="0">
                <a:latin typeface="Times New Roman" panose="02020603050405020304" pitchFamily="18" charset="0"/>
                <a:cs typeface="Times New Roman" panose="02020603050405020304" pitchFamily="18" charset="0"/>
              </a:rPr>
              <a:t>de verificación administrativas pueden alcanzar el 100% (recomendable).</a:t>
            </a:r>
          </a:p>
          <a:p>
            <a:endParaRPr lang="es-ES" b="0" dirty="0">
              <a:latin typeface="Times New Roman" panose="02020603050405020304" pitchFamily="18" charset="0"/>
              <a:cs typeface="Times New Roman" panose="02020603050405020304" pitchFamily="18" charset="0"/>
            </a:endParaRPr>
          </a:p>
          <a:p>
            <a:r>
              <a:rPr lang="es-ES" b="0" dirty="0">
                <a:latin typeface="Times New Roman" panose="02020603050405020304" pitchFamily="18" charset="0"/>
                <a:cs typeface="Times New Roman" panose="02020603050405020304" pitchFamily="18" charset="0"/>
              </a:rPr>
              <a:t>Se optimizan los recursos presupuestarios anuales de cada Organismo.</a:t>
            </a:r>
          </a:p>
          <a:p>
            <a:endParaRPr lang="es-ES" b="0" dirty="0">
              <a:latin typeface="Times New Roman" panose="02020603050405020304" pitchFamily="18" charset="0"/>
              <a:cs typeface="Times New Roman" panose="02020603050405020304" pitchFamily="18" charset="0"/>
            </a:endParaRPr>
          </a:p>
          <a:p>
            <a:r>
              <a:rPr lang="es-ES" b="0" dirty="0">
                <a:latin typeface="Times New Roman" panose="02020603050405020304" pitchFamily="18" charset="0"/>
                <a:cs typeface="Times New Roman" panose="02020603050405020304" pitchFamily="18" charset="0"/>
              </a:rPr>
              <a:t>Permite iniciar antes las auditorías de operaciones y la obtención de sus resultados.</a:t>
            </a:r>
          </a:p>
        </p:txBody>
      </p:sp>
      <p:sp>
        <p:nvSpPr>
          <p:cNvPr id="8" name="7 Título"/>
          <p:cNvSpPr>
            <a:spLocks noGrp="1"/>
          </p:cNvSpPr>
          <p:nvPr>
            <p:ph type="title"/>
          </p:nvPr>
        </p:nvSpPr>
        <p:spPr>
          <a:xfrm>
            <a:off x="30088" y="1380034"/>
            <a:ext cx="9078416" cy="432048"/>
          </a:xfrm>
          <a:solidFill>
            <a:schemeClr val="accent2">
              <a:lumMod val="20000"/>
              <a:lumOff val="80000"/>
            </a:schemeClr>
          </a:solidFill>
          <a:ln w="19050">
            <a:solidFill>
              <a:schemeClr val="tx1"/>
            </a:solidFill>
            <a:prstDash val="sysDot"/>
          </a:ln>
          <a:effectLst>
            <a:outerShdw blurRad="50800" dist="38100" dir="5400000" algn="t" rotWithShape="0">
              <a:prstClr val="black">
                <a:alpha val="40000"/>
              </a:prstClr>
            </a:outerShdw>
          </a:effectLst>
        </p:spPr>
        <p:txBody>
          <a:bodyPr vert="horz" lIns="91440" tIns="45720" rIns="91440" bIns="45720" rtlCol="0" anchor="ctr">
            <a:noAutofit/>
          </a:bodyPr>
          <a:lstStyle/>
          <a:p>
            <a:r>
              <a:rPr lang="es-ES" sz="1800" b="1" spc="300" dirty="0">
                <a:solidFill>
                  <a:schemeClr val="accent2">
                    <a:lumMod val="75000"/>
                  </a:schemeClr>
                </a:solidFill>
                <a:latin typeface="Nyala" panose="02000504070300020003" pitchFamily="2" charset="0"/>
              </a:rPr>
              <a:t>VENTAJAS DE LA REALIZACIÓN DE CUATRO DECLARACIONES ANUALES</a:t>
            </a:r>
          </a:p>
        </p:txBody>
      </p:sp>
      <p:sp>
        <p:nvSpPr>
          <p:cNvPr id="9" name="8 CuadroTexto"/>
          <p:cNvSpPr txBox="1"/>
          <p:nvPr/>
        </p:nvSpPr>
        <p:spPr>
          <a:xfrm>
            <a:off x="2051720" y="806302"/>
            <a:ext cx="6192688" cy="400110"/>
          </a:xfrm>
          <a:prstGeom prst="rect">
            <a:avLst/>
          </a:prstGeom>
          <a:noFill/>
        </p:spPr>
        <p:txBody>
          <a:bodyPr wrap="square" rtlCol="0">
            <a:spAutoFit/>
          </a:bodyPr>
          <a:lstStyle/>
          <a:p>
            <a:r>
              <a:rPr lang="es-ES" sz="2000"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Cuentas Anuales</a:t>
            </a:r>
            <a:endParaRPr lang="es-ES" sz="2000"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grpSp>
        <p:nvGrpSpPr>
          <p:cNvPr id="10" name="9 Grupo"/>
          <p:cNvGrpSpPr/>
          <p:nvPr/>
        </p:nvGrpSpPr>
        <p:grpSpPr>
          <a:xfrm>
            <a:off x="57150" y="23815"/>
            <a:ext cx="8961438" cy="716480"/>
            <a:chOff x="57150" y="23814"/>
            <a:chExt cx="8961437" cy="716480"/>
          </a:xfrm>
        </p:grpSpPr>
        <p:pic>
          <p:nvPicPr>
            <p:cNvPr id="11" name="2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6" descr="flag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41257587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1000"/>
                                        <p:tgtEl>
                                          <p:spTgt spid="7">
                                            <p:txEl>
                                              <p:pRg st="2" end="2"/>
                                            </p:txEl>
                                          </p:spTgt>
                                        </p:tgtEl>
                                      </p:cBhvr>
                                    </p:animEffect>
                                    <p:anim calcmode="lin" valueType="num">
                                      <p:cBhvr>
                                        <p:cTn id="13"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fade">
                                      <p:cBhvr>
                                        <p:cTn id="19" dur="1000"/>
                                        <p:tgtEl>
                                          <p:spTgt spid="7">
                                            <p:txEl>
                                              <p:pRg st="4" end="4"/>
                                            </p:txEl>
                                          </p:spTgt>
                                        </p:tgtEl>
                                      </p:cBhvr>
                                    </p:animEffect>
                                    <p:anim calcmode="lin" valueType="num">
                                      <p:cBhvr>
                                        <p:cTn id="20"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Effect transition="in" filter="fade">
                                      <p:cBhvr>
                                        <p:cTn id="24" dur="1000"/>
                                        <p:tgtEl>
                                          <p:spTgt spid="7">
                                            <p:txEl>
                                              <p:pRg st="5" end="5"/>
                                            </p:txEl>
                                          </p:spTgt>
                                        </p:tgtEl>
                                      </p:cBhvr>
                                    </p:animEffect>
                                    <p:anim calcmode="lin" valueType="num">
                                      <p:cBhvr>
                                        <p:cTn id="25"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animEffect transition="in" filter="fade">
                                      <p:cBhvr>
                                        <p:cTn id="31" dur="1000"/>
                                        <p:tgtEl>
                                          <p:spTgt spid="7">
                                            <p:txEl>
                                              <p:pRg st="7" end="7"/>
                                            </p:txEl>
                                          </p:spTgt>
                                        </p:tgtEl>
                                      </p:cBhvr>
                                    </p:animEffect>
                                    <p:anim calcmode="lin" valueType="num">
                                      <p:cBhvr>
                                        <p:cTn id="32"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7">
                                            <p:txEl>
                                              <p:pRg st="9" end="9"/>
                                            </p:txEl>
                                          </p:spTgt>
                                        </p:tgtEl>
                                        <p:attrNameLst>
                                          <p:attrName>style.visibility</p:attrName>
                                        </p:attrNameLst>
                                      </p:cBhvr>
                                      <p:to>
                                        <p:strVal val="visible"/>
                                      </p:to>
                                    </p:set>
                                    <p:animEffect transition="in" filter="fade">
                                      <p:cBhvr>
                                        <p:cTn id="38" dur="1000"/>
                                        <p:tgtEl>
                                          <p:spTgt spid="7">
                                            <p:txEl>
                                              <p:pRg st="9" end="9"/>
                                            </p:txEl>
                                          </p:spTgt>
                                        </p:tgtEl>
                                      </p:cBhvr>
                                    </p:animEffect>
                                    <p:anim calcmode="lin" valueType="num">
                                      <p:cBhvr>
                                        <p:cTn id="39"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7">
                                            <p:txEl>
                                              <p:pRg st="11" end="11"/>
                                            </p:txEl>
                                          </p:spTgt>
                                        </p:tgtEl>
                                        <p:attrNameLst>
                                          <p:attrName>style.visibility</p:attrName>
                                        </p:attrNameLst>
                                      </p:cBhvr>
                                      <p:to>
                                        <p:strVal val="visible"/>
                                      </p:to>
                                    </p:set>
                                    <p:animEffect transition="in" filter="fade">
                                      <p:cBhvr>
                                        <p:cTn id="45" dur="1000"/>
                                        <p:tgtEl>
                                          <p:spTgt spid="7">
                                            <p:txEl>
                                              <p:pRg st="11" end="11"/>
                                            </p:txEl>
                                          </p:spTgt>
                                        </p:tgtEl>
                                      </p:cBhvr>
                                    </p:animEffect>
                                    <p:anim calcmode="lin" valueType="num">
                                      <p:cBhvr>
                                        <p:cTn id="46"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11" end="11"/>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7">
                                            <p:txEl>
                                              <p:pRg st="12" end="12"/>
                                            </p:txEl>
                                          </p:spTgt>
                                        </p:tgtEl>
                                        <p:attrNameLst>
                                          <p:attrName>style.visibility</p:attrName>
                                        </p:attrNameLst>
                                      </p:cBhvr>
                                      <p:to>
                                        <p:strVal val="visible"/>
                                      </p:to>
                                    </p:set>
                                    <p:animEffect transition="in" filter="fade">
                                      <p:cBhvr>
                                        <p:cTn id="50" dur="1000"/>
                                        <p:tgtEl>
                                          <p:spTgt spid="7">
                                            <p:txEl>
                                              <p:pRg st="12" end="12"/>
                                            </p:txEl>
                                          </p:spTgt>
                                        </p:tgtEl>
                                      </p:cBhvr>
                                    </p:animEffect>
                                    <p:anim calcmode="lin" valueType="num">
                                      <p:cBhvr>
                                        <p:cTn id="51" dur="1000" fill="hold"/>
                                        <p:tgtEl>
                                          <p:spTgt spid="7">
                                            <p:txEl>
                                              <p:pRg st="12" end="12"/>
                                            </p:txEl>
                                          </p:spTgt>
                                        </p:tgtEl>
                                        <p:attrNameLst>
                                          <p:attrName>ppt_x</p:attrName>
                                        </p:attrNameLst>
                                      </p:cBhvr>
                                      <p:tavLst>
                                        <p:tav tm="0">
                                          <p:val>
                                            <p:strVal val="#ppt_x"/>
                                          </p:val>
                                        </p:tav>
                                        <p:tav tm="100000">
                                          <p:val>
                                            <p:strVal val="#ppt_x"/>
                                          </p:val>
                                        </p:tav>
                                      </p:tavLst>
                                    </p:anim>
                                    <p:anim calcmode="lin" valueType="num">
                                      <p:cBhvr>
                                        <p:cTn id="52" dur="1000" fill="hold"/>
                                        <p:tgtEl>
                                          <p:spTgt spid="7">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7">
                                            <p:txEl>
                                              <p:pRg st="14" end="14"/>
                                            </p:txEl>
                                          </p:spTgt>
                                        </p:tgtEl>
                                        <p:attrNameLst>
                                          <p:attrName>style.visibility</p:attrName>
                                        </p:attrNameLst>
                                      </p:cBhvr>
                                      <p:to>
                                        <p:strVal val="visible"/>
                                      </p:to>
                                    </p:set>
                                    <p:animEffect transition="in" filter="fade">
                                      <p:cBhvr>
                                        <p:cTn id="57" dur="1000"/>
                                        <p:tgtEl>
                                          <p:spTgt spid="7">
                                            <p:txEl>
                                              <p:pRg st="14" end="14"/>
                                            </p:txEl>
                                          </p:spTgt>
                                        </p:tgtEl>
                                      </p:cBhvr>
                                    </p:animEffect>
                                    <p:anim calcmode="lin" valueType="num">
                                      <p:cBhvr>
                                        <p:cTn id="58" dur="1000" fill="hold"/>
                                        <p:tgtEl>
                                          <p:spTgt spid="7">
                                            <p:txEl>
                                              <p:pRg st="14" end="14"/>
                                            </p:txEl>
                                          </p:spTgt>
                                        </p:tgtEl>
                                        <p:attrNameLst>
                                          <p:attrName>ppt_x</p:attrName>
                                        </p:attrNameLst>
                                      </p:cBhvr>
                                      <p:tavLst>
                                        <p:tav tm="0">
                                          <p:val>
                                            <p:strVal val="#ppt_x"/>
                                          </p:val>
                                        </p:tav>
                                        <p:tav tm="100000">
                                          <p:val>
                                            <p:strVal val="#ppt_x"/>
                                          </p:val>
                                        </p:tav>
                                      </p:tavLst>
                                    </p:anim>
                                    <p:anim calcmode="lin" valueType="num">
                                      <p:cBhvr>
                                        <p:cTn id="59" dur="1000" fill="hold"/>
                                        <p:tgtEl>
                                          <p:spTgt spid="7">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7">
                                            <p:txEl>
                                              <p:pRg st="16" end="16"/>
                                            </p:txEl>
                                          </p:spTgt>
                                        </p:tgtEl>
                                        <p:attrNameLst>
                                          <p:attrName>style.visibility</p:attrName>
                                        </p:attrNameLst>
                                      </p:cBhvr>
                                      <p:to>
                                        <p:strVal val="visible"/>
                                      </p:to>
                                    </p:set>
                                    <p:animEffect transition="in" filter="fade">
                                      <p:cBhvr>
                                        <p:cTn id="64" dur="1000"/>
                                        <p:tgtEl>
                                          <p:spTgt spid="7">
                                            <p:txEl>
                                              <p:pRg st="16" end="16"/>
                                            </p:txEl>
                                          </p:spTgt>
                                        </p:tgtEl>
                                      </p:cBhvr>
                                    </p:animEffect>
                                    <p:anim calcmode="lin" valueType="num">
                                      <p:cBhvr>
                                        <p:cTn id="65" dur="1000" fill="hold"/>
                                        <p:tgtEl>
                                          <p:spTgt spid="7">
                                            <p:txEl>
                                              <p:pRg st="16" end="16"/>
                                            </p:txEl>
                                          </p:spTgt>
                                        </p:tgtEl>
                                        <p:attrNameLst>
                                          <p:attrName>ppt_x</p:attrName>
                                        </p:attrNameLst>
                                      </p:cBhvr>
                                      <p:tavLst>
                                        <p:tav tm="0">
                                          <p:val>
                                            <p:strVal val="#ppt_x"/>
                                          </p:val>
                                        </p:tav>
                                        <p:tav tm="100000">
                                          <p:val>
                                            <p:strVal val="#ppt_x"/>
                                          </p:val>
                                        </p:tav>
                                      </p:tavLst>
                                    </p:anim>
                                    <p:anim calcmode="lin" valueType="num">
                                      <p:cBhvr>
                                        <p:cTn id="66" dur="1000" fill="hold"/>
                                        <p:tgtEl>
                                          <p:spTgt spid="7">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179512" y="1196752"/>
            <a:ext cx="8712968" cy="432048"/>
          </a:xfrm>
          <a:solidFill>
            <a:schemeClr val="accent2">
              <a:lumMod val="20000"/>
              <a:lumOff val="80000"/>
            </a:schemeClr>
          </a:solidFill>
          <a:ln w="19050">
            <a:solidFill>
              <a:schemeClr val="tx1"/>
            </a:solidFill>
            <a:prstDash val="sysDot"/>
          </a:ln>
          <a:effectLst>
            <a:outerShdw blurRad="50800" dist="38100" dir="5400000" algn="t" rotWithShape="0">
              <a:prstClr val="black">
                <a:alpha val="40000"/>
              </a:prstClr>
            </a:outerShdw>
          </a:effectLst>
        </p:spPr>
        <p:txBody>
          <a:bodyPr>
            <a:noAutofit/>
          </a:bodyPr>
          <a:lstStyle/>
          <a:p>
            <a:r>
              <a:rPr lang="es-ES" sz="2000" b="1" spc="300" dirty="0" smtClean="0">
                <a:solidFill>
                  <a:schemeClr val="accent2">
                    <a:lumMod val="75000"/>
                  </a:schemeClr>
                </a:solidFill>
                <a:latin typeface="Nyala" panose="02000504070300020003" pitchFamily="2" charset="0"/>
              </a:rPr>
              <a:t>OPORTUNIDADES Y RIESGOS DE LAS CUENTAS ANUALES</a:t>
            </a:r>
            <a:endParaRPr lang="es-ES" sz="2000" b="1" spc="300" dirty="0">
              <a:solidFill>
                <a:schemeClr val="accent2">
                  <a:lumMod val="75000"/>
                </a:schemeClr>
              </a:solidFill>
              <a:latin typeface="Nyala" panose="02000504070300020003" pitchFamily="2" charset="0"/>
            </a:endParaRPr>
          </a:p>
        </p:txBody>
      </p:sp>
      <p:sp>
        <p:nvSpPr>
          <p:cNvPr id="8" name="7 CuadroTexto"/>
          <p:cNvSpPr txBox="1"/>
          <p:nvPr/>
        </p:nvSpPr>
        <p:spPr>
          <a:xfrm>
            <a:off x="485339" y="1928664"/>
            <a:ext cx="8577989" cy="4801314"/>
          </a:xfrm>
          <a:prstGeom prst="rect">
            <a:avLst/>
          </a:prstGeom>
          <a:noFill/>
        </p:spPr>
        <p:txBody>
          <a:bodyPr wrap="none" rtlCol="0">
            <a:spAutoFit/>
          </a:bodyPr>
          <a:lstStyle/>
          <a:p>
            <a:pPr indent="266700" algn="just">
              <a:buClr>
                <a:schemeClr val="accent3">
                  <a:lumMod val="50000"/>
                </a:schemeClr>
              </a:buClr>
              <a:buSzPct val="80000"/>
              <a:buBlip>
                <a:blip r:embed="rId2"/>
              </a:buBlip>
            </a:pPr>
            <a:r>
              <a:rPr lang="es-ES" dirty="0">
                <a:latin typeface="Times New Roman" panose="02020603050405020304" pitchFamily="18" charset="0"/>
                <a:cs typeface="Times New Roman" panose="02020603050405020304" pitchFamily="18" charset="0"/>
              </a:rPr>
              <a:t>Funcionan como los cierres parciales del Periodo </a:t>
            </a:r>
            <a:r>
              <a:rPr lang="es-ES" dirty="0" smtClean="0">
                <a:latin typeface="Times New Roman" panose="02020603050405020304" pitchFamily="18" charset="0"/>
                <a:cs typeface="Times New Roman" panose="02020603050405020304" pitchFamily="18" charset="0"/>
              </a:rPr>
              <a:t>2007-2013</a:t>
            </a:r>
            <a:r>
              <a:rPr lang="es-ES" dirty="0">
                <a:latin typeface="Times New Roman" panose="02020603050405020304" pitchFamily="18" charset="0"/>
                <a:cs typeface="Times New Roman" panose="02020603050405020304" pitchFamily="18" charset="0"/>
              </a:rPr>
              <a:t>.</a:t>
            </a:r>
          </a:p>
          <a:p>
            <a:pPr algn="just">
              <a:buClr>
                <a:schemeClr val="accent3">
                  <a:lumMod val="50000"/>
                </a:schemeClr>
              </a:buClr>
              <a:buSzPct val="80000"/>
            </a:pPr>
            <a:endParaRPr lang="es-ES" dirty="0">
              <a:latin typeface="Times New Roman" panose="02020603050405020304" pitchFamily="18" charset="0"/>
              <a:cs typeface="Times New Roman" panose="02020603050405020304" pitchFamily="18" charset="0"/>
            </a:endParaRPr>
          </a:p>
          <a:p>
            <a:pPr indent="266700" algn="just">
              <a:buClr>
                <a:schemeClr val="accent3">
                  <a:lumMod val="50000"/>
                </a:schemeClr>
              </a:buClr>
              <a:buSzPct val="80000"/>
              <a:buBlip>
                <a:blip r:embed="rId2"/>
              </a:buBlip>
            </a:pPr>
            <a:r>
              <a:rPr lang="es-ES" dirty="0">
                <a:latin typeface="Times New Roman" panose="02020603050405020304" pitchFamily="18" charset="0"/>
                <a:cs typeface="Times New Roman" panose="02020603050405020304" pitchFamily="18" charset="0"/>
              </a:rPr>
              <a:t>Una vez aceptadas por la Comisión, si ésta decide no auditar operaciones concluidas, </a:t>
            </a:r>
          </a:p>
          <a:p>
            <a:pPr indent="266700" algn="just">
              <a:buClr>
                <a:schemeClr val="accent3">
                  <a:lumMod val="50000"/>
                </a:schemeClr>
              </a:buClr>
              <a:buSzPct val="80000"/>
            </a:pPr>
            <a:r>
              <a:rPr lang="es-ES" dirty="0">
                <a:latin typeface="Times New Roman" panose="02020603050405020304" pitchFamily="18" charset="0"/>
                <a:cs typeface="Times New Roman" panose="02020603050405020304" pitchFamily="18" charset="0"/>
              </a:rPr>
              <a:t>son “estancas”, es decir, no pueden ser rectificadas en términos de ayuda.</a:t>
            </a:r>
          </a:p>
          <a:p>
            <a:pPr indent="266700" algn="just">
              <a:buClr>
                <a:schemeClr val="accent3">
                  <a:lumMod val="50000"/>
                </a:schemeClr>
              </a:buClr>
              <a:buSzPct val="80000"/>
              <a:buBlip>
                <a:blip r:embed="rId2"/>
              </a:buBlip>
            </a:pPr>
            <a:endParaRPr lang="es-ES" dirty="0">
              <a:latin typeface="Times New Roman" panose="02020603050405020304" pitchFamily="18" charset="0"/>
              <a:cs typeface="Times New Roman" panose="02020603050405020304" pitchFamily="18" charset="0"/>
            </a:endParaRPr>
          </a:p>
          <a:p>
            <a:pPr indent="266700" algn="just">
              <a:buClr>
                <a:schemeClr val="accent3">
                  <a:lumMod val="50000"/>
                </a:schemeClr>
              </a:buClr>
              <a:buSzPct val="80000"/>
              <a:buBlip>
                <a:blip r:embed="rId2"/>
              </a:buBlip>
            </a:pPr>
            <a:r>
              <a:rPr lang="es-ES" dirty="0">
                <a:latin typeface="Times New Roman" panose="02020603050405020304" pitchFamily="18" charset="0"/>
                <a:cs typeface="Times New Roman" panose="02020603050405020304" pitchFamily="18" charset="0"/>
              </a:rPr>
              <a:t>Una vez cerradas, no hay posibilidades de rectificación, con el consecuente riesgo</a:t>
            </a:r>
          </a:p>
          <a:p>
            <a:pPr indent="266700" algn="just">
              <a:buClr>
                <a:schemeClr val="accent3">
                  <a:lumMod val="50000"/>
                </a:schemeClr>
              </a:buClr>
              <a:buSzPct val="80000"/>
            </a:pPr>
            <a:r>
              <a:rPr lang="es-ES" dirty="0">
                <a:latin typeface="Times New Roman" panose="02020603050405020304" pitchFamily="18" charset="0"/>
                <a:cs typeface="Times New Roman" panose="02020603050405020304" pitchFamily="18" charset="0"/>
              </a:rPr>
              <a:t>de correcciones financieras por parte de la Comisión y posterior pérdida de ayuda.</a:t>
            </a:r>
          </a:p>
          <a:p>
            <a:pPr indent="266700" algn="just">
              <a:buClr>
                <a:schemeClr val="accent3">
                  <a:lumMod val="50000"/>
                </a:schemeClr>
              </a:buClr>
              <a:buSzPct val="80000"/>
              <a:buBlip>
                <a:blip r:embed="rId2"/>
              </a:buBlip>
            </a:pPr>
            <a:endParaRPr lang="es-ES" dirty="0">
              <a:latin typeface="Times New Roman" panose="02020603050405020304" pitchFamily="18" charset="0"/>
              <a:cs typeface="Times New Roman" panose="02020603050405020304" pitchFamily="18" charset="0"/>
            </a:endParaRPr>
          </a:p>
          <a:p>
            <a:pPr indent="266700" algn="just">
              <a:buClr>
                <a:schemeClr val="accent3">
                  <a:lumMod val="50000"/>
                </a:schemeClr>
              </a:buClr>
              <a:buSzPct val="80000"/>
              <a:buBlip>
                <a:blip r:embed="rId2"/>
              </a:buBlip>
            </a:pPr>
            <a:r>
              <a:rPr lang="es-ES" dirty="0">
                <a:latin typeface="Times New Roman" panose="02020603050405020304" pitchFamily="18" charset="0"/>
                <a:cs typeface="Times New Roman" panose="02020603050405020304" pitchFamily="18" charset="0"/>
              </a:rPr>
              <a:t>Exigencia de un calendario estricto en las tareas, con poco margen de maniobra en los</a:t>
            </a:r>
          </a:p>
          <a:p>
            <a:pPr indent="266700" algn="just">
              <a:buClr>
                <a:schemeClr val="accent3">
                  <a:lumMod val="50000"/>
                </a:schemeClr>
              </a:buClr>
              <a:buSzPct val="80000"/>
            </a:pPr>
            <a:r>
              <a:rPr lang="es-ES" dirty="0">
                <a:latin typeface="Times New Roman" panose="02020603050405020304" pitchFamily="18" charset="0"/>
                <a:cs typeface="Times New Roman" panose="02020603050405020304" pitchFamily="18" charset="0"/>
              </a:rPr>
              <a:t>plazos, especialmente para la retirada de todos los importes irregulares detectados en</a:t>
            </a:r>
          </a:p>
          <a:p>
            <a:pPr indent="266700" algn="just">
              <a:buClr>
                <a:schemeClr val="accent3">
                  <a:lumMod val="50000"/>
                </a:schemeClr>
              </a:buClr>
              <a:buSzPct val="80000"/>
            </a:pPr>
            <a:r>
              <a:rPr lang="es-ES" dirty="0">
                <a:latin typeface="Times New Roman" panose="02020603050405020304" pitchFamily="18" charset="0"/>
                <a:cs typeface="Times New Roman" panose="02020603050405020304" pitchFamily="18" charset="0"/>
              </a:rPr>
              <a:t>las auditorías.</a:t>
            </a:r>
          </a:p>
          <a:p>
            <a:pPr indent="266700" algn="just">
              <a:buClr>
                <a:schemeClr val="accent3">
                  <a:lumMod val="50000"/>
                </a:schemeClr>
              </a:buClr>
              <a:buSzPct val="80000"/>
              <a:buBlip>
                <a:blip r:embed="rId2"/>
              </a:buBlip>
            </a:pPr>
            <a:endParaRPr lang="es-ES" dirty="0">
              <a:latin typeface="Times New Roman" panose="02020603050405020304" pitchFamily="18" charset="0"/>
              <a:cs typeface="Times New Roman" panose="02020603050405020304" pitchFamily="18" charset="0"/>
            </a:endParaRPr>
          </a:p>
          <a:p>
            <a:pPr indent="266700" algn="just">
              <a:buClr>
                <a:schemeClr val="accent3">
                  <a:lumMod val="50000"/>
                </a:schemeClr>
              </a:buClr>
              <a:buSzPct val="80000"/>
              <a:buBlip>
                <a:blip r:embed="rId2"/>
              </a:buBlip>
            </a:pPr>
            <a:r>
              <a:rPr lang="es-ES" dirty="0">
                <a:latin typeface="Times New Roman" panose="02020603050405020304" pitchFamily="18" charset="0"/>
                <a:cs typeface="Times New Roman" panose="02020603050405020304" pitchFamily="18" charset="0"/>
              </a:rPr>
              <a:t>El plazo en el cobro del 10% de saldo se alarga, con el consecuente estrangulamiento</a:t>
            </a:r>
          </a:p>
          <a:p>
            <a:pPr indent="266700" algn="just">
              <a:buClr>
                <a:schemeClr val="accent3">
                  <a:lumMod val="50000"/>
                </a:schemeClr>
              </a:buClr>
              <a:buSzPct val="80000"/>
            </a:pPr>
            <a:r>
              <a:rPr lang="es-ES" dirty="0" smtClean="0">
                <a:latin typeface="Times New Roman" panose="02020603050405020304" pitchFamily="18" charset="0"/>
                <a:cs typeface="Times New Roman" panose="02020603050405020304" pitchFamily="18" charset="0"/>
              </a:rPr>
              <a:t>Financiero (al menos hasta el 31 </a:t>
            </a:r>
            <a:r>
              <a:rPr lang="es-ES" smtClean="0">
                <a:latin typeface="Times New Roman" panose="02020603050405020304" pitchFamily="18" charset="0"/>
                <a:cs typeface="Times New Roman" panose="02020603050405020304" pitchFamily="18" charset="0"/>
              </a:rPr>
              <a:t>de mayo del n+2).</a:t>
            </a:r>
            <a:endParaRPr lang="es-ES" dirty="0">
              <a:latin typeface="Times New Roman" panose="02020603050405020304" pitchFamily="18" charset="0"/>
              <a:cs typeface="Times New Roman" panose="02020603050405020304" pitchFamily="18" charset="0"/>
            </a:endParaRPr>
          </a:p>
          <a:p>
            <a:pPr indent="266700" algn="just">
              <a:buClr>
                <a:schemeClr val="accent3">
                  <a:lumMod val="50000"/>
                </a:schemeClr>
              </a:buClr>
              <a:buSzPct val="80000"/>
              <a:buBlip>
                <a:blip r:embed="rId2"/>
              </a:buBlip>
            </a:pPr>
            <a:endParaRPr lang="es-ES" dirty="0">
              <a:latin typeface="Times New Roman" panose="02020603050405020304" pitchFamily="18" charset="0"/>
              <a:cs typeface="Times New Roman" panose="02020603050405020304" pitchFamily="18" charset="0"/>
            </a:endParaRPr>
          </a:p>
          <a:p>
            <a:pPr indent="266700" algn="just">
              <a:buClr>
                <a:schemeClr val="accent3">
                  <a:lumMod val="50000"/>
                </a:schemeClr>
              </a:buClr>
              <a:buSzPct val="80000"/>
              <a:buBlip>
                <a:blip r:embed="rId2"/>
              </a:buBlip>
            </a:pPr>
            <a:r>
              <a:rPr lang="es-ES" dirty="0">
                <a:latin typeface="Times New Roman" panose="02020603050405020304" pitchFamily="18" charset="0"/>
                <a:cs typeface="Times New Roman" panose="02020603050405020304" pitchFamily="18" charset="0"/>
              </a:rPr>
              <a:t>Complejidad al superponer el año contable con el año natural. Solapamiento de Cuentas</a:t>
            </a:r>
          </a:p>
          <a:p>
            <a:pPr indent="266700" algn="just">
              <a:buClr>
                <a:schemeClr val="accent3">
                  <a:lumMod val="50000"/>
                </a:schemeClr>
              </a:buClr>
              <a:buSzPct val="80000"/>
            </a:pPr>
            <a:r>
              <a:rPr lang="es-ES" dirty="0">
                <a:latin typeface="Times New Roman" panose="02020603050405020304" pitchFamily="18" charset="0"/>
                <a:cs typeface="Times New Roman" panose="02020603050405020304" pitchFamily="18" charset="0"/>
              </a:rPr>
              <a:t>Anuales en ejercicios consecutivos.</a:t>
            </a:r>
          </a:p>
        </p:txBody>
      </p:sp>
      <p:grpSp>
        <p:nvGrpSpPr>
          <p:cNvPr id="9" name="8 Grupo"/>
          <p:cNvGrpSpPr/>
          <p:nvPr/>
        </p:nvGrpSpPr>
        <p:grpSpPr>
          <a:xfrm>
            <a:off x="57150" y="23815"/>
            <a:ext cx="8961438" cy="716480"/>
            <a:chOff x="57150" y="23814"/>
            <a:chExt cx="8961437" cy="716480"/>
          </a:xfrm>
        </p:grpSpPr>
        <p:pic>
          <p:nvPicPr>
            <p:cNvPr id="10" name="2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descr="flag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9017288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par>
                                <p:cTn id="17" presetID="47" presetClass="entr" presetSubtype="0"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1000"/>
                                        <p:tgtEl>
                                          <p:spTgt spid="8">
                                            <p:txEl>
                                              <p:pRg st="3" end="3"/>
                                            </p:txEl>
                                          </p:spTgt>
                                        </p:tgtEl>
                                      </p:cBhvr>
                                    </p:animEffect>
                                    <p:anim calcmode="lin" valueType="num">
                                      <p:cBhvr>
                                        <p:cTn id="20"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8">
                                            <p:txEl>
                                              <p:pRg st="5" end="5"/>
                                            </p:txEl>
                                          </p:spTgt>
                                        </p:tgtEl>
                                        <p:attrNameLst>
                                          <p:attrName>style.visibility</p:attrName>
                                        </p:attrNameLst>
                                      </p:cBhvr>
                                      <p:to>
                                        <p:strVal val="visible"/>
                                      </p:to>
                                    </p:set>
                                    <p:animEffect transition="in" filter="fade">
                                      <p:cBhvr>
                                        <p:cTn id="26" dur="1000"/>
                                        <p:tgtEl>
                                          <p:spTgt spid="8">
                                            <p:txEl>
                                              <p:pRg st="5" end="5"/>
                                            </p:txEl>
                                          </p:spTgt>
                                        </p:tgtEl>
                                      </p:cBhvr>
                                    </p:animEffect>
                                    <p:anim calcmode="lin" valueType="num">
                                      <p:cBhvr>
                                        <p:cTn id="27"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5" end="5"/>
                                            </p:txEl>
                                          </p:spTgt>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Effect transition="in" filter="fade">
                                      <p:cBhvr>
                                        <p:cTn id="31" dur="1000"/>
                                        <p:tgtEl>
                                          <p:spTgt spid="8">
                                            <p:txEl>
                                              <p:pRg st="6" end="6"/>
                                            </p:txEl>
                                          </p:spTgt>
                                        </p:tgtEl>
                                      </p:cBhvr>
                                    </p:animEffect>
                                    <p:anim calcmode="lin" valueType="num">
                                      <p:cBhvr>
                                        <p:cTn id="32"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nodeType="clickEffect">
                                  <p:stCondLst>
                                    <p:cond delay="0"/>
                                  </p:stCondLst>
                                  <p:childTnLst>
                                    <p:set>
                                      <p:cBhvr>
                                        <p:cTn id="37" dur="1" fill="hold">
                                          <p:stCondLst>
                                            <p:cond delay="0"/>
                                          </p:stCondLst>
                                        </p:cTn>
                                        <p:tgtEl>
                                          <p:spTgt spid="8">
                                            <p:txEl>
                                              <p:pRg st="8" end="8"/>
                                            </p:txEl>
                                          </p:spTgt>
                                        </p:tgtEl>
                                        <p:attrNameLst>
                                          <p:attrName>style.visibility</p:attrName>
                                        </p:attrNameLst>
                                      </p:cBhvr>
                                      <p:to>
                                        <p:strVal val="visible"/>
                                      </p:to>
                                    </p:set>
                                    <p:animEffect transition="in" filter="fade">
                                      <p:cBhvr>
                                        <p:cTn id="38" dur="1000"/>
                                        <p:tgtEl>
                                          <p:spTgt spid="8">
                                            <p:txEl>
                                              <p:pRg st="8" end="8"/>
                                            </p:txEl>
                                          </p:spTgt>
                                        </p:tgtEl>
                                      </p:cBhvr>
                                    </p:animEffect>
                                    <p:anim calcmode="lin" valueType="num">
                                      <p:cBhvr>
                                        <p:cTn id="39"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8">
                                            <p:txEl>
                                              <p:pRg st="8" end="8"/>
                                            </p:txEl>
                                          </p:spTgt>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animEffect transition="in" filter="fade">
                                      <p:cBhvr>
                                        <p:cTn id="43" dur="1000"/>
                                        <p:tgtEl>
                                          <p:spTgt spid="8">
                                            <p:txEl>
                                              <p:pRg st="9" end="9"/>
                                            </p:txEl>
                                          </p:spTgt>
                                        </p:tgtEl>
                                      </p:cBhvr>
                                    </p:animEffect>
                                    <p:anim calcmode="lin" valueType="num">
                                      <p:cBhvr>
                                        <p:cTn id="44"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8">
                                            <p:txEl>
                                              <p:pRg st="9" end="9"/>
                                            </p:txEl>
                                          </p:spTgt>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8">
                                            <p:txEl>
                                              <p:pRg st="10" end="10"/>
                                            </p:txEl>
                                          </p:spTgt>
                                        </p:tgtEl>
                                        <p:attrNameLst>
                                          <p:attrName>style.visibility</p:attrName>
                                        </p:attrNameLst>
                                      </p:cBhvr>
                                      <p:to>
                                        <p:strVal val="visible"/>
                                      </p:to>
                                    </p:set>
                                    <p:animEffect transition="in" filter="fade">
                                      <p:cBhvr>
                                        <p:cTn id="48" dur="1000"/>
                                        <p:tgtEl>
                                          <p:spTgt spid="8">
                                            <p:txEl>
                                              <p:pRg st="10" end="10"/>
                                            </p:txEl>
                                          </p:spTgt>
                                        </p:tgtEl>
                                      </p:cBhvr>
                                    </p:animEffect>
                                    <p:anim calcmode="lin" valueType="num">
                                      <p:cBhvr>
                                        <p:cTn id="49"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7" presetClass="entr" presetSubtype="0" fill="hold" nodeType="clickEffect">
                                  <p:stCondLst>
                                    <p:cond delay="0"/>
                                  </p:stCondLst>
                                  <p:childTnLst>
                                    <p:set>
                                      <p:cBhvr>
                                        <p:cTn id="54" dur="1" fill="hold">
                                          <p:stCondLst>
                                            <p:cond delay="0"/>
                                          </p:stCondLst>
                                        </p:cTn>
                                        <p:tgtEl>
                                          <p:spTgt spid="8">
                                            <p:txEl>
                                              <p:pRg st="12" end="12"/>
                                            </p:txEl>
                                          </p:spTgt>
                                        </p:tgtEl>
                                        <p:attrNameLst>
                                          <p:attrName>style.visibility</p:attrName>
                                        </p:attrNameLst>
                                      </p:cBhvr>
                                      <p:to>
                                        <p:strVal val="visible"/>
                                      </p:to>
                                    </p:set>
                                    <p:animEffect transition="in" filter="fade">
                                      <p:cBhvr>
                                        <p:cTn id="55" dur="1000"/>
                                        <p:tgtEl>
                                          <p:spTgt spid="8">
                                            <p:txEl>
                                              <p:pRg st="12" end="12"/>
                                            </p:txEl>
                                          </p:spTgt>
                                        </p:tgtEl>
                                      </p:cBhvr>
                                    </p:animEffect>
                                    <p:anim calcmode="lin" valueType="num">
                                      <p:cBhvr>
                                        <p:cTn id="56"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p:cTn id="57" dur="1000" fill="hold"/>
                                        <p:tgtEl>
                                          <p:spTgt spid="8">
                                            <p:txEl>
                                              <p:pRg st="12" end="12"/>
                                            </p:txEl>
                                          </p:spTgt>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8">
                                            <p:txEl>
                                              <p:pRg st="13" end="13"/>
                                            </p:txEl>
                                          </p:spTgt>
                                        </p:tgtEl>
                                        <p:attrNameLst>
                                          <p:attrName>style.visibility</p:attrName>
                                        </p:attrNameLst>
                                      </p:cBhvr>
                                      <p:to>
                                        <p:strVal val="visible"/>
                                      </p:to>
                                    </p:set>
                                    <p:animEffect transition="in" filter="fade">
                                      <p:cBhvr>
                                        <p:cTn id="60" dur="1000"/>
                                        <p:tgtEl>
                                          <p:spTgt spid="8">
                                            <p:txEl>
                                              <p:pRg st="13" end="13"/>
                                            </p:txEl>
                                          </p:spTgt>
                                        </p:tgtEl>
                                      </p:cBhvr>
                                    </p:animEffect>
                                    <p:anim calcmode="lin" valueType="num">
                                      <p:cBhvr>
                                        <p:cTn id="61" dur="1000" fill="hold"/>
                                        <p:tgtEl>
                                          <p:spTgt spid="8">
                                            <p:txEl>
                                              <p:pRg st="13" end="13"/>
                                            </p:txEl>
                                          </p:spTgt>
                                        </p:tgtEl>
                                        <p:attrNameLst>
                                          <p:attrName>ppt_x</p:attrName>
                                        </p:attrNameLst>
                                      </p:cBhvr>
                                      <p:tavLst>
                                        <p:tav tm="0">
                                          <p:val>
                                            <p:strVal val="#ppt_x"/>
                                          </p:val>
                                        </p:tav>
                                        <p:tav tm="100000">
                                          <p:val>
                                            <p:strVal val="#ppt_x"/>
                                          </p:val>
                                        </p:tav>
                                      </p:tavLst>
                                    </p:anim>
                                    <p:anim calcmode="lin" valueType="num">
                                      <p:cBhvr>
                                        <p:cTn id="62" dur="1000" fill="hold"/>
                                        <p:tgtEl>
                                          <p:spTgt spid="8">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7" presetClass="entr" presetSubtype="0" fill="hold" nodeType="clickEffect">
                                  <p:stCondLst>
                                    <p:cond delay="0"/>
                                  </p:stCondLst>
                                  <p:childTnLst>
                                    <p:set>
                                      <p:cBhvr>
                                        <p:cTn id="66" dur="1" fill="hold">
                                          <p:stCondLst>
                                            <p:cond delay="0"/>
                                          </p:stCondLst>
                                        </p:cTn>
                                        <p:tgtEl>
                                          <p:spTgt spid="8">
                                            <p:txEl>
                                              <p:pRg st="15" end="15"/>
                                            </p:txEl>
                                          </p:spTgt>
                                        </p:tgtEl>
                                        <p:attrNameLst>
                                          <p:attrName>style.visibility</p:attrName>
                                        </p:attrNameLst>
                                      </p:cBhvr>
                                      <p:to>
                                        <p:strVal val="visible"/>
                                      </p:to>
                                    </p:set>
                                    <p:animEffect transition="in" filter="fade">
                                      <p:cBhvr>
                                        <p:cTn id="67" dur="1000"/>
                                        <p:tgtEl>
                                          <p:spTgt spid="8">
                                            <p:txEl>
                                              <p:pRg st="15" end="15"/>
                                            </p:txEl>
                                          </p:spTgt>
                                        </p:tgtEl>
                                      </p:cBhvr>
                                    </p:animEffect>
                                    <p:anim calcmode="lin" valueType="num">
                                      <p:cBhvr>
                                        <p:cTn id="68" dur="1000" fill="hold"/>
                                        <p:tgtEl>
                                          <p:spTgt spid="8">
                                            <p:txEl>
                                              <p:pRg st="15" end="15"/>
                                            </p:txEl>
                                          </p:spTgt>
                                        </p:tgtEl>
                                        <p:attrNameLst>
                                          <p:attrName>ppt_x</p:attrName>
                                        </p:attrNameLst>
                                      </p:cBhvr>
                                      <p:tavLst>
                                        <p:tav tm="0">
                                          <p:val>
                                            <p:strVal val="#ppt_x"/>
                                          </p:val>
                                        </p:tav>
                                        <p:tav tm="100000">
                                          <p:val>
                                            <p:strVal val="#ppt_x"/>
                                          </p:val>
                                        </p:tav>
                                      </p:tavLst>
                                    </p:anim>
                                    <p:anim calcmode="lin" valueType="num">
                                      <p:cBhvr>
                                        <p:cTn id="69" dur="1000" fill="hold"/>
                                        <p:tgtEl>
                                          <p:spTgt spid="8">
                                            <p:txEl>
                                              <p:pRg st="15" end="15"/>
                                            </p:txEl>
                                          </p:spTgt>
                                        </p:tgtEl>
                                        <p:attrNameLst>
                                          <p:attrName>ppt_y</p:attrName>
                                        </p:attrNameLst>
                                      </p:cBhvr>
                                      <p:tavLst>
                                        <p:tav tm="0">
                                          <p:val>
                                            <p:strVal val="#ppt_y-.1"/>
                                          </p:val>
                                        </p:tav>
                                        <p:tav tm="100000">
                                          <p:val>
                                            <p:strVal val="#ppt_y"/>
                                          </p:val>
                                        </p:tav>
                                      </p:tavLst>
                                    </p:anim>
                                  </p:childTnLst>
                                </p:cTn>
                              </p:par>
                              <p:par>
                                <p:cTn id="70" presetID="47" presetClass="entr" presetSubtype="0" fill="hold" nodeType="withEffect">
                                  <p:stCondLst>
                                    <p:cond delay="0"/>
                                  </p:stCondLst>
                                  <p:childTnLst>
                                    <p:set>
                                      <p:cBhvr>
                                        <p:cTn id="71" dur="1" fill="hold">
                                          <p:stCondLst>
                                            <p:cond delay="0"/>
                                          </p:stCondLst>
                                        </p:cTn>
                                        <p:tgtEl>
                                          <p:spTgt spid="8">
                                            <p:txEl>
                                              <p:pRg st="16" end="16"/>
                                            </p:txEl>
                                          </p:spTgt>
                                        </p:tgtEl>
                                        <p:attrNameLst>
                                          <p:attrName>style.visibility</p:attrName>
                                        </p:attrNameLst>
                                      </p:cBhvr>
                                      <p:to>
                                        <p:strVal val="visible"/>
                                      </p:to>
                                    </p:set>
                                    <p:animEffect transition="in" filter="fade">
                                      <p:cBhvr>
                                        <p:cTn id="72" dur="1000"/>
                                        <p:tgtEl>
                                          <p:spTgt spid="8">
                                            <p:txEl>
                                              <p:pRg st="16" end="16"/>
                                            </p:txEl>
                                          </p:spTgt>
                                        </p:tgtEl>
                                      </p:cBhvr>
                                    </p:animEffect>
                                    <p:anim calcmode="lin" valueType="num">
                                      <p:cBhvr>
                                        <p:cTn id="73" dur="1000" fill="hold"/>
                                        <p:tgtEl>
                                          <p:spTgt spid="8">
                                            <p:txEl>
                                              <p:pRg st="16" end="16"/>
                                            </p:txEl>
                                          </p:spTgt>
                                        </p:tgtEl>
                                        <p:attrNameLst>
                                          <p:attrName>ppt_x</p:attrName>
                                        </p:attrNameLst>
                                      </p:cBhvr>
                                      <p:tavLst>
                                        <p:tav tm="0">
                                          <p:val>
                                            <p:strVal val="#ppt_x"/>
                                          </p:val>
                                        </p:tav>
                                        <p:tav tm="100000">
                                          <p:val>
                                            <p:strVal val="#ppt_x"/>
                                          </p:val>
                                        </p:tav>
                                      </p:tavLst>
                                    </p:anim>
                                    <p:anim calcmode="lin" valueType="num">
                                      <p:cBhvr>
                                        <p:cTn id="74" dur="1000" fill="hold"/>
                                        <p:tgtEl>
                                          <p:spTgt spid="8">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Grupo"/>
          <p:cNvGrpSpPr/>
          <p:nvPr/>
        </p:nvGrpSpPr>
        <p:grpSpPr>
          <a:xfrm>
            <a:off x="57150" y="23815"/>
            <a:ext cx="8961438" cy="716480"/>
            <a:chOff x="57150" y="23814"/>
            <a:chExt cx="8961437" cy="716480"/>
          </a:xfrm>
        </p:grpSpPr>
        <p:pic>
          <p:nvPicPr>
            <p:cNvPr id="6"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
        <p:nvSpPr>
          <p:cNvPr id="9" name="8 CuadroTexto"/>
          <p:cNvSpPr txBox="1"/>
          <p:nvPr/>
        </p:nvSpPr>
        <p:spPr>
          <a:xfrm>
            <a:off x="1590676" y="823914"/>
            <a:ext cx="6636221" cy="646331"/>
          </a:xfrm>
          <a:prstGeom prst="rect">
            <a:avLst/>
          </a:prstGeom>
          <a:noFill/>
        </p:spPr>
        <p:txBody>
          <a:bodyPr wrap="square" rtlCol="0">
            <a:spAutoFit/>
          </a:bodyPr>
          <a:lstStyle/>
          <a:p>
            <a:r>
              <a:rPr lang="es-ES" b="1" u="sng" dirty="0" smtClean="0">
                <a:solidFill>
                  <a:schemeClr val="tx2"/>
                </a:solidFill>
                <a:effectLst>
                  <a:outerShdw blurRad="38100" dist="38100" dir="2700000" algn="tl">
                    <a:srgbClr val="000000">
                      <a:alpha val="43137"/>
                    </a:srgbClr>
                  </a:outerShdw>
                </a:effectLst>
              </a:rPr>
              <a:t>Autoridad de Certificación 2007-2013. Cierres de los Programas. Decisión C(2013) 1573, de 20/03/2013</a:t>
            </a:r>
            <a:endParaRPr lang="es-ES" b="1" u="sng" dirty="0">
              <a:solidFill>
                <a:schemeClr val="tx2"/>
              </a:solidFill>
              <a:effectLst>
                <a:outerShdw blurRad="38100" dist="38100" dir="2700000" algn="tl">
                  <a:srgbClr val="000000">
                    <a:alpha val="43137"/>
                  </a:srgbClr>
                </a:outerShdw>
              </a:effectLst>
            </a:endParaRPr>
          </a:p>
        </p:txBody>
      </p:sp>
      <p:sp>
        <p:nvSpPr>
          <p:cNvPr id="10" name="9 CuadroTexto"/>
          <p:cNvSpPr txBox="1"/>
          <p:nvPr/>
        </p:nvSpPr>
        <p:spPr>
          <a:xfrm>
            <a:off x="323528" y="1484784"/>
            <a:ext cx="8568952" cy="5355312"/>
          </a:xfrm>
          <a:prstGeom prst="rect">
            <a:avLst/>
          </a:prstGeom>
          <a:noFill/>
        </p:spPr>
        <p:txBody>
          <a:bodyPr wrap="square" rtlCol="0">
            <a:normAutofit lnSpcReduction="10000"/>
          </a:bodyPr>
          <a:lstStyle/>
          <a:p>
            <a:pPr marL="285750" indent="-285750" algn="just">
              <a:buFont typeface="Arial" panose="020B0604020202020204" pitchFamily="34" charset="0"/>
              <a:buChar char="•"/>
            </a:pPr>
            <a:r>
              <a:rPr lang="es-ES" dirty="0">
                <a:latin typeface="Times New Roman" panose="02020603050405020304" pitchFamily="18" charset="0"/>
                <a:cs typeface="Times New Roman" panose="02020603050405020304" pitchFamily="18" charset="0"/>
              </a:rPr>
              <a:t>La fecha límite de elegibilidad (gasto público pagado) es el </a:t>
            </a:r>
            <a:r>
              <a:rPr lang="es-ES" u="sng" dirty="0">
                <a:latin typeface="Times New Roman" panose="02020603050405020304" pitchFamily="18" charset="0"/>
                <a:cs typeface="Times New Roman" panose="02020603050405020304" pitchFamily="18" charset="0"/>
              </a:rPr>
              <a:t>31 de diciembre de 2015 </a:t>
            </a:r>
            <a:r>
              <a:rPr lang="es-ES" dirty="0">
                <a:latin typeface="Times New Roman" panose="02020603050405020304" pitchFamily="18" charset="0"/>
                <a:cs typeface="Times New Roman" panose="02020603050405020304" pitchFamily="18" charset="0"/>
              </a:rPr>
              <a:t>(excepto adelantos en el sentido de Ayudas de Estado, donde el gasto deberá estar justificado para la solicitud de cierre). Se </a:t>
            </a:r>
            <a:r>
              <a:rPr lang="es-ES" dirty="0" smtClean="0">
                <a:latin typeface="Times New Roman" panose="02020603050405020304" pitchFamily="18" charset="0"/>
                <a:cs typeface="Times New Roman" panose="02020603050405020304" pitchFamily="18" charset="0"/>
              </a:rPr>
              <a:t>podrán presentar modificaciones del Programa antes de la fecha de fin de elegibilidad (recomendable antes del 30/09/2015). </a:t>
            </a:r>
          </a:p>
          <a:p>
            <a:pPr algn="just"/>
            <a:endParaRPr lang="es-E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s-ES" dirty="0" smtClean="0">
                <a:latin typeface="Times New Roman" panose="02020603050405020304" pitchFamily="18" charset="0"/>
                <a:cs typeface="Times New Roman" panose="02020603050405020304" pitchFamily="18" charset="0"/>
              </a:rPr>
              <a:t>Quince meses después, el </a:t>
            </a:r>
            <a:r>
              <a:rPr lang="es-ES" b="1" dirty="0" smtClean="0">
                <a:latin typeface="Times New Roman" panose="02020603050405020304" pitchFamily="18" charset="0"/>
                <a:cs typeface="Times New Roman" panose="02020603050405020304" pitchFamily="18" charset="0"/>
              </a:rPr>
              <a:t>31 de marzo de 2017 </a:t>
            </a:r>
            <a:r>
              <a:rPr lang="es-ES" dirty="0" smtClean="0">
                <a:latin typeface="Times New Roman" panose="02020603050405020304" pitchFamily="18" charset="0"/>
                <a:cs typeface="Times New Roman" panose="02020603050405020304" pitchFamily="18" charset="0"/>
              </a:rPr>
              <a:t>es la fecha límite para la solicitud de cierre (Solicitud de Saldo de Cierre, Informe de Ejecución Final y Declaración de Fiabilidad de Cierre).</a:t>
            </a:r>
          </a:p>
          <a:p>
            <a:pPr algn="just"/>
            <a:endParaRPr lang="es-E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s-ES" dirty="0" smtClean="0">
                <a:latin typeface="Times New Roman" panose="02020603050405020304" pitchFamily="18" charset="0"/>
                <a:cs typeface="Times New Roman" panose="02020603050405020304" pitchFamily="18" charset="0"/>
              </a:rPr>
              <a:t>Las consecuencias de no cumplir este requisito es que la Comisión cerrará con los datos que tenga (serán el Informe anual de 2015 y el Informe de Auditoría de 2015), aplicando las consecuentes correcciones financieras, por debilidad en la gestión.</a:t>
            </a:r>
          </a:p>
          <a:p>
            <a:pPr algn="just"/>
            <a:endParaRPr lang="es-ES"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s-ES" dirty="0" smtClean="0">
                <a:latin typeface="Times New Roman" panose="02020603050405020304" pitchFamily="18" charset="0"/>
                <a:cs typeface="Times New Roman" panose="02020603050405020304" pitchFamily="18" charset="0"/>
              </a:rPr>
              <a:t>La solicitud de Saldo de Cierre incluirá:</a:t>
            </a:r>
          </a:p>
          <a:p>
            <a:pPr marL="600075" lvl="1" algn="just"/>
            <a:endParaRPr lang="es-ES" sz="1600" dirty="0" smtClean="0">
              <a:latin typeface="Times New Roman" panose="02020603050405020304" pitchFamily="18" charset="0"/>
              <a:cs typeface="Times New Roman" panose="02020603050405020304" pitchFamily="18" charset="0"/>
            </a:endParaRPr>
          </a:p>
          <a:p>
            <a:pPr marL="895350" lvl="1" indent="-295275" algn="just">
              <a:buFont typeface="Courier New" panose="02070309020205020404" pitchFamily="49" charset="0"/>
              <a:buChar char="o"/>
            </a:pPr>
            <a:r>
              <a:rPr lang="es-ES" sz="1600" dirty="0">
                <a:latin typeface="Times New Roman" panose="02020603050405020304" pitchFamily="18" charset="0"/>
                <a:cs typeface="Times New Roman" panose="02020603050405020304" pitchFamily="18" charset="0"/>
              </a:rPr>
              <a:t>	</a:t>
            </a:r>
            <a:r>
              <a:rPr lang="es-ES" sz="1600" dirty="0" smtClean="0">
                <a:solidFill>
                  <a:srgbClr val="410F26"/>
                </a:solidFill>
                <a:latin typeface="Times New Roman" panose="02020603050405020304" pitchFamily="18" charset="0"/>
                <a:cs typeface="Times New Roman" panose="02020603050405020304" pitchFamily="18" charset="0"/>
              </a:rPr>
              <a:t>Gasto total y público certificado para todo el Periodo</a:t>
            </a:r>
          </a:p>
          <a:p>
            <a:pPr marL="895350" lvl="1" indent="-295275" algn="just">
              <a:buFont typeface="Courier New" panose="02070309020205020404" pitchFamily="49" charset="0"/>
              <a:buChar char="o"/>
            </a:pPr>
            <a:r>
              <a:rPr lang="es-ES" sz="1600" dirty="0">
                <a:solidFill>
                  <a:srgbClr val="410F26"/>
                </a:solidFill>
                <a:latin typeface="Times New Roman" panose="02020603050405020304" pitchFamily="18" charset="0"/>
                <a:cs typeface="Times New Roman" panose="02020603050405020304" pitchFamily="18" charset="0"/>
              </a:rPr>
              <a:t>	</a:t>
            </a:r>
            <a:r>
              <a:rPr lang="es-ES" sz="1600" dirty="0" smtClean="0">
                <a:solidFill>
                  <a:srgbClr val="410F26"/>
                </a:solidFill>
                <a:latin typeface="Times New Roman" panose="02020603050405020304" pitchFamily="18" charset="0"/>
                <a:cs typeface="Times New Roman" panose="02020603050405020304" pitchFamily="18" charset="0"/>
              </a:rPr>
              <a:t>Ayuda recibida y abonada a los beneficiarios</a:t>
            </a:r>
          </a:p>
          <a:p>
            <a:pPr marL="895350" lvl="1" indent="-295275" algn="just">
              <a:buFont typeface="Courier New" panose="02070309020205020404" pitchFamily="49" charset="0"/>
              <a:buChar char="o"/>
            </a:pPr>
            <a:r>
              <a:rPr lang="es-ES" sz="1600" dirty="0">
                <a:solidFill>
                  <a:srgbClr val="410F26"/>
                </a:solidFill>
                <a:latin typeface="Times New Roman" panose="02020603050405020304" pitchFamily="18" charset="0"/>
                <a:cs typeface="Times New Roman" panose="02020603050405020304" pitchFamily="18" charset="0"/>
              </a:rPr>
              <a:t>	</a:t>
            </a:r>
            <a:r>
              <a:rPr lang="es-ES" sz="1600" dirty="0" smtClean="0">
                <a:solidFill>
                  <a:srgbClr val="410F26"/>
                </a:solidFill>
                <a:latin typeface="Times New Roman" panose="02020603050405020304" pitchFamily="18" charset="0"/>
                <a:cs typeface="Times New Roman" panose="02020603050405020304" pitchFamily="18" charset="0"/>
              </a:rPr>
              <a:t>Importes retirados, importes recuperados, importes en proceso de recuperación, e importes irrecuperables (</a:t>
            </a:r>
            <a:r>
              <a:rPr lang="es-ES" sz="1600" i="1" dirty="0" smtClean="0">
                <a:solidFill>
                  <a:srgbClr val="410F26"/>
                </a:solidFill>
                <a:latin typeface="Times New Roman" panose="02020603050405020304" pitchFamily="18" charset="0"/>
                <a:cs typeface="Times New Roman" panose="02020603050405020304" pitchFamily="18" charset="0"/>
              </a:rPr>
              <a:t>atención a la responsabilidad financiera de los dos últimos</a:t>
            </a:r>
            <a:r>
              <a:rPr lang="es-ES" sz="1600" dirty="0" smtClean="0">
                <a:solidFill>
                  <a:srgbClr val="410F26"/>
                </a:solidFill>
                <a:latin typeface="Times New Roman" panose="02020603050405020304" pitchFamily="18" charset="0"/>
                <a:cs typeface="Times New Roman" panose="02020603050405020304" pitchFamily="18" charset="0"/>
              </a:rPr>
              <a:t>).</a:t>
            </a:r>
          </a:p>
          <a:p>
            <a:pPr marL="895350" lvl="1" indent="-295275" algn="just">
              <a:buFont typeface="Courier New" panose="02070309020205020404" pitchFamily="49" charset="0"/>
              <a:buChar char="o"/>
            </a:pPr>
            <a:r>
              <a:rPr lang="es-ES" sz="1600" dirty="0">
                <a:solidFill>
                  <a:srgbClr val="410F26"/>
                </a:solidFill>
                <a:latin typeface="Times New Roman" panose="02020603050405020304" pitchFamily="18" charset="0"/>
                <a:cs typeface="Times New Roman" panose="02020603050405020304" pitchFamily="18" charset="0"/>
              </a:rPr>
              <a:t>	</a:t>
            </a:r>
            <a:r>
              <a:rPr lang="es-ES" sz="1600" dirty="0" smtClean="0">
                <a:solidFill>
                  <a:srgbClr val="410F26"/>
                </a:solidFill>
                <a:latin typeface="Times New Roman" panose="02020603050405020304" pitchFamily="18" charset="0"/>
                <a:cs typeface="Times New Roman" panose="02020603050405020304" pitchFamily="18" charset="0"/>
              </a:rPr>
              <a:t>Ingresos netos procedentes de operaciones generadoras de ingresos (por aparición de nuevos ingresos, cambios en la política tarifaria o imposibilidad de aplicar </a:t>
            </a:r>
            <a:r>
              <a:rPr lang="es-ES" sz="1600" i="1" dirty="0" smtClean="0">
                <a:solidFill>
                  <a:srgbClr val="410F26"/>
                </a:solidFill>
                <a:latin typeface="Times New Roman" panose="02020603050405020304" pitchFamily="18" charset="0"/>
                <a:cs typeface="Times New Roman" panose="02020603050405020304" pitchFamily="18" charset="0"/>
              </a:rPr>
              <a:t>a priori </a:t>
            </a:r>
            <a:r>
              <a:rPr lang="es-ES" sz="1600" dirty="0" smtClean="0">
                <a:solidFill>
                  <a:srgbClr val="410F26"/>
                </a:solidFill>
                <a:latin typeface="Times New Roman" panose="02020603050405020304" pitchFamily="18" charset="0"/>
                <a:cs typeface="Times New Roman" panose="02020603050405020304" pitchFamily="18" charset="0"/>
              </a:rPr>
              <a:t>el cálculo en base al déficit de financiación).</a:t>
            </a:r>
          </a:p>
          <a:p>
            <a:pPr marL="285750" indent="-285750">
              <a:buFont typeface="Courier New" panose="02070309020205020404" pitchFamily="49" charset="0"/>
              <a:buChar char="o"/>
            </a:pPr>
            <a:endParaRPr lang="es-ES"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86861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3" y="1340769"/>
            <a:ext cx="8839076" cy="5798510"/>
          </a:xfrm>
        </p:spPr>
        <p:txBody>
          <a:bodyPr wrap="square">
            <a:spAutoFit/>
          </a:bodyPr>
          <a:lstStyle/>
          <a:p>
            <a:pPr marL="0" indent="0" algn="ctr">
              <a:buNone/>
            </a:pPr>
            <a:r>
              <a:rPr lang="es-ES" sz="1800" b="1" i="1" dirty="0" smtClean="0">
                <a:latin typeface="Times New Roman" panose="02020603050405020304" pitchFamily="18" charset="0"/>
                <a:cs typeface="Times New Roman" panose="02020603050405020304" pitchFamily="18" charset="0"/>
              </a:rPr>
              <a:t>PREPARACIÓN PARA EL CIERRE</a:t>
            </a:r>
          </a:p>
          <a:p>
            <a:pPr marL="0" indent="0" algn="ctr">
              <a:buNone/>
            </a:pPr>
            <a:endParaRPr lang="es-ES" sz="1800" i="1" dirty="0" smtClean="0">
              <a:latin typeface="Times New Roman" panose="02020603050405020304" pitchFamily="18" charset="0"/>
              <a:cs typeface="Times New Roman" panose="02020603050405020304" pitchFamily="18" charset="0"/>
            </a:endParaRPr>
          </a:p>
          <a:p>
            <a:pPr algn="just"/>
            <a:r>
              <a:rPr lang="es-ES" sz="1800" dirty="0" smtClean="0">
                <a:latin typeface="Times New Roman" panose="02020603050405020304" pitchFamily="18" charset="0"/>
                <a:cs typeface="Times New Roman" panose="02020603050405020304" pitchFamily="18" charset="0"/>
              </a:rPr>
              <a:t>Se pueden seguir solicitando pagos intermedios hasta la fecha final de cierre, incluso si ya se ha alcanzado el 95% (se recomienda el último para el 30/06/2016 para facilitar auditorías de operaciones).</a:t>
            </a:r>
          </a:p>
          <a:p>
            <a:pPr algn="just"/>
            <a:r>
              <a:rPr lang="es-ES" sz="1800" dirty="0" smtClean="0">
                <a:latin typeface="Times New Roman" panose="02020603050405020304" pitchFamily="18" charset="0"/>
                <a:cs typeface="Times New Roman" panose="02020603050405020304" pitchFamily="18" charset="0"/>
              </a:rPr>
              <a:t>Durante 2015, se empezarán a compensar los anticipos con certificaciones de pagos intermedios, especialmente para Organismos con baja ejecución financiera o para aquellos reprogramados a la baja.</a:t>
            </a:r>
          </a:p>
          <a:p>
            <a:pPr algn="just"/>
            <a:r>
              <a:rPr lang="es-ES" sz="1800" dirty="0" smtClean="0">
                <a:latin typeface="Times New Roman" panose="02020603050405020304" pitchFamily="18" charset="0"/>
                <a:cs typeface="Times New Roman" panose="02020603050405020304" pitchFamily="18" charset="0"/>
              </a:rPr>
              <a:t>Se mantendrá la regla del límite por Organismo y eje del pago hasta el 95% para que la regla quede soportada objetivamente por todos los gastos.</a:t>
            </a:r>
          </a:p>
          <a:p>
            <a:pPr algn="just"/>
            <a:r>
              <a:rPr lang="es-ES" sz="1800" dirty="0" smtClean="0">
                <a:latin typeface="Times New Roman" panose="02020603050405020304" pitchFamily="18" charset="0"/>
                <a:cs typeface="Times New Roman" panose="02020603050405020304" pitchFamily="18" charset="0"/>
              </a:rPr>
              <a:t>El 5% del saldo se aplicará proporcionalmente al importe final programado, en función del importe de gasto certificado y del importe transferido hasta ese momento.</a:t>
            </a:r>
          </a:p>
          <a:p>
            <a:pPr algn="just"/>
            <a:r>
              <a:rPr lang="es-ES" sz="1800" dirty="0" smtClean="0">
                <a:latin typeface="Times New Roman" panose="02020603050405020304" pitchFamily="18" charset="0"/>
                <a:cs typeface="Times New Roman" panose="02020603050405020304" pitchFamily="18" charset="0"/>
              </a:rPr>
              <a:t>Los resultados de las auditorías de operaciones y sistemas de gastos declarados en 2015 y 2016, deberán corregirse en el momento del cierre, lo que aconseja “retener” certificados positivos de gastos que puedan compensar las descertificaciones consecuencia de los resultados de los controles. Mayor exigencia en verificaciones para evitar irregularidades.</a:t>
            </a:r>
          </a:p>
          <a:p>
            <a:pPr algn="just"/>
            <a:r>
              <a:rPr lang="es-ES" sz="1800" dirty="0" smtClean="0">
                <a:latin typeface="Times New Roman" panose="02020603050405020304" pitchFamily="18" charset="0"/>
                <a:cs typeface="Times New Roman" panose="02020603050405020304" pitchFamily="18" charset="0"/>
              </a:rPr>
              <a:t>Se incluirá gasto de posibles Organismos interrumpidos o suspendidos, en espera de que antes del cierre, las causas queden resueltas.</a:t>
            </a:r>
          </a:p>
          <a:p>
            <a:pPr algn="just"/>
            <a:endParaRPr lang="es-ES" sz="1800" b="1" dirty="0">
              <a:latin typeface="Times New Roman" panose="02020603050405020304" pitchFamily="18" charset="0"/>
              <a:cs typeface="Times New Roman" panose="02020603050405020304" pitchFamily="18" charset="0"/>
            </a:endParaRPr>
          </a:p>
        </p:txBody>
      </p:sp>
      <p:sp>
        <p:nvSpPr>
          <p:cNvPr id="8" name="7 CuadroTexto"/>
          <p:cNvSpPr txBox="1"/>
          <p:nvPr/>
        </p:nvSpPr>
        <p:spPr>
          <a:xfrm>
            <a:off x="1590676" y="823914"/>
            <a:ext cx="6636221" cy="369332"/>
          </a:xfrm>
          <a:prstGeom prst="rect">
            <a:avLst/>
          </a:prstGeom>
          <a:noFill/>
        </p:spPr>
        <p:txBody>
          <a:bodyPr wrap="square" rtlCol="0">
            <a:spAutoFit/>
          </a:bodyPr>
          <a:lstStyle/>
          <a:p>
            <a:r>
              <a:rPr lang="es-ES" b="1" u="sng" dirty="0" smtClean="0">
                <a:solidFill>
                  <a:schemeClr val="tx2"/>
                </a:solidFill>
                <a:effectLst>
                  <a:outerShdw blurRad="38100" dist="38100" dir="2700000" algn="tl">
                    <a:srgbClr val="000000">
                      <a:alpha val="43137"/>
                    </a:srgbClr>
                  </a:outerShdw>
                </a:effectLst>
              </a:rPr>
              <a:t>Autoridad de Certificación 2007-2013. Cierres de los Programas</a:t>
            </a:r>
            <a:endParaRPr lang="es-ES" b="1" u="sng" dirty="0">
              <a:solidFill>
                <a:schemeClr val="tx2"/>
              </a:solidFill>
              <a:effectLst>
                <a:outerShdw blurRad="38100" dist="38100" dir="2700000" algn="tl">
                  <a:srgbClr val="000000">
                    <a:alpha val="43137"/>
                  </a:srgbClr>
                </a:outerShdw>
              </a:effectLst>
            </a:endParaRPr>
          </a:p>
        </p:txBody>
      </p:sp>
      <p:grpSp>
        <p:nvGrpSpPr>
          <p:cNvPr id="13" name="12 Grupo"/>
          <p:cNvGrpSpPr/>
          <p:nvPr/>
        </p:nvGrpSpPr>
        <p:grpSpPr>
          <a:xfrm>
            <a:off x="57150" y="23815"/>
            <a:ext cx="8961438" cy="716480"/>
            <a:chOff x="57150" y="23814"/>
            <a:chExt cx="8961437" cy="716480"/>
          </a:xfrm>
        </p:grpSpPr>
        <p:pic>
          <p:nvPicPr>
            <p:cNvPr id="14"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113870999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268760"/>
            <a:ext cx="8229600" cy="5400600"/>
          </a:xfrm>
        </p:spPr>
        <p:txBody>
          <a:bodyPr>
            <a:noAutofit/>
          </a:bodyPr>
          <a:lstStyle/>
          <a:p>
            <a:pPr marL="0" indent="0" algn="ctr">
              <a:buNone/>
            </a:pPr>
            <a:r>
              <a:rPr lang="es-ES" sz="1800" b="1" dirty="0" smtClean="0">
                <a:latin typeface="Times New Roman" panose="02020603050405020304" pitchFamily="18" charset="0"/>
                <a:cs typeface="Times New Roman" panose="02020603050405020304" pitchFamily="18" charset="0"/>
              </a:rPr>
              <a:t>PRINCIPIOS DE LOS SISTEMAS DE GESTÍON Y CONTROL</a:t>
            </a:r>
          </a:p>
          <a:p>
            <a:pPr marL="0" indent="0" algn="ctr">
              <a:buNone/>
            </a:pPr>
            <a:endParaRPr lang="es-ES" sz="1800" b="1" dirty="0" smtClean="0">
              <a:latin typeface="Times New Roman" panose="02020603050405020304" pitchFamily="18" charset="0"/>
              <a:cs typeface="Times New Roman" panose="02020603050405020304" pitchFamily="18" charset="0"/>
            </a:endParaRPr>
          </a:p>
          <a:p>
            <a:pPr algn="just">
              <a:lnSpc>
                <a:spcPts val="1500"/>
              </a:lnSpc>
              <a:buFont typeface="Courier New" panose="02070309020205020404" pitchFamily="49" charset="0"/>
              <a:buChar char="o"/>
            </a:pPr>
            <a:r>
              <a:rPr lang="es-ES" sz="1800" dirty="0" smtClean="0">
                <a:latin typeface="Times New Roman" panose="02020603050405020304" pitchFamily="18" charset="0"/>
                <a:cs typeface="Times New Roman" panose="02020603050405020304" pitchFamily="18" charset="0"/>
              </a:rPr>
              <a:t>Existencia de adecuada </a:t>
            </a:r>
            <a:r>
              <a:rPr lang="es-ES" sz="1800" u="sng" dirty="0" smtClean="0">
                <a:latin typeface="Times New Roman" panose="02020603050405020304" pitchFamily="18" charset="0"/>
                <a:cs typeface="Times New Roman" panose="02020603050405020304" pitchFamily="18" charset="0"/>
              </a:rPr>
              <a:t>estructura organizativa </a:t>
            </a:r>
            <a:r>
              <a:rPr lang="es-ES" sz="1800" dirty="0" smtClean="0">
                <a:latin typeface="Times New Roman" panose="02020603050405020304" pitchFamily="18" charset="0"/>
                <a:cs typeface="Times New Roman" panose="02020603050405020304" pitchFamily="18" charset="0"/>
              </a:rPr>
              <a:t>con especificación de las funciones y tareas, garantizando el principio de separación de funciones.</a:t>
            </a:r>
          </a:p>
          <a:p>
            <a:pPr marL="0" indent="0" algn="just">
              <a:lnSpc>
                <a:spcPts val="1500"/>
              </a:lnSpc>
              <a:buNone/>
            </a:pPr>
            <a:endParaRPr lang="es-ES" sz="1800" dirty="0" smtClean="0">
              <a:latin typeface="Times New Roman" panose="02020603050405020304" pitchFamily="18" charset="0"/>
              <a:cs typeface="Times New Roman" panose="02020603050405020304" pitchFamily="18" charset="0"/>
            </a:endParaRPr>
          </a:p>
          <a:p>
            <a:pPr algn="just">
              <a:lnSpc>
                <a:spcPts val="1500"/>
              </a:lnSpc>
              <a:buFont typeface="Courier New" panose="02070309020205020404" pitchFamily="49" charset="0"/>
              <a:buChar char="o"/>
            </a:pPr>
            <a:r>
              <a:rPr lang="es-ES" sz="1800" dirty="0" smtClean="0">
                <a:latin typeface="Times New Roman" panose="02020603050405020304" pitchFamily="18" charset="0"/>
                <a:cs typeface="Times New Roman" panose="02020603050405020304" pitchFamily="18" charset="0"/>
              </a:rPr>
              <a:t>Descripción de la </a:t>
            </a:r>
            <a:r>
              <a:rPr lang="es-ES" sz="1800" u="sng" dirty="0" smtClean="0">
                <a:latin typeface="Times New Roman" panose="02020603050405020304" pitchFamily="18" charset="0"/>
                <a:cs typeface="Times New Roman" panose="02020603050405020304" pitchFamily="18" charset="0"/>
              </a:rPr>
              <a:t>Delegación</a:t>
            </a:r>
            <a:r>
              <a:rPr lang="es-ES" sz="1800" dirty="0" smtClean="0">
                <a:latin typeface="Times New Roman" panose="02020603050405020304" pitchFamily="18" charset="0"/>
                <a:cs typeface="Times New Roman" panose="02020603050405020304" pitchFamily="18" charset="0"/>
              </a:rPr>
              <a:t> de tareas.</a:t>
            </a:r>
          </a:p>
          <a:p>
            <a:pPr marL="0" indent="0" algn="just">
              <a:lnSpc>
                <a:spcPts val="1500"/>
              </a:lnSpc>
              <a:buNone/>
            </a:pPr>
            <a:endParaRPr lang="es-ES" sz="1800" dirty="0" smtClean="0">
              <a:latin typeface="Times New Roman" panose="02020603050405020304" pitchFamily="18" charset="0"/>
              <a:cs typeface="Times New Roman" panose="02020603050405020304" pitchFamily="18" charset="0"/>
            </a:endParaRPr>
          </a:p>
          <a:p>
            <a:pPr algn="just">
              <a:lnSpc>
                <a:spcPts val="1500"/>
              </a:lnSpc>
              <a:buFont typeface="Courier New" panose="02070309020205020404" pitchFamily="49" charset="0"/>
              <a:buChar char="o"/>
            </a:pPr>
            <a:r>
              <a:rPr lang="es-ES" sz="1800" dirty="0" smtClean="0">
                <a:latin typeface="Times New Roman" panose="02020603050405020304" pitchFamily="18" charset="0"/>
                <a:cs typeface="Times New Roman" panose="02020603050405020304" pitchFamily="18" charset="0"/>
              </a:rPr>
              <a:t>Prevención, detección y corrección de </a:t>
            </a:r>
            <a:r>
              <a:rPr lang="es-ES" sz="1800" u="sng" dirty="0" smtClean="0">
                <a:latin typeface="Times New Roman" panose="02020603050405020304" pitchFamily="18" charset="0"/>
                <a:cs typeface="Times New Roman" panose="02020603050405020304" pitchFamily="18" charset="0"/>
              </a:rPr>
              <a:t>Irregularidades (</a:t>
            </a:r>
            <a:r>
              <a:rPr lang="es-ES" sz="1600" u="sng" dirty="0" smtClean="0">
                <a:latin typeface="Times New Roman" panose="02020603050405020304" pitchFamily="18" charset="0"/>
                <a:cs typeface="Times New Roman" panose="02020603050405020304" pitchFamily="18" charset="0"/>
              </a:rPr>
              <a:t>especial atención al fraude</a:t>
            </a:r>
            <a:r>
              <a:rPr lang="es-ES" sz="1800" u="sng" dirty="0" smtClean="0">
                <a:latin typeface="Times New Roman" panose="02020603050405020304" pitchFamily="18" charset="0"/>
                <a:cs typeface="Times New Roman" panose="02020603050405020304" pitchFamily="18" charset="0"/>
              </a:rPr>
              <a:t>)</a:t>
            </a:r>
            <a:r>
              <a:rPr lang="es-ES" sz="1800" dirty="0" smtClean="0">
                <a:latin typeface="Times New Roman" panose="02020603050405020304" pitchFamily="18" charset="0"/>
                <a:cs typeface="Times New Roman" panose="02020603050405020304" pitchFamily="18" charset="0"/>
              </a:rPr>
              <a:t>.</a:t>
            </a:r>
          </a:p>
          <a:p>
            <a:pPr marL="0" indent="0" algn="just">
              <a:lnSpc>
                <a:spcPts val="1500"/>
              </a:lnSpc>
              <a:buNone/>
            </a:pPr>
            <a:endParaRPr lang="es-ES" sz="1800" dirty="0" smtClean="0">
              <a:latin typeface="Times New Roman" panose="02020603050405020304" pitchFamily="18" charset="0"/>
              <a:cs typeface="Times New Roman" panose="02020603050405020304" pitchFamily="18" charset="0"/>
            </a:endParaRPr>
          </a:p>
          <a:p>
            <a:pPr algn="just">
              <a:lnSpc>
                <a:spcPts val="1500"/>
              </a:lnSpc>
              <a:buFont typeface="Courier New" panose="02070309020205020404" pitchFamily="49" charset="0"/>
              <a:buChar char="o"/>
            </a:pPr>
            <a:r>
              <a:rPr lang="es-ES" sz="1800" u="sng" dirty="0" smtClean="0">
                <a:latin typeface="Times New Roman" panose="02020603050405020304" pitchFamily="18" charset="0"/>
                <a:cs typeface="Times New Roman" panose="02020603050405020304" pitchFamily="18" charset="0"/>
              </a:rPr>
              <a:t>Medios Humanos</a:t>
            </a:r>
            <a:r>
              <a:rPr lang="es-ES" sz="1800" dirty="0" smtClean="0">
                <a:latin typeface="Times New Roman" panose="02020603050405020304" pitchFamily="18" charset="0"/>
                <a:cs typeface="Times New Roman" panose="02020603050405020304" pitchFamily="18" charset="0"/>
              </a:rPr>
              <a:t>:</a:t>
            </a:r>
          </a:p>
          <a:p>
            <a:pPr indent="19050" algn="just">
              <a:lnSpc>
                <a:spcPts val="1500"/>
              </a:lnSpc>
              <a:buFont typeface="Wingdings" panose="05000000000000000000" pitchFamily="2" charset="2"/>
              <a:buChar char="§"/>
            </a:pPr>
            <a:r>
              <a:rPr lang="es-ES" sz="1800" dirty="0" smtClean="0">
                <a:latin typeface="Times New Roman" panose="02020603050405020304" pitchFamily="18" charset="0"/>
                <a:cs typeface="Times New Roman" panose="02020603050405020304" pitchFamily="18" charset="0"/>
              </a:rPr>
              <a:t>	recursos suficientes y procesos selectivos.</a:t>
            </a:r>
          </a:p>
          <a:p>
            <a:pPr indent="19050" algn="just">
              <a:lnSpc>
                <a:spcPts val="1500"/>
              </a:lnSpc>
              <a:buFont typeface="Wingdings" panose="05000000000000000000" pitchFamily="2" charset="2"/>
              <a:buChar char="§"/>
            </a:pPr>
            <a:r>
              <a:rPr lang="es-ES" sz="1800" dirty="0" smtClean="0">
                <a:latin typeface="Times New Roman" panose="02020603050405020304" pitchFamily="18" charset="0"/>
                <a:cs typeface="Times New Roman" panose="02020603050405020304" pitchFamily="18" charset="0"/>
              </a:rPr>
              <a:t>	adecuada capacitación, especialización y formación.</a:t>
            </a:r>
          </a:p>
          <a:p>
            <a:pPr indent="19050" algn="just">
              <a:lnSpc>
                <a:spcPts val="1500"/>
              </a:lnSpc>
              <a:buFont typeface="Wingdings" panose="05000000000000000000" pitchFamily="2" charset="2"/>
              <a:buChar char="§"/>
            </a:pPr>
            <a:r>
              <a:rPr lang="es-ES" sz="1800" dirty="0" smtClean="0">
                <a:latin typeface="Times New Roman" panose="02020603050405020304" pitchFamily="18" charset="0"/>
                <a:cs typeface="Times New Roman" panose="02020603050405020304" pitchFamily="18" charset="0"/>
              </a:rPr>
              <a:t>	procedimientos de valoración y de continua mejora.</a:t>
            </a:r>
          </a:p>
          <a:p>
            <a:pPr indent="0" algn="just">
              <a:lnSpc>
                <a:spcPts val="1500"/>
              </a:lnSpc>
              <a:buNone/>
            </a:pPr>
            <a:endParaRPr lang="es-ES" sz="1800" dirty="0" smtClean="0">
              <a:latin typeface="Times New Roman" panose="02020603050405020304" pitchFamily="18" charset="0"/>
              <a:cs typeface="Times New Roman" panose="02020603050405020304" pitchFamily="18" charset="0"/>
            </a:endParaRPr>
          </a:p>
          <a:p>
            <a:pPr algn="just">
              <a:lnSpc>
                <a:spcPts val="1500"/>
              </a:lnSpc>
              <a:buFont typeface="Courier New" panose="02070309020205020404" pitchFamily="49" charset="0"/>
              <a:buChar char="o"/>
            </a:pPr>
            <a:r>
              <a:rPr lang="es-ES" sz="1800" dirty="0" smtClean="0">
                <a:latin typeface="Times New Roman" panose="02020603050405020304" pitchFamily="18" charset="0"/>
                <a:cs typeface="Times New Roman" panose="02020603050405020304" pitchFamily="18" charset="0"/>
              </a:rPr>
              <a:t>Gestión de </a:t>
            </a:r>
            <a:r>
              <a:rPr lang="es-ES" sz="1800" u="sng" dirty="0" smtClean="0">
                <a:latin typeface="Times New Roman" panose="02020603050405020304" pitchFamily="18" charset="0"/>
                <a:cs typeface="Times New Roman" panose="02020603050405020304" pitchFamily="18" charset="0"/>
              </a:rPr>
              <a:t>Riesgos:</a:t>
            </a:r>
          </a:p>
          <a:p>
            <a:pPr indent="19050" algn="just">
              <a:lnSpc>
                <a:spcPts val="1500"/>
              </a:lnSpc>
              <a:buFont typeface="Wingdings" panose="05000000000000000000" pitchFamily="2" charset="2"/>
              <a:buChar char="§"/>
            </a:pPr>
            <a:r>
              <a:rPr lang="es-ES" sz="1800" dirty="0" smtClean="0">
                <a:latin typeface="Times New Roman" panose="02020603050405020304" pitchFamily="18" charset="0"/>
                <a:cs typeface="Times New Roman" panose="02020603050405020304" pitchFamily="18" charset="0"/>
              </a:rPr>
              <a:t>	</a:t>
            </a:r>
            <a:r>
              <a:rPr lang="es-ES" sz="1800" dirty="0">
                <a:latin typeface="Times New Roman" panose="02020603050405020304" pitchFamily="18" charset="0"/>
                <a:cs typeface="Times New Roman" panose="02020603050405020304" pitchFamily="18" charset="0"/>
              </a:rPr>
              <a:t>Riesgos internos (derivados de los medios humanos y técnicos)</a:t>
            </a:r>
          </a:p>
          <a:p>
            <a:pPr indent="19050" algn="just">
              <a:lnSpc>
                <a:spcPts val="1500"/>
              </a:lnSpc>
              <a:buFont typeface="Wingdings" panose="05000000000000000000" pitchFamily="2" charset="2"/>
              <a:buChar char="§"/>
            </a:pPr>
            <a:r>
              <a:rPr lang="es-ES" sz="1800" dirty="0">
                <a:latin typeface="Times New Roman" panose="02020603050405020304" pitchFamily="18" charset="0"/>
                <a:cs typeface="Times New Roman" panose="02020603050405020304" pitchFamily="18" charset="0"/>
              </a:rPr>
              <a:t>	Riesgos externos (derivados de la propia labor de gestión</a:t>
            </a:r>
            <a:r>
              <a:rPr lang="es-ES" sz="1800" dirty="0" smtClean="0">
                <a:latin typeface="Times New Roman" panose="02020603050405020304" pitchFamily="18" charset="0"/>
                <a:cs typeface="Times New Roman" panose="02020603050405020304" pitchFamily="18" charset="0"/>
              </a:rPr>
              <a:t>)</a:t>
            </a:r>
          </a:p>
          <a:p>
            <a:pPr indent="0" algn="just">
              <a:lnSpc>
                <a:spcPts val="1500"/>
              </a:lnSpc>
              <a:buNone/>
            </a:pPr>
            <a:endParaRPr lang="es-ES" sz="1800" dirty="0">
              <a:latin typeface="Times New Roman" panose="02020603050405020304" pitchFamily="18" charset="0"/>
              <a:cs typeface="Times New Roman" panose="02020603050405020304" pitchFamily="18" charset="0"/>
            </a:endParaRPr>
          </a:p>
          <a:p>
            <a:pPr algn="just">
              <a:lnSpc>
                <a:spcPts val="1500"/>
              </a:lnSpc>
              <a:buFont typeface="Courier New" panose="02070309020205020404" pitchFamily="49" charset="0"/>
              <a:buChar char="o"/>
            </a:pPr>
            <a:r>
              <a:rPr lang="es-ES" sz="1800" dirty="0" smtClean="0">
                <a:latin typeface="Times New Roman" panose="02020603050405020304" pitchFamily="18" charset="0"/>
                <a:cs typeface="Times New Roman" panose="02020603050405020304" pitchFamily="18" charset="0"/>
              </a:rPr>
              <a:t>Procedimientos de </a:t>
            </a:r>
            <a:r>
              <a:rPr lang="es-ES" sz="1800" u="sng" dirty="0" smtClean="0">
                <a:latin typeface="Times New Roman" panose="02020603050405020304" pitchFamily="18" charset="0"/>
                <a:cs typeface="Times New Roman" panose="02020603050405020304" pitchFamily="18" charset="0"/>
              </a:rPr>
              <a:t>Gestión</a:t>
            </a:r>
            <a:r>
              <a:rPr lang="es-ES" sz="1800" dirty="0" smtClean="0">
                <a:latin typeface="Times New Roman" panose="02020603050405020304" pitchFamily="18" charset="0"/>
                <a:cs typeface="Times New Roman" panose="02020603050405020304" pitchFamily="18" charset="0"/>
              </a:rPr>
              <a:t>, Verificación y Control (derivados de las responsabilidades Reglamentarias)</a:t>
            </a:r>
          </a:p>
          <a:p>
            <a:pPr marL="0" indent="0" algn="just">
              <a:lnSpc>
                <a:spcPts val="1500"/>
              </a:lnSpc>
              <a:buNone/>
            </a:pPr>
            <a:endParaRPr lang="es-ES" sz="1800" dirty="0" smtClean="0">
              <a:latin typeface="Times New Roman" panose="02020603050405020304" pitchFamily="18" charset="0"/>
              <a:cs typeface="Times New Roman" panose="02020603050405020304" pitchFamily="18" charset="0"/>
            </a:endParaRPr>
          </a:p>
          <a:p>
            <a:pPr algn="just">
              <a:lnSpc>
                <a:spcPts val="1500"/>
              </a:lnSpc>
              <a:buFont typeface="Courier New" panose="02070309020205020404" pitchFamily="49" charset="0"/>
              <a:buChar char="o"/>
            </a:pPr>
            <a:r>
              <a:rPr lang="es-ES" sz="1800" u="sng" dirty="0" smtClean="0">
                <a:latin typeface="Times New Roman" panose="02020603050405020304" pitchFamily="18" charset="0"/>
                <a:cs typeface="Times New Roman" panose="02020603050405020304" pitchFamily="18" charset="0"/>
              </a:rPr>
              <a:t>Pista de Auditoría </a:t>
            </a:r>
            <a:r>
              <a:rPr lang="es-ES" sz="1800" dirty="0" smtClean="0">
                <a:latin typeface="Times New Roman" panose="02020603050405020304" pitchFamily="18" charset="0"/>
                <a:cs typeface="Times New Roman" panose="02020603050405020304" pitchFamily="18" charset="0"/>
              </a:rPr>
              <a:t>y Registros Contables.</a:t>
            </a:r>
          </a:p>
          <a:p>
            <a:pPr marL="0" indent="0" algn="just">
              <a:lnSpc>
                <a:spcPts val="1500"/>
              </a:lnSpc>
              <a:buNone/>
            </a:pPr>
            <a:endParaRPr lang="es-ES" sz="1800" b="1" dirty="0" smtClean="0">
              <a:latin typeface="Times New Roman" panose="02020603050405020304" pitchFamily="18" charset="0"/>
              <a:cs typeface="Times New Roman" panose="02020603050405020304" pitchFamily="18" charset="0"/>
            </a:endParaRPr>
          </a:p>
          <a:p>
            <a:pPr marL="0" indent="0" algn="just">
              <a:lnSpc>
                <a:spcPts val="1500"/>
              </a:lnSpc>
              <a:buNone/>
            </a:pPr>
            <a:endParaRPr lang="es-ES" sz="1800" b="1" dirty="0">
              <a:latin typeface="Times New Roman" panose="02020603050405020304" pitchFamily="18" charset="0"/>
              <a:cs typeface="Times New Roman" panose="02020603050405020304" pitchFamily="18" charset="0"/>
            </a:endParaRPr>
          </a:p>
        </p:txBody>
      </p:sp>
      <p:sp>
        <p:nvSpPr>
          <p:cNvPr id="8" name="7 CuadroTexto"/>
          <p:cNvSpPr txBox="1"/>
          <p:nvPr/>
        </p:nvSpPr>
        <p:spPr>
          <a:xfrm>
            <a:off x="1590675" y="718623"/>
            <a:ext cx="6636221" cy="338554"/>
          </a:xfrm>
          <a:prstGeom prst="rect">
            <a:avLst/>
          </a:prstGeom>
          <a:noFill/>
        </p:spPr>
        <p:txBody>
          <a:bodyPr wrap="square" rtlCol="0">
            <a:spAutoFit/>
          </a:bodyPr>
          <a:lstStyle/>
          <a:p>
            <a:r>
              <a:rPr lang="es-ES" sz="1600"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Sistemas de Gestión y Control</a:t>
            </a:r>
            <a:endParaRPr lang="es-ES" sz="1600"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grpSp>
        <p:nvGrpSpPr>
          <p:cNvPr id="9" name="8 Grupo"/>
          <p:cNvGrpSpPr/>
          <p:nvPr/>
        </p:nvGrpSpPr>
        <p:grpSpPr>
          <a:xfrm>
            <a:off x="57150" y="23815"/>
            <a:ext cx="8961438" cy="716480"/>
            <a:chOff x="57150" y="23814"/>
            <a:chExt cx="8961437" cy="716480"/>
          </a:xfrm>
        </p:grpSpPr>
        <p:pic>
          <p:nvPicPr>
            <p:cNvPr id="10"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32523193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590675" y="718623"/>
            <a:ext cx="6636221" cy="338554"/>
          </a:xfrm>
          <a:prstGeom prst="rect">
            <a:avLst/>
          </a:prstGeom>
          <a:noFill/>
        </p:spPr>
        <p:txBody>
          <a:bodyPr wrap="square" rtlCol="0">
            <a:spAutoFit/>
          </a:bodyPr>
          <a:lstStyle/>
          <a:p>
            <a:r>
              <a:rPr lang="es-ES" sz="1600"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Sistemas de Gestión y Control</a:t>
            </a:r>
            <a:endParaRPr lang="es-ES" sz="1600"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dirty="0"/>
          </a:p>
        </p:txBody>
      </p:sp>
      <p:sp>
        <p:nvSpPr>
          <p:cNvPr id="11" name="10 CuadroTexto"/>
          <p:cNvSpPr txBox="1"/>
          <p:nvPr/>
        </p:nvSpPr>
        <p:spPr>
          <a:xfrm>
            <a:off x="3154313" y="1218112"/>
            <a:ext cx="3505920" cy="400110"/>
          </a:xfrm>
          <a:prstGeom prst="rect">
            <a:avLst/>
          </a:prstGeom>
          <a:noFill/>
        </p:spPr>
        <p:txBody>
          <a:bodyPr wrap="square" rtlCol="0">
            <a:spAutoFit/>
          </a:bodyPr>
          <a:lstStyle/>
          <a:p>
            <a:pPr algn="ctr"/>
            <a:r>
              <a:rPr lang="es-ES" sz="2000" b="1" i="1" dirty="0" smtClean="0"/>
              <a:t>GESTIÓN DEL RIESGO</a:t>
            </a:r>
          </a:p>
        </p:txBody>
      </p:sp>
      <p:sp>
        <p:nvSpPr>
          <p:cNvPr id="2" name="1 CuadroTexto"/>
          <p:cNvSpPr txBox="1"/>
          <p:nvPr/>
        </p:nvSpPr>
        <p:spPr>
          <a:xfrm>
            <a:off x="155524" y="1484784"/>
            <a:ext cx="8964487" cy="6247864"/>
          </a:xfrm>
          <a:prstGeom prst="rect">
            <a:avLst/>
          </a:prstGeom>
          <a:noFill/>
        </p:spPr>
        <p:txBody>
          <a:bodyPr wrap="square" rtlCol="0">
            <a:spAutoFit/>
          </a:bodyPr>
          <a:lstStyle/>
          <a:p>
            <a:r>
              <a:rPr lang="es-ES" sz="2000" b="1" i="1" dirty="0" smtClean="0">
                <a:solidFill>
                  <a:schemeClr val="tx2">
                    <a:lumMod val="60000"/>
                    <a:lumOff val="40000"/>
                  </a:schemeClr>
                </a:solidFill>
                <a:latin typeface="Times New Roman" panose="02020603050405020304" pitchFamily="18" charset="0"/>
                <a:cs typeface="Times New Roman" panose="02020603050405020304" pitchFamily="18" charset="0"/>
              </a:rPr>
              <a:t>Riesgos Internos</a:t>
            </a:r>
            <a:r>
              <a:rPr lang="es-ES" sz="2000" dirty="0" smtClean="0">
                <a:solidFill>
                  <a:schemeClr val="tx2">
                    <a:lumMod val="60000"/>
                    <a:lumOff val="40000"/>
                  </a:schemeClr>
                </a:solidFill>
                <a:latin typeface="Times New Roman" panose="02020603050405020304" pitchFamily="18" charset="0"/>
                <a:cs typeface="Times New Roman" panose="02020603050405020304" pitchFamily="18" charset="0"/>
              </a:rPr>
              <a:t>:</a:t>
            </a:r>
          </a:p>
          <a:p>
            <a:pPr marL="285750" indent="-19050" algn="just">
              <a:buFont typeface="Wingdings" panose="05000000000000000000" pitchFamily="2" charset="2"/>
              <a:buChar char="§"/>
              <a:tabLst>
                <a:tab pos="266700" algn="l"/>
              </a:tabLst>
            </a:pPr>
            <a:r>
              <a:rPr lang="es-ES" dirty="0" smtClean="0">
                <a:latin typeface="Times New Roman" panose="02020603050405020304" pitchFamily="18" charset="0"/>
                <a:cs typeface="Times New Roman" panose="02020603050405020304" pitchFamily="18" charset="0"/>
              </a:rPr>
              <a:t> 	Suficientes medios humanos para acometer las tareas. Dispersión en las 	labores, evitando la concentración operativa (responsabilidades compartidas).</a:t>
            </a:r>
          </a:p>
          <a:p>
            <a:pPr marL="266700" algn="just">
              <a:tabLst>
                <a:tab pos="266700" algn="l"/>
              </a:tabLst>
            </a:pPr>
            <a:endParaRPr lang="es-ES" dirty="0" smtClean="0">
              <a:latin typeface="Times New Roman" panose="02020603050405020304" pitchFamily="18" charset="0"/>
              <a:cs typeface="Times New Roman" panose="02020603050405020304" pitchFamily="18" charset="0"/>
            </a:endParaRPr>
          </a:p>
          <a:p>
            <a:pPr marL="285750" indent="-19050" algn="just">
              <a:buFont typeface="Wingdings" panose="05000000000000000000" pitchFamily="2" charset="2"/>
              <a:buChar char="§"/>
              <a:tabLst>
                <a:tab pos="266700" algn="l"/>
              </a:tabLst>
            </a:pPr>
            <a:r>
              <a:rPr lang="es-ES" dirty="0" smtClean="0">
                <a:latin typeface="Times New Roman" panose="02020603050405020304" pitchFamily="18" charset="0"/>
                <a:cs typeface="Times New Roman" panose="02020603050405020304" pitchFamily="18" charset="0"/>
              </a:rPr>
              <a:t> 	Adecuada formación a todos los niveles, especializaciones, coordinación, 	organización y descripción de los procedimientos y las tareas encomendadas. 	Correcta selección de personal, políticas de reemplazo y formación.</a:t>
            </a:r>
          </a:p>
          <a:p>
            <a:pPr marL="266700" algn="just">
              <a:tabLst>
                <a:tab pos="266700" algn="l"/>
              </a:tabLst>
            </a:pPr>
            <a:endParaRPr lang="es-ES" dirty="0" smtClean="0">
              <a:latin typeface="Times New Roman" panose="02020603050405020304" pitchFamily="18" charset="0"/>
              <a:cs typeface="Times New Roman" panose="02020603050405020304" pitchFamily="18" charset="0"/>
            </a:endParaRPr>
          </a:p>
          <a:p>
            <a:pPr marL="285750" indent="-19050" algn="just">
              <a:buFont typeface="Wingdings" panose="05000000000000000000" pitchFamily="2" charset="2"/>
              <a:buChar char="§"/>
              <a:tabLst>
                <a:tab pos="266700" algn="l"/>
              </a:tabLst>
            </a:pPr>
            <a:r>
              <a:rPr lang="es-ES" dirty="0" smtClean="0">
                <a:latin typeface="Times New Roman" panose="02020603050405020304" pitchFamily="18" charset="0"/>
                <a:cs typeface="Times New Roman" panose="02020603050405020304" pitchFamily="18" charset="0"/>
              </a:rPr>
              <a:t> 	Herramientas informáticas de gestión fiables y seguras. </a:t>
            </a:r>
            <a:r>
              <a:rPr lang="es-ES" dirty="0" err="1" smtClean="0">
                <a:latin typeface="Times New Roman" panose="02020603050405020304" pitchFamily="18" charset="0"/>
                <a:cs typeface="Times New Roman" panose="02020603050405020304" pitchFamily="18" charset="0"/>
              </a:rPr>
              <a:t>Securización</a:t>
            </a:r>
            <a:r>
              <a:rPr lang="es-ES" dirty="0" smtClean="0">
                <a:latin typeface="Times New Roman" panose="02020603050405020304" pitchFamily="18" charset="0"/>
                <a:cs typeface="Times New Roman" panose="02020603050405020304" pitchFamily="18" charset="0"/>
              </a:rPr>
              <a:t> del 	sistema informático y de su contenido.</a:t>
            </a:r>
          </a:p>
          <a:p>
            <a:endParaRPr lang="es-ES" dirty="0">
              <a:latin typeface="Times New Roman" panose="02020603050405020304" pitchFamily="18" charset="0"/>
              <a:cs typeface="Times New Roman" panose="02020603050405020304" pitchFamily="18" charset="0"/>
            </a:endParaRPr>
          </a:p>
          <a:p>
            <a:r>
              <a:rPr lang="es-ES" sz="2000" b="1" i="1" dirty="0">
                <a:solidFill>
                  <a:schemeClr val="tx2">
                    <a:lumMod val="60000"/>
                    <a:lumOff val="40000"/>
                  </a:schemeClr>
                </a:solidFill>
                <a:latin typeface="Times New Roman" panose="02020603050405020304" pitchFamily="18" charset="0"/>
                <a:cs typeface="Times New Roman" panose="02020603050405020304" pitchFamily="18" charset="0"/>
              </a:rPr>
              <a:t>Riesgos </a:t>
            </a:r>
            <a:r>
              <a:rPr lang="es-ES" sz="2000" b="1" i="1" dirty="0" smtClean="0">
                <a:solidFill>
                  <a:schemeClr val="tx2">
                    <a:lumMod val="60000"/>
                    <a:lumOff val="40000"/>
                  </a:schemeClr>
                </a:solidFill>
                <a:latin typeface="Times New Roman" panose="02020603050405020304" pitchFamily="18" charset="0"/>
                <a:cs typeface="Times New Roman" panose="02020603050405020304" pitchFamily="18" charset="0"/>
              </a:rPr>
              <a:t>Externos:</a:t>
            </a:r>
          </a:p>
          <a:p>
            <a:pPr marL="285750" indent="-19050" algn="just">
              <a:buFont typeface="Wingdings" panose="05000000000000000000" pitchFamily="2" charset="2"/>
              <a:buChar char="§"/>
              <a:tabLst>
                <a:tab pos="266700" algn="l"/>
              </a:tabLst>
            </a:pPr>
            <a:r>
              <a:rPr lang="es-ES" dirty="0" smtClean="0">
                <a:latin typeface="Times New Roman" panose="02020603050405020304" pitchFamily="18" charset="0"/>
                <a:cs typeface="Times New Roman" panose="02020603050405020304" pitchFamily="18" charset="0"/>
              </a:rPr>
              <a:t>  	Evaluación </a:t>
            </a:r>
            <a:r>
              <a:rPr lang="es-ES" dirty="0">
                <a:latin typeface="Times New Roman" panose="02020603050405020304" pitchFamily="18" charset="0"/>
                <a:cs typeface="Times New Roman" panose="02020603050405020304" pitchFamily="18" charset="0"/>
              </a:rPr>
              <a:t>del </a:t>
            </a:r>
            <a:r>
              <a:rPr lang="es-ES" dirty="0" smtClean="0">
                <a:latin typeface="Times New Roman" panose="02020603050405020304" pitchFamily="18" charset="0"/>
                <a:cs typeface="Times New Roman" panose="02020603050405020304" pitchFamily="18" charset="0"/>
              </a:rPr>
              <a:t>Riesgo (gasto irregular): </a:t>
            </a:r>
            <a:r>
              <a:rPr lang="es-ES" dirty="0">
                <a:latin typeface="Times New Roman" panose="02020603050405020304" pitchFamily="18" charset="0"/>
                <a:cs typeface="Times New Roman" panose="02020603050405020304" pitchFamily="18" charset="0"/>
              </a:rPr>
              <a:t>Selección de Organismos y de operaciones. </a:t>
            </a:r>
            <a:r>
              <a:rPr lang="es-ES" dirty="0" smtClean="0">
                <a:latin typeface="Times New Roman" panose="02020603050405020304" pitchFamily="18" charset="0"/>
                <a:cs typeface="Times New Roman" panose="02020603050405020304" pitchFamily="18" charset="0"/>
              </a:rPr>
              <a:t>	Calificación </a:t>
            </a:r>
            <a:r>
              <a:rPr lang="es-ES" dirty="0">
                <a:latin typeface="Times New Roman" panose="02020603050405020304" pitchFamily="18" charset="0"/>
                <a:cs typeface="Times New Roman" panose="02020603050405020304" pitchFamily="18" charset="0"/>
              </a:rPr>
              <a:t>de </a:t>
            </a:r>
            <a:r>
              <a:rPr lang="es-ES" dirty="0" smtClean="0">
                <a:latin typeface="Times New Roman" panose="02020603050405020304" pitchFamily="18" charset="0"/>
                <a:cs typeface="Times New Roman" panose="02020603050405020304" pitchFamily="18" charset="0"/>
              </a:rPr>
              <a:t>Organismos </a:t>
            </a:r>
            <a:r>
              <a:rPr lang="es-ES" dirty="0">
                <a:latin typeface="Times New Roman" panose="02020603050405020304" pitchFamily="18" charset="0"/>
                <a:cs typeface="Times New Roman" panose="02020603050405020304" pitchFamily="18" charset="0"/>
              </a:rPr>
              <a:t>y operaciones: Riesgo inicial</a:t>
            </a:r>
            <a:r>
              <a:rPr lang="es-ES" dirty="0" smtClean="0">
                <a:latin typeface="Times New Roman" panose="02020603050405020304" pitchFamily="18" charset="0"/>
                <a:cs typeface="Times New Roman" panose="02020603050405020304" pitchFamily="18" charset="0"/>
              </a:rPr>
              <a:t>.</a:t>
            </a:r>
          </a:p>
          <a:p>
            <a:pPr marL="266700" algn="just">
              <a:tabLst>
                <a:tab pos="266700" algn="l"/>
              </a:tabLst>
            </a:pPr>
            <a:endParaRPr lang="es-ES" dirty="0">
              <a:latin typeface="Times New Roman" panose="02020603050405020304" pitchFamily="18" charset="0"/>
              <a:cs typeface="Times New Roman" panose="02020603050405020304" pitchFamily="18" charset="0"/>
            </a:endParaRPr>
          </a:p>
          <a:p>
            <a:pPr marL="285750" indent="-19050" algn="just">
              <a:buFont typeface="Wingdings" panose="05000000000000000000" pitchFamily="2" charset="2"/>
              <a:buChar char="§"/>
              <a:tabLst>
                <a:tab pos="266700" algn="l"/>
              </a:tabLst>
            </a:pPr>
            <a:r>
              <a:rPr lang="es-ES" dirty="0" smtClean="0">
                <a:latin typeface="Times New Roman" panose="02020603050405020304" pitchFamily="18" charset="0"/>
                <a:cs typeface="Times New Roman" panose="02020603050405020304" pitchFamily="18" charset="0"/>
              </a:rPr>
              <a:t> 	Análisis </a:t>
            </a:r>
            <a:r>
              <a:rPr lang="es-ES" dirty="0">
                <a:latin typeface="Times New Roman" panose="02020603050405020304" pitchFamily="18" charset="0"/>
                <a:cs typeface="Times New Roman" panose="02020603050405020304" pitchFamily="18" charset="0"/>
              </a:rPr>
              <a:t>del impacto de las verificaciones existentes: Riesgo </a:t>
            </a:r>
            <a:r>
              <a:rPr lang="es-ES" dirty="0" smtClean="0">
                <a:latin typeface="Times New Roman" panose="02020603050405020304" pitchFamily="18" charset="0"/>
                <a:cs typeface="Times New Roman" panose="02020603050405020304" pitchFamily="18" charset="0"/>
              </a:rPr>
              <a:t>residual.</a:t>
            </a:r>
          </a:p>
          <a:p>
            <a:pPr marL="266700" algn="just">
              <a:tabLst>
                <a:tab pos="266700" algn="l"/>
              </a:tabLst>
            </a:pPr>
            <a:endParaRPr lang="es-ES" dirty="0">
              <a:latin typeface="Times New Roman" panose="02020603050405020304" pitchFamily="18" charset="0"/>
              <a:cs typeface="Times New Roman" panose="02020603050405020304" pitchFamily="18" charset="0"/>
            </a:endParaRPr>
          </a:p>
          <a:p>
            <a:pPr marL="285750" indent="-19050" algn="just">
              <a:buFont typeface="Wingdings" panose="05000000000000000000" pitchFamily="2" charset="2"/>
              <a:buChar char="§"/>
              <a:tabLst>
                <a:tab pos="266700" algn="l"/>
              </a:tabLst>
            </a:pPr>
            <a:r>
              <a:rPr lang="es-ES" dirty="0" smtClean="0">
                <a:latin typeface="Times New Roman" panose="02020603050405020304" pitchFamily="18" charset="0"/>
                <a:cs typeface="Times New Roman" panose="02020603050405020304" pitchFamily="18" charset="0"/>
              </a:rPr>
              <a:t> 	Plan </a:t>
            </a:r>
            <a:r>
              <a:rPr lang="es-ES" dirty="0">
                <a:latin typeface="Times New Roman" panose="02020603050405020304" pitchFamily="18" charset="0"/>
                <a:cs typeface="Times New Roman" panose="02020603050405020304" pitchFamily="18" charset="0"/>
              </a:rPr>
              <a:t>de Acción para minimizar el riesgo residual: resultados de las verificaciones: </a:t>
            </a:r>
            <a:r>
              <a:rPr lang="es-ES" dirty="0" smtClean="0">
                <a:latin typeface="Times New Roman" panose="02020603050405020304" pitchFamily="18" charset="0"/>
                <a:cs typeface="Times New Roman" panose="02020603050405020304" pitchFamily="18" charset="0"/>
              </a:rPr>
              <a:t>	Riesgo </a:t>
            </a:r>
            <a:r>
              <a:rPr lang="es-ES" dirty="0">
                <a:latin typeface="Times New Roman" panose="02020603050405020304" pitchFamily="18" charset="0"/>
                <a:cs typeface="Times New Roman" panose="02020603050405020304" pitchFamily="18" charset="0"/>
              </a:rPr>
              <a:t>final.</a:t>
            </a:r>
          </a:p>
          <a:p>
            <a:endParaRPr lang="es-ES" dirty="0" smtClean="0">
              <a:latin typeface="Times New Roman" panose="02020603050405020304" pitchFamily="18" charset="0"/>
              <a:cs typeface="Times New Roman" panose="02020603050405020304" pitchFamily="18" charset="0"/>
            </a:endParaRPr>
          </a:p>
          <a:p>
            <a:pPr marL="285750" indent="-19050">
              <a:buFont typeface="Wingdings" panose="05000000000000000000" pitchFamily="2" charset="2"/>
              <a:buChar char="§"/>
              <a:tabLst>
                <a:tab pos="266700" algn="l"/>
              </a:tabLst>
            </a:pPr>
            <a:endParaRPr lang="es-ES" dirty="0">
              <a:latin typeface="Times New Roman" panose="02020603050405020304" pitchFamily="18" charset="0"/>
              <a:cs typeface="Times New Roman" panose="02020603050405020304" pitchFamily="18" charset="0"/>
            </a:endParaRPr>
          </a:p>
          <a:p>
            <a:endParaRPr lang="es-ES" dirty="0">
              <a:latin typeface="Times New Roman" panose="02020603050405020304" pitchFamily="18" charset="0"/>
              <a:cs typeface="Times New Roman" panose="02020603050405020304" pitchFamily="18" charset="0"/>
            </a:endParaRPr>
          </a:p>
        </p:txBody>
      </p:sp>
      <p:grpSp>
        <p:nvGrpSpPr>
          <p:cNvPr id="12" name="11 Grupo"/>
          <p:cNvGrpSpPr/>
          <p:nvPr/>
        </p:nvGrpSpPr>
        <p:grpSpPr>
          <a:xfrm>
            <a:off x="57150" y="23815"/>
            <a:ext cx="8961438" cy="716480"/>
            <a:chOff x="57150" y="23814"/>
            <a:chExt cx="8961437" cy="716480"/>
          </a:xfrm>
        </p:grpSpPr>
        <p:pic>
          <p:nvPicPr>
            <p:cNvPr id="13"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70287792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57150" y="1193246"/>
            <a:ext cx="8961439" cy="5786199"/>
          </a:xfrm>
          <a:prstGeom prst="rect">
            <a:avLst/>
          </a:prstGeom>
          <a:noFill/>
        </p:spPr>
        <p:txBody>
          <a:bodyPr wrap="square" rtlCol="0">
            <a:spAutoFit/>
          </a:bodyPr>
          <a:lstStyle/>
          <a:p>
            <a:pPr algn="just"/>
            <a:r>
              <a:rPr lang="es-ES" dirty="0" smtClean="0">
                <a:latin typeface="Times New Roman" panose="02020603050405020304" pitchFamily="18" charset="0"/>
                <a:cs typeface="Times New Roman" panose="02020603050405020304" pitchFamily="18" charset="0"/>
              </a:rPr>
              <a:t>Herramientas para la Gestión del Riesgo:</a:t>
            </a:r>
          </a:p>
          <a:p>
            <a:pPr algn="just"/>
            <a:endParaRPr lang="es-ES" dirty="0">
              <a:latin typeface="Times New Roman" panose="02020603050405020304" pitchFamily="18" charset="0"/>
              <a:cs typeface="Times New Roman" panose="02020603050405020304" pitchFamily="18" charset="0"/>
            </a:endParaRPr>
          </a:p>
          <a:p>
            <a:pPr algn="just"/>
            <a:r>
              <a:rPr lang="es-ES" dirty="0" smtClean="0">
                <a:latin typeface="Times New Roman" panose="02020603050405020304" pitchFamily="18" charset="0"/>
                <a:cs typeface="Times New Roman" panose="02020603050405020304" pitchFamily="18" charset="0"/>
              </a:rPr>
              <a:t>Con objeto de prevenir, detectar y corregir las irregularidades, recuperar los importes indebidos y descubrir los posibles casos de sospecha de fraude, se manejarán cuatro Registros básicos:</a:t>
            </a:r>
          </a:p>
          <a:p>
            <a:pPr algn="just"/>
            <a:endParaRPr lang="es-ES" dirty="0">
              <a:latin typeface="Times New Roman" panose="02020603050405020304" pitchFamily="18" charset="0"/>
              <a:cs typeface="Times New Roman" panose="02020603050405020304" pitchFamily="18" charset="0"/>
            </a:endParaRPr>
          </a:p>
          <a:p>
            <a:pPr marL="542925" algn="just">
              <a:buBlip>
                <a:blip r:embed="rId2"/>
              </a:buBlip>
            </a:pPr>
            <a:r>
              <a:rPr lang="es-ES" dirty="0" smtClean="0">
                <a:latin typeface="Times New Roman" panose="02020603050405020304" pitchFamily="18" charset="0"/>
                <a:cs typeface="Times New Roman" panose="02020603050405020304" pitchFamily="18" charset="0"/>
              </a:rPr>
              <a:t>	</a:t>
            </a:r>
            <a:r>
              <a:rPr lang="es-ES" b="1" i="1" dirty="0" smtClean="0">
                <a:solidFill>
                  <a:srgbClr val="FF0000"/>
                </a:solidFill>
                <a:latin typeface="Times New Roman" panose="02020603050405020304" pitchFamily="18" charset="0"/>
                <a:cs typeface="Times New Roman" panose="02020603050405020304" pitchFamily="18" charset="0"/>
              </a:rPr>
              <a:t>Registro de Deudores</a:t>
            </a:r>
            <a:r>
              <a:rPr lang="es-ES" dirty="0" smtClean="0">
                <a:latin typeface="Times New Roman" panose="02020603050405020304" pitchFamily="18" charset="0"/>
                <a:cs typeface="Times New Roman" panose="02020603050405020304" pitchFamily="18" charset="0"/>
              </a:rPr>
              <a:t>: como base de datos alimentada con los resultados de los 	controles que detectan irregularidades. Seguimiento contable.</a:t>
            </a:r>
          </a:p>
          <a:p>
            <a:pPr marL="542925" algn="just"/>
            <a:endParaRPr lang="es-ES" dirty="0">
              <a:latin typeface="Times New Roman" panose="02020603050405020304" pitchFamily="18" charset="0"/>
              <a:cs typeface="Times New Roman" panose="02020603050405020304" pitchFamily="18" charset="0"/>
            </a:endParaRPr>
          </a:p>
          <a:p>
            <a:pPr marL="542925" algn="just">
              <a:buBlip>
                <a:blip r:embed="rId2"/>
              </a:buBlip>
            </a:pPr>
            <a:r>
              <a:rPr lang="es-ES" dirty="0" smtClean="0">
                <a:latin typeface="Times New Roman" panose="02020603050405020304" pitchFamily="18" charset="0"/>
                <a:cs typeface="Times New Roman" panose="02020603050405020304" pitchFamily="18" charset="0"/>
              </a:rPr>
              <a:t>	</a:t>
            </a:r>
            <a:r>
              <a:rPr lang="es-ES" b="1" i="1" dirty="0" smtClean="0">
                <a:solidFill>
                  <a:srgbClr val="FF0000"/>
                </a:solidFill>
                <a:latin typeface="Times New Roman" panose="02020603050405020304" pitchFamily="18" charset="0"/>
                <a:cs typeface="Times New Roman" panose="02020603050405020304" pitchFamily="18" charset="0"/>
              </a:rPr>
              <a:t>Registro de Reintegros</a:t>
            </a:r>
            <a:r>
              <a:rPr lang="es-ES" dirty="0" smtClean="0">
                <a:latin typeface="Times New Roman" panose="02020603050405020304" pitchFamily="18" charset="0"/>
                <a:cs typeface="Times New Roman" panose="02020603050405020304" pitchFamily="18" charset="0"/>
              </a:rPr>
              <a:t>: como continuación del registro de deudores cuando la 	irregularidad sea calificada como recuperación. Seguimiento administrativo.</a:t>
            </a:r>
          </a:p>
          <a:p>
            <a:pPr marL="542925" algn="just">
              <a:buBlip>
                <a:blip r:embed="rId2"/>
              </a:buBlip>
            </a:pPr>
            <a:endParaRPr lang="es-ES" dirty="0">
              <a:latin typeface="Times New Roman" panose="02020603050405020304" pitchFamily="18" charset="0"/>
              <a:cs typeface="Times New Roman" panose="02020603050405020304" pitchFamily="18" charset="0"/>
            </a:endParaRPr>
          </a:p>
          <a:p>
            <a:pPr marL="542925" algn="just">
              <a:buBlip>
                <a:blip r:embed="rId2"/>
              </a:buBlip>
            </a:pPr>
            <a:r>
              <a:rPr lang="es-ES" dirty="0" smtClean="0">
                <a:latin typeface="Times New Roman" panose="02020603050405020304" pitchFamily="18" charset="0"/>
                <a:cs typeface="Times New Roman" panose="02020603050405020304" pitchFamily="18" charset="0"/>
              </a:rPr>
              <a:t>	</a:t>
            </a:r>
            <a:r>
              <a:rPr lang="es-ES" b="1" i="1" dirty="0" smtClean="0">
                <a:solidFill>
                  <a:srgbClr val="FF0000"/>
                </a:solidFill>
                <a:latin typeface="Times New Roman" panose="02020603050405020304" pitchFamily="18" charset="0"/>
                <a:cs typeface="Times New Roman" panose="02020603050405020304" pitchFamily="18" charset="0"/>
              </a:rPr>
              <a:t>Registro de Interrupciones</a:t>
            </a:r>
            <a:r>
              <a:rPr lang="es-ES" dirty="0" smtClean="0">
                <a:latin typeface="Times New Roman" panose="02020603050405020304" pitchFamily="18" charset="0"/>
                <a:cs typeface="Times New Roman" panose="02020603050405020304" pitchFamily="18" charset="0"/>
              </a:rPr>
              <a:t>: como base de datos alimentada con los 	resultados de 	auditorías de sistemas o tasas de error de los informes anuales de auditoría.</a:t>
            </a:r>
          </a:p>
          <a:p>
            <a:pPr marL="542925" algn="just">
              <a:buBlip>
                <a:blip r:embed="rId2"/>
              </a:buBlip>
            </a:pPr>
            <a:endParaRPr lang="es-ES" dirty="0">
              <a:latin typeface="Times New Roman" panose="02020603050405020304" pitchFamily="18" charset="0"/>
              <a:cs typeface="Times New Roman" panose="02020603050405020304" pitchFamily="18" charset="0"/>
            </a:endParaRPr>
          </a:p>
          <a:p>
            <a:pPr marL="542925" algn="just">
              <a:buBlip>
                <a:blip r:embed="rId2"/>
              </a:buBlip>
            </a:pPr>
            <a:r>
              <a:rPr lang="es-ES" dirty="0" smtClean="0">
                <a:latin typeface="Times New Roman" panose="02020603050405020304" pitchFamily="18" charset="0"/>
                <a:cs typeface="Times New Roman" panose="02020603050405020304" pitchFamily="18" charset="0"/>
              </a:rPr>
              <a:t>	</a:t>
            </a:r>
            <a:r>
              <a:rPr lang="es-ES" b="1" i="1" dirty="0" smtClean="0">
                <a:solidFill>
                  <a:srgbClr val="FF0000"/>
                </a:solidFill>
                <a:latin typeface="Times New Roman" panose="02020603050405020304" pitchFamily="18" charset="0"/>
                <a:cs typeface="Times New Roman" panose="02020603050405020304" pitchFamily="18" charset="0"/>
              </a:rPr>
              <a:t>Registro de Riesgos</a:t>
            </a:r>
            <a:r>
              <a:rPr lang="es-ES" dirty="0" smtClean="0">
                <a:latin typeface="Times New Roman" panose="02020603050405020304" pitchFamily="18" charset="0"/>
                <a:cs typeface="Times New Roman" panose="02020603050405020304" pitchFamily="18" charset="0"/>
              </a:rPr>
              <a:t>: como base de datos alimentada y calificada con:</a:t>
            </a:r>
          </a:p>
          <a:p>
            <a:pPr marL="1257300" algn="just">
              <a:buFont typeface="Arial" panose="020B0604020202020204" pitchFamily="34" charset="0"/>
              <a:buChar char="•"/>
              <a:tabLst>
                <a:tab pos="1257300" algn="l"/>
              </a:tabLst>
            </a:pPr>
            <a:r>
              <a:rPr lang="es-ES" dirty="0" smtClean="0">
                <a:latin typeface="Times New Roman" panose="02020603050405020304" pitchFamily="18" charset="0"/>
                <a:cs typeface="Times New Roman" panose="02020603050405020304" pitchFamily="18" charset="0"/>
              </a:rPr>
              <a:t>	</a:t>
            </a:r>
            <a:r>
              <a:rPr lang="es-ES" sz="1600" dirty="0" smtClean="0">
                <a:latin typeface="Times New Roman" panose="02020603050405020304" pitchFamily="18" charset="0"/>
                <a:cs typeface="Times New Roman" panose="02020603050405020304" pitchFamily="18" charset="0"/>
              </a:rPr>
              <a:t>Variables relacionadas con la naturaleza del gasto</a:t>
            </a:r>
          </a:p>
          <a:p>
            <a:pPr marL="1257300" algn="just">
              <a:buFont typeface="Arial" panose="020B0604020202020204" pitchFamily="34" charset="0"/>
              <a:buChar char="•"/>
              <a:tabLst>
                <a:tab pos="1257300" algn="l"/>
              </a:tabLst>
            </a:pPr>
            <a:r>
              <a:rPr lang="es-ES" sz="1600" dirty="0">
                <a:latin typeface="Times New Roman" panose="02020603050405020304" pitchFamily="18" charset="0"/>
                <a:cs typeface="Times New Roman" panose="02020603050405020304" pitchFamily="18" charset="0"/>
              </a:rPr>
              <a:t>	</a:t>
            </a:r>
            <a:r>
              <a:rPr lang="es-ES" sz="1600" dirty="0" smtClean="0">
                <a:latin typeface="Times New Roman" panose="02020603050405020304" pitchFamily="18" charset="0"/>
                <a:cs typeface="Times New Roman" panose="02020603050405020304" pitchFamily="18" charset="0"/>
              </a:rPr>
              <a:t>Variables relacionadas con la gestión del gasto o la gestión del Organismo</a:t>
            </a:r>
          </a:p>
          <a:p>
            <a:pPr marL="1257300" algn="just">
              <a:buFont typeface="Arial" panose="020B0604020202020204" pitchFamily="34" charset="0"/>
              <a:buChar char="•"/>
              <a:tabLst>
                <a:tab pos="1257300" algn="l"/>
              </a:tabLst>
            </a:pPr>
            <a:r>
              <a:rPr lang="es-ES" sz="1600" dirty="0">
                <a:latin typeface="Times New Roman" panose="02020603050405020304" pitchFamily="18" charset="0"/>
                <a:cs typeface="Times New Roman" panose="02020603050405020304" pitchFamily="18" charset="0"/>
              </a:rPr>
              <a:t>	</a:t>
            </a:r>
            <a:r>
              <a:rPr lang="es-ES" sz="1600" dirty="0" smtClean="0">
                <a:latin typeface="Times New Roman" panose="02020603050405020304" pitchFamily="18" charset="0"/>
                <a:cs typeface="Times New Roman" panose="02020603050405020304" pitchFamily="18" charset="0"/>
              </a:rPr>
              <a:t>Variables relacionadas con los resultados de los controles</a:t>
            </a:r>
          </a:p>
          <a:p>
            <a:pPr marL="1257300" algn="just">
              <a:buFont typeface="Arial" panose="020B0604020202020204" pitchFamily="34" charset="0"/>
              <a:buChar char="•"/>
              <a:tabLst>
                <a:tab pos="1257300" algn="l"/>
              </a:tabLst>
            </a:pPr>
            <a:r>
              <a:rPr lang="es-ES" sz="1600" dirty="0">
                <a:latin typeface="Times New Roman" panose="02020603050405020304" pitchFamily="18" charset="0"/>
                <a:cs typeface="Times New Roman" panose="02020603050405020304" pitchFamily="18" charset="0"/>
              </a:rPr>
              <a:t>	</a:t>
            </a:r>
            <a:r>
              <a:rPr lang="es-ES" sz="1600" dirty="0" smtClean="0">
                <a:latin typeface="Times New Roman" panose="02020603050405020304" pitchFamily="18" charset="0"/>
                <a:cs typeface="Times New Roman" panose="02020603050405020304" pitchFamily="18" charset="0"/>
              </a:rPr>
              <a:t>Variables relacionadas con los resultados de las labores de AG y AC</a:t>
            </a:r>
            <a:endParaRPr lang="es-ES" sz="1600" dirty="0">
              <a:latin typeface="Times New Roman" panose="02020603050405020304" pitchFamily="18" charset="0"/>
              <a:cs typeface="Times New Roman" panose="02020603050405020304" pitchFamily="18" charset="0"/>
            </a:endParaRPr>
          </a:p>
          <a:p>
            <a:pPr algn="just"/>
            <a:endParaRPr lang="es-ES" sz="1600" dirty="0" smtClean="0">
              <a:latin typeface="Times New Roman" panose="02020603050405020304" pitchFamily="18" charset="0"/>
              <a:cs typeface="Times New Roman" panose="02020603050405020304" pitchFamily="18" charset="0"/>
            </a:endParaRPr>
          </a:p>
          <a:p>
            <a:pPr algn="just"/>
            <a:endParaRPr lang="es-ES" dirty="0">
              <a:latin typeface="Times New Roman" panose="02020603050405020304" pitchFamily="18" charset="0"/>
              <a:cs typeface="Times New Roman" panose="02020603050405020304" pitchFamily="18" charset="0"/>
            </a:endParaRPr>
          </a:p>
        </p:txBody>
      </p:sp>
      <p:sp>
        <p:nvSpPr>
          <p:cNvPr id="8" name="7 CuadroTexto"/>
          <p:cNvSpPr txBox="1"/>
          <p:nvPr/>
        </p:nvSpPr>
        <p:spPr>
          <a:xfrm>
            <a:off x="1590675" y="718623"/>
            <a:ext cx="6636221" cy="338554"/>
          </a:xfrm>
          <a:prstGeom prst="rect">
            <a:avLst/>
          </a:prstGeom>
          <a:noFill/>
        </p:spPr>
        <p:txBody>
          <a:bodyPr wrap="square" rtlCol="0">
            <a:spAutoFit/>
          </a:bodyPr>
          <a:lstStyle/>
          <a:p>
            <a:r>
              <a:rPr lang="es-ES" sz="1600"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Sistemas de Gestión y Control</a:t>
            </a:r>
            <a:endParaRPr lang="es-ES" sz="1600"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grpSp>
        <p:nvGrpSpPr>
          <p:cNvPr id="9" name="8 Grupo"/>
          <p:cNvGrpSpPr/>
          <p:nvPr/>
        </p:nvGrpSpPr>
        <p:grpSpPr>
          <a:xfrm>
            <a:off x="57150" y="23815"/>
            <a:ext cx="8961438" cy="716480"/>
            <a:chOff x="57150" y="23814"/>
            <a:chExt cx="8961437" cy="716480"/>
          </a:xfrm>
        </p:grpSpPr>
        <p:pic>
          <p:nvPicPr>
            <p:cNvPr id="11" name="2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6" descr="flag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3143229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Objeto"/>
          <p:cNvGraphicFramePr>
            <a:graphicFrameLocks noChangeAspect="1"/>
          </p:cNvGraphicFramePr>
          <p:nvPr>
            <p:extLst>
              <p:ext uri="{D42A27DB-BD31-4B8C-83A1-F6EECF244321}">
                <p14:modId xmlns:p14="http://schemas.microsoft.com/office/powerpoint/2010/main" val="3481135422"/>
              </p:ext>
            </p:extLst>
          </p:nvPr>
        </p:nvGraphicFramePr>
        <p:xfrm>
          <a:off x="395536" y="1704975"/>
          <a:ext cx="8148637" cy="5153025"/>
        </p:xfrm>
        <a:graphic>
          <a:graphicData uri="http://schemas.openxmlformats.org/presentationml/2006/ole">
            <mc:AlternateContent xmlns:mc="http://schemas.openxmlformats.org/markup-compatibility/2006">
              <mc:Choice xmlns:v="urn:schemas-microsoft-com:vml" Requires="v">
                <p:oleObj spid="_x0000_s5160" r:id="rId3" imgW="7613257" imgH="4817610" progId="Visio.Drawing.11">
                  <p:embed/>
                </p:oleObj>
              </mc:Choice>
              <mc:Fallback>
                <p:oleObj r:id="rId3" imgW="7613257" imgH="4817610" progId="Visio.Drawing.11">
                  <p:embed/>
                  <p:pic>
                    <p:nvPicPr>
                      <p:cNvPr id="0" name="1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704975"/>
                        <a:ext cx="8148637" cy="515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7 CuadroTexto"/>
          <p:cNvSpPr txBox="1"/>
          <p:nvPr/>
        </p:nvSpPr>
        <p:spPr>
          <a:xfrm>
            <a:off x="1590675" y="718623"/>
            <a:ext cx="6636221" cy="338554"/>
          </a:xfrm>
          <a:prstGeom prst="rect">
            <a:avLst/>
          </a:prstGeom>
          <a:noFill/>
        </p:spPr>
        <p:txBody>
          <a:bodyPr wrap="square" rtlCol="0">
            <a:spAutoFit/>
          </a:bodyPr>
          <a:lstStyle/>
          <a:p>
            <a:r>
              <a:rPr lang="es-ES" sz="1600"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Sistemas de Gestión y Control</a:t>
            </a:r>
            <a:endParaRPr lang="es-ES" sz="1600"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grpSp>
        <p:nvGrpSpPr>
          <p:cNvPr id="9" name="8 Grupo"/>
          <p:cNvGrpSpPr/>
          <p:nvPr/>
        </p:nvGrpSpPr>
        <p:grpSpPr>
          <a:xfrm>
            <a:off x="57150" y="23815"/>
            <a:ext cx="8961438" cy="716480"/>
            <a:chOff x="57150" y="23814"/>
            <a:chExt cx="8961437" cy="716480"/>
          </a:xfrm>
        </p:grpSpPr>
        <p:pic>
          <p:nvPicPr>
            <p:cNvPr id="10" name="2 Imagen"/>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descr="flag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
        <p:nvSpPr>
          <p:cNvPr id="3" name="2 Elipse"/>
          <p:cNvSpPr/>
          <p:nvPr/>
        </p:nvSpPr>
        <p:spPr>
          <a:xfrm>
            <a:off x="2627784" y="1736812"/>
            <a:ext cx="864096" cy="360040"/>
          </a:xfrm>
          <a:prstGeom prst="ellipse">
            <a:avLst/>
          </a:prstGeom>
          <a:solidFill>
            <a:schemeClr val="bg1">
              <a:lumMod val="95000"/>
            </a:schemeClr>
          </a:solidFill>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3 CuadroTexto"/>
          <p:cNvSpPr txBox="1"/>
          <p:nvPr/>
        </p:nvSpPr>
        <p:spPr>
          <a:xfrm>
            <a:off x="2735796" y="1747555"/>
            <a:ext cx="648072" cy="338554"/>
          </a:xfrm>
          <a:prstGeom prst="rect">
            <a:avLst/>
          </a:prstGeom>
          <a:noFill/>
        </p:spPr>
        <p:txBody>
          <a:bodyPr wrap="square" rtlCol="0">
            <a:spAutoFit/>
          </a:bodyPr>
          <a:lstStyle/>
          <a:p>
            <a:r>
              <a:rPr lang="es-ES" sz="800" dirty="0" smtClean="0"/>
              <a:t>Control AG</a:t>
            </a:r>
          </a:p>
          <a:p>
            <a:r>
              <a:rPr lang="es-ES" sz="800" dirty="0" smtClean="0"/>
              <a:t>Art. 125.5</a:t>
            </a:r>
            <a:endParaRPr lang="es-ES" sz="800" dirty="0"/>
          </a:p>
        </p:txBody>
      </p:sp>
      <p:cxnSp>
        <p:nvCxnSpPr>
          <p:cNvPr id="6" name="5 Conector recto de flecha"/>
          <p:cNvCxnSpPr/>
          <p:nvPr/>
        </p:nvCxnSpPr>
        <p:spPr>
          <a:xfrm flipH="1">
            <a:off x="2195736" y="2096852"/>
            <a:ext cx="864096" cy="1044116"/>
          </a:xfrm>
          <a:prstGeom prst="straightConnector1">
            <a:avLst/>
          </a:prstGeom>
          <a:ln w="12700" cap="sq">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5" name="4 Redondear rectángulo de esquina diagonal"/>
          <p:cNvSpPr/>
          <p:nvPr/>
        </p:nvSpPr>
        <p:spPr>
          <a:xfrm>
            <a:off x="3707904" y="4005064"/>
            <a:ext cx="1368152" cy="648072"/>
          </a:xfrm>
          <a:prstGeom prst="round2Diag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7" name="6 CuadroTexto"/>
          <p:cNvSpPr txBox="1"/>
          <p:nvPr/>
        </p:nvSpPr>
        <p:spPr>
          <a:xfrm>
            <a:off x="3635896" y="4077072"/>
            <a:ext cx="1574464" cy="461665"/>
          </a:xfrm>
          <a:prstGeom prst="rect">
            <a:avLst/>
          </a:prstGeom>
          <a:noFill/>
        </p:spPr>
        <p:txBody>
          <a:bodyPr wrap="square" rtlCol="0">
            <a:spAutoFit/>
          </a:bodyPr>
          <a:lstStyle/>
          <a:p>
            <a:r>
              <a:rPr lang="es-ES" sz="800" b="1" dirty="0" smtClean="0"/>
              <a:t>Informe Anual Auditoría:</a:t>
            </a:r>
          </a:p>
          <a:p>
            <a:r>
              <a:rPr lang="es-ES" sz="800" b="1" dirty="0" smtClean="0"/>
              <a:t>      Tasa error &gt; 2%</a:t>
            </a:r>
          </a:p>
          <a:p>
            <a:r>
              <a:rPr lang="es-ES" sz="800" b="1" dirty="0" smtClean="0"/>
              <a:t>      Auditoría sistemas con 3 ò 4</a:t>
            </a:r>
            <a:endParaRPr lang="es-ES" sz="800" b="1" dirty="0"/>
          </a:p>
        </p:txBody>
      </p:sp>
      <p:cxnSp>
        <p:nvCxnSpPr>
          <p:cNvPr id="14" name="13 Conector angular"/>
          <p:cNvCxnSpPr/>
          <p:nvPr/>
        </p:nvCxnSpPr>
        <p:spPr>
          <a:xfrm rot="16200000" flipH="1">
            <a:off x="3376462" y="3976463"/>
            <a:ext cx="518866" cy="144016"/>
          </a:xfrm>
          <a:prstGeom prst="bentConnector2">
            <a:avLst/>
          </a:prstGeom>
          <a:ln w="12700">
            <a:tailEnd type="triangle"/>
          </a:ln>
        </p:spPr>
        <p:style>
          <a:lnRef idx="1">
            <a:schemeClr val="dk1"/>
          </a:lnRef>
          <a:fillRef idx="0">
            <a:schemeClr val="dk1"/>
          </a:fillRef>
          <a:effectRef idx="0">
            <a:schemeClr val="dk1"/>
          </a:effectRef>
          <a:fontRef idx="minor">
            <a:schemeClr val="tx1"/>
          </a:fontRef>
        </p:style>
      </p:cxnSp>
      <p:cxnSp>
        <p:nvCxnSpPr>
          <p:cNvPr id="32" name="31 Conector angular"/>
          <p:cNvCxnSpPr/>
          <p:nvPr/>
        </p:nvCxnSpPr>
        <p:spPr>
          <a:xfrm flipV="1">
            <a:off x="5076056" y="3789038"/>
            <a:ext cx="1296144" cy="518866"/>
          </a:xfrm>
          <a:prstGeom prst="bentConnector3">
            <a:avLst>
              <a:gd name="adj1" fmla="val 9959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757873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4" y="1556793"/>
            <a:ext cx="8712967" cy="5170646"/>
          </a:xfrm>
          <a:prstGeom prst="rect">
            <a:avLst/>
          </a:prstGeom>
          <a:noFill/>
        </p:spPr>
        <p:txBody>
          <a:bodyPr wrap="square" rtlCol="0">
            <a:spAutoFit/>
          </a:bodyPr>
          <a:lstStyle/>
          <a:p>
            <a:r>
              <a:rPr lang="es-ES" b="1" u="sng" dirty="0" smtClean="0">
                <a:solidFill>
                  <a:srgbClr val="FF0000"/>
                </a:solidFill>
              </a:rPr>
              <a:t>Arts. 134: Los pagos se compondrán de</a:t>
            </a:r>
            <a:r>
              <a:rPr lang="es-ES" b="1" dirty="0" smtClean="0">
                <a:solidFill>
                  <a:srgbClr val="FF0000"/>
                </a:solidFill>
              </a:rPr>
              <a:t>:</a:t>
            </a:r>
          </a:p>
          <a:p>
            <a:pPr marL="742950" lvl="1" indent="-285750">
              <a:buFont typeface="Wingdings" panose="05000000000000000000" pitchFamily="2" charset="2"/>
              <a:buChar char="v"/>
            </a:pPr>
            <a:r>
              <a:rPr lang="es-ES" dirty="0" smtClean="0"/>
              <a:t>   </a:t>
            </a:r>
            <a:r>
              <a:rPr lang="es-ES" sz="1400" dirty="0" smtClean="0"/>
              <a:t>prefinanciación</a:t>
            </a:r>
            <a:r>
              <a:rPr lang="es-ES" sz="1400" dirty="0"/>
              <a:t>: </a:t>
            </a:r>
            <a:r>
              <a:rPr lang="es-ES" sz="1400" dirty="0" smtClean="0"/>
              <a:t>1,5% </a:t>
            </a:r>
            <a:r>
              <a:rPr lang="es-ES" sz="1400" dirty="0"/>
              <a:t>+ </a:t>
            </a:r>
            <a:r>
              <a:rPr lang="es-ES" sz="1400" dirty="0" smtClean="0"/>
              <a:t>1,5% </a:t>
            </a:r>
            <a:r>
              <a:rPr lang="es-ES" sz="1400" dirty="0"/>
              <a:t>+ </a:t>
            </a:r>
            <a:r>
              <a:rPr lang="es-ES" sz="1400" dirty="0" smtClean="0"/>
              <a:t>1,5% </a:t>
            </a:r>
            <a:r>
              <a:rPr lang="es-ES" sz="1400" dirty="0"/>
              <a:t>+ </a:t>
            </a:r>
            <a:r>
              <a:rPr lang="es-ES" sz="1400" dirty="0" smtClean="0"/>
              <a:t>22,25% (anticipos anuales acumulados)</a:t>
            </a:r>
            <a:endParaRPr lang="es-ES" sz="1400" dirty="0"/>
          </a:p>
          <a:p>
            <a:pPr marL="742950" lvl="1" indent="-285750">
              <a:buFont typeface="Wingdings" panose="05000000000000000000" pitchFamily="2" charset="2"/>
              <a:buChar char="v"/>
            </a:pPr>
            <a:r>
              <a:rPr lang="es-ES" sz="1400" dirty="0"/>
              <a:t>	pagos intermedios (pagos anuales 90</a:t>
            </a:r>
            <a:r>
              <a:rPr lang="es-ES" sz="1400" dirty="0" smtClean="0"/>
              <a:t>% + </a:t>
            </a:r>
            <a:r>
              <a:rPr lang="es-ES" sz="1400" dirty="0"/>
              <a:t>pago saldo </a:t>
            </a:r>
            <a:r>
              <a:rPr lang="es-ES" sz="1400" dirty="0" smtClean="0"/>
              <a:t>anual 10%) (art. 130)</a:t>
            </a:r>
            <a:endParaRPr lang="es-ES" sz="1400" dirty="0"/>
          </a:p>
          <a:p>
            <a:pPr marL="742950" lvl="1" indent="-285750">
              <a:buFont typeface="Wingdings" panose="05000000000000000000" pitchFamily="2" charset="2"/>
              <a:buChar char="v"/>
            </a:pPr>
            <a:r>
              <a:rPr lang="es-ES" sz="1400" dirty="0"/>
              <a:t>	pago saldo final (corresponderá al 5% del Programa)</a:t>
            </a:r>
          </a:p>
          <a:p>
            <a:endParaRPr lang="es-ES" b="1" dirty="0" smtClean="0"/>
          </a:p>
          <a:p>
            <a:r>
              <a:rPr lang="es-ES" b="1" u="sng" dirty="0" smtClean="0">
                <a:solidFill>
                  <a:srgbClr val="FF0000"/>
                </a:solidFill>
              </a:rPr>
              <a:t>Art. 59.5 (RF): Antes del 15 feb, respecto del año anterior (jun-jul) se presentarán</a:t>
            </a:r>
            <a:r>
              <a:rPr lang="es-ES" b="1" dirty="0" smtClean="0">
                <a:solidFill>
                  <a:srgbClr val="FF0000"/>
                </a:solidFill>
              </a:rPr>
              <a:t>:</a:t>
            </a:r>
          </a:p>
          <a:p>
            <a:pPr marL="742950" lvl="1" indent="-285750">
              <a:buFont typeface="Wingdings" panose="05000000000000000000" pitchFamily="2" charset="2"/>
              <a:buChar char="v"/>
            </a:pPr>
            <a:r>
              <a:rPr lang="es-ES" dirty="0" smtClean="0"/>
              <a:t>  </a:t>
            </a:r>
            <a:r>
              <a:rPr lang="es-ES" sz="1400" dirty="0" smtClean="0"/>
              <a:t>Cuentas Anuales (01/07 al 30/06) art.59.5 (Reg. Financiero)</a:t>
            </a:r>
          </a:p>
          <a:p>
            <a:pPr marL="742950" lvl="1" indent="-285750">
              <a:buFont typeface="Wingdings" panose="05000000000000000000" pitchFamily="2" charset="2"/>
              <a:buChar char="v"/>
            </a:pPr>
            <a:r>
              <a:rPr lang="es-ES" sz="1400" dirty="0" smtClean="0"/>
              <a:t>   Declaración Fiabilidad (Cuentas, Sistemas y Gastos)</a:t>
            </a:r>
          </a:p>
          <a:p>
            <a:pPr marL="742950" lvl="1" indent="-285750">
              <a:buFont typeface="Wingdings" panose="05000000000000000000" pitchFamily="2" charset="2"/>
              <a:buChar char="v"/>
            </a:pPr>
            <a:r>
              <a:rPr lang="es-ES" sz="1400" dirty="0" smtClean="0"/>
              <a:t>   Relación Controles</a:t>
            </a:r>
          </a:p>
          <a:p>
            <a:pPr marL="742950" lvl="1" indent="-285750">
              <a:buFont typeface="Wingdings" panose="05000000000000000000" pitchFamily="2" charset="2"/>
              <a:buChar char="v"/>
            </a:pPr>
            <a:r>
              <a:rPr lang="es-ES" sz="1400" dirty="0" smtClean="0"/>
              <a:t>   Dictamen de Auditoría</a:t>
            </a:r>
          </a:p>
          <a:p>
            <a:pPr lvl="1"/>
            <a:endParaRPr lang="es-ES" sz="1400" dirty="0"/>
          </a:p>
          <a:p>
            <a:r>
              <a:rPr lang="es-ES" b="1" u="sng" dirty="0">
                <a:solidFill>
                  <a:srgbClr val="FF0000"/>
                </a:solidFill>
              </a:rPr>
              <a:t>Art. </a:t>
            </a:r>
            <a:r>
              <a:rPr lang="es-ES" b="1" u="sng" dirty="0" smtClean="0">
                <a:solidFill>
                  <a:srgbClr val="FF0000"/>
                </a:solidFill>
              </a:rPr>
              <a:t>139: Pagos intermedios retención del 10%, hasta el saldo anual</a:t>
            </a:r>
            <a:r>
              <a:rPr lang="es-ES" dirty="0" smtClean="0">
                <a:solidFill>
                  <a:srgbClr val="FF0000"/>
                </a:solidFill>
              </a:rPr>
              <a:t>:</a:t>
            </a:r>
            <a:endParaRPr lang="es-ES" dirty="0">
              <a:solidFill>
                <a:srgbClr val="FF0000"/>
              </a:solidFill>
            </a:endParaRPr>
          </a:p>
          <a:p>
            <a:pPr marL="742950" lvl="1" indent="-285750">
              <a:buFont typeface="Wingdings" panose="05000000000000000000" pitchFamily="2" charset="2"/>
              <a:buChar char="v"/>
            </a:pPr>
            <a:r>
              <a:rPr lang="es-ES" dirty="0"/>
              <a:t>  </a:t>
            </a:r>
            <a:r>
              <a:rPr lang="es-ES" sz="1400" dirty="0" smtClean="0"/>
              <a:t>Aceptadas por la Comisión, se liberará el saldo anual pendiente</a:t>
            </a:r>
            <a:endParaRPr lang="es-ES" sz="1400" dirty="0"/>
          </a:p>
          <a:p>
            <a:pPr marL="742950" lvl="1" indent="-285750">
              <a:buFont typeface="Wingdings" panose="05000000000000000000" pitchFamily="2" charset="2"/>
              <a:buChar char="v"/>
            </a:pPr>
            <a:r>
              <a:rPr lang="es-ES" sz="1400" dirty="0"/>
              <a:t>   </a:t>
            </a:r>
            <a:r>
              <a:rPr lang="es-ES" sz="1400" dirty="0" smtClean="0"/>
              <a:t>Desde inicio ejercicio contable hasta 31 jul. siguiente</a:t>
            </a:r>
          </a:p>
          <a:p>
            <a:pPr lvl="1"/>
            <a:endParaRPr lang="es-ES" sz="1400" dirty="0"/>
          </a:p>
          <a:p>
            <a:r>
              <a:rPr lang="es-ES" b="1" u="sng" dirty="0">
                <a:solidFill>
                  <a:srgbClr val="FF0000"/>
                </a:solidFill>
              </a:rPr>
              <a:t>Art. </a:t>
            </a:r>
            <a:r>
              <a:rPr lang="es-ES" b="1" u="sng" dirty="0" smtClean="0">
                <a:solidFill>
                  <a:srgbClr val="FF0000"/>
                </a:solidFill>
              </a:rPr>
              <a:t>137: Cuentas Anuales</a:t>
            </a:r>
            <a:r>
              <a:rPr lang="es-ES" dirty="0" smtClean="0">
                <a:solidFill>
                  <a:srgbClr val="FF0000"/>
                </a:solidFill>
              </a:rPr>
              <a:t>:</a:t>
            </a:r>
            <a:endParaRPr lang="es-ES" dirty="0">
              <a:solidFill>
                <a:srgbClr val="FF0000"/>
              </a:solidFill>
            </a:endParaRPr>
          </a:p>
          <a:p>
            <a:pPr marL="742950" lvl="1" indent="-285750">
              <a:buFont typeface="Wingdings" panose="05000000000000000000" pitchFamily="2" charset="2"/>
              <a:buChar char="v"/>
            </a:pPr>
            <a:r>
              <a:rPr lang="es-ES" dirty="0"/>
              <a:t>  </a:t>
            </a:r>
            <a:r>
              <a:rPr lang="es-ES" sz="1400" dirty="0"/>
              <a:t>Incluye Gasto elegible,  Ayuda correspondiente y Ayuda correspondiente pagada</a:t>
            </a:r>
          </a:p>
          <a:p>
            <a:pPr marL="742950" lvl="1" indent="-285750">
              <a:buFont typeface="Wingdings" panose="05000000000000000000" pitchFamily="2" charset="2"/>
              <a:buChar char="v"/>
            </a:pPr>
            <a:r>
              <a:rPr lang="es-ES" sz="1400" dirty="0"/>
              <a:t>   </a:t>
            </a:r>
            <a:r>
              <a:rPr lang="es-ES" sz="1400" dirty="0" smtClean="0"/>
              <a:t>Retiradas y Recuperaciones</a:t>
            </a:r>
          </a:p>
          <a:p>
            <a:pPr marL="742950" lvl="1" indent="-285750">
              <a:buFont typeface="Wingdings" panose="05000000000000000000" pitchFamily="2" charset="2"/>
              <a:buChar char="v"/>
            </a:pPr>
            <a:r>
              <a:rPr lang="es-ES" sz="1400" dirty="0" smtClean="0"/>
              <a:t>   Instrumentos Financieros y Adelantos de Ayudas de Estado</a:t>
            </a:r>
          </a:p>
          <a:p>
            <a:pPr marL="742950" lvl="1" indent="-285750">
              <a:buFont typeface="Wingdings" panose="05000000000000000000" pitchFamily="2" charset="2"/>
              <a:buChar char="v"/>
            </a:pPr>
            <a:r>
              <a:rPr lang="es-ES" sz="1400" dirty="0" smtClean="0"/>
              <a:t>   Operaciones acabadas</a:t>
            </a:r>
          </a:p>
          <a:p>
            <a:pPr marL="742950" lvl="1" indent="-285750">
              <a:buFont typeface="Wingdings" panose="05000000000000000000" pitchFamily="2" charset="2"/>
              <a:buChar char="v"/>
            </a:pPr>
            <a:r>
              <a:rPr lang="es-ES" sz="1400" dirty="0" smtClean="0"/>
              <a:t>   Diferencia entre gasto Declarado y Gasto Certificado por los Organismos</a:t>
            </a:r>
            <a:endParaRPr lang="es-ES" dirty="0" smtClean="0"/>
          </a:p>
        </p:txBody>
      </p:sp>
      <p:sp>
        <p:nvSpPr>
          <p:cNvPr id="7" name="6 CuadroTexto"/>
          <p:cNvSpPr txBox="1"/>
          <p:nvPr/>
        </p:nvSpPr>
        <p:spPr>
          <a:xfrm>
            <a:off x="1590675" y="995323"/>
            <a:ext cx="6192688" cy="400110"/>
          </a:xfrm>
          <a:prstGeom prst="rect">
            <a:avLst/>
          </a:prstGeom>
          <a:noFill/>
        </p:spPr>
        <p:txBody>
          <a:bodyPr wrap="square" rtlCol="0">
            <a:spAutoFit/>
          </a:bodyPr>
          <a:lstStyle/>
          <a:p>
            <a:r>
              <a:rPr lang="es-ES" sz="2000"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Cuentas Anuales</a:t>
            </a:r>
            <a:endParaRPr lang="es-ES" sz="2000"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grpSp>
        <p:nvGrpSpPr>
          <p:cNvPr id="8" name="7 Grupo"/>
          <p:cNvGrpSpPr/>
          <p:nvPr/>
        </p:nvGrpSpPr>
        <p:grpSpPr>
          <a:xfrm>
            <a:off x="57150" y="23815"/>
            <a:ext cx="8961438" cy="716480"/>
            <a:chOff x="57150" y="23814"/>
            <a:chExt cx="8961437" cy="716480"/>
          </a:xfrm>
        </p:grpSpPr>
        <p:pic>
          <p:nvPicPr>
            <p:cNvPr id="9"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395822764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
                                            <p:txEl>
                                              <p:pRg st="0" end="0"/>
                                            </p:txEl>
                                          </p:spTgt>
                                        </p:tgtEl>
                                        <p:attrNameLst>
                                          <p:attrName>ppt_c</p:attrName>
                                        </p:attrNameLst>
                                      </p:cBhvr>
                                      <p:to>
                                        <a:srgbClr val="F71515"/>
                                      </p:to>
                                    </p:animClr>
                                  </p:sub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anim calcmode="lin" valueType="num">
                                      <p:cBhvr additive="base">
                                        <p:cTn id="3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
                                            <p:txEl>
                                              <p:pRg st="9" end="9"/>
                                            </p:txEl>
                                          </p:spTgt>
                                        </p:tgtEl>
                                        <p:attrNameLst>
                                          <p:attrName>style.visibility</p:attrName>
                                        </p:attrNameLst>
                                      </p:cBhvr>
                                      <p:to>
                                        <p:strVal val="visible"/>
                                      </p:to>
                                    </p:set>
                                    <p:anim calcmode="lin" valueType="num">
                                      <p:cBhvr additive="base">
                                        <p:cTn id="4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 calcmode="lin" valueType="num">
                                      <p:cBhvr additive="base">
                                        <p:cTn id="4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2" end="12"/>
                                            </p:txEl>
                                          </p:spTgt>
                                        </p:tgtEl>
                                        <p:attrNameLst>
                                          <p:attrName>style.visibility</p:attrName>
                                        </p:attrNameLst>
                                      </p:cBhvr>
                                      <p:to>
                                        <p:strVal val="visible"/>
                                      </p:to>
                                    </p:set>
                                    <p:anim calcmode="lin" valueType="num">
                                      <p:cBhvr additive="base">
                                        <p:cTn id="5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
                                            <p:txEl>
                                              <p:pRg st="13" end="13"/>
                                            </p:txEl>
                                          </p:spTgt>
                                        </p:tgtEl>
                                        <p:attrNameLst>
                                          <p:attrName>style.visibility</p:attrName>
                                        </p:attrNameLst>
                                      </p:cBhvr>
                                      <p:to>
                                        <p:strVal val="visible"/>
                                      </p:to>
                                    </p:set>
                                    <p:anim calcmode="lin" valueType="num">
                                      <p:cBhvr additive="base">
                                        <p:cTn id="5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5" end="15"/>
                                            </p:txEl>
                                          </p:spTgt>
                                        </p:tgtEl>
                                        <p:attrNameLst>
                                          <p:attrName>style.visibility</p:attrName>
                                        </p:attrNameLst>
                                      </p:cBhvr>
                                      <p:to>
                                        <p:strVal val="visible"/>
                                      </p:to>
                                    </p:set>
                                    <p:anim calcmode="lin" valueType="num">
                                      <p:cBhvr additive="base">
                                        <p:cTn id="61"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2">
                                            <p:txEl>
                                              <p:pRg st="16" end="16"/>
                                            </p:txEl>
                                          </p:spTgt>
                                        </p:tgtEl>
                                        <p:attrNameLst>
                                          <p:attrName>style.visibility</p:attrName>
                                        </p:attrNameLst>
                                      </p:cBhvr>
                                      <p:to>
                                        <p:strVal val="visible"/>
                                      </p:to>
                                    </p:set>
                                    <p:anim calcmode="lin" valueType="num">
                                      <p:cBhvr additive="base">
                                        <p:cTn id="65"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2">
                                            <p:txEl>
                                              <p:pRg st="16" end="16"/>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2">
                                            <p:txEl>
                                              <p:pRg st="17" end="17"/>
                                            </p:txEl>
                                          </p:spTgt>
                                        </p:tgtEl>
                                        <p:attrNameLst>
                                          <p:attrName>style.visibility</p:attrName>
                                        </p:attrNameLst>
                                      </p:cBhvr>
                                      <p:to>
                                        <p:strVal val="visible"/>
                                      </p:to>
                                    </p:set>
                                    <p:anim calcmode="lin" valueType="num">
                                      <p:cBhvr additive="base">
                                        <p:cTn id="69"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17" end="17"/>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
                                            <p:txEl>
                                              <p:pRg st="18" end="18"/>
                                            </p:txEl>
                                          </p:spTgt>
                                        </p:tgtEl>
                                        <p:attrNameLst>
                                          <p:attrName>style.visibility</p:attrName>
                                        </p:attrNameLst>
                                      </p:cBhvr>
                                      <p:to>
                                        <p:strVal val="visible"/>
                                      </p:to>
                                    </p:set>
                                    <p:anim calcmode="lin" valueType="num">
                                      <p:cBhvr additive="base">
                                        <p:cTn id="73" dur="500" fill="hold"/>
                                        <p:tgtEl>
                                          <p:spTgt spid="2">
                                            <p:txEl>
                                              <p:pRg st="18" end="1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8" end="18"/>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2">
                                            <p:txEl>
                                              <p:pRg st="19" end="19"/>
                                            </p:txEl>
                                          </p:spTgt>
                                        </p:tgtEl>
                                        <p:attrNameLst>
                                          <p:attrName>style.visibility</p:attrName>
                                        </p:attrNameLst>
                                      </p:cBhvr>
                                      <p:to>
                                        <p:strVal val="visible"/>
                                      </p:to>
                                    </p:set>
                                    <p:anim calcmode="lin" valueType="num">
                                      <p:cBhvr additive="base">
                                        <p:cTn id="77" dur="500" fill="hold"/>
                                        <p:tgtEl>
                                          <p:spTgt spid="2">
                                            <p:txEl>
                                              <p:pRg st="19" end="19"/>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2">
                                            <p:txEl>
                                              <p:pRg st="19" end="19"/>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2">
                                            <p:txEl>
                                              <p:pRg st="20" end="20"/>
                                            </p:txEl>
                                          </p:spTgt>
                                        </p:tgtEl>
                                        <p:attrNameLst>
                                          <p:attrName>style.visibility</p:attrName>
                                        </p:attrNameLst>
                                      </p:cBhvr>
                                      <p:to>
                                        <p:strVal val="visible"/>
                                      </p:to>
                                    </p:set>
                                    <p:anim calcmode="lin" valueType="num">
                                      <p:cBhvr additive="base">
                                        <p:cTn id="81" dur="500" fill="hold"/>
                                        <p:tgtEl>
                                          <p:spTgt spid="2">
                                            <p:txEl>
                                              <p:pRg st="20" end="2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2">
                                            <p:txEl>
                                              <p:pRg st="20" end="2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43 Grupo"/>
          <p:cNvGrpSpPr/>
          <p:nvPr/>
        </p:nvGrpSpPr>
        <p:grpSpPr>
          <a:xfrm>
            <a:off x="397043" y="1204358"/>
            <a:ext cx="791084" cy="2224643"/>
            <a:chOff x="397042" y="1416741"/>
            <a:chExt cx="791084" cy="2012259"/>
          </a:xfrm>
        </p:grpSpPr>
        <p:sp>
          <p:nvSpPr>
            <p:cNvPr id="6" name="5 Rectángulo redondeado"/>
            <p:cNvSpPr/>
            <p:nvPr/>
          </p:nvSpPr>
          <p:spPr>
            <a:xfrm>
              <a:off x="397042" y="1416741"/>
              <a:ext cx="791084" cy="201225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400" dirty="0" smtClean="0"/>
                <a:t>Ejercicio  n</a:t>
              </a:r>
              <a:endParaRPr lang="es-ES" sz="2400" dirty="0"/>
            </a:p>
          </p:txBody>
        </p:sp>
        <p:sp>
          <p:nvSpPr>
            <p:cNvPr id="7" name="6 CuadroTexto"/>
            <p:cNvSpPr txBox="1"/>
            <p:nvPr/>
          </p:nvSpPr>
          <p:spPr>
            <a:xfrm>
              <a:off x="397043" y="1427905"/>
              <a:ext cx="791083" cy="278394"/>
            </a:xfrm>
            <a:prstGeom prst="rect">
              <a:avLst/>
            </a:prstGeom>
            <a:noFill/>
          </p:spPr>
          <p:txBody>
            <a:bodyPr wrap="square" rtlCol="0">
              <a:spAutoFit/>
            </a:bodyPr>
            <a:lstStyle/>
            <a:p>
              <a:r>
                <a:rPr lang="es-ES" sz="1400" dirty="0" smtClean="0">
                  <a:solidFill>
                    <a:srgbClr val="FF0000"/>
                  </a:solidFill>
                </a:rPr>
                <a:t>1 julio</a:t>
              </a:r>
              <a:endParaRPr lang="es-ES" sz="1400" dirty="0">
                <a:solidFill>
                  <a:srgbClr val="FF0000"/>
                </a:solidFill>
              </a:endParaRPr>
            </a:p>
          </p:txBody>
        </p:sp>
      </p:grpSp>
      <p:grpSp>
        <p:nvGrpSpPr>
          <p:cNvPr id="24" name="23 Grupo"/>
          <p:cNvGrpSpPr/>
          <p:nvPr/>
        </p:nvGrpSpPr>
        <p:grpSpPr>
          <a:xfrm>
            <a:off x="1258019" y="1216700"/>
            <a:ext cx="2034479" cy="788123"/>
            <a:chOff x="1260636" y="1807573"/>
            <a:chExt cx="1753059" cy="1002041"/>
          </a:xfrm>
        </p:grpSpPr>
        <p:sp>
          <p:nvSpPr>
            <p:cNvPr id="9" name="8 Flecha derecha"/>
            <p:cNvSpPr/>
            <p:nvPr/>
          </p:nvSpPr>
          <p:spPr>
            <a:xfrm rot="10800000">
              <a:off x="1260636" y="1807573"/>
              <a:ext cx="1591500" cy="1002041"/>
            </a:xfrm>
            <a:prstGeom prst="rightArrow">
              <a:avLst>
                <a:gd name="adj1" fmla="val 50000"/>
                <a:gd name="adj2" fmla="val 95403"/>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9 CuadroTexto"/>
            <p:cNvSpPr txBox="1"/>
            <p:nvPr/>
          </p:nvSpPr>
          <p:spPr>
            <a:xfrm>
              <a:off x="1518939" y="1959052"/>
              <a:ext cx="1494756" cy="704368"/>
            </a:xfrm>
            <a:prstGeom prst="rect">
              <a:avLst/>
            </a:prstGeom>
            <a:noFill/>
          </p:spPr>
          <p:txBody>
            <a:bodyPr wrap="square" rtlCol="0">
              <a:spAutoFit/>
            </a:bodyPr>
            <a:lstStyle/>
            <a:p>
              <a:r>
                <a:rPr lang="es-ES" sz="1600" dirty="0" smtClean="0"/>
                <a:t>   </a:t>
              </a:r>
              <a:r>
                <a:rPr lang="es-ES" sz="1400" dirty="0" smtClean="0"/>
                <a:t>1ª Declaración</a:t>
              </a:r>
            </a:p>
            <a:p>
              <a:r>
                <a:rPr lang="es-ES" sz="1400" dirty="0" smtClean="0"/>
                <a:t>       julio </a:t>
              </a:r>
              <a:r>
                <a:rPr lang="es-ES" sz="1400" b="1" dirty="0" smtClean="0"/>
                <a:t>año n</a:t>
              </a:r>
              <a:endParaRPr lang="es-ES" sz="1400" b="1" dirty="0"/>
            </a:p>
          </p:txBody>
        </p:sp>
      </p:grpSp>
      <p:grpSp>
        <p:nvGrpSpPr>
          <p:cNvPr id="25" name="24 Grupo"/>
          <p:cNvGrpSpPr/>
          <p:nvPr/>
        </p:nvGrpSpPr>
        <p:grpSpPr>
          <a:xfrm>
            <a:off x="1248519" y="2015166"/>
            <a:ext cx="2043979" cy="864093"/>
            <a:chOff x="1260636" y="1625308"/>
            <a:chExt cx="1774299" cy="1093594"/>
          </a:xfrm>
        </p:grpSpPr>
        <p:sp>
          <p:nvSpPr>
            <p:cNvPr id="26" name="25 Flecha derecha"/>
            <p:cNvSpPr/>
            <p:nvPr/>
          </p:nvSpPr>
          <p:spPr>
            <a:xfrm rot="10800000">
              <a:off x="1260636" y="1625308"/>
              <a:ext cx="1591500" cy="1093594"/>
            </a:xfrm>
            <a:prstGeom prst="rightArrow">
              <a:avLst>
                <a:gd name="adj1" fmla="val 50000"/>
                <a:gd name="adj2" fmla="val 87479"/>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7" name="26 CuadroTexto"/>
            <p:cNvSpPr txBox="1"/>
            <p:nvPr/>
          </p:nvSpPr>
          <p:spPr>
            <a:xfrm>
              <a:off x="1548048" y="1821535"/>
              <a:ext cx="1486887" cy="701138"/>
            </a:xfrm>
            <a:prstGeom prst="rect">
              <a:avLst/>
            </a:prstGeom>
            <a:noFill/>
          </p:spPr>
          <p:txBody>
            <a:bodyPr wrap="square" rtlCol="0">
              <a:spAutoFit/>
            </a:bodyPr>
            <a:lstStyle/>
            <a:p>
              <a:r>
                <a:rPr lang="es-ES" sz="1600" dirty="0" smtClean="0"/>
                <a:t>  </a:t>
              </a:r>
              <a:r>
                <a:rPr lang="es-ES" sz="1400" dirty="0" smtClean="0"/>
                <a:t>2ª Declaración</a:t>
              </a:r>
            </a:p>
            <a:p>
              <a:r>
                <a:rPr lang="es-ES" sz="1400" dirty="0" smtClean="0"/>
                <a:t>    octubre </a:t>
              </a:r>
              <a:r>
                <a:rPr lang="es-ES" sz="1400" b="1" dirty="0" smtClean="0"/>
                <a:t>año n</a:t>
              </a:r>
              <a:endParaRPr lang="es-ES" sz="1400" b="1" dirty="0"/>
            </a:p>
          </p:txBody>
        </p:sp>
      </p:grpSp>
      <p:grpSp>
        <p:nvGrpSpPr>
          <p:cNvPr id="34" name="33 Grupo"/>
          <p:cNvGrpSpPr/>
          <p:nvPr/>
        </p:nvGrpSpPr>
        <p:grpSpPr>
          <a:xfrm>
            <a:off x="1241698" y="2920504"/>
            <a:ext cx="2022151" cy="864093"/>
            <a:chOff x="1266781" y="1496565"/>
            <a:chExt cx="1755351" cy="1093594"/>
          </a:xfrm>
        </p:grpSpPr>
        <p:sp>
          <p:nvSpPr>
            <p:cNvPr id="35" name="34 Flecha derecha"/>
            <p:cNvSpPr/>
            <p:nvPr/>
          </p:nvSpPr>
          <p:spPr>
            <a:xfrm rot="10800000">
              <a:off x="1266781" y="1496565"/>
              <a:ext cx="1591500" cy="1093594"/>
            </a:xfrm>
            <a:prstGeom prst="rightArrow">
              <a:avLst>
                <a:gd name="adj1" fmla="val 50000"/>
                <a:gd name="adj2" fmla="val 87479"/>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6" name="35 CuadroTexto"/>
            <p:cNvSpPr txBox="1"/>
            <p:nvPr/>
          </p:nvSpPr>
          <p:spPr>
            <a:xfrm>
              <a:off x="1535245" y="1692793"/>
              <a:ext cx="1486887" cy="701138"/>
            </a:xfrm>
            <a:prstGeom prst="rect">
              <a:avLst/>
            </a:prstGeom>
            <a:noFill/>
          </p:spPr>
          <p:txBody>
            <a:bodyPr wrap="square" rtlCol="0">
              <a:spAutoFit/>
            </a:bodyPr>
            <a:lstStyle/>
            <a:p>
              <a:r>
                <a:rPr lang="es-ES" sz="1600" dirty="0" smtClean="0"/>
                <a:t>  </a:t>
              </a:r>
              <a:r>
                <a:rPr lang="es-ES" sz="1400" dirty="0" smtClean="0"/>
                <a:t>3ª Declaración</a:t>
              </a:r>
            </a:p>
            <a:p>
              <a:r>
                <a:rPr lang="es-ES" sz="1400" dirty="0" smtClean="0"/>
                <a:t>  diciembre </a:t>
              </a:r>
              <a:r>
                <a:rPr lang="es-ES" sz="1400" b="1" dirty="0" smtClean="0"/>
                <a:t>año n</a:t>
              </a:r>
              <a:endParaRPr lang="es-ES" sz="1400" b="1" dirty="0"/>
            </a:p>
          </p:txBody>
        </p:sp>
      </p:grpSp>
      <p:grpSp>
        <p:nvGrpSpPr>
          <p:cNvPr id="37" name="36 Grupo"/>
          <p:cNvGrpSpPr/>
          <p:nvPr/>
        </p:nvGrpSpPr>
        <p:grpSpPr>
          <a:xfrm>
            <a:off x="1239066" y="3812405"/>
            <a:ext cx="2024783" cy="864093"/>
            <a:chOff x="1271895" y="1291274"/>
            <a:chExt cx="1757635" cy="1093594"/>
          </a:xfrm>
        </p:grpSpPr>
        <p:sp>
          <p:nvSpPr>
            <p:cNvPr id="38" name="37 Flecha derecha"/>
            <p:cNvSpPr/>
            <p:nvPr/>
          </p:nvSpPr>
          <p:spPr>
            <a:xfrm rot="10800000">
              <a:off x="1271895" y="1291274"/>
              <a:ext cx="1591500" cy="1093594"/>
            </a:xfrm>
            <a:prstGeom prst="rightArrow">
              <a:avLst>
                <a:gd name="adj1" fmla="val 50000"/>
                <a:gd name="adj2" fmla="val 87479"/>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9" name="38 CuadroTexto"/>
            <p:cNvSpPr txBox="1"/>
            <p:nvPr/>
          </p:nvSpPr>
          <p:spPr>
            <a:xfrm>
              <a:off x="1542643" y="1487502"/>
              <a:ext cx="1486887" cy="701139"/>
            </a:xfrm>
            <a:prstGeom prst="rect">
              <a:avLst/>
            </a:prstGeom>
            <a:noFill/>
          </p:spPr>
          <p:txBody>
            <a:bodyPr wrap="square" rtlCol="0">
              <a:spAutoFit/>
            </a:bodyPr>
            <a:lstStyle/>
            <a:p>
              <a:r>
                <a:rPr lang="es-ES" sz="1600" dirty="0" smtClean="0"/>
                <a:t>  </a:t>
              </a:r>
              <a:r>
                <a:rPr lang="es-ES" sz="1400" dirty="0" smtClean="0"/>
                <a:t>4ª Declaración</a:t>
              </a:r>
            </a:p>
            <a:p>
              <a:r>
                <a:rPr lang="es-ES" sz="1400" dirty="0" smtClean="0"/>
                <a:t>    abril </a:t>
              </a:r>
              <a:r>
                <a:rPr lang="es-ES" sz="1400" b="1" dirty="0" smtClean="0"/>
                <a:t>año n+1</a:t>
              </a:r>
              <a:endParaRPr lang="es-ES" sz="1400" b="1" dirty="0"/>
            </a:p>
          </p:txBody>
        </p:sp>
      </p:grpSp>
      <p:grpSp>
        <p:nvGrpSpPr>
          <p:cNvPr id="12" name="11 Grupo"/>
          <p:cNvGrpSpPr/>
          <p:nvPr/>
        </p:nvGrpSpPr>
        <p:grpSpPr>
          <a:xfrm>
            <a:off x="304805" y="5517234"/>
            <a:ext cx="944185" cy="1340768"/>
            <a:chOff x="304803" y="5517233"/>
            <a:chExt cx="944185" cy="1340768"/>
          </a:xfrm>
        </p:grpSpPr>
        <p:sp>
          <p:nvSpPr>
            <p:cNvPr id="42" name="41 Rectángulo redondeado"/>
            <p:cNvSpPr/>
            <p:nvPr/>
          </p:nvSpPr>
          <p:spPr>
            <a:xfrm>
              <a:off x="396234" y="5517233"/>
              <a:ext cx="791084" cy="134076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400" dirty="0" smtClean="0"/>
                <a:t>Ejercicio  n+2</a:t>
              </a:r>
              <a:endParaRPr lang="es-ES" sz="2400" dirty="0"/>
            </a:p>
          </p:txBody>
        </p:sp>
        <p:sp>
          <p:nvSpPr>
            <p:cNvPr id="43" name="42 CuadroTexto"/>
            <p:cNvSpPr txBox="1"/>
            <p:nvPr/>
          </p:nvSpPr>
          <p:spPr>
            <a:xfrm>
              <a:off x="304803" y="6321760"/>
              <a:ext cx="944185" cy="307777"/>
            </a:xfrm>
            <a:prstGeom prst="rect">
              <a:avLst/>
            </a:prstGeom>
            <a:noFill/>
          </p:spPr>
          <p:txBody>
            <a:bodyPr wrap="square" rtlCol="0">
              <a:spAutoFit/>
            </a:bodyPr>
            <a:lstStyle/>
            <a:p>
              <a:r>
                <a:rPr lang="es-ES" sz="1400" dirty="0" smtClean="0">
                  <a:solidFill>
                    <a:srgbClr val="FF0000"/>
                  </a:solidFill>
                </a:rPr>
                <a:t>15 febrero</a:t>
              </a:r>
              <a:endParaRPr lang="es-ES" sz="1400" dirty="0">
                <a:solidFill>
                  <a:srgbClr val="FF0000"/>
                </a:solidFill>
              </a:endParaRPr>
            </a:p>
          </p:txBody>
        </p:sp>
      </p:grpSp>
      <p:sp>
        <p:nvSpPr>
          <p:cNvPr id="53" name="52 Flecha derecha"/>
          <p:cNvSpPr/>
          <p:nvPr/>
        </p:nvSpPr>
        <p:spPr>
          <a:xfrm>
            <a:off x="1409817" y="5116930"/>
            <a:ext cx="2705369" cy="216023"/>
          </a:xfrm>
          <a:prstGeom prst="rightArrow">
            <a:avLst>
              <a:gd name="adj1" fmla="val 50000"/>
              <a:gd name="adj2" fmla="val 192198"/>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ES" dirty="0"/>
          </a:p>
        </p:txBody>
      </p:sp>
      <p:sp>
        <p:nvSpPr>
          <p:cNvPr id="55" name="54 CuadroTexto"/>
          <p:cNvSpPr txBox="1"/>
          <p:nvPr/>
        </p:nvSpPr>
        <p:spPr>
          <a:xfrm>
            <a:off x="4132697" y="4513735"/>
            <a:ext cx="4464496" cy="369332"/>
          </a:xfrm>
          <a:prstGeom prst="rect">
            <a:avLst/>
          </a:prstGeom>
          <a:noFill/>
        </p:spPr>
        <p:txBody>
          <a:bodyPr wrap="square" rtlCol="0">
            <a:spAutoFit/>
          </a:bodyPr>
          <a:lstStyle/>
          <a:p>
            <a:r>
              <a:rPr lang="es-ES" b="1" dirty="0" smtClean="0">
                <a:solidFill>
                  <a:srgbClr val="FF9900"/>
                </a:solidFill>
              </a:rPr>
              <a:t>Borrador Cuentas (Importes gasto, ayuda)</a:t>
            </a:r>
            <a:endParaRPr lang="es-ES" b="1" dirty="0">
              <a:solidFill>
                <a:srgbClr val="FF9900"/>
              </a:solidFill>
            </a:endParaRPr>
          </a:p>
        </p:txBody>
      </p:sp>
      <p:sp>
        <p:nvSpPr>
          <p:cNvPr id="56" name="55 CuadroTexto"/>
          <p:cNvSpPr txBox="1"/>
          <p:nvPr/>
        </p:nvSpPr>
        <p:spPr>
          <a:xfrm>
            <a:off x="4132698" y="4698124"/>
            <a:ext cx="4955207" cy="369332"/>
          </a:xfrm>
          <a:prstGeom prst="rect">
            <a:avLst/>
          </a:prstGeom>
          <a:noFill/>
        </p:spPr>
        <p:txBody>
          <a:bodyPr wrap="square" rtlCol="0">
            <a:spAutoFit/>
          </a:bodyPr>
          <a:lstStyle/>
          <a:p>
            <a:r>
              <a:rPr lang="es-ES" b="1" dirty="0">
                <a:solidFill>
                  <a:srgbClr val="FF9900"/>
                </a:solidFill>
              </a:rPr>
              <a:t>Borrador Dictamen Fiabilidad (Sistemas, Gestión)</a:t>
            </a:r>
          </a:p>
        </p:txBody>
      </p:sp>
      <p:sp>
        <p:nvSpPr>
          <p:cNvPr id="57" name="56 CuadroTexto"/>
          <p:cNvSpPr txBox="1"/>
          <p:nvPr/>
        </p:nvSpPr>
        <p:spPr>
          <a:xfrm>
            <a:off x="4132697" y="5040274"/>
            <a:ext cx="5130144" cy="369332"/>
          </a:xfrm>
          <a:prstGeom prst="rect">
            <a:avLst/>
          </a:prstGeom>
          <a:noFill/>
        </p:spPr>
        <p:txBody>
          <a:bodyPr wrap="square" rtlCol="0">
            <a:spAutoFit/>
          </a:bodyPr>
          <a:lstStyle/>
          <a:p>
            <a:r>
              <a:rPr lang="es-ES" b="1" dirty="0" smtClean="0">
                <a:solidFill>
                  <a:srgbClr val="FF9900"/>
                </a:solidFill>
              </a:rPr>
              <a:t>Resultados de controles </a:t>
            </a:r>
            <a:r>
              <a:rPr lang="es-ES" sz="1200" b="1" dirty="0" smtClean="0">
                <a:solidFill>
                  <a:srgbClr val="FF9900"/>
                </a:solidFill>
              </a:rPr>
              <a:t>(sistemas y operaciones, </a:t>
            </a:r>
            <a:r>
              <a:rPr lang="es-ES" sz="1200" b="1" dirty="0">
                <a:solidFill>
                  <a:srgbClr val="FF9900"/>
                </a:solidFill>
              </a:rPr>
              <a:t>irregularidades)</a:t>
            </a:r>
          </a:p>
        </p:txBody>
      </p:sp>
      <p:grpSp>
        <p:nvGrpSpPr>
          <p:cNvPr id="11" name="10 Grupo"/>
          <p:cNvGrpSpPr/>
          <p:nvPr/>
        </p:nvGrpSpPr>
        <p:grpSpPr>
          <a:xfrm>
            <a:off x="363583" y="3429001"/>
            <a:ext cx="823736" cy="2088233"/>
            <a:chOff x="363582" y="3429000"/>
            <a:chExt cx="823736" cy="2088233"/>
          </a:xfrm>
        </p:grpSpPr>
        <p:grpSp>
          <p:nvGrpSpPr>
            <p:cNvPr id="45" name="44 Grupo"/>
            <p:cNvGrpSpPr/>
            <p:nvPr/>
          </p:nvGrpSpPr>
          <p:grpSpPr>
            <a:xfrm>
              <a:off x="363582" y="3429000"/>
              <a:ext cx="823736" cy="2088233"/>
              <a:chOff x="363582" y="3429000"/>
              <a:chExt cx="823736" cy="2088233"/>
            </a:xfrm>
          </p:grpSpPr>
          <p:sp>
            <p:nvSpPr>
              <p:cNvPr id="40" name="39 Rectángulo redondeado"/>
              <p:cNvSpPr/>
              <p:nvPr/>
            </p:nvSpPr>
            <p:spPr>
              <a:xfrm>
                <a:off x="396234" y="3429000"/>
                <a:ext cx="791084" cy="208823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400" dirty="0" smtClean="0"/>
                  <a:t>Ejercicio  n+1</a:t>
                </a:r>
                <a:endParaRPr lang="es-ES" sz="2400" dirty="0"/>
              </a:p>
            </p:txBody>
          </p:sp>
          <p:sp>
            <p:nvSpPr>
              <p:cNvPr id="41" name="40 CuadroTexto"/>
              <p:cNvSpPr txBox="1"/>
              <p:nvPr/>
            </p:nvSpPr>
            <p:spPr>
              <a:xfrm>
                <a:off x="363582" y="4544513"/>
                <a:ext cx="791083" cy="307777"/>
              </a:xfrm>
              <a:prstGeom prst="rect">
                <a:avLst/>
              </a:prstGeom>
              <a:noFill/>
            </p:spPr>
            <p:txBody>
              <a:bodyPr wrap="square" rtlCol="0">
                <a:spAutoFit/>
              </a:bodyPr>
              <a:lstStyle/>
              <a:p>
                <a:r>
                  <a:rPr lang="es-ES" sz="1400" dirty="0" smtClean="0">
                    <a:solidFill>
                      <a:srgbClr val="FF0000"/>
                    </a:solidFill>
                  </a:rPr>
                  <a:t>30 junio</a:t>
                </a:r>
                <a:endParaRPr lang="es-ES" sz="1400" dirty="0">
                  <a:solidFill>
                    <a:srgbClr val="FF0000"/>
                  </a:solidFill>
                </a:endParaRPr>
              </a:p>
            </p:txBody>
          </p:sp>
        </p:grpSp>
        <p:sp>
          <p:nvSpPr>
            <p:cNvPr id="47" name="46 CuadroTexto"/>
            <p:cNvSpPr txBox="1"/>
            <p:nvPr/>
          </p:nvSpPr>
          <p:spPr>
            <a:xfrm>
              <a:off x="394115" y="4943844"/>
              <a:ext cx="791083" cy="307777"/>
            </a:xfrm>
            <a:prstGeom prst="rect">
              <a:avLst/>
            </a:prstGeom>
            <a:noFill/>
          </p:spPr>
          <p:txBody>
            <a:bodyPr wrap="square" rtlCol="0">
              <a:spAutoFit/>
            </a:bodyPr>
            <a:lstStyle/>
            <a:p>
              <a:r>
                <a:rPr lang="es-ES" sz="1400" dirty="0" smtClean="0">
                  <a:solidFill>
                    <a:srgbClr val="FF0000"/>
                  </a:solidFill>
                </a:rPr>
                <a:t>30 nov.</a:t>
              </a:r>
              <a:endParaRPr lang="es-ES" sz="1400" dirty="0">
                <a:solidFill>
                  <a:srgbClr val="FF0000"/>
                </a:solidFill>
              </a:endParaRPr>
            </a:p>
          </p:txBody>
        </p:sp>
      </p:grpSp>
      <p:sp>
        <p:nvSpPr>
          <p:cNvPr id="49" name="48 CuadroTexto"/>
          <p:cNvSpPr txBox="1"/>
          <p:nvPr/>
        </p:nvSpPr>
        <p:spPr>
          <a:xfrm>
            <a:off x="4132697" y="5440579"/>
            <a:ext cx="4248467" cy="369332"/>
          </a:xfrm>
          <a:prstGeom prst="rect">
            <a:avLst/>
          </a:prstGeom>
          <a:noFill/>
        </p:spPr>
        <p:txBody>
          <a:bodyPr wrap="square" rtlCol="0">
            <a:spAutoFit/>
          </a:bodyPr>
          <a:lstStyle/>
          <a:p>
            <a:r>
              <a:rPr lang="es-ES" b="1" dirty="0" smtClean="0">
                <a:solidFill>
                  <a:srgbClr val="FF9900"/>
                </a:solidFill>
              </a:rPr>
              <a:t>Descertificaciones de irregularidades</a:t>
            </a:r>
            <a:endParaRPr lang="es-ES" sz="1200" b="1" dirty="0">
              <a:solidFill>
                <a:srgbClr val="FF9900"/>
              </a:solidFill>
            </a:endParaRPr>
          </a:p>
        </p:txBody>
      </p:sp>
      <p:sp>
        <p:nvSpPr>
          <p:cNvPr id="50" name="49 CuadroTexto"/>
          <p:cNvSpPr txBox="1"/>
          <p:nvPr/>
        </p:nvSpPr>
        <p:spPr>
          <a:xfrm>
            <a:off x="4132697" y="5818285"/>
            <a:ext cx="5130144" cy="369332"/>
          </a:xfrm>
          <a:prstGeom prst="rect">
            <a:avLst/>
          </a:prstGeom>
          <a:noFill/>
        </p:spPr>
        <p:txBody>
          <a:bodyPr wrap="square" rtlCol="0">
            <a:spAutoFit/>
          </a:bodyPr>
          <a:lstStyle/>
          <a:p>
            <a:r>
              <a:rPr lang="es-ES" b="1" dirty="0" smtClean="0">
                <a:solidFill>
                  <a:srgbClr val="FF9900"/>
                </a:solidFill>
              </a:rPr>
              <a:t>Informe definitivo Fiabilidad</a:t>
            </a:r>
            <a:endParaRPr lang="es-ES" sz="1200" b="1" dirty="0">
              <a:solidFill>
                <a:srgbClr val="FF9900"/>
              </a:solidFill>
            </a:endParaRPr>
          </a:p>
        </p:txBody>
      </p:sp>
      <p:sp>
        <p:nvSpPr>
          <p:cNvPr id="51" name="50 Flecha derecha"/>
          <p:cNvSpPr/>
          <p:nvPr/>
        </p:nvSpPr>
        <p:spPr>
          <a:xfrm>
            <a:off x="1409817" y="5894940"/>
            <a:ext cx="2705369" cy="216023"/>
          </a:xfrm>
          <a:prstGeom prst="rightArrow">
            <a:avLst>
              <a:gd name="adj1" fmla="val 50000"/>
              <a:gd name="adj2" fmla="val 192198"/>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ES" dirty="0"/>
          </a:p>
        </p:txBody>
      </p:sp>
      <p:sp>
        <p:nvSpPr>
          <p:cNvPr id="8" name="7 Cerrar llave"/>
          <p:cNvSpPr/>
          <p:nvPr/>
        </p:nvSpPr>
        <p:spPr>
          <a:xfrm>
            <a:off x="3460776" y="1431366"/>
            <a:ext cx="432048" cy="2978275"/>
          </a:xfrm>
          <a:prstGeom prst="rightBrace">
            <a:avLst>
              <a:gd name="adj1" fmla="val 95966"/>
              <a:gd name="adj2" fmla="val 49680"/>
            </a:avLst>
          </a:prstGeom>
          <a:noFill/>
          <a:ln w="28575">
            <a:solidFill>
              <a:srgbClr val="FF0000"/>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9" name="58 CuadroTexto"/>
          <p:cNvSpPr txBox="1"/>
          <p:nvPr/>
        </p:nvSpPr>
        <p:spPr>
          <a:xfrm>
            <a:off x="3982069" y="2597337"/>
            <a:ext cx="4765751" cy="646331"/>
          </a:xfrm>
          <a:prstGeom prst="rect">
            <a:avLst/>
          </a:prstGeom>
          <a:noFill/>
        </p:spPr>
        <p:txBody>
          <a:bodyPr wrap="square" rtlCol="0">
            <a:spAutoFit/>
          </a:bodyPr>
          <a:lstStyle/>
          <a:p>
            <a:r>
              <a:rPr lang="es-ES" b="1" dirty="0" smtClean="0">
                <a:solidFill>
                  <a:srgbClr val="FF9900"/>
                </a:solidFill>
              </a:rPr>
              <a:t>  </a:t>
            </a:r>
            <a:r>
              <a:rPr lang="es-ES" dirty="0" smtClean="0">
                <a:solidFill>
                  <a:srgbClr val="FF0000"/>
                </a:solidFill>
              </a:rPr>
              <a:t>Suministro de datos para muestreo auditorías.</a:t>
            </a:r>
          </a:p>
          <a:p>
            <a:r>
              <a:rPr lang="es-ES" dirty="0">
                <a:solidFill>
                  <a:srgbClr val="FF0000"/>
                </a:solidFill>
              </a:rPr>
              <a:t> </a:t>
            </a:r>
            <a:r>
              <a:rPr lang="es-ES" dirty="0" smtClean="0">
                <a:solidFill>
                  <a:srgbClr val="FF0000"/>
                </a:solidFill>
              </a:rPr>
              <a:t> Inicio de controles de operaciones y sistemas.</a:t>
            </a:r>
            <a:endParaRPr lang="es-ES" dirty="0">
              <a:solidFill>
                <a:srgbClr val="FF0000"/>
              </a:solidFill>
            </a:endParaRPr>
          </a:p>
        </p:txBody>
      </p:sp>
      <p:sp>
        <p:nvSpPr>
          <p:cNvPr id="13" name="12 Flecha derecha"/>
          <p:cNvSpPr/>
          <p:nvPr/>
        </p:nvSpPr>
        <p:spPr>
          <a:xfrm>
            <a:off x="1386074" y="6384315"/>
            <a:ext cx="2461407" cy="245224"/>
          </a:xfrm>
          <a:prstGeom prst="rightArrow">
            <a:avLst>
              <a:gd name="adj1" fmla="val 50000"/>
              <a:gd name="adj2" fmla="val 158242"/>
            </a:avLst>
          </a:prstGeom>
          <a:solidFill>
            <a:schemeClr val="accent2">
              <a:lumMod val="75000"/>
            </a:schemeClr>
          </a:solidFill>
          <a:ln w="12700">
            <a:prstDash val="sysDash"/>
          </a:ln>
          <a:scene3d>
            <a:camera prst="perspectiveRelaxedModerately"/>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60" name="59 CuadroTexto"/>
          <p:cNvSpPr txBox="1"/>
          <p:nvPr/>
        </p:nvSpPr>
        <p:spPr>
          <a:xfrm>
            <a:off x="3837978" y="6321761"/>
            <a:ext cx="5286973" cy="415498"/>
          </a:xfrm>
          <a:prstGeom prst="rect">
            <a:avLst/>
          </a:prstGeom>
          <a:noFill/>
        </p:spPr>
        <p:txBody>
          <a:bodyPr wrap="square" rtlCol="0">
            <a:spAutoFit/>
          </a:bodyPr>
          <a:lstStyle/>
          <a:p>
            <a:r>
              <a:rPr lang="es-ES" sz="2100" b="1" dirty="0" smtClean="0">
                <a:solidFill>
                  <a:schemeClr val="accent2">
                    <a:lumMod val="75000"/>
                  </a:schemeClr>
                </a:solidFill>
              </a:rPr>
              <a:t>Cuentas Anuales (cuentas, gestión, auditoría)</a:t>
            </a:r>
            <a:endParaRPr lang="es-ES" sz="2100" b="1" dirty="0">
              <a:solidFill>
                <a:schemeClr val="accent2">
                  <a:lumMod val="75000"/>
                </a:schemeClr>
              </a:solidFill>
            </a:endParaRPr>
          </a:p>
        </p:txBody>
      </p:sp>
      <p:sp>
        <p:nvSpPr>
          <p:cNvPr id="46" name="45 Flecha derecha"/>
          <p:cNvSpPr/>
          <p:nvPr/>
        </p:nvSpPr>
        <p:spPr>
          <a:xfrm>
            <a:off x="1409817" y="5517234"/>
            <a:ext cx="2705369" cy="216023"/>
          </a:xfrm>
          <a:prstGeom prst="rightArrow">
            <a:avLst>
              <a:gd name="adj1" fmla="val 50000"/>
              <a:gd name="adj2" fmla="val 192198"/>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ES" dirty="0"/>
          </a:p>
        </p:txBody>
      </p:sp>
      <p:sp>
        <p:nvSpPr>
          <p:cNvPr id="54" name="53 Flecha derecha"/>
          <p:cNvSpPr/>
          <p:nvPr/>
        </p:nvSpPr>
        <p:spPr>
          <a:xfrm>
            <a:off x="1409817" y="4744279"/>
            <a:ext cx="2705369" cy="216023"/>
          </a:xfrm>
          <a:prstGeom prst="rightArrow">
            <a:avLst>
              <a:gd name="adj1" fmla="val 50000"/>
              <a:gd name="adj2" fmla="val 192198"/>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ES" dirty="0"/>
          </a:p>
        </p:txBody>
      </p:sp>
      <p:sp>
        <p:nvSpPr>
          <p:cNvPr id="48" name="47 CuadroTexto"/>
          <p:cNvSpPr txBox="1"/>
          <p:nvPr/>
        </p:nvSpPr>
        <p:spPr>
          <a:xfrm>
            <a:off x="2020491" y="718623"/>
            <a:ext cx="6192688" cy="369332"/>
          </a:xfrm>
          <a:prstGeom prst="rect">
            <a:avLst/>
          </a:prstGeom>
          <a:noFill/>
        </p:spPr>
        <p:txBody>
          <a:bodyPr wrap="square" rtlCol="0">
            <a:spAutoFit/>
          </a:bodyPr>
          <a:lstStyle/>
          <a:p>
            <a:r>
              <a:rPr lang="es-ES" b="1" u="sng" dirty="0" smtClean="0">
                <a:solidFill>
                  <a:schemeClr val="tx2"/>
                </a:solidFill>
                <a:effectLst>
                  <a:outerShdw blurRad="38100" dist="38100" dir="2700000" algn="tl">
                    <a:srgbClr val="000000">
                      <a:alpha val="43137"/>
                    </a:srgbClr>
                  </a:outerShdw>
                </a:effectLst>
                <a:latin typeface="Nyala" panose="02000504070300020003" pitchFamily="2" charset="0"/>
              </a:rPr>
              <a:t>Autoridad de Certificación 2014-2020. Cuentas Anuales</a:t>
            </a:r>
            <a:endParaRPr lang="es-ES" b="1" u="sng" dirty="0">
              <a:solidFill>
                <a:schemeClr val="tx2"/>
              </a:solidFill>
              <a:effectLst>
                <a:outerShdw blurRad="38100" dist="38100" dir="2700000" algn="tl">
                  <a:srgbClr val="000000">
                    <a:alpha val="43137"/>
                  </a:srgbClr>
                </a:outerShdw>
              </a:effectLst>
              <a:latin typeface="Nyala" panose="02000504070300020003" pitchFamily="2" charset="0"/>
            </a:endParaRPr>
          </a:p>
        </p:txBody>
      </p:sp>
      <p:grpSp>
        <p:nvGrpSpPr>
          <p:cNvPr id="52" name="51 Grupo"/>
          <p:cNvGrpSpPr/>
          <p:nvPr/>
        </p:nvGrpSpPr>
        <p:grpSpPr>
          <a:xfrm>
            <a:off x="57150" y="23815"/>
            <a:ext cx="8961438" cy="716480"/>
            <a:chOff x="57150" y="23814"/>
            <a:chExt cx="8961437" cy="716480"/>
          </a:xfrm>
        </p:grpSpPr>
        <p:pic>
          <p:nvPicPr>
            <p:cNvPr id="58" name="2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 y="23814"/>
              <a:ext cx="2498626" cy="7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16" descr="fla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422" y="106363"/>
              <a:ext cx="630165" cy="41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Text Box 17"/>
            <p:cNvSpPr txBox="1">
              <a:spLocks noChangeArrowheads="1"/>
            </p:cNvSpPr>
            <p:nvPr/>
          </p:nvSpPr>
          <p:spPr bwMode="auto">
            <a:xfrm>
              <a:off x="3154312" y="252968"/>
              <a:ext cx="411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rgbClr val="FFFF99"/>
                  </a:solidFill>
                  <a:latin typeface="Times New Roman" pitchFamily="18" charset="0"/>
                </a:defRPr>
              </a:lvl1pPr>
              <a:lvl2pPr marL="742950" indent="-285750">
                <a:defRPr sz="2400" b="1">
                  <a:solidFill>
                    <a:srgbClr val="FFFF99"/>
                  </a:solidFill>
                  <a:latin typeface="Times New Roman" pitchFamily="18" charset="0"/>
                </a:defRPr>
              </a:lvl2pPr>
              <a:lvl3pPr marL="1143000" indent="-228600">
                <a:defRPr sz="2400" b="1">
                  <a:solidFill>
                    <a:srgbClr val="FFFF99"/>
                  </a:solidFill>
                  <a:latin typeface="Times New Roman" pitchFamily="18" charset="0"/>
                </a:defRPr>
              </a:lvl3pPr>
              <a:lvl4pPr marL="1600200" indent="-228600">
                <a:defRPr sz="2400" b="1">
                  <a:solidFill>
                    <a:srgbClr val="FFFF99"/>
                  </a:solidFill>
                  <a:latin typeface="Times New Roman" pitchFamily="18" charset="0"/>
                </a:defRPr>
              </a:lvl4pPr>
              <a:lvl5pPr marL="2057400" indent="-228600">
                <a:defRPr sz="2400" b="1">
                  <a:solidFill>
                    <a:srgbClr val="FFFF99"/>
                  </a:solidFill>
                  <a:latin typeface="Times New Roman" pitchFamily="18" charset="0"/>
                </a:defRPr>
              </a:lvl5pPr>
              <a:lvl6pPr marL="2514600" indent="-228600" eaLnBrk="0" fontAlgn="base" hangingPunct="0">
                <a:spcBef>
                  <a:spcPct val="0"/>
                </a:spcBef>
                <a:spcAft>
                  <a:spcPct val="0"/>
                </a:spcAft>
                <a:defRPr sz="2400" b="1">
                  <a:solidFill>
                    <a:srgbClr val="FFFF99"/>
                  </a:solidFill>
                  <a:latin typeface="Times New Roman" pitchFamily="18" charset="0"/>
                </a:defRPr>
              </a:lvl6pPr>
              <a:lvl7pPr marL="2971800" indent="-228600" eaLnBrk="0" fontAlgn="base" hangingPunct="0">
                <a:spcBef>
                  <a:spcPct val="0"/>
                </a:spcBef>
                <a:spcAft>
                  <a:spcPct val="0"/>
                </a:spcAft>
                <a:defRPr sz="2400" b="1">
                  <a:solidFill>
                    <a:srgbClr val="FFFF99"/>
                  </a:solidFill>
                  <a:latin typeface="Times New Roman" pitchFamily="18" charset="0"/>
                </a:defRPr>
              </a:lvl7pPr>
              <a:lvl8pPr marL="3429000" indent="-228600" eaLnBrk="0" fontAlgn="base" hangingPunct="0">
                <a:spcBef>
                  <a:spcPct val="0"/>
                </a:spcBef>
                <a:spcAft>
                  <a:spcPct val="0"/>
                </a:spcAft>
                <a:defRPr sz="2400" b="1">
                  <a:solidFill>
                    <a:srgbClr val="FFFF99"/>
                  </a:solidFill>
                  <a:latin typeface="Times New Roman" pitchFamily="18" charset="0"/>
                </a:defRPr>
              </a:lvl8pPr>
              <a:lvl9pPr marL="3886200" indent="-228600" eaLnBrk="0" fontAlgn="base" hangingPunct="0">
                <a:spcBef>
                  <a:spcPct val="0"/>
                </a:spcBef>
                <a:spcAft>
                  <a:spcPct val="0"/>
                </a:spcAft>
                <a:defRPr sz="2400" b="1">
                  <a:solidFill>
                    <a:srgbClr val="FFFF99"/>
                  </a:solidFill>
                  <a:latin typeface="Times New Roman" pitchFamily="18" charset="0"/>
                </a:defRPr>
              </a:lvl9pPr>
            </a:lstStyle>
            <a:p>
              <a:pPr eaLnBrk="1" hangingPunct="1">
                <a:spcBef>
                  <a:spcPct val="50000"/>
                </a:spcBef>
              </a:pPr>
              <a:r>
                <a:rPr lang="es-ES" altLang="es-ES" sz="1800" dirty="0">
                  <a:solidFill>
                    <a:schemeClr val="tx2">
                      <a:lumMod val="75000"/>
                    </a:schemeClr>
                  </a:solidFill>
                  <a:latin typeface="Arial Narrow" pitchFamily="34" charset="0"/>
                </a:rPr>
                <a:t>Dirección General </a:t>
              </a:r>
              <a:r>
                <a:rPr lang="es-ES" altLang="es-ES" sz="1800" dirty="0" smtClean="0">
                  <a:solidFill>
                    <a:schemeClr val="tx2">
                      <a:lumMod val="75000"/>
                    </a:schemeClr>
                  </a:solidFill>
                  <a:latin typeface="Arial Narrow" pitchFamily="34" charset="0"/>
                </a:rPr>
                <a:t>de Fondos </a:t>
              </a:r>
              <a:r>
                <a:rPr lang="es-ES" altLang="es-ES" sz="1800" dirty="0">
                  <a:solidFill>
                    <a:schemeClr val="tx2">
                      <a:lumMod val="75000"/>
                    </a:schemeClr>
                  </a:solidFill>
                  <a:latin typeface="Arial Narrow" pitchFamily="34" charset="0"/>
                </a:rPr>
                <a:t>Comunitarios</a:t>
              </a:r>
            </a:p>
          </p:txBody>
        </p:sp>
      </p:grpSp>
    </p:spTree>
    <p:extLst>
      <p:ext uri="{BB962C8B-B14F-4D97-AF65-F5344CB8AC3E}">
        <p14:creationId xmlns:p14="http://schemas.microsoft.com/office/powerpoint/2010/main" val="55526447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1000"/>
                                        <p:tgtEl>
                                          <p:spTgt spid="24"/>
                                        </p:tgtEl>
                                      </p:cBhvr>
                                    </p:animEffect>
                                    <p:anim calcmode="lin" valueType="num">
                                      <p:cBhvr>
                                        <p:cTn id="16" dur="1000" fill="hold"/>
                                        <p:tgtEl>
                                          <p:spTgt spid="24"/>
                                        </p:tgtEl>
                                        <p:attrNameLst>
                                          <p:attrName>ppt_x</p:attrName>
                                        </p:attrNameLst>
                                      </p:cBhvr>
                                      <p:tavLst>
                                        <p:tav tm="0">
                                          <p:val>
                                            <p:strVal val="#ppt_x"/>
                                          </p:val>
                                        </p:tav>
                                        <p:tav tm="100000">
                                          <p:val>
                                            <p:strVal val="#ppt_x"/>
                                          </p:val>
                                        </p:tav>
                                      </p:tavLst>
                                    </p:anim>
                                    <p:anim calcmode="lin" valueType="num">
                                      <p:cBhvr>
                                        <p:cTn id="1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1000"/>
                                        <p:tgtEl>
                                          <p:spTgt spid="25"/>
                                        </p:tgtEl>
                                      </p:cBhvr>
                                    </p:animEffect>
                                    <p:anim calcmode="lin" valueType="num">
                                      <p:cBhvr>
                                        <p:cTn id="23" dur="1000" fill="hold"/>
                                        <p:tgtEl>
                                          <p:spTgt spid="25"/>
                                        </p:tgtEl>
                                        <p:attrNameLst>
                                          <p:attrName>ppt_x</p:attrName>
                                        </p:attrNameLst>
                                      </p:cBhvr>
                                      <p:tavLst>
                                        <p:tav tm="0">
                                          <p:val>
                                            <p:strVal val="#ppt_x"/>
                                          </p:val>
                                        </p:tav>
                                        <p:tav tm="100000">
                                          <p:val>
                                            <p:strVal val="#ppt_x"/>
                                          </p:val>
                                        </p:tav>
                                      </p:tavLst>
                                    </p:anim>
                                    <p:anim calcmode="lin" valueType="num">
                                      <p:cBhvr>
                                        <p:cTn id="2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randombar(horizontal)">
                                      <p:cBhvr>
                                        <p:cTn id="43" dur="5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59"/>
                                        </p:tgtEl>
                                        <p:attrNameLst>
                                          <p:attrName>style.visibility</p:attrName>
                                        </p:attrNameLst>
                                      </p:cBhvr>
                                      <p:to>
                                        <p:strVal val="visible"/>
                                      </p:to>
                                    </p:set>
                                    <p:animEffect transition="in" filter="randombar(horizontal)">
                                      <p:cBhvr>
                                        <p:cTn id="48" dur="500"/>
                                        <p:tgtEl>
                                          <p:spTgt spid="59"/>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grpId="0" nodeType="click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heel(1)">
                                      <p:cBhvr>
                                        <p:cTn id="53" dur="2000"/>
                                        <p:tgtEl>
                                          <p:spTgt spid="54"/>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5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53"/>
                                        </p:tgtEl>
                                        <p:attrNameLst>
                                          <p:attrName>style.visibility</p:attrName>
                                        </p:attrNameLst>
                                      </p:cBhvr>
                                      <p:to>
                                        <p:strVal val="visible"/>
                                      </p:to>
                                    </p:set>
                                    <p:anim calcmode="lin" valueType="num">
                                      <p:cBhvr additive="base">
                                        <p:cTn id="66" dur="500" fill="hold"/>
                                        <p:tgtEl>
                                          <p:spTgt spid="53"/>
                                        </p:tgtEl>
                                        <p:attrNameLst>
                                          <p:attrName>ppt_x</p:attrName>
                                        </p:attrNameLst>
                                      </p:cBhvr>
                                      <p:tavLst>
                                        <p:tav tm="0">
                                          <p:val>
                                            <p:strVal val="#ppt_x"/>
                                          </p:val>
                                        </p:tav>
                                        <p:tav tm="100000">
                                          <p:val>
                                            <p:strVal val="#ppt_x"/>
                                          </p:val>
                                        </p:tav>
                                      </p:tavLst>
                                    </p:anim>
                                    <p:anim calcmode="lin" valueType="num">
                                      <p:cBhvr additive="base">
                                        <p:cTn id="67"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57"/>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nodeType="clickEffect">
                                  <p:stCondLst>
                                    <p:cond delay="0"/>
                                  </p:stCondLst>
                                  <p:childTnLst>
                                    <p:set>
                                      <p:cBhvr>
                                        <p:cTn id="75" dur="1" fill="hold">
                                          <p:stCondLst>
                                            <p:cond delay="0"/>
                                          </p:stCondLst>
                                        </p:cTn>
                                        <p:tgtEl>
                                          <p:spTgt spid="12"/>
                                        </p:tgtEl>
                                        <p:attrNameLst>
                                          <p:attrName>style.visibility</p:attrName>
                                        </p:attrNameLst>
                                      </p:cBhvr>
                                      <p:to>
                                        <p:strVal val="visible"/>
                                      </p:to>
                                    </p:set>
                                    <p:animEffect transition="in" filter="wipe(down)">
                                      <p:cBhvr>
                                        <p:cTn id="76" dur="500"/>
                                        <p:tgtEl>
                                          <p:spTgt spid="12"/>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500" fill="hold"/>
                                        <p:tgtEl>
                                          <p:spTgt spid="46"/>
                                        </p:tgtEl>
                                        <p:attrNameLst>
                                          <p:attrName>ppt_x</p:attrName>
                                        </p:attrNameLst>
                                      </p:cBhvr>
                                      <p:tavLst>
                                        <p:tav tm="0">
                                          <p:val>
                                            <p:strVal val="#ppt_x"/>
                                          </p:val>
                                        </p:tav>
                                        <p:tav tm="100000">
                                          <p:val>
                                            <p:strVal val="#ppt_x"/>
                                          </p:val>
                                        </p:tav>
                                      </p:tavLst>
                                    </p:anim>
                                    <p:anim calcmode="lin" valueType="num">
                                      <p:cBhvr additive="base">
                                        <p:cTn id="82"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1"/>
                                        </p:tgtEl>
                                        <p:attrNameLst>
                                          <p:attrName>style.visibility</p:attrName>
                                        </p:attrNameLst>
                                      </p:cBhvr>
                                      <p:to>
                                        <p:strVal val="visible"/>
                                      </p:to>
                                    </p:set>
                                    <p:anim calcmode="lin" valueType="num">
                                      <p:cBhvr additive="base">
                                        <p:cTn id="91" dur="500" fill="hold"/>
                                        <p:tgtEl>
                                          <p:spTgt spid="51"/>
                                        </p:tgtEl>
                                        <p:attrNameLst>
                                          <p:attrName>ppt_x</p:attrName>
                                        </p:attrNameLst>
                                      </p:cBhvr>
                                      <p:tavLst>
                                        <p:tav tm="0">
                                          <p:val>
                                            <p:strVal val="#ppt_x"/>
                                          </p:val>
                                        </p:tav>
                                        <p:tav tm="100000">
                                          <p:val>
                                            <p:strVal val="#ppt_x"/>
                                          </p:val>
                                        </p:tav>
                                      </p:tavLst>
                                    </p:anim>
                                    <p:anim calcmode="lin" valueType="num">
                                      <p:cBhvr additive="base">
                                        <p:cTn id="92"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42" presetClass="entr" presetSubtype="0" fill="hold" grpId="0" nodeType="clickEffect">
                                  <p:stCondLst>
                                    <p:cond delay="0"/>
                                  </p:stCondLst>
                                  <p:childTnLst>
                                    <p:set>
                                      <p:cBhvr>
                                        <p:cTn id="100" dur="1" fill="hold">
                                          <p:stCondLst>
                                            <p:cond delay="0"/>
                                          </p:stCondLst>
                                        </p:cTn>
                                        <p:tgtEl>
                                          <p:spTgt spid="13"/>
                                        </p:tgtEl>
                                        <p:attrNameLst>
                                          <p:attrName>style.visibility</p:attrName>
                                        </p:attrNameLst>
                                      </p:cBhvr>
                                      <p:to>
                                        <p:strVal val="visible"/>
                                      </p:to>
                                    </p:set>
                                    <p:animEffect transition="in" filter="fade">
                                      <p:cBhvr>
                                        <p:cTn id="101" dur="1000"/>
                                        <p:tgtEl>
                                          <p:spTgt spid="13"/>
                                        </p:tgtEl>
                                      </p:cBhvr>
                                    </p:animEffect>
                                    <p:anim calcmode="lin" valueType="num">
                                      <p:cBhvr>
                                        <p:cTn id="102" dur="1000" fill="hold"/>
                                        <p:tgtEl>
                                          <p:spTgt spid="13"/>
                                        </p:tgtEl>
                                        <p:attrNameLst>
                                          <p:attrName>ppt_x</p:attrName>
                                        </p:attrNameLst>
                                      </p:cBhvr>
                                      <p:tavLst>
                                        <p:tav tm="0">
                                          <p:val>
                                            <p:strVal val="#ppt_x"/>
                                          </p:val>
                                        </p:tav>
                                        <p:tav tm="100000">
                                          <p:val>
                                            <p:strVal val="#ppt_x"/>
                                          </p:val>
                                        </p:tav>
                                      </p:tavLst>
                                    </p:anim>
                                    <p:anim calcmode="lin" valueType="num">
                                      <p:cBhvr>
                                        <p:cTn id="10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6" presetClass="entr" presetSubtype="16" fill="hold" grpId="0" nodeType="clickEffect">
                                  <p:stCondLst>
                                    <p:cond delay="0"/>
                                  </p:stCondLst>
                                  <p:childTnLst>
                                    <p:set>
                                      <p:cBhvr>
                                        <p:cTn id="107" dur="1" fill="hold">
                                          <p:stCondLst>
                                            <p:cond delay="0"/>
                                          </p:stCondLst>
                                        </p:cTn>
                                        <p:tgtEl>
                                          <p:spTgt spid="60"/>
                                        </p:tgtEl>
                                        <p:attrNameLst>
                                          <p:attrName>style.visibility</p:attrName>
                                        </p:attrNameLst>
                                      </p:cBhvr>
                                      <p:to>
                                        <p:strVal val="visible"/>
                                      </p:to>
                                    </p:set>
                                    <p:animEffect transition="in" filter="circle(in)">
                                      <p:cBhvr>
                                        <p:cTn id="108" dur="2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6" grpId="0"/>
      <p:bldP spid="57" grpId="0"/>
      <p:bldP spid="49" grpId="0"/>
      <p:bldP spid="50" grpId="0"/>
      <p:bldP spid="51" grpId="0" animBg="1"/>
      <p:bldP spid="8" grpId="0" animBg="1"/>
      <p:bldP spid="59" grpId="0"/>
      <p:bldP spid="13" grpId="0" animBg="1"/>
      <p:bldP spid="60" grpId="0"/>
      <p:bldP spid="46" grpId="0" animBg="1"/>
      <p:bldP spid="54"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AAC6ADC74A8C2F45A4DA3244830DBBF0" ma:contentTypeVersion="1" ma:contentTypeDescription="Crear nuevo documento." ma:contentTypeScope="" ma:versionID="74b372d6387b91a0fe5383f83963156c">
  <xsd:schema xmlns:xsd="http://www.w3.org/2001/XMLSchema" xmlns:xs="http://www.w3.org/2001/XMLSchema" xmlns:p="http://schemas.microsoft.com/office/2006/metadata/properties" xmlns:ns1="http://schemas.microsoft.com/sharepoint/v3" targetNamespace="http://schemas.microsoft.com/office/2006/metadata/properties" ma:root="true" ma:fieldsID="0b5f0d48ff83a005300e43886532853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FF7595-291A-4C7C-A4A1-AFDA9854779F}"/>
</file>

<file path=customXml/itemProps2.xml><?xml version="1.0" encoding="utf-8"?>
<ds:datastoreItem xmlns:ds="http://schemas.openxmlformats.org/officeDocument/2006/customXml" ds:itemID="{6B4C1AD8-C5C8-4491-B582-C0C6D255A0D0}"/>
</file>

<file path=customXml/itemProps3.xml><?xml version="1.0" encoding="utf-8"?>
<ds:datastoreItem xmlns:ds="http://schemas.openxmlformats.org/officeDocument/2006/customXml" ds:itemID="{12C2E419-6020-4655-9211-4D1E289014FA}"/>
</file>

<file path=docProps/app.xml><?xml version="1.0" encoding="utf-8"?>
<Properties xmlns="http://schemas.openxmlformats.org/officeDocument/2006/extended-properties" xmlns:vt="http://schemas.openxmlformats.org/officeDocument/2006/docPropsVTypes">
  <TotalTime>782</TotalTime>
  <Words>1240</Words>
  <Application>Microsoft Office PowerPoint</Application>
  <PresentationFormat>Presentación en pantalla (4:3)</PresentationFormat>
  <Paragraphs>218</Paragraphs>
  <Slides>13</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13</vt:i4>
      </vt:variant>
    </vt:vector>
  </HeadingPairs>
  <TitlesOfParts>
    <vt:vector size="15" baseType="lpstr">
      <vt:lpstr>Tema de Office</vt:lpstr>
      <vt:lpstr>Visio.Drawing.11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VENTAJAS DE LA REALIZACIÓN DE CUATRO DECLARACIONES ANUALES</vt:lpstr>
      <vt:lpstr>OPORTUNIDADES Y RIESGOS DE LAS CUENTAS ANUALES</vt:lpstr>
    </vt:vector>
  </TitlesOfParts>
  <Company>IGAE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Rios Boeta, Jerónimo</dc:creator>
  <cp:lastModifiedBy>Rios Boeta, Jerónimo</cp:lastModifiedBy>
  <cp:revision>118</cp:revision>
  <cp:lastPrinted>2014-09-26T08:11:28Z</cp:lastPrinted>
  <dcterms:created xsi:type="dcterms:W3CDTF">2013-11-10T09:18:27Z</dcterms:created>
  <dcterms:modified xsi:type="dcterms:W3CDTF">2014-11-12T12:51:53Z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0x010100AAC6ADC74A8C2F45A4DA3244830DBBF0</vt:lpwstr>
  </property>
</Properties>
</file>