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5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68"/>
  </p:notesMasterIdLst>
  <p:handoutMasterIdLst>
    <p:handoutMasterId r:id="rId69"/>
  </p:handoutMasterIdLst>
  <p:sldIdLst>
    <p:sldId id="697" r:id="rId2"/>
    <p:sldId id="749" r:id="rId3"/>
    <p:sldId id="801" r:id="rId4"/>
    <p:sldId id="802" r:id="rId5"/>
    <p:sldId id="803" r:id="rId6"/>
    <p:sldId id="811" r:id="rId7"/>
    <p:sldId id="805" r:id="rId8"/>
    <p:sldId id="804" r:id="rId9"/>
    <p:sldId id="753" r:id="rId10"/>
    <p:sldId id="772" r:id="rId11"/>
    <p:sldId id="808" r:id="rId12"/>
    <p:sldId id="771" r:id="rId13"/>
    <p:sldId id="765" r:id="rId14"/>
    <p:sldId id="625" r:id="rId15"/>
    <p:sldId id="665" r:id="rId16"/>
    <p:sldId id="721" r:id="rId17"/>
    <p:sldId id="723" r:id="rId18"/>
    <p:sldId id="724" r:id="rId19"/>
    <p:sldId id="718" r:id="rId20"/>
    <p:sldId id="667" r:id="rId21"/>
    <p:sldId id="695" r:id="rId22"/>
    <p:sldId id="719" r:id="rId23"/>
    <p:sldId id="698" r:id="rId24"/>
    <p:sldId id="696" r:id="rId25"/>
    <p:sldId id="711" r:id="rId26"/>
    <p:sldId id="708" r:id="rId27"/>
    <p:sldId id="807" r:id="rId28"/>
    <p:sldId id="712" r:id="rId29"/>
    <p:sldId id="725" r:id="rId30"/>
    <p:sldId id="767" r:id="rId31"/>
    <p:sldId id="812" r:id="rId32"/>
    <p:sldId id="813" r:id="rId33"/>
    <p:sldId id="728" r:id="rId34"/>
    <p:sldId id="729" r:id="rId35"/>
    <p:sldId id="730" r:id="rId36"/>
    <p:sldId id="731" r:id="rId37"/>
    <p:sldId id="732" r:id="rId38"/>
    <p:sldId id="733" r:id="rId39"/>
    <p:sldId id="768" r:id="rId40"/>
    <p:sldId id="734" r:id="rId41"/>
    <p:sldId id="735" r:id="rId42"/>
    <p:sldId id="736" r:id="rId43"/>
    <p:sldId id="770" r:id="rId44"/>
    <p:sldId id="774" r:id="rId45"/>
    <p:sldId id="737" r:id="rId46"/>
    <p:sldId id="738" r:id="rId47"/>
    <p:sldId id="739" r:id="rId48"/>
    <p:sldId id="769" r:id="rId49"/>
    <p:sldId id="740" r:id="rId50"/>
    <p:sldId id="741" r:id="rId51"/>
    <p:sldId id="742" r:id="rId52"/>
    <p:sldId id="743" r:id="rId53"/>
    <p:sldId id="744" r:id="rId54"/>
    <p:sldId id="745" r:id="rId55"/>
    <p:sldId id="747" r:id="rId56"/>
    <p:sldId id="779" r:id="rId57"/>
    <p:sldId id="815" r:id="rId58"/>
    <p:sldId id="814" r:id="rId59"/>
    <p:sldId id="816" r:id="rId60"/>
    <p:sldId id="817" r:id="rId61"/>
    <p:sldId id="818" r:id="rId62"/>
    <p:sldId id="819" r:id="rId63"/>
    <p:sldId id="799" r:id="rId64"/>
    <p:sldId id="789" r:id="rId65"/>
    <p:sldId id="792" r:id="rId66"/>
    <p:sldId id="800" r:id="rId67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a BACOVA" initials="M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33"/>
    <a:srgbClr val="CCFF99"/>
    <a:srgbClr val="99FF66"/>
    <a:srgbClr val="99CC00"/>
    <a:srgbClr val="ADDB7B"/>
    <a:srgbClr val="F0989E"/>
    <a:srgbClr val="EA727B"/>
    <a:srgbClr val="00316E"/>
    <a:srgbClr val="999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86938" autoAdjust="0"/>
  </p:normalViewPr>
  <p:slideViewPr>
    <p:cSldViewPr>
      <p:cViewPr varScale="1">
        <p:scale>
          <a:sx n="80" d="100"/>
          <a:sy n="80" d="100"/>
        </p:scale>
        <p:origin x="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6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6%20Information%20Points%20-%20IPs\5%20West\Statistics\2011-11-07%20Statistics%20-%20themes%20%201-2-4%20call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6%20Information%20Points%20-%20IPs\5%20West\Statistics\2011-11-07%20Statistics%20-%20themes%20%201-2-4%20call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5%20Communication\09%20Statistics\Project%20-%20Country%20speficific%20info\ProjectPartners%20-%20Summary%20Table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058695926441317E-2"/>
          <c:y val="5.9121386412655824E-2"/>
          <c:w val="0.56635209082230031"/>
          <c:h val="0.854690310627136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CC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285D">
                  <a:lumMod val="25000"/>
                  <a:lumOff val="75000"/>
                </a:srgbClr>
              </a:solidFill>
            </c:spPr>
          </c:dPt>
          <c:dPt>
            <c:idx val="3"/>
            <c:bubble3D val="0"/>
            <c:spPr>
              <a:solidFill>
                <a:srgbClr val="6699FF"/>
              </a:solidFill>
            </c:spPr>
          </c:dPt>
          <c:dLbls>
            <c:dLbl>
              <c:idx val="0"/>
              <c:layout>
                <c:manualLayout>
                  <c:x val="-0.15555555555555556"/>
                  <c:y val="0.1250000000000000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en-US" b="1" dirty="0"/>
                      <a:t>7</a:t>
                    </a:r>
                    <a:r>
                      <a:rPr lang="en-US" dirty="0" smtClean="0"/>
                      <a:t> (31%)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00000000000216E-2"/>
                  <c:y val="-0.1944444444444510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en-US" b="1" dirty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36%)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055643534899122E-2"/>
                  <c:y val="9.7328510007075857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</a:t>
                    </a:r>
                    <a:r>
                      <a:rPr lang="en-US"/>
                      <a:t>0 (17%)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"/>
                  <c:y val="0.1805555555555555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en-US" b="1" dirty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(16%)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1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Sheet1!$C$3:$C$6</c:f>
              <c:strCache>
                <c:ptCount val="4"/>
                <c:pt idx="0">
                  <c:v>Innovation, research and technology development </c:v>
                </c:pt>
                <c:pt idx="1">
                  <c:v>Entrepreneurship and SMEs</c:v>
                </c:pt>
                <c:pt idx="2">
                  <c:v>Information Society </c:v>
                </c:pt>
                <c:pt idx="3">
                  <c:v>Employment, human capital and education</c:v>
                </c:pt>
              </c:strCache>
            </c:strRef>
          </c:cat>
          <c:val>
            <c:numRef>
              <c:f>Sheet1!$H$3:$H$6</c:f>
              <c:numCache>
                <c:formatCode>General</c:formatCode>
                <c:ptCount val="4"/>
                <c:pt idx="0">
                  <c:v>37</c:v>
                </c:pt>
                <c:pt idx="1">
                  <c:v>44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2803718607537"/>
          <c:y val="6.0701021025799877E-2"/>
          <c:w val="0.3892604211584777"/>
          <c:h val="0.91017644166967415"/>
        </c:manualLayout>
      </c:layout>
      <c:overlay val="0"/>
      <c:txPr>
        <a:bodyPr/>
        <a:lstStyle/>
        <a:p>
          <a:pPr>
            <a:defRPr lang="en-GB" sz="1100"/>
          </a:pPr>
          <a:endParaRPr lang="es-E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111111111111108E-2"/>
          <c:y val="5.7870370370370371E-2"/>
          <c:w val="0.51666666666666672"/>
          <c:h val="0.861111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2"/>
            <c:bubble3D val="0"/>
            <c:spPr>
              <a:solidFill>
                <a:srgbClr val="00946C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99CC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6 (19%)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9</a:t>
                    </a:r>
                    <a:r>
                      <a:rPr lang="en-US"/>
                      <a:t>  (11%)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5</a:t>
                    </a:r>
                    <a:r>
                      <a:rPr lang="en-US"/>
                      <a:t> (6%)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7</a:t>
                    </a:r>
                    <a:r>
                      <a:rPr lang="en-US"/>
                      <a:t> (8%)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9868110236220476E-2"/>
                  <c:y val="-0.1692122338874307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en-US" b="1" dirty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(44%)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0 (12%)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1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Sheet1!$C$7:$C$12</c:f>
              <c:strCache>
                <c:ptCount val="6"/>
                <c:pt idx="0">
                  <c:v>Natural and technological risks </c:v>
                </c:pt>
                <c:pt idx="1">
                  <c:v>Water management </c:v>
                </c:pt>
                <c:pt idx="2">
                  <c:v>Waste management</c:v>
                </c:pt>
                <c:pt idx="3">
                  <c:v>Biodiversity and preservation of natural heritage</c:v>
                </c:pt>
                <c:pt idx="4">
                  <c:v>Energy and sustainable transport </c:v>
                </c:pt>
                <c:pt idx="5">
                  <c:v>Cultural heritage and landscape</c:v>
                </c:pt>
              </c:strCache>
            </c:strRef>
          </c:cat>
          <c:val>
            <c:numRef>
              <c:f>Sheet1!$H$7:$H$12</c:f>
              <c:numCache>
                <c:formatCode>General</c:formatCode>
                <c:ptCount val="6"/>
                <c:pt idx="0">
                  <c:v>16</c:v>
                </c:pt>
                <c:pt idx="1">
                  <c:v>9</c:v>
                </c:pt>
                <c:pt idx="2">
                  <c:v>5</c:v>
                </c:pt>
                <c:pt idx="3">
                  <c:v>7</c:v>
                </c:pt>
                <c:pt idx="4">
                  <c:v>37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Sheet1!$C$7:$C$12</c:f>
              <c:strCache>
                <c:ptCount val="1"/>
                <c:pt idx="0">
                  <c:v>Natural and technological risks  Water management  Waste management Biodiversity and preservation of natural heritage Energy and sustainable transport  Cultural heritage and landscape</c:v>
                </c:pt>
              </c:strCache>
            </c:strRef>
          </c:tx>
          <c:cat>
            <c:strRef>
              <c:f>Sheet1!$C$7:$C$12</c:f>
              <c:strCache>
                <c:ptCount val="6"/>
                <c:pt idx="0">
                  <c:v>Natural and technological risks </c:v>
                </c:pt>
                <c:pt idx="1">
                  <c:v>Water management </c:v>
                </c:pt>
                <c:pt idx="2">
                  <c:v>Waste management</c:v>
                </c:pt>
                <c:pt idx="3">
                  <c:v>Biodiversity and preservation of natural heritage</c:v>
                </c:pt>
                <c:pt idx="4">
                  <c:v>Energy and sustainable transport </c:v>
                </c:pt>
                <c:pt idx="5">
                  <c:v>Cultural heritage and landscape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6388888888888888"/>
          <c:y val="2.7777777777777776E-2"/>
          <c:w val="0.41944444444444445"/>
          <c:h val="0.96756926217556138"/>
        </c:manualLayout>
      </c:layout>
      <c:overlay val="0"/>
      <c:txPr>
        <a:bodyPr/>
        <a:lstStyle/>
        <a:p>
          <a:pPr>
            <a:defRPr lang="en-GB" sz="1100"/>
          </a:pPr>
          <a:endParaRPr lang="es-E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baseline="0" dirty="0" smtClean="0"/>
              <a:t>Applicants by calls</a:t>
            </a:r>
            <a:endParaRPr lang="en-US" sz="1400" b="1" i="0" baseline="0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Table'!$A$29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2003B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DC00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946C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('Summary Table'!$J$2,'Summary Table'!$K$2,'Summary Table'!$L$2,'Summary Table'!$M$2)</c:f>
              <c:strCache>
                <c:ptCount val="4"/>
                <c:pt idx="0">
                  <c:v>1st Call</c:v>
                </c:pt>
                <c:pt idx="1">
                  <c:v>2nd Call</c:v>
                </c:pt>
                <c:pt idx="2">
                  <c:v>3rd Call</c:v>
                </c:pt>
                <c:pt idx="3">
                  <c:v>4th Call</c:v>
                </c:pt>
              </c:strCache>
            </c:strRef>
          </c:cat>
          <c:val>
            <c:numRef>
              <c:f>('Summary Table'!$J$29,'Summary Table'!$K$29,'Summary Table'!$L$29,'Summary Table'!$M$29)</c:f>
              <c:numCache>
                <c:formatCode>General</c:formatCode>
                <c:ptCount val="4"/>
                <c:pt idx="0">
                  <c:v>584</c:v>
                </c:pt>
                <c:pt idx="1">
                  <c:v>587</c:v>
                </c:pt>
                <c:pt idx="2">
                  <c:v>20</c:v>
                </c:pt>
                <c:pt idx="3">
                  <c:v>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42352"/>
        <c:axId val="306440784"/>
      </c:barChart>
      <c:catAx>
        <c:axId val="30644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06440784"/>
        <c:crosses val="autoZero"/>
        <c:auto val="1"/>
        <c:lblAlgn val="ctr"/>
        <c:lblOffset val="100"/>
        <c:noMultiLvlLbl val="0"/>
      </c:catAx>
      <c:valAx>
        <c:axId val="306440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6442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029F1-B126-4F6A-A557-4537517598A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43330D-5EFB-43A2-9BF9-3A93A42F097F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t-EE" sz="2200" b="1" dirty="0" smtClean="0"/>
            <a:t>SMART GROWTH</a:t>
          </a:r>
          <a:r>
            <a:rPr lang="fr-FR" sz="2300" b="1" dirty="0" smtClean="0"/>
            <a:t/>
          </a:r>
          <a:br>
            <a:rPr lang="fr-FR" sz="2300" b="1" dirty="0" smtClean="0"/>
          </a:br>
          <a:endParaRPr lang="fr-FR" sz="2300" b="1" dirty="0" smtClean="0"/>
        </a:p>
        <a:p>
          <a:pPr algn="l"/>
          <a:r>
            <a:rPr lang="en-GB" sz="2000" dirty="0" smtClean="0">
              <a:latin typeface="Arial" charset="0"/>
            </a:rPr>
            <a:t>Economy based on knowledge &amp; innovation</a:t>
          </a:r>
          <a:endParaRPr lang="en-GB" sz="2000" b="1" dirty="0"/>
        </a:p>
      </dgm:t>
    </dgm:pt>
    <dgm:pt modelId="{85E5C36C-D5DB-410B-8E31-ADA6903AD634}" type="parTrans" cxnId="{2D3151E4-E3B7-4366-A95D-115967ADAB24}">
      <dgm:prSet/>
      <dgm:spPr/>
      <dgm:t>
        <a:bodyPr/>
        <a:lstStyle/>
        <a:p>
          <a:endParaRPr lang="en-GB"/>
        </a:p>
      </dgm:t>
    </dgm:pt>
    <dgm:pt modelId="{12DEC064-D2D3-4778-9910-B08A7B491A7A}" type="sibTrans" cxnId="{2D3151E4-E3B7-4366-A95D-115967ADAB24}">
      <dgm:prSet/>
      <dgm:spPr/>
      <dgm:t>
        <a:bodyPr/>
        <a:lstStyle/>
        <a:p>
          <a:endParaRPr lang="en-GB"/>
        </a:p>
      </dgm:t>
    </dgm:pt>
    <dgm:pt modelId="{E60E8239-2200-4078-87A0-8D8364350DF3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t-EE" sz="2200" b="1" dirty="0" smtClean="0"/>
            <a:t>GREEN GROWTH</a:t>
          </a:r>
          <a:endParaRPr lang="fr-FR" sz="2200" b="1" dirty="0" smtClean="0"/>
        </a:p>
        <a:p>
          <a:pPr algn="l"/>
          <a:r>
            <a:rPr lang="fr-FR" sz="2000" b="1" dirty="0" smtClean="0">
              <a:latin typeface="Arial" charset="0"/>
            </a:rPr>
            <a:t/>
          </a:r>
          <a:br>
            <a:rPr lang="fr-FR" sz="2000" b="1" dirty="0" smtClean="0">
              <a:latin typeface="Arial" charset="0"/>
            </a:rPr>
          </a:br>
          <a:r>
            <a:rPr lang="en-GB" sz="2000" dirty="0" smtClean="0">
              <a:latin typeface="Arial" charset="0"/>
            </a:rPr>
            <a:t>Resource efficient, greener and more competitive economy</a:t>
          </a:r>
          <a:endParaRPr lang="en-GB" sz="2000" b="1" dirty="0"/>
        </a:p>
      </dgm:t>
    </dgm:pt>
    <dgm:pt modelId="{CDF96070-19AB-4FC4-81A5-67DD6D653D36}" type="parTrans" cxnId="{CC5D104E-FA48-400A-A0A0-A38608EA15A6}">
      <dgm:prSet/>
      <dgm:spPr/>
      <dgm:t>
        <a:bodyPr/>
        <a:lstStyle/>
        <a:p>
          <a:endParaRPr lang="en-GB"/>
        </a:p>
      </dgm:t>
    </dgm:pt>
    <dgm:pt modelId="{344B5097-F3F1-4BC9-B85E-BD9D7295A467}" type="sibTrans" cxnId="{CC5D104E-FA48-400A-A0A0-A38608EA15A6}">
      <dgm:prSet/>
      <dgm:spPr/>
      <dgm:t>
        <a:bodyPr/>
        <a:lstStyle/>
        <a:p>
          <a:endParaRPr lang="en-GB"/>
        </a:p>
      </dgm:t>
    </dgm:pt>
    <dgm:pt modelId="{25F61E24-9B61-40D3-ACB4-205F1C464125}">
      <dgm:prSet phldrT="[Text]" custT="1"/>
      <dgm:spPr>
        <a:solidFill>
          <a:srgbClr val="E6BA00"/>
        </a:solidFill>
      </dgm:spPr>
      <dgm:t>
        <a:bodyPr/>
        <a:lstStyle/>
        <a:p>
          <a:pPr algn="ctr"/>
          <a:r>
            <a:rPr lang="et-EE" sz="2200" b="1" dirty="0" smtClean="0"/>
            <a:t>INCLUSIVE GROWTH</a:t>
          </a:r>
          <a:endParaRPr lang="fr-FR" sz="2200" b="1" dirty="0" smtClean="0"/>
        </a:p>
        <a:p>
          <a:pPr algn="l"/>
          <a:r>
            <a:rPr lang="en-GB" sz="2000" dirty="0" smtClean="0">
              <a:latin typeface="Arial" charset="0"/>
            </a:rPr>
            <a:t>High-employment economy delivering social and territorial cohesion</a:t>
          </a:r>
          <a:endParaRPr lang="en-GB" sz="2000" b="1" dirty="0"/>
        </a:p>
      </dgm:t>
    </dgm:pt>
    <dgm:pt modelId="{A6C66531-6A95-48DA-BA2F-FE378B63300D}" type="parTrans" cxnId="{324AE5D6-822D-4C8E-9449-2F506BE56721}">
      <dgm:prSet/>
      <dgm:spPr/>
      <dgm:t>
        <a:bodyPr/>
        <a:lstStyle/>
        <a:p>
          <a:endParaRPr lang="en-GB"/>
        </a:p>
      </dgm:t>
    </dgm:pt>
    <dgm:pt modelId="{DCA67934-43A3-4781-9365-FC7BDFE77415}" type="sibTrans" cxnId="{324AE5D6-822D-4C8E-9449-2F506BE56721}">
      <dgm:prSet/>
      <dgm:spPr/>
      <dgm:t>
        <a:bodyPr/>
        <a:lstStyle/>
        <a:p>
          <a:endParaRPr lang="en-GB"/>
        </a:p>
      </dgm:t>
    </dgm:pt>
    <dgm:pt modelId="{078A4C6B-EBA5-4FCE-B66A-2018A846BAD8}" type="pres">
      <dgm:prSet presAssocID="{C61029F1-B126-4F6A-A557-4537517598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FE4F85C-84C7-4B4F-9A4B-3B73D42A5AA3}" type="pres">
      <dgm:prSet presAssocID="{8843330D-5EFB-43A2-9BF9-3A93A42F097F}" presName="node" presStyleLbl="node1" presStyleIdx="0" presStyleCnt="3" custLinFactNeighborX="-48276" custLinFactNeighborY="-2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3FB2D1-2D28-4EA6-90C2-5434B9A3145F}" type="pres">
      <dgm:prSet presAssocID="{12DEC064-D2D3-4778-9910-B08A7B491A7A}" presName="sibTrans" presStyleCnt="0"/>
      <dgm:spPr/>
    </dgm:pt>
    <dgm:pt modelId="{82F15D1E-B85B-4FB3-A79D-1C41888D4518}" type="pres">
      <dgm:prSet presAssocID="{E60E8239-2200-4078-87A0-8D8364350D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5DBFB-71E5-4276-B818-2F7F9B1FC63B}" type="pres">
      <dgm:prSet presAssocID="{344B5097-F3F1-4BC9-B85E-BD9D7295A467}" presName="sibTrans" presStyleCnt="0"/>
      <dgm:spPr/>
    </dgm:pt>
    <dgm:pt modelId="{E16F1075-6774-415F-B52B-8F44D6563A65}" type="pres">
      <dgm:prSet presAssocID="{25F61E24-9B61-40D3-ACB4-205F1C4641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5D104E-FA48-400A-A0A0-A38608EA15A6}" srcId="{C61029F1-B126-4F6A-A557-4537517598A6}" destId="{E60E8239-2200-4078-87A0-8D8364350DF3}" srcOrd="1" destOrd="0" parTransId="{CDF96070-19AB-4FC4-81A5-67DD6D653D36}" sibTransId="{344B5097-F3F1-4BC9-B85E-BD9D7295A467}"/>
    <dgm:cxn modelId="{36B727BB-7313-40B1-9D68-F4DB27873E5D}" type="presOf" srcId="{E60E8239-2200-4078-87A0-8D8364350DF3}" destId="{82F15D1E-B85B-4FB3-A79D-1C41888D4518}" srcOrd="0" destOrd="0" presId="urn:microsoft.com/office/officeart/2005/8/layout/hList6"/>
    <dgm:cxn modelId="{7B08228A-943F-4636-A2E5-C9939E301AA4}" type="presOf" srcId="{8843330D-5EFB-43A2-9BF9-3A93A42F097F}" destId="{4FE4F85C-84C7-4B4F-9A4B-3B73D42A5AA3}" srcOrd="0" destOrd="0" presId="urn:microsoft.com/office/officeart/2005/8/layout/hList6"/>
    <dgm:cxn modelId="{056C3541-5C61-4A61-B3BA-785977B007AE}" type="presOf" srcId="{25F61E24-9B61-40D3-ACB4-205F1C464125}" destId="{E16F1075-6774-415F-B52B-8F44D6563A65}" srcOrd="0" destOrd="0" presId="urn:microsoft.com/office/officeart/2005/8/layout/hList6"/>
    <dgm:cxn modelId="{2D3151E4-E3B7-4366-A95D-115967ADAB24}" srcId="{C61029F1-B126-4F6A-A557-4537517598A6}" destId="{8843330D-5EFB-43A2-9BF9-3A93A42F097F}" srcOrd="0" destOrd="0" parTransId="{85E5C36C-D5DB-410B-8E31-ADA6903AD634}" sibTransId="{12DEC064-D2D3-4778-9910-B08A7B491A7A}"/>
    <dgm:cxn modelId="{324AE5D6-822D-4C8E-9449-2F506BE56721}" srcId="{C61029F1-B126-4F6A-A557-4537517598A6}" destId="{25F61E24-9B61-40D3-ACB4-205F1C464125}" srcOrd="2" destOrd="0" parTransId="{A6C66531-6A95-48DA-BA2F-FE378B63300D}" sibTransId="{DCA67934-43A3-4781-9365-FC7BDFE77415}"/>
    <dgm:cxn modelId="{FB496278-5C76-49AB-86F2-91034D5581CD}" type="presOf" srcId="{C61029F1-B126-4F6A-A557-4537517598A6}" destId="{078A4C6B-EBA5-4FCE-B66A-2018A846BAD8}" srcOrd="0" destOrd="0" presId="urn:microsoft.com/office/officeart/2005/8/layout/hList6"/>
    <dgm:cxn modelId="{DDF31EDE-02A4-4A37-97E6-A6D510FB6803}" type="presParOf" srcId="{078A4C6B-EBA5-4FCE-B66A-2018A846BAD8}" destId="{4FE4F85C-84C7-4B4F-9A4B-3B73D42A5AA3}" srcOrd="0" destOrd="0" presId="urn:microsoft.com/office/officeart/2005/8/layout/hList6"/>
    <dgm:cxn modelId="{5E757E20-30ED-4A0A-9144-E9D034C54B14}" type="presParOf" srcId="{078A4C6B-EBA5-4FCE-B66A-2018A846BAD8}" destId="{973FB2D1-2D28-4EA6-90C2-5434B9A3145F}" srcOrd="1" destOrd="0" presId="urn:microsoft.com/office/officeart/2005/8/layout/hList6"/>
    <dgm:cxn modelId="{A296CDDD-7D4B-4984-BAB2-2F0228BFA2CA}" type="presParOf" srcId="{078A4C6B-EBA5-4FCE-B66A-2018A846BAD8}" destId="{82F15D1E-B85B-4FB3-A79D-1C41888D4518}" srcOrd="2" destOrd="0" presId="urn:microsoft.com/office/officeart/2005/8/layout/hList6"/>
    <dgm:cxn modelId="{599DCC0A-1B2A-464E-9D09-00716D5975FF}" type="presParOf" srcId="{078A4C6B-EBA5-4FCE-B66A-2018A846BAD8}" destId="{8905DBFB-71E5-4276-B818-2F7F9B1FC63B}" srcOrd="3" destOrd="0" presId="urn:microsoft.com/office/officeart/2005/8/layout/hList6"/>
    <dgm:cxn modelId="{B6E2A788-0106-406A-AFCD-E339A69B600A}" type="presParOf" srcId="{078A4C6B-EBA5-4FCE-B66A-2018A846BAD8}" destId="{E16F1075-6774-415F-B52B-8F44D6563A6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7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7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9C2B42DF-05A7-4A56-9A4D-172DAEA65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2" y="9428163"/>
            <a:ext cx="2886075" cy="496887"/>
          </a:xfrm>
          <a:prstGeom prst="rect">
            <a:avLst/>
          </a:prstGeom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834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7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1" y="4714878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7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75D0C8AA-72B9-4786-8C60-4F267DFF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081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10D63-37BE-4721-A7B4-F3ED708ED4A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5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E88D9-87DD-40FB-8595-B9C3FFCE6314}" type="slidenum">
              <a:rPr lang="en-US" smtClean="0"/>
              <a:pPr>
                <a:defRPr/>
              </a:pPr>
              <a:t>57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51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LOCARE: </a:t>
            </a:r>
            <a:r>
              <a:rPr lang="fr-FR" dirty="0" err="1" smtClean="0"/>
              <a:t>Priority</a:t>
            </a:r>
            <a:r>
              <a:rPr lang="fr-FR" baseline="0" dirty="0" smtClean="0"/>
              <a:t> 2,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Sustainable</a:t>
            </a:r>
            <a:r>
              <a:rPr lang="fr-FR" baseline="0" dirty="0" smtClean="0"/>
              <a:t> transport</a:t>
            </a:r>
          </a:p>
          <a:p>
            <a:r>
              <a:rPr lang="fr-FR" baseline="0" dirty="0" smtClean="0"/>
              <a:t>11 mini-programmes in total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IVC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with</a:t>
            </a:r>
            <a:r>
              <a:rPr lang="en-GB" baseline="0" dirty="0" smtClean="0"/>
              <a:t> specific good practice examples and tailored policy recommendations.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8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E985A-059E-45C1-8AA3-6C7AF3F6173A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40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451C2-2DEF-4DF8-AF1F-4B37D6AD57C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Economic Development Forum working groups meeting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2A30C-72F5-4E38-A311-5F3AF32C617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6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DD039-3A8E-4691-9625-8D83B7DA294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F4047-76A1-4401-9F05-AE54DA1844F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5702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DD80:Users:csauvage:Documents:%20OPERA%20MEUS:DOSSIERS%20EN%20COURS:INTERREG%20IV%20C:EXE:PPT:medias:images:onglet_all_03.gif" TargetMode="External"/><Relationship Id="rId7" Type="http://schemas.openxmlformats.org/officeDocument/2006/relationships/image" Target="DD80:Users:csauvage:Documents:%20OPERA%20MEUS:DOSSIERS%20EN%20COURS:INTERREG%20IV%20C:EXE:PPT:medias:INTERREG_IVC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DD80:Users:csauvage:Documents:%20OPERA%20MEUS:DOSSIERS%20EN%20COURS:INTERREG%20IV%20C:EXE:PPT:medias:images:onglet_all_01.gif" TargetMode="External"/><Relationship Id="rId4" Type="http://schemas.openxmlformats.org/officeDocument/2006/relationships/image" Target="../media/image6.png"/><Relationship Id="rId9" Type="http://schemas.openxmlformats.org/officeDocument/2006/relationships/image" Target="DD80:Users:csauvage:Documents:%20OPERA%20MEUS:DOSSIERS%20EN%20COURS:INTERREG%20IV%20C:EXE:PPT:medias:Flag_EU.pn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30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9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DD80:Users:csauvage:Documents: OPERA MEUS:DOSSIERS EN COURS:INTERREG IV C:EXE:PPT:medias:images:onglet_all_01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33600" y="525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05100"/>
            <a:ext cx="6553200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848600" cy="493713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6" name="Picture 34" descr="DD80:Users:csauvage:Documents: OPERA MEUS:DOSSIERS EN COURS:INTERREG IV C:EXE:PPT:medias:INTERREG_IVC_LOGO.png"/>
          <p:cNvPicPr>
            <a:picLocks noChangeAspect="1" noChangeArrowheads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97" y="938602"/>
            <a:ext cx="2577480" cy="89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8"/>
          <p:cNvGrpSpPr>
            <a:grpSpLocks/>
          </p:cNvGrpSpPr>
          <p:nvPr userDrawn="1"/>
        </p:nvGrpSpPr>
        <p:grpSpPr bwMode="auto">
          <a:xfrm>
            <a:off x="7283450" y="1078706"/>
            <a:ext cx="2349500" cy="847725"/>
            <a:chOff x="3167" y="872"/>
            <a:chExt cx="1480" cy="534"/>
          </a:xfrm>
        </p:grpSpPr>
        <p:pic>
          <p:nvPicPr>
            <p:cNvPr id="18" name="Picture 32" descr="DD80:Users:csauvage:Documents: OPERA MEUS:DOSSIERS EN COURS:INTERREG IV C:EXE:PPT:medias:Flag_EU.png"/>
            <p:cNvPicPr>
              <a:picLocks noChangeAspect="1" noChangeArrowheads="1"/>
            </p:cNvPicPr>
            <p:nvPr userDrawn="1"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872"/>
              <a:ext cx="3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33"/>
            <p:cNvSpPr txBox="1">
              <a:spLocks noChangeArrowheads="1"/>
            </p:cNvSpPr>
            <p:nvPr userDrawn="1"/>
          </p:nvSpPr>
          <p:spPr bwMode="auto">
            <a:xfrm>
              <a:off x="3167" y="1156"/>
              <a:ext cx="1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0" hangingPunct="0">
                <a:defRPr/>
              </a:pPr>
              <a:r>
                <a:rPr lang="fr-FR" sz="1000">
                  <a:latin typeface="Arial" charset="0"/>
                  <a:cs typeface="+mn-cs"/>
                </a:rPr>
                <a:t>EUROPEAN REGIONAL</a:t>
              </a:r>
            </a:p>
            <a:p>
              <a:pPr eaLnBrk="0" hangingPunct="0">
                <a:defRPr/>
              </a:pPr>
              <a:r>
                <a:rPr lang="fr-FR" sz="1000">
                  <a:latin typeface="Arial" charset="0"/>
                  <a:cs typeface="+mn-cs"/>
                </a:rPr>
                <a:t>DEVELOPMENT FUND</a:t>
              </a:r>
              <a:endParaRPr lang="fr-FR" sz="1200"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5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8694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1110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590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80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DD80:Users:csauvage:Documents:%20OPERA%20MEUS:DOSSIERS%20EN%20COURS:INTERREG%20IV%20C:EXE:PPT:medias:images:onglet_all_03.gif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DD80:Users:csauvage:Documents:%20OPERA%20MEUS:DOSSIERS%20EN%20COURS:INTERREG%20IV%20C:EXE:PPT:medias:onglet_all_02.gif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DD80:Users:csauvage:Documents:%20OPERA%20MEUS:DOSSIERS%20EN%20COURS:INTERREG%20IV%20C:EXE:PPT:medias:Flag_EU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DD80:Users:csauvage:Documents: OPERA MEUS:DOSSIERS EN COURS:INTERREG IV C:EXE:PPT:medias:onglet_all_02.gif"/>
          <p:cNvPicPr>
            <a:picLocks noChangeAspect="1" noChangeArrowheads="1"/>
          </p:cNvPicPr>
          <p:nvPr/>
        </p:nvPicPr>
        <p:blipFill>
          <a:blip r:embed="rId14" r:link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16" r:link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7938" y="6553200"/>
            <a:ext cx="457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4F9007A3-5312-4B30-94E0-C6D7ADB8199C}" type="slidenum">
              <a:rPr lang="nl-BE" sz="1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nl-BE" sz="9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27" descr="DD80:Users:csauvage:Documents: OPERA MEUS:DOSSIERS EN COURS:INTERREG IV C:EXE:PPT:medias:Flag_EU.png"/>
          <p:cNvPicPr>
            <a:picLocks noChangeAspect="1" noChangeArrowheads="1"/>
          </p:cNvPicPr>
          <p:nvPr/>
        </p:nvPicPr>
        <p:blipFill>
          <a:blip r:embed="rId18" r:link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5826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b="0" i="1" baseline="0" dirty="0" smtClean="0">
                <a:latin typeface="Arial" charset="0"/>
                <a:cs typeface="+mn-cs"/>
              </a:rPr>
              <a:t>Info Day Madrid – 26  February 2015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79" r:id="rId2"/>
    <p:sldLayoutId id="2147485080" r:id="rId3"/>
    <p:sldLayoutId id="2147485094" r:id="rId4"/>
    <p:sldLayoutId id="2147485095" r:id="rId5"/>
    <p:sldLayoutId id="2147485098" r:id="rId6"/>
    <p:sldLayoutId id="2147485100" r:id="rId7"/>
    <p:sldLayoutId id="2147485103" r:id="rId8"/>
    <p:sldLayoutId id="2147485104" r:id="rId9"/>
    <p:sldLayoutId id="2147485106" r:id="rId10"/>
    <p:sldLayoutId id="2147485107" r:id="rId11"/>
    <p:sldLayoutId id="2147485108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20"/>
        </a:buBlip>
        <a:defRPr sz="20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50000"/>
        <a:buFont typeface="Webdings" pitchFamily="18" charset="2"/>
        <a:buChar char="n"/>
        <a:defRPr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21"/>
        </a:buBlip>
        <a:defRPr i="1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://www.google.es/url?sa=i&amp;rct=j&amp;q=&amp;esrc=s&amp;frm=1&amp;source=images&amp;cd=&amp;cad=rja&amp;docid=fOjxx5bUG64BVM&amp;tbnid=AHBxkKIazAoe8M:&amp;ved=0CAUQjRw&amp;url=http://riicon.ca/new-website-form.html&amp;ei=O2l3Uqb0Feir0gXJtIDwDg&amp;bvm=bv.55819444,d.d2k&amp;psig=AFQjCNG0oN5zS15s4txMbwCqLVhNW0J1TQ&amp;ust=1383643794008994" TargetMode="External"/><Relationship Id="rId4" Type="http://schemas.openxmlformats.org/officeDocument/2006/relationships/image" Target="../media/image5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b/Plaza_Mayor_de_Madrid_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612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9512" y="2420888"/>
            <a:ext cx="882047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000" b="1" dirty="0" smtClean="0">
                <a:latin typeface="+mj-lt"/>
                <a:cs typeface="+mn-cs"/>
              </a:rPr>
              <a:t>Info Day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3000" b="1" dirty="0" smtClean="0">
                <a:latin typeface="+mj-lt"/>
                <a:cs typeface="+mn-cs"/>
              </a:rPr>
              <a:t>From INTERREG IVC to INTERREG EUROPE</a:t>
            </a:r>
            <a:endParaRPr lang="en-GB" sz="3000" b="1" dirty="0">
              <a:latin typeface="+mj-lt"/>
              <a:cs typeface="+mn-cs"/>
            </a:endParaRPr>
          </a:p>
        </p:txBody>
      </p:sp>
      <p:pic>
        <p:nvPicPr>
          <p:cNvPr id="4" name="Imagen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59790" cy="810895"/>
          </a:xfrm>
          <a:prstGeom prst="rect">
            <a:avLst/>
          </a:prstGeom>
          <a:noFill/>
        </p:spPr>
      </p:pic>
      <p:pic>
        <p:nvPicPr>
          <p:cNvPr id="6" name="Imagen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93" y="1016511"/>
            <a:ext cx="240982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5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05404" y="5877272"/>
            <a:ext cx="9249404" cy="49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92100" algn="ctr">
              <a:lnSpc>
                <a:spcPct val="120000"/>
              </a:lnSpc>
              <a:buFont typeface="Wingdings" pitchFamily="1" charset="2"/>
              <a:buNone/>
            </a:pPr>
            <a:r>
              <a:rPr lang="en-GB" sz="2200" dirty="0" smtClean="0">
                <a:latin typeface="Arial" charset="0"/>
              </a:rPr>
              <a:t>3 pillars translated in </a:t>
            </a:r>
            <a:r>
              <a:rPr lang="en-GB" sz="2200" b="1" dirty="0" smtClean="0">
                <a:latin typeface="Arial" charset="0"/>
              </a:rPr>
              <a:t>11 Thematic Objectives </a:t>
            </a:r>
            <a:r>
              <a:rPr lang="en-GB" sz="2200" dirty="0" smtClean="0">
                <a:latin typeface="Arial" charset="0"/>
              </a:rPr>
              <a:t>in 2014-2020 regulation</a:t>
            </a:r>
            <a:endParaRPr lang="en-GB" sz="2200" dirty="0">
              <a:latin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115616" y="2060848"/>
          <a:ext cx="6965520" cy="346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2917" y="1340768"/>
            <a:ext cx="81327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dirty="0" err="1" smtClean="0">
                <a:latin typeface="+mn-lt"/>
                <a:cs typeface="+mn-cs"/>
              </a:rPr>
              <a:t>Overall</a:t>
            </a:r>
            <a:r>
              <a:rPr lang="fr-FR" sz="2400" dirty="0" smtClean="0">
                <a:latin typeface="+mn-lt"/>
                <a:cs typeface="+mn-cs"/>
              </a:rPr>
              <a:t> </a:t>
            </a:r>
            <a:r>
              <a:rPr lang="fr-FR" sz="2400" dirty="0" err="1" smtClean="0">
                <a:latin typeface="+mn-lt"/>
                <a:cs typeface="+mn-cs"/>
              </a:rPr>
              <a:t>strategic</a:t>
            </a:r>
            <a:r>
              <a:rPr lang="fr-FR" sz="2400" dirty="0" smtClean="0">
                <a:latin typeface="+mn-lt"/>
                <a:cs typeface="+mn-cs"/>
              </a:rPr>
              <a:t> framework: </a:t>
            </a:r>
            <a:r>
              <a:rPr lang="en-GB" sz="2400" dirty="0">
                <a:latin typeface="+mn-lt"/>
                <a:cs typeface="+mn-cs"/>
              </a:rPr>
              <a:t>EU2020 strategy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8634" y="774394"/>
            <a:ext cx="8964613" cy="577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10000"/>
              </a:lnSpc>
              <a:spcBef>
                <a:spcPts val="1400"/>
              </a:spcBef>
              <a:defRPr/>
            </a:pPr>
            <a:r>
              <a:rPr lang="en-GB" b="1" kern="0" dirty="0" smtClean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  <a:t>Context</a:t>
            </a:r>
            <a:r>
              <a:rPr lang="en-GB" sz="1200" b="1" kern="0" dirty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  <a:t/>
            </a:r>
            <a:br>
              <a:rPr lang="en-GB" sz="1200" b="1" kern="0" dirty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</a:br>
            <a:endParaRPr lang="en-GB" sz="2400" b="1" kern="0" dirty="0">
              <a:solidFill>
                <a:srgbClr val="00316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17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.europa.eu/regional_policy/images/pictures/cp14_20_cov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5138" r="2981" b="5968"/>
          <a:stretch/>
        </p:blipFill>
        <p:spPr bwMode="auto">
          <a:xfrm>
            <a:off x="3959424" y="1126635"/>
            <a:ext cx="5184576" cy="35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94465" y="4940986"/>
            <a:ext cx="9238465" cy="1178238"/>
            <a:chOff x="-94465" y="714740"/>
            <a:chExt cx="9238465" cy="11782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714740"/>
              <a:ext cx="9144000" cy="1178238"/>
            </a:xfrm>
            <a:prstGeom prst="rect">
              <a:avLst/>
            </a:prstGeom>
            <a:solidFill>
              <a:srgbClr val="FFD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94465" y="821549"/>
              <a:ext cx="91450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hangingPunct="0">
                <a:spcBef>
                  <a:spcPts val="1200"/>
                </a:spcBef>
                <a:defRPr/>
              </a:pPr>
              <a:r>
                <a:rPr lang="en-GB" sz="2000" b="1" kern="0" dirty="0">
                  <a:latin typeface="+mj-lt"/>
                </a:rPr>
                <a:t>Policy learning </a:t>
              </a:r>
              <a:r>
                <a:rPr lang="en-GB" sz="2000" kern="0" dirty="0">
                  <a:latin typeface="+mj-lt"/>
                </a:rPr>
                <a:t>among public authorities </a:t>
              </a:r>
              <a:r>
                <a:rPr lang="en-GB" sz="2000" kern="0" dirty="0" smtClean="0">
                  <a:latin typeface="+mj-lt"/>
                </a:rPr>
                <a:t/>
              </a:r>
              <a:br>
                <a:rPr lang="en-GB" sz="2000" kern="0" dirty="0" smtClean="0">
                  <a:latin typeface="+mj-lt"/>
                </a:rPr>
              </a:br>
              <a:r>
                <a:rPr lang="en-GB" sz="2000" kern="0" dirty="0" smtClean="0">
                  <a:latin typeface="+mj-lt"/>
                </a:rPr>
                <a:t>to </a:t>
              </a:r>
              <a:r>
                <a:rPr lang="en-GB" sz="2000" kern="0" dirty="0">
                  <a:latin typeface="+mj-lt"/>
                </a:rPr>
                <a:t>improve performance of policies &amp; programmes for </a:t>
              </a:r>
              <a:r>
                <a:rPr lang="en-GB" sz="2000" kern="0" dirty="0" smtClean="0">
                  <a:latin typeface="+mj-lt"/>
                </a:rPr>
                <a:t>regional </a:t>
              </a:r>
              <a:r>
                <a:rPr lang="en-GB" sz="2000" kern="0" dirty="0">
                  <a:latin typeface="+mj-lt"/>
                </a:rPr>
                <a:t>development, </a:t>
              </a:r>
              <a:r>
                <a:rPr lang="en-GB" sz="2000" kern="0" dirty="0" smtClean="0">
                  <a:latin typeface="+mj-lt"/>
                </a:rPr>
                <a:t/>
              </a:r>
              <a:br>
                <a:rPr lang="en-GB" sz="2000" kern="0" dirty="0" smtClean="0">
                  <a:latin typeface="+mj-lt"/>
                </a:rPr>
              </a:br>
              <a:r>
                <a:rPr lang="en-GB" sz="2000" kern="0" dirty="0" smtClean="0">
                  <a:latin typeface="+mj-lt"/>
                </a:rPr>
                <a:t>in </a:t>
              </a:r>
              <a:r>
                <a:rPr lang="en-GB" sz="2000" kern="0" dirty="0">
                  <a:latin typeface="+mj-lt"/>
                </a:rPr>
                <a:t>particular </a:t>
              </a:r>
              <a:r>
                <a:rPr lang="en-GB" sz="2000" b="1" kern="0" dirty="0" smtClean="0">
                  <a:latin typeface="+mj-lt"/>
                </a:rPr>
                <a:t>Structural </a:t>
              </a:r>
              <a:r>
                <a:rPr lang="en-GB" sz="2000" b="1" kern="0" dirty="0">
                  <a:latin typeface="+mj-lt"/>
                </a:rPr>
                <a:t>Funds programmes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19720"/>
            <a:ext cx="1620376" cy="9229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1424"/>
            <a:ext cx="3347864" cy="167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28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372" y="3063497"/>
            <a:ext cx="2747443" cy="925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ts val="3400"/>
              </a:lnSpc>
              <a:spcBef>
                <a:spcPct val="30000"/>
              </a:spcBef>
              <a:spcAft>
                <a:spcPts val="2400"/>
              </a:spcAft>
              <a:defRPr/>
            </a:pPr>
            <a:r>
              <a:rPr lang="en-GB" sz="2400" dirty="0" smtClean="0">
                <a:solidFill>
                  <a:srgbClr val="00316E"/>
                </a:solidFill>
                <a:latin typeface="+mn-lt"/>
              </a:rPr>
              <a:t>EU28 </a:t>
            </a:r>
            <a:r>
              <a:rPr lang="en-GB" sz="2400" dirty="0">
                <a:solidFill>
                  <a:srgbClr val="00316E"/>
                </a:solidFill>
                <a:latin typeface="+mn-lt"/>
              </a:rPr>
              <a:t>+ </a:t>
            </a:r>
            <a:r>
              <a:rPr lang="en-GB" sz="2400" dirty="0" smtClean="0">
                <a:solidFill>
                  <a:srgbClr val="00316E"/>
                </a:solidFill>
                <a:latin typeface="+mn-lt"/>
              </a:rPr>
              <a:t>Norway &amp;                      Switzerland</a:t>
            </a:r>
            <a:endParaRPr lang="en-GB" sz="2400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418" y="682350"/>
            <a:ext cx="8964612" cy="577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lnSpc>
                <a:spcPct val="110000"/>
              </a:lnSpc>
              <a:spcBef>
                <a:spcPts val="1400"/>
              </a:spcBef>
              <a:defRPr/>
            </a:pPr>
            <a:r>
              <a:rPr lang="en-GB" sz="2800" b="1" kern="0" dirty="0" smtClean="0">
                <a:solidFill>
                  <a:srgbClr val="00316E"/>
                </a:solidFill>
                <a:latin typeface="Arial"/>
                <a:cs typeface="+mn-cs"/>
              </a:rPr>
              <a:t>Eligible area</a:t>
            </a:r>
            <a:endParaRPr lang="en-GB" sz="2400" b="1" kern="0" dirty="0">
              <a:solidFill>
                <a:srgbClr val="00316E"/>
              </a:solidFill>
              <a:latin typeface="Arial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6595" r="18990" b="11046"/>
          <a:stretch/>
        </p:blipFill>
        <p:spPr>
          <a:xfrm>
            <a:off x="3419872" y="1628800"/>
            <a:ext cx="4944141" cy="4557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983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624" y="744848"/>
            <a:ext cx="6804248" cy="12807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800" dirty="0"/>
              <a:t>Thematic </a:t>
            </a:r>
            <a:r>
              <a:rPr lang="en-GB" sz="2800" dirty="0" smtClean="0"/>
              <a:t>focus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4 </a:t>
            </a:r>
            <a:r>
              <a:rPr lang="en-GB" dirty="0"/>
              <a:t>p</a:t>
            </a:r>
            <a:r>
              <a:rPr lang="en-GB" dirty="0" smtClean="0"/>
              <a:t>riority axis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83768" y="1916832"/>
            <a:ext cx="4122712" cy="4248472"/>
            <a:chOff x="2699792" y="2232828"/>
            <a:chExt cx="3534216" cy="3886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2232828"/>
              <a:ext cx="3533775" cy="19240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758" y="4156878"/>
              <a:ext cx="3524250" cy="196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58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52119" y="2263517"/>
            <a:ext cx="403244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defRPr/>
            </a:pPr>
            <a:r>
              <a:rPr lang="en-GB" sz="2200" b="1" dirty="0">
                <a:latin typeface="+mn-lt"/>
                <a:cs typeface="Arial" pitchFamily="34" charset="0"/>
              </a:rPr>
              <a:t>B</a:t>
            </a:r>
            <a:r>
              <a:rPr lang="en-GB" sz="2200" b="1" dirty="0" smtClean="0">
                <a:latin typeface="+mn-lt"/>
                <a:cs typeface="Arial" pitchFamily="34" charset="0"/>
              </a:rPr>
              <a:t>. Policy Learning Platforms</a:t>
            </a:r>
            <a:endParaRPr lang="en-GB" sz="2200" b="1" dirty="0">
              <a:latin typeface="+mn-lt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2352438" cy="170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79234"/>
            <a:ext cx="2851720" cy="164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85739" y="2266965"/>
            <a:ext cx="4248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ctr">
              <a:defRPr/>
            </a:pPr>
            <a:r>
              <a:rPr lang="en-GB" sz="2200" b="1" dirty="0">
                <a:solidFill>
                  <a:srgbClr val="00316E"/>
                </a:solidFill>
                <a:latin typeface="+mn-lt"/>
                <a:cs typeface="Arial" pitchFamily="34" charset="0"/>
              </a:rPr>
              <a:t>A</a:t>
            </a:r>
            <a:r>
              <a:rPr lang="en-GB" sz="2200" b="1" dirty="0" smtClean="0">
                <a:solidFill>
                  <a:srgbClr val="00316E"/>
                </a:solidFill>
                <a:latin typeface="+mn-lt"/>
                <a:cs typeface="Arial" pitchFamily="34" charset="0"/>
              </a:rPr>
              <a:t>. Interregional Cooperation Projects</a:t>
            </a:r>
            <a:endParaRPr lang="en-GB" sz="2200" b="1" dirty="0">
              <a:solidFill>
                <a:srgbClr val="00316E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99592" y="1124744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Arial"/>
                <a:cs typeface="+mn-cs"/>
              </a:rPr>
              <a:t>2 actions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0430" y="4096454"/>
            <a:ext cx="8569325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1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en-GB" sz="2400" b="1" kern="50" dirty="0" smtClean="0">
                <a:solidFill>
                  <a:srgbClr val="00316E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Objective</a:t>
            </a:r>
          </a:p>
          <a:p>
            <a:pPr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….to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improve the effectiveness of the policies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of 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t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he regions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involved in the project (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in particular their </a:t>
            </a:r>
            <a:r>
              <a:rPr lang="en-GB" sz="22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Investment for Growth and Jobs goal programme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7110" y="2600488"/>
            <a:ext cx="8569325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Partners from different countries working together on a shared regional policy issue (within the thematic fields of the programme)…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23916" y="1012307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Projects </a:t>
            </a:r>
            <a:endParaRPr lang="en-GB" b="1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5368" y="1927824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+mj-lt"/>
              </a:rPr>
              <a:t>Definition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0782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27584" y="67679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078724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Project organised in 2 phases</a:t>
            </a:r>
            <a:endParaRPr lang="en-GB" b="1" dirty="0"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58065" y="2482840"/>
            <a:ext cx="606277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xchange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of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experience ending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up with the production of 1 </a:t>
            </a:r>
            <a:r>
              <a:rPr lang="en-GB" sz="2200" u="sng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action plan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/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region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GB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GB" sz="22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u="sng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Monitoring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of the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action plan implementation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+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possible pilot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actions</a:t>
            </a:r>
            <a:endParaRPr lang="en-GB" sz="4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39552" y="2420888"/>
            <a:ext cx="2016224" cy="3024335"/>
            <a:chOff x="467346" y="3470695"/>
            <a:chExt cx="1440358" cy="1808430"/>
          </a:xfrm>
        </p:grpSpPr>
        <p:sp>
          <p:nvSpPr>
            <p:cNvPr id="9" name="Down Arrow Callout 8"/>
            <p:cNvSpPr/>
            <p:nvPr/>
          </p:nvSpPr>
          <p:spPr bwMode="auto">
            <a:xfrm>
              <a:off x="467346" y="3470695"/>
              <a:ext cx="1440358" cy="1068690"/>
            </a:xfrm>
            <a:prstGeom prst="downArrowCallou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673" y="3569729"/>
              <a:ext cx="1404627" cy="386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latin typeface="+mn-lt"/>
                </a:rPr>
                <a:t>Phase </a:t>
              </a:r>
              <a:r>
                <a:rPr lang="en-GB" sz="1800" b="1" dirty="0" smtClean="0">
                  <a:latin typeface="+mn-lt"/>
                </a:rPr>
                <a:t>1</a:t>
              </a: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(1 to 3 years)</a:t>
              </a:r>
              <a:endParaRPr lang="en-GB" sz="1800" b="1" dirty="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67346" y="4581509"/>
              <a:ext cx="1368895" cy="697616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077" y="4679143"/>
              <a:ext cx="1368895" cy="386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latin typeface="+mn-lt"/>
                </a:rPr>
                <a:t>Phase </a:t>
              </a:r>
              <a:r>
                <a:rPr lang="en-GB" sz="1800" b="1" dirty="0" smtClean="0">
                  <a:latin typeface="+mn-lt"/>
                </a:rPr>
                <a:t>2</a:t>
              </a: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(2 years)</a:t>
              </a:r>
              <a:endParaRPr lang="en-GB" sz="18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083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7966" y="1052736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Projects partnership: who is eligible?</a:t>
            </a:r>
            <a:endParaRPr lang="en-GB" b="1" dirty="0"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87666" y="2127544"/>
            <a:ext cx="6624736" cy="29005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lnSpc>
                <a:spcPts val="3000"/>
              </a:lnSpc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b="1" kern="0" dirty="0" smtClean="0"/>
              <a:t>Public bodies</a:t>
            </a:r>
            <a:r>
              <a:rPr lang="en-GB" altLang="en-US" sz="2400" kern="0" dirty="0" smtClean="0"/>
              <a:t/>
            </a:r>
            <a:br>
              <a:rPr lang="en-GB" altLang="en-US" sz="2400" kern="0" dirty="0" smtClean="0"/>
            </a:br>
            <a:r>
              <a:rPr lang="en-GB" altLang="en-US" sz="2400" kern="0" dirty="0" smtClean="0"/>
              <a:t>(e.g. local, regional, national authorities)</a:t>
            </a:r>
            <a:endParaRPr lang="en-GB" altLang="en-US" sz="1600" kern="0" dirty="0" smtClean="0"/>
          </a:p>
          <a:p>
            <a:pPr lvl="1" eaLnBrk="1" hangingPunct="1"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b="1" kern="0" dirty="0" smtClean="0"/>
              <a:t>Bodies governed by public law</a:t>
            </a:r>
            <a:br>
              <a:rPr lang="en-GB" altLang="en-US" sz="2400" b="1" kern="0" dirty="0" smtClean="0"/>
            </a:br>
            <a:r>
              <a:rPr lang="en-GB" altLang="en-US" sz="2400" kern="0" dirty="0" smtClean="0"/>
              <a:t>(Directive 2004/18/EC)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b="1" kern="0" dirty="0" smtClean="0"/>
              <a:t>Private non profit bodies</a:t>
            </a:r>
            <a:endParaRPr lang="fr-FR" altLang="en-US" sz="2400" b="1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44640"/>
            <a:ext cx="808484" cy="66295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1" y="5301208"/>
            <a:ext cx="1009650" cy="942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9202" y="5534250"/>
            <a:ext cx="71992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3000"/>
              </a:lnSpc>
            </a:pPr>
            <a:r>
              <a:rPr lang="en-GB" sz="2400" dirty="0" smtClean="0">
                <a:latin typeface="Arial" charset="0"/>
              </a:rPr>
              <a:t>Confirmation of the eligibility status: Partner States’ responsibility</a:t>
            </a: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02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638" y="2420888"/>
            <a:ext cx="8211964" cy="33076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kern="0" dirty="0" smtClean="0"/>
              <a:t>From </a:t>
            </a:r>
            <a:r>
              <a:rPr lang="en-GB" altLang="en-US" sz="2400" u="sng" kern="0" dirty="0" smtClean="0"/>
              <a:t>at least</a:t>
            </a:r>
            <a:r>
              <a:rPr lang="en-GB" altLang="en-US" sz="2400" kern="0" dirty="0" smtClean="0"/>
              <a:t> 3 countries, from which at least 2 partners from EU-MS</a:t>
            </a:r>
            <a:br>
              <a:rPr lang="en-GB" altLang="en-US" sz="2400" kern="0" dirty="0" smtClean="0"/>
            </a:br>
            <a:endParaRPr lang="en-GB" altLang="en-US" sz="800" kern="0" dirty="0" smtClean="0"/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kern="0" dirty="0" smtClean="0"/>
              <a:t>Lead partner: public or public equivalent only from EU countries or Norway</a:t>
            </a:r>
            <a:br>
              <a:rPr lang="en-GB" altLang="en-US" sz="2400" kern="0" dirty="0" smtClean="0"/>
            </a:br>
            <a:endParaRPr lang="en-GB" altLang="en-US" sz="2400" kern="0" dirty="0" smtClean="0"/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kern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Recommendation: </a:t>
            </a:r>
            <a:r>
              <a:rPr lang="en-GB" altLang="en-US" sz="2400" b="1" kern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between 5 to 10 partners</a:t>
            </a:r>
            <a:endParaRPr lang="en-GB" altLang="en-US" sz="2400" b="1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930517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Projects partnership features</a:t>
            </a:r>
            <a:endParaRPr lang="en-GB" b="1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25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096196"/>
            <a:ext cx="74898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</a:rPr>
              <a:t>partnership composition</a:t>
            </a:r>
            <a:endParaRPr lang="en-GB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20" y="2556793"/>
            <a:ext cx="835292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Primary target group: </a:t>
            </a:r>
            <a:r>
              <a:rPr lang="en-GB" sz="2400" u="sng" dirty="0" smtClean="0">
                <a:latin typeface="+mn-lt"/>
              </a:rPr>
              <a:t>bodies in charge of the policies </a:t>
            </a:r>
            <a:r>
              <a:rPr lang="en-GB" sz="2400" dirty="0" smtClean="0">
                <a:latin typeface="+mn-lt"/>
              </a:rPr>
              <a:t>addressed within the project</a:t>
            </a:r>
            <a:endParaRPr lang="en-GB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355600" algn="l"/>
              </a:tabLst>
              <a:defRPr/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If not involved, </a:t>
            </a:r>
            <a:r>
              <a:rPr lang="en-GB" sz="2400" u="sng" dirty="0" smtClean="0">
                <a:latin typeface="+mn-lt"/>
              </a:rPr>
              <a:t>letter of support</a:t>
            </a:r>
            <a:r>
              <a:rPr lang="en-GB" sz="2400" dirty="0" smtClean="0">
                <a:latin typeface="+mn-lt"/>
              </a:rPr>
              <a:t> required</a:t>
            </a:r>
          </a:p>
          <a:p>
            <a:pPr>
              <a:spcBef>
                <a:spcPct val="50000"/>
              </a:spcBef>
              <a:defRPr/>
            </a:pPr>
            <a:endParaRPr lang="en-GB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Creation of one </a:t>
            </a:r>
            <a:r>
              <a:rPr lang="en-GB" sz="2400" u="sng" dirty="0" smtClean="0">
                <a:latin typeface="+mn-lt"/>
              </a:rPr>
              <a:t>stakeholder group</a:t>
            </a:r>
            <a:r>
              <a:rPr lang="en-GB" sz="2400" dirty="0" smtClean="0">
                <a:latin typeface="+mn-lt"/>
              </a:rPr>
              <a:t> per region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716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2276872"/>
            <a:ext cx="8211964" cy="33076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endParaRPr lang="en-GB" altLang="en-US" sz="2400" b="1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1134234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Agenda of the day</a:t>
            </a:r>
            <a:endParaRPr lang="en-GB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69155"/>
            <a:ext cx="885698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+mn-lt"/>
              </a:rPr>
              <a:t>10:00 Welcome / From INTERREG IVC to INTERREG EUROPE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+mn-lt"/>
              </a:rPr>
              <a:t>10:30 Zooming in on INTERREG EUROPE </a:t>
            </a:r>
            <a:endParaRPr lang="en-GB" sz="2400" b="1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11:30 Coffee – break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+mn-lt"/>
              </a:rPr>
              <a:t>12:00 </a:t>
            </a:r>
            <a:r>
              <a:rPr lang="en-GB" sz="2000" b="1" dirty="0">
                <a:latin typeface="+mn-lt"/>
              </a:rPr>
              <a:t>Zooming in on INTERREG EUROPE </a:t>
            </a:r>
            <a:endParaRPr lang="en-GB" sz="2000" b="1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+mn-lt"/>
              </a:rPr>
              <a:t>13:00 Support for projects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+mn-lt"/>
              </a:rPr>
              <a:t>13:30 Q&amp;A panel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latin typeface="+mn-lt"/>
              </a:rPr>
              <a:t>14:00 End of the day</a:t>
            </a:r>
            <a:endParaRPr lang="en-GB" sz="2000" b="1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796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64641" y="4519774"/>
            <a:ext cx="857624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GB" sz="2400" b="1" dirty="0" smtClean="0">
                <a:latin typeface="Arial" charset="0"/>
                <a:cs typeface="Arial" charset="0"/>
              </a:rPr>
              <a:t>Online </a:t>
            </a:r>
            <a:r>
              <a:rPr lang="en-GB" sz="2400" b="1" dirty="0">
                <a:latin typeface="Arial" charset="0"/>
                <a:cs typeface="Arial" charset="0"/>
              </a:rPr>
              <a:t>collaborative </a:t>
            </a:r>
            <a:r>
              <a:rPr lang="en-GB" sz="2400" b="1" dirty="0" smtClean="0">
                <a:latin typeface="Arial" charset="0"/>
                <a:cs typeface="Arial" charset="0"/>
              </a:rPr>
              <a:t>tool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charset="0"/>
              </a:rPr>
              <a:t>With </a:t>
            </a:r>
            <a:r>
              <a:rPr lang="en-GB" sz="2000" dirty="0" smtClean="0">
                <a:latin typeface="Arial" charset="0"/>
              </a:rPr>
              <a:t>relevant functionalities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2400" b="1" dirty="0">
                <a:latin typeface="Arial" charset="0"/>
              </a:rPr>
              <a:t>+</a:t>
            </a:r>
            <a:r>
              <a:rPr lang="en-GB" sz="2400" b="1" dirty="0" smtClean="0">
                <a:latin typeface="Arial" charset="0"/>
                <a:cs typeface="Arial" charset="0"/>
              </a:rPr>
              <a:t>       Expert team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</a:rPr>
              <a:t>Content and coordination role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2400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3808" y="2969143"/>
            <a:ext cx="6518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GB" sz="2400" dirty="0" smtClean="0">
                <a:latin typeface="Arial" charset="0"/>
              </a:rPr>
              <a:t>A </a:t>
            </a:r>
            <a:r>
              <a:rPr lang="en-GB" sz="2400" b="1" dirty="0" smtClean="0">
                <a:latin typeface="Arial" charset="0"/>
              </a:rPr>
              <a:t>service</a:t>
            </a:r>
            <a:r>
              <a:rPr lang="en-GB" sz="2400" dirty="0" smtClean="0">
                <a:latin typeface="Arial" charset="0"/>
              </a:rPr>
              <a:t> provided </a:t>
            </a:r>
            <a:r>
              <a:rPr lang="en-GB" sz="2400" dirty="0">
                <a:latin typeface="Arial" charset="0"/>
              </a:rPr>
              <a:t>per </a:t>
            </a:r>
            <a:r>
              <a:rPr lang="en-GB" sz="2400" dirty="0" smtClean="0">
                <a:latin typeface="Arial" charset="0"/>
              </a:rPr>
              <a:t>priority axis via:</a:t>
            </a:r>
            <a:endParaRPr lang="en-GB" sz="2400" dirty="0">
              <a:latin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11284" y="88847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Platforms: what is it?</a:t>
            </a:r>
            <a:endParaRPr lang="en-GB" b="1" dirty="0"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81965"/>
            <a:ext cx="2442233" cy="24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01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9816" y="3887946"/>
            <a:ext cx="8280920" cy="229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spcBef>
                <a:spcPct val="0"/>
              </a:spcBef>
            </a:pPr>
            <a:r>
              <a:rPr lang="en-GB" sz="2200" u="sng" dirty="0" smtClean="0">
                <a:latin typeface="Arial" charset="0"/>
                <a:cs typeface="Arial" charset="0"/>
              </a:rPr>
              <a:t>Objective</a:t>
            </a:r>
            <a:r>
              <a:rPr lang="en-GB" sz="2200" dirty="0">
                <a:latin typeface="Arial" charset="0"/>
                <a:cs typeface="Arial" charset="0"/>
              </a:rPr>
              <a:t>: To </a:t>
            </a:r>
            <a:r>
              <a:rPr lang="en-GB" sz="2200" dirty="0" smtClean="0">
                <a:latin typeface="Arial" charset="0"/>
                <a:cs typeface="Arial" charset="0"/>
              </a:rPr>
              <a:t>contribute to policy </a:t>
            </a:r>
            <a:r>
              <a:rPr lang="en-GB" sz="2200" dirty="0">
                <a:latin typeface="Arial" charset="0"/>
                <a:cs typeface="Arial" charset="0"/>
              </a:rPr>
              <a:t>learning across </a:t>
            </a:r>
            <a:r>
              <a:rPr lang="en-GB" sz="2200" dirty="0" smtClean="0">
                <a:latin typeface="Arial" charset="0"/>
                <a:cs typeface="Arial" charset="0"/>
              </a:rPr>
              <a:t>EU in particular</a:t>
            </a:r>
          </a:p>
          <a:p>
            <a:pPr marL="514350" indent="-514350">
              <a:lnSpc>
                <a:spcPts val="3000"/>
              </a:lnSpc>
              <a:spcBef>
                <a:spcPct val="0"/>
              </a:spcBef>
            </a:pPr>
            <a:r>
              <a:rPr lang="en-GB" sz="2200" dirty="0">
                <a:latin typeface="Arial" charset="0"/>
              </a:rPr>
              <a:t>	</a:t>
            </a:r>
            <a:r>
              <a:rPr lang="en-GB" sz="2200" dirty="0" smtClean="0">
                <a:latin typeface="Arial" charset="0"/>
              </a:rPr>
              <a:t>	      </a:t>
            </a:r>
            <a:r>
              <a:rPr lang="en-GB" sz="2200" dirty="0" smtClean="0">
                <a:latin typeface="Arial" charset="0"/>
                <a:cs typeface="Arial" charset="0"/>
              </a:rPr>
              <a:t>on Structural Funds implementation</a:t>
            </a:r>
          </a:p>
          <a:p>
            <a:pPr>
              <a:lnSpc>
                <a:spcPts val="5000"/>
              </a:lnSpc>
              <a:spcBef>
                <a:spcPts val="1200"/>
              </a:spcBef>
              <a:buClr>
                <a:srgbClr val="7030A0"/>
              </a:buClr>
            </a:pPr>
            <a:r>
              <a:rPr lang="en-GB" sz="2200" dirty="0" smtClean="0">
                <a:latin typeface="Arial" charset="0"/>
                <a:cs typeface="Arial" charset="0"/>
              </a:rPr>
              <a:t>	Better exploiting projects’ results </a:t>
            </a:r>
          </a:p>
          <a:p>
            <a:pPr>
              <a:lnSpc>
                <a:spcPts val="5000"/>
              </a:lnSpc>
              <a:spcBef>
                <a:spcPct val="0"/>
              </a:spcBef>
              <a:buClr>
                <a:srgbClr val="C00000"/>
              </a:buClr>
            </a:pPr>
            <a:r>
              <a:rPr lang="en-GB" sz="2200" dirty="0" smtClean="0">
                <a:latin typeface="Arial" charset="0"/>
                <a:cs typeface="Arial" charset="0"/>
              </a:rPr>
              <a:t>	Opening up programme results to anyone interested</a:t>
            </a:r>
            <a:endParaRPr lang="en-GB" sz="2200" dirty="0"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83" y="1443465"/>
            <a:ext cx="1352622" cy="125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61" y="1704066"/>
            <a:ext cx="1669807" cy="759003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89177" y="1454509"/>
            <a:ext cx="29825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INTERREG IVC capitalisation</a:t>
            </a:r>
          </a:p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exercise </a:t>
            </a:r>
            <a:endParaRPr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17985" y="1746185"/>
            <a:ext cx="21251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S3 platform</a:t>
            </a:r>
          </a:p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Seville</a:t>
            </a:r>
            <a:endParaRPr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55217" y="846828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+mj-lt"/>
              </a:rPr>
              <a:t>Origin</a:t>
            </a:r>
            <a:endParaRPr lang="en-GB" sz="2400" b="1" dirty="0">
              <a:latin typeface="+mj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55217" y="3301730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+mj-lt"/>
              </a:rPr>
              <a:t>Objective</a:t>
            </a:r>
            <a:endParaRPr lang="en-GB" sz="2400" b="1" dirty="0"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963407" y="5146084"/>
            <a:ext cx="468313" cy="204787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963407" y="5805264"/>
            <a:ext cx="468313" cy="204787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17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06463" y="809918"/>
            <a:ext cx="7549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Platforms</a:t>
            </a:r>
            <a:endParaRPr lang="en-GB" b="1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6464" y="1461933"/>
            <a:ext cx="3758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2400" b="1" dirty="0" smtClean="0">
                <a:latin typeface="+mj-lt"/>
              </a:rPr>
              <a:t>Examples of services</a:t>
            </a:r>
            <a:endParaRPr lang="en-GB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558" y="2348880"/>
            <a:ext cx="841895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GB" sz="2200" b="1" dirty="0" smtClean="0">
                <a:latin typeface="+mn-lt"/>
              </a:rPr>
              <a:t>Advice</a:t>
            </a:r>
            <a:r>
              <a:rPr lang="en-GB" sz="2200" dirty="0" smtClean="0">
                <a:latin typeface="+mn-lt"/>
              </a:rPr>
              <a:t> regional stakeholders and </a:t>
            </a:r>
            <a:r>
              <a:rPr lang="en-GB" sz="2200" dirty="0">
                <a:latin typeface="+mn-lt"/>
              </a:rPr>
              <a:t>running </a:t>
            </a:r>
            <a:r>
              <a:rPr lang="en-GB" sz="2200" dirty="0" smtClean="0">
                <a:latin typeface="+mn-lt"/>
              </a:rPr>
              <a:t>projects</a:t>
            </a: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GB" sz="2200" dirty="0" smtClean="0">
                <a:latin typeface="+mn-lt"/>
              </a:rPr>
              <a:t>Organise </a:t>
            </a:r>
            <a:r>
              <a:rPr lang="en-GB" sz="2200" dirty="0">
                <a:latin typeface="+mn-lt"/>
              </a:rPr>
              <a:t>and facilitate </a:t>
            </a:r>
            <a:r>
              <a:rPr lang="en-GB" sz="2200" b="1" dirty="0">
                <a:latin typeface="+mn-lt"/>
              </a:rPr>
              <a:t>peer reviews </a:t>
            </a:r>
            <a:r>
              <a:rPr lang="en-GB" sz="2200" dirty="0">
                <a:latin typeface="+mn-lt"/>
              </a:rPr>
              <a:t>among </a:t>
            </a:r>
            <a:r>
              <a:rPr lang="en-GB" sz="2200" dirty="0" smtClean="0">
                <a:latin typeface="+mn-lt"/>
              </a:rPr>
              <a:t>regions</a:t>
            </a: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GB" sz="2200" dirty="0" smtClean="0">
                <a:latin typeface="+mn-lt"/>
              </a:rPr>
              <a:t>Organise and facilitate </a:t>
            </a:r>
            <a:r>
              <a:rPr lang="en-GB" sz="2200" b="1" dirty="0" smtClean="0">
                <a:latin typeface="+mn-lt"/>
              </a:rPr>
              <a:t>thematic workshops</a:t>
            </a: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GB" sz="2200" dirty="0" smtClean="0">
                <a:latin typeface="+mn-lt"/>
              </a:rPr>
              <a:t>Analyse and disseminate the </a:t>
            </a:r>
            <a:r>
              <a:rPr lang="en-GB" sz="2200" b="1" dirty="0" smtClean="0">
                <a:latin typeface="+mn-lt"/>
              </a:rPr>
              <a:t>content of projects </a:t>
            </a:r>
            <a:r>
              <a:rPr lang="en-GB" sz="2200" dirty="0" smtClean="0">
                <a:latin typeface="+mn-lt"/>
              </a:rPr>
              <a:t>through dedicated events &amp; publications</a:t>
            </a: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GB" sz="2200" dirty="0">
                <a:latin typeface="+mn-lt"/>
              </a:rPr>
              <a:t>F</a:t>
            </a:r>
            <a:r>
              <a:rPr lang="en-GB" sz="2200" dirty="0" smtClean="0">
                <a:latin typeface="+mn-lt"/>
              </a:rPr>
              <a:t>acilitate </a:t>
            </a:r>
            <a:r>
              <a:rPr lang="en-GB" sz="2200" b="1" dirty="0">
                <a:latin typeface="+mn-lt"/>
              </a:rPr>
              <a:t>knowledge sharing </a:t>
            </a:r>
            <a:r>
              <a:rPr lang="en-GB" sz="2200" dirty="0">
                <a:latin typeface="+mn-lt"/>
              </a:rPr>
              <a:t>and </a:t>
            </a:r>
            <a:r>
              <a:rPr lang="en-GB" sz="2200" dirty="0" smtClean="0">
                <a:latin typeface="+mn-lt"/>
              </a:rPr>
              <a:t>networking among regions on the collaborative tool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598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8499" y="4077072"/>
            <a:ext cx="5045075" cy="18466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 smtClean="0">
                <a:cs typeface="Arial" pitchFamily="34" charset="0"/>
              </a:rPr>
              <a:t>Implementation</a:t>
            </a:r>
            <a:endParaRPr lang="en-US" sz="2400" b="1" dirty="0"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cs typeface="Arial" pitchFamily="34" charset="0"/>
              </a:rPr>
              <a:t>Sub-contracting arrangement</a:t>
            </a:r>
            <a:endParaRPr lang="en-US" sz="2000" dirty="0"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cs typeface="Arial" pitchFamily="34" charset="0"/>
              </a:rPr>
              <a:t>Through </a:t>
            </a:r>
            <a:r>
              <a:rPr lang="en-US" sz="2000" b="1" dirty="0" smtClean="0">
                <a:cs typeface="Arial" pitchFamily="34" charset="0"/>
              </a:rPr>
              <a:t>procurement procedure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cs typeface="Arial" pitchFamily="34" charset="0"/>
              </a:rPr>
              <a:t>Launched in the course of 2015</a:t>
            </a:r>
            <a:endParaRPr lang="en-GB" sz="2000" dirty="0"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5353" y="1312244"/>
            <a:ext cx="32713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2400" b="1" dirty="0" smtClean="0">
                <a:latin typeface="+mj-lt"/>
              </a:rPr>
              <a:t>Target </a:t>
            </a:r>
            <a:r>
              <a:rPr lang="en-GB" sz="2400" b="1" dirty="0">
                <a:latin typeface="+mj-lt"/>
              </a:rPr>
              <a:t>groups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7504" y="2214681"/>
            <a:ext cx="8809240" cy="830997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GB" sz="2400" dirty="0">
                <a:latin typeface="+mn-lt"/>
              </a:rPr>
              <a:t>Stakeholders involved  in </a:t>
            </a:r>
            <a:r>
              <a:rPr lang="en-GB" sz="2400" dirty="0" smtClean="0">
                <a:latin typeface="+mn-lt"/>
              </a:rPr>
              <a:t>the implementation </a:t>
            </a:r>
            <a:r>
              <a:rPr lang="en-GB" sz="2400" dirty="0">
                <a:latin typeface="+mn-lt"/>
              </a:rPr>
              <a:t>of </a:t>
            </a:r>
            <a:r>
              <a:rPr lang="en-GB" sz="2400" b="1" dirty="0" smtClean="0">
                <a:latin typeface="+mn-lt"/>
              </a:rPr>
              <a:t>Growth &amp; Jobs </a:t>
            </a:r>
            <a:r>
              <a:rPr lang="en-GB" sz="2400" dirty="0" smtClean="0">
                <a:latin typeface="+mn-lt"/>
              </a:rPr>
              <a:t>or</a:t>
            </a:r>
            <a:r>
              <a:rPr lang="en-GB" sz="2400" b="1" dirty="0" smtClean="0">
                <a:latin typeface="+mn-lt"/>
              </a:rPr>
              <a:t> cooperation </a:t>
            </a:r>
            <a:r>
              <a:rPr lang="en-GB" sz="2400" dirty="0" smtClean="0">
                <a:latin typeface="+mn-lt"/>
              </a:rPr>
              <a:t>programmes </a:t>
            </a:r>
            <a:endParaRPr lang="en-GB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909965" y="3246075"/>
            <a:ext cx="7240584" cy="830997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fr-FR" sz="2400" dirty="0" smtClean="0">
                <a:latin typeface="+mn-lt"/>
              </a:rPr>
              <a:t>Other stakeholders </a:t>
            </a:r>
            <a:r>
              <a:rPr lang="en-GB" sz="2400" dirty="0" smtClean="0">
                <a:latin typeface="+mn-lt"/>
              </a:rPr>
              <a:t>relevant </a:t>
            </a:r>
            <a:r>
              <a:rPr lang="en-GB" sz="2400" dirty="0">
                <a:latin typeface="+mn-lt"/>
              </a:rPr>
              <a:t>to the </a:t>
            </a:r>
            <a:r>
              <a:rPr lang="en-GB" sz="2400" b="1" dirty="0">
                <a:latin typeface="+mn-lt"/>
              </a:rPr>
              <a:t>topics </a:t>
            </a:r>
          </a:p>
          <a:p>
            <a:pPr algn="ctr">
              <a:defRPr/>
            </a:pPr>
            <a:r>
              <a:rPr lang="fr-FR" sz="2400" b="1" dirty="0">
                <a:latin typeface="+mn-lt"/>
              </a:rPr>
              <a:t>  </a:t>
            </a:r>
            <a:endParaRPr lang="en-GB" sz="2400" b="1" dirty="0">
              <a:latin typeface="+mn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906463" y="809918"/>
            <a:ext cx="7549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Platforms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5000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5217" y="765024"/>
            <a:ext cx="770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2 interrelated actions</a:t>
            </a:r>
            <a:endParaRPr lang="en-GB" b="1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63346" y="1521455"/>
            <a:ext cx="5832648" cy="4947261"/>
            <a:chOff x="1547664" y="1292698"/>
            <a:chExt cx="5812126" cy="53320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0" t="7323" r="20063" b="12120"/>
            <a:stretch/>
          </p:blipFill>
          <p:spPr>
            <a:xfrm>
              <a:off x="2915813" y="2708920"/>
              <a:ext cx="3076705" cy="28803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09601" y="1292698"/>
              <a:ext cx="3489127" cy="1168539"/>
            </a:xfrm>
            <a:prstGeom prst="ellipse">
              <a:avLst/>
            </a:prstGeom>
            <a:solidFill>
              <a:srgbClr val="4F81BD"/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Policy Learning Platforms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Open to all regions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3059830" y="2564904"/>
              <a:ext cx="2788670" cy="0"/>
            </a:xfrm>
            <a:prstGeom prst="line">
              <a:avLst/>
            </a:prstGeom>
            <a:ln w="28575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" idx="4"/>
              <a:endCxn id="5" idx="0"/>
            </p:cNvCxnSpPr>
            <p:nvPr/>
          </p:nvCxnSpPr>
          <p:spPr bwMode="auto">
            <a:xfrm>
              <a:off x="4454165" y="2461237"/>
              <a:ext cx="1" cy="108000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05983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84850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Curved Right Arrow 10"/>
            <p:cNvSpPr/>
            <p:nvPr/>
          </p:nvSpPr>
          <p:spPr bwMode="auto">
            <a:xfrm>
              <a:off x="1547664" y="1770057"/>
              <a:ext cx="985085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Curved Right Arrow 11"/>
            <p:cNvSpPr/>
            <p:nvPr/>
          </p:nvSpPr>
          <p:spPr bwMode="auto">
            <a:xfrm rot="10800000">
              <a:off x="6409903" y="1770057"/>
              <a:ext cx="909791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64776" y="5701458"/>
              <a:ext cx="3384376" cy="92333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0031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800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Interregional cooperation projects</a:t>
              </a:r>
              <a:endParaRPr lang="en-GB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1185" y="3702139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4F81BD"/>
                  </a:solidFill>
                  <a:latin typeface="+mn-lt"/>
                </a:rPr>
                <a:t>Enrich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2108" y="3697136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4F81BD"/>
                  </a:solidFill>
                  <a:latin typeface="+mn-lt"/>
                </a:rPr>
                <a:t>Contribute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54708" y="5728923"/>
              <a:ext cx="79060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Project 1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56483" y="5728923"/>
              <a:ext cx="79060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Project 2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57899" y="5728923"/>
              <a:ext cx="79060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Project 3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3450008" y="5085184"/>
              <a:ext cx="185888" cy="6437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0"/>
            </p:cNvCxnSpPr>
            <p:nvPr/>
          </p:nvCxnSpPr>
          <p:spPr bwMode="auto">
            <a:xfrm flipV="1">
              <a:off x="3450009" y="4437112"/>
              <a:ext cx="1004156" cy="129181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3450008" y="4941168"/>
              <a:ext cx="1770064" cy="78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0"/>
            </p:cNvCxnSpPr>
            <p:nvPr/>
          </p:nvCxnSpPr>
          <p:spPr bwMode="auto">
            <a:xfrm flipH="1" flipV="1">
              <a:off x="3845309" y="4221088"/>
              <a:ext cx="611655" cy="14803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0"/>
            </p:cNvCxnSpPr>
            <p:nvPr/>
          </p:nvCxnSpPr>
          <p:spPr bwMode="auto">
            <a:xfrm flipV="1">
              <a:off x="4451784" y="3697136"/>
              <a:ext cx="192224" cy="20317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0"/>
            </p:cNvCxnSpPr>
            <p:nvPr/>
          </p:nvCxnSpPr>
          <p:spPr bwMode="auto">
            <a:xfrm flipV="1">
              <a:off x="4451784" y="5229200"/>
              <a:ext cx="768288" cy="4997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0"/>
            </p:cNvCxnSpPr>
            <p:nvPr/>
          </p:nvCxnSpPr>
          <p:spPr bwMode="auto">
            <a:xfrm flipH="1" flipV="1">
              <a:off x="4932040" y="3429000"/>
              <a:ext cx="521160" cy="22999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0"/>
            </p:cNvCxnSpPr>
            <p:nvPr/>
          </p:nvCxnSpPr>
          <p:spPr bwMode="auto">
            <a:xfrm flipH="1" flipV="1">
              <a:off x="3923928" y="4797152"/>
              <a:ext cx="1529272" cy="9317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flipH="1" flipV="1">
              <a:off x="4847084" y="4221088"/>
              <a:ext cx="606116" cy="1507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086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467543" y="980728"/>
            <a:ext cx="792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</a:rPr>
              <a:t>Funding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2855" y="2204864"/>
            <a:ext cx="8429625" cy="36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kern="0" dirty="0" smtClean="0"/>
              <a:t>Programme ERDF budget: MEUR 359</a:t>
            </a:r>
          </a:p>
          <a:p>
            <a:pPr lvl="2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2400" kern="0" dirty="0" smtClean="0"/>
              <a:t>ERDF budget for </a:t>
            </a:r>
            <a:r>
              <a:rPr lang="en-GB" altLang="en-US" sz="2400" u="sng" kern="0" dirty="0" smtClean="0"/>
              <a:t>platforms</a:t>
            </a:r>
            <a:r>
              <a:rPr lang="en-GB" altLang="en-US" sz="2400" kern="0" dirty="0" smtClean="0"/>
              <a:t>:  MEUR 15.3 (max)</a:t>
            </a:r>
          </a:p>
          <a:p>
            <a:pPr lvl="2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2400" kern="0" dirty="0" smtClean="0"/>
              <a:t>ERDF budget for </a:t>
            </a:r>
            <a:r>
              <a:rPr lang="en-GB" altLang="en-US" sz="2400" u="sng" kern="0" dirty="0" smtClean="0"/>
              <a:t>projects</a:t>
            </a:r>
            <a:r>
              <a:rPr lang="en-GB" altLang="en-US" sz="2400" kern="0" dirty="0" smtClean="0"/>
              <a:t>: </a:t>
            </a:r>
            <a:r>
              <a:rPr lang="en-GB" altLang="en-US" sz="2400" b="1" kern="0" dirty="0" smtClean="0"/>
              <a:t>MEUR 322.4 </a:t>
            </a:r>
            <a:r>
              <a:rPr lang="en-GB" altLang="en-US" sz="2400" kern="0" dirty="0" smtClean="0"/>
              <a:t>equally shared over 4 priority axis (MEUR 84)</a:t>
            </a: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endParaRPr lang="en-GB" altLang="en-US" sz="1400" kern="0" dirty="0" smtClean="0"/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ERDF budget recommended per project: </a:t>
            </a:r>
            <a:br>
              <a:rPr lang="en-GB" altLang="en-US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altLang="en-US" sz="2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between MEUR 1 to 2</a:t>
            </a:r>
            <a:endParaRPr lang="en-GB" altLang="en-US" sz="2400" b="1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869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14616"/>
              </p:ext>
            </p:extLst>
          </p:nvPr>
        </p:nvGraphicFramePr>
        <p:xfrm>
          <a:off x="539552" y="1700808"/>
          <a:ext cx="8136904" cy="3923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336"/>
                <a:gridCol w="5112568"/>
              </a:tblGrid>
              <a:tr h="76423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Co-financing</a:t>
                      </a:r>
                      <a:r>
                        <a:rPr lang="en-GB" sz="2200" baseline="0" dirty="0" smtClean="0"/>
                        <a:t> rates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According to legal status or location</a:t>
                      </a:r>
                      <a:endParaRPr lang="en-GB" sz="2200" dirty="0"/>
                    </a:p>
                  </a:txBody>
                  <a:tcPr anchor="ctr"/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85% ERDF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Public or public equivalent from</a:t>
                      </a:r>
                      <a:r>
                        <a:rPr lang="en-GB" sz="2000" b="0" baseline="0" dirty="0" smtClean="0"/>
                        <a:t> EU</a:t>
                      </a:r>
                      <a:endParaRPr lang="en-GB" sz="2000" b="0" dirty="0"/>
                    </a:p>
                  </a:txBody>
                  <a:tcPr/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75% ERDF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Private</a:t>
                      </a:r>
                      <a:r>
                        <a:rPr lang="en-GB" sz="2000" b="0" baseline="0" dirty="0" smtClean="0"/>
                        <a:t> non-profit from EU</a:t>
                      </a:r>
                      <a:endParaRPr lang="en-GB" sz="2000" b="0" dirty="0"/>
                    </a:p>
                  </a:txBody>
                  <a:tcPr/>
                </a:tc>
              </a:tr>
              <a:tr h="930972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50% Norwegian funding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Public,</a:t>
                      </a:r>
                      <a:r>
                        <a:rPr lang="en-GB" sz="2000" b="0" baseline="0" dirty="0" smtClean="0"/>
                        <a:t> public equivalent and private non-profit from Norway</a:t>
                      </a:r>
                      <a:endParaRPr lang="en-GB" sz="2000" b="0" dirty="0"/>
                    </a:p>
                  </a:txBody>
                  <a:tcPr/>
                </a:tc>
              </a:tr>
              <a:tr h="970464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Swiss funding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Public,</a:t>
                      </a:r>
                      <a:r>
                        <a:rPr lang="en-GB" sz="2000" b="0" baseline="0" dirty="0" smtClean="0"/>
                        <a:t> public equivalent and private non-profit from Switzerland</a:t>
                      </a:r>
                      <a:endParaRPr lang="en-GB" sz="2000" b="0" dirty="0" smtClean="0"/>
                    </a:p>
                    <a:p>
                      <a:endParaRPr lang="en-GB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03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INTERREG EUROPE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7544" y="980728"/>
          <a:ext cx="8280920" cy="52427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3168352"/>
                <a:gridCol w="3312368"/>
              </a:tblGrid>
              <a:tr h="703557">
                <a:tc>
                  <a:txBody>
                    <a:bodyPr/>
                    <a:lstStyle/>
                    <a:p>
                      <a:pPr algn="ctr"/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INTERREG IVC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INTERREG EUROPE</a:t>
                      </a:r>
                      <a:endParaRPr lang="en-GB" sz="2200" dirty="0"/>
                    </a:p>
                  </a:txBody>
                  <a:tcPr anchor="ctr" anchorCtr="1"/>
                </a:tc>
              </a:tr>
              <a:tr h="1214359">
                <a:tc>
                  <a:txBody>
                    <a:bodyPr/>
                    <a:lstStyle/>
                    <a:p>
                      <a:pPr algn="l"/>
                      <a:r>
                        <a:rPr lang="en-GB" sz="2200" dirty="0" smtClean="0"/>
                        <a:t>Rationale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Regional development policies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Regional development</a:t>
                      </a:r>
                      <a:r>
                        <a:rPr lang="en-GB" sz="2200" baseline="0" dirty="0" smtClean="0"/>
                        <a:t> policies, principally SF programmes</a:t>
                      </a:r>
                      <a:endParaRPr lang="en-GB" sz="2200" dirty="0"/>
                    </a:p>
                  </a:txBody>
                  <a:tcPr anchor="ctr" anchorCtr="1"/>
                </a:tc>
              </a:tr>
              <a:tr h="70355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Area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EU-27, NO+CH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EU-28, NO+CH</a:t>
                      </a:r>
                    </a:p>
                  </a:txBody>
                  <a:tcPr anchor="ctr" anchorCtr="1"/>
                </a:tc>
              </a:tr>
              <a:tr h="70355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Eligibility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Public &amp;</a:t>
                      </a:r>
                      <a:r>
                        <a:rPr lang="en-GB" sz="2200" baseline="0" dirty="0" smtClean="0"/>
                        <a:t> public law bodies</a:t>
                      </a:r>
                      <a:endParaRPr lang="en-GB" sz="2200" dirty="0" smtClean="0"/>
                    </a:p>
                    <a:p>
                      <a:pPr algn="ctr"/>
                      <a:r>
                        <a:rPr lang="en-GB" sz="2200" dirty="0" smtClean="0"/>
                        <a:t>No private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Public &amp;</a:t>
                      </a:r>
                      <a:r>
                        <a:rPr lang="en-GB" sz="2200" baseline="0" dirty="0" smtClean="0"/>
                        <a:t> public law bodies</a:t>
                      </a:r>
                      <a:endParaRPr lang="en-GB" sz="2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Private non-profit bodies</a:t>
                      </a:r>
                    </a:p>
                  </a:txBody>
                  <a:tcPr anchor="ctr" anchorCtr="1"/>
                </a:tc>
              </a:tr>
              <a:tr h="749753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Co-financing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75%-85% (country)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85% public</a:t>
                      </a:r>
                      <a:r>
                        <a:rPr lang="en-GB" sz="2200" baseline="0" dirty="0" smtClean="0"/>
                        <a:t> or equivalent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aseline="0" dirty="0" smtClean="0"/>
                        <a:t>75% private non-profit</a:t>
                      </a:r>
                      <a:endParaRPr lang="en-GB" sz="2200" dirty="0" smtClean="0"/>
                    </a:p>
                  </a:txBody>
                  <a:tcPr anchor="ctr" anchorCtr="1"/>
                </a:tc>
              </a:tr>
              <a:tr h="749753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Actions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1-phase project</a:t>
                      </a:r>
                    </a:p>
                    <a:p>
                      <a:pPr algn="ctr"/>
                      <a:r>
                        <a:rPr lang="en-GB" sz="2200" dirty="0" smtClean="0"/>
                        <a:t>+ CAP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2-phase project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+ PLP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6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628078" y="795835"/>
            <a:ext cx="792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</a:rPr>
              <a:t>Next step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20923" y="2420888"/>
            <a:ext cx="8135937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algn="l" defTabSz="449263" rtl="0" eaLnBrk="0" fontAlgn="base" hangingPunct="0">
              <a:lnSpc>
                <a:spcPct val="10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i="1"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/>
              <a:t>Provisional</a:t>
            </a:r>
            <a:r>
              <a:rPr lang="en-GB" sz="2200" b="0" dirty="0" smtClean="0"/>
              <a:t> </a:t>
            </a:r>
            <a:r>
              <a:rPr lang="en-GB" sz="2200" dirty="0" smtClean="0"/>
              <a:t>timing</a:t>
            </a:r>
            <a:r>
              <a:rPr lang="en-GB" sz="2200" b="0" dirty="0" smtClean="0"/>
              <a:t>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GB" sz="2200" b="0" dirty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No </a:t>
            </a:r>
            <a:r>
              <a:rPr lang="en-GB" sz="2200" dirty="0" smtClean="0"/>
              <a:t>thematic</a:t>
            </a:r>
            <a:r>
              <a:rPr lang="en-GB" sz="2200" b="0" dirty="0" smtClean="0"/>
              <a:t> restrictions: call open to all Investment priorities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No specific requirement in terms of </a:t>
            </a:r>
            <a:r>
              <a:rPr lang="en-GB" sz="2200" dirty="0" smtClean="0"/>
              <a:t>geographical</a:t>
            </a:r>
            <a:r>
              <a:rPr lang="en-GB" sz="2200" b="0" dirty="0" smtClean="0"/>
              <a:t> coverage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GB" sz="22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One third </a:t>
            </a:r>
            <a:r>
              <a:rPr lang="en-GB" sz="2200" dirty="0" smtClean="0"/>
              <a:t>ERDF</a:t>
            </a:r>
            <a:r>
              <a:rPr lang="en-GB" sz="2200" b="0" dirty="0" smtClean="0"/>
              <a:t> budget available:  MEUR28 per priority axis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GB" sz="22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Procedure: </a:t>
            </a:r>
            <a:r>
              <a:rPr lang="en-GB" sz="2200" dirty="0" smtClean="0"/>
              <a:t>on-line system</a:t>
            </a: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126107" y="1596691"/>
            <a:ext cx="9017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400" b="1" dirty="0" smtClean="0">
                <a:latin typeface="Arial" panose="020B0604020202020204" pitchFamily="34" charset="0"/>
              </a:rPr>
              <a:t>1st call for proposals for </a:t>
            </a:r>
            <a:r>
              <a:rPr lang="en-GB" altLang="en-US" sz="2400" b="1" u="sng" dirty="0" smtClean="0">
                <a:latin typeface="Arial" panose="020B0604020202020204" pitchFamily="34" charset="0"/>
              </a:rPr>
              <a:t>Interregional Cooperation Projects</a:t>
            </a:r>
            <a:endParaRPr lang="en-GB" altLang="en-US" sz="2400" b="1" u="sng" dirty="0"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710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3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827088" y="1463675"/>
            <a:ext cx="7524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i="1">
                <a:latin typeface="Arial" panose="020B0604020202020204" pitchFamily="34" charset="0"/>
              </a:rPr>
              <a:t>‘Learning by sharing’</a:t>
            </a:r>
          </a:p>
        </p:txBody>
      </p:sp>
      <p:sp>
        <p:nvSpPr>
          <p:cNvPr id="7171" name="Rounded Rectangle 5"/>
          <p:cNvSpPr>
            <a:spLocks noChangeArrowheads="1"/>
          </p:cNvSpPr>
          <p:nvPr/>
        </p:nvSpPr>
        <p:spPr bwMode="auto">
          <a:xfrm>
            <a:off x="1133576" y="2162153"/>
            <a:ext cx="7218262" cy="11237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en-GB" sz="2000" b="1" dirty="0">
                <a:latin typeface="Arial" charset="0"/>
              </a:rPr>
              <a:t>Local / regional authorities exchange the experience </a:t>
            </a:r>
          </a:p>
          <a:p>
            <a:pPr algn="ctr" eaLnBrk="0" hangingPunct="0">
              <a:spcBef>
                <a:spcPts val="0"/>
              </a:spcBef>
            </a:pPr>
            <a:r>
              <a:rPr lang="en-GB" sz="2000" dirty="0">
                <a:latin typeface="Arial" charset="0"/>
              </a:rPr>
              <a:t>with others in Europe facing similar </a:t>
            </a:r>
            <a:r>
              <a:rPr lang="en-GB" sz="2000" dirty="0" smtClean="0">
                <a:latin typeface="Arial" charset="0"/>
              </a:rPr>
              <a:t>challenges</a:t>
            </a:r>
            <a:endParaRPr lang="en-GB" sz="2000" dirty="0">
              <a:latin typeface="Arial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en-GB" sz="2000" dirty="0">
                <a:latin typeface="Arial" charset="0"/>
              </a:rPr>
              <a:t>i</a:t>
            </a:r>
            <a:r>
              <a:rPr lang="en-GB" sz="2000" dirty="0" smtClean="0">
                <a:latin typeface="Arial" charset="0"/>
              </a:rPr>
              <a:t>n order to </a:t>
            </a:r>
            <a:r>
              <a:rPr lang="en-GB" sz="2000" dirty="0">
                <a:latin typeface="Arial" charset="0"/>
              </a:rPr>
              <a:t>improve their </a:t>
            </a:r>
            <a:r>
              <a:rPr lang="en-GB" sz="2000" b="1" dirty="0">
                <a:latin typeface="Arial" charset="0"/>
              </a:rPr>
              <a:t>practices / policies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87449" y="916934"/>
            <a:ext cx="68040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anose="05030102010509060703" pitchFamily="18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t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1400"/>
              </a:spcBef>
              <a:defRPr/>
            </a:pPr>
            <a:r>
              <a:rPr lang="en-GB" sz="2800" kern="0" dirty="0" smtClean="0"/>
              <a:t>INTERREG IVC (2007-2013)</a:t>
            </a:r>
            <a:endParaRPr lang="en-GB" sz="2800" kern="0" dirty="0" smtClean="0">
              <a:solidFill>
                <a:srgbClr val="F294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536" y="5426282"/>
            <a:ext cx="3744416" cy="78319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00316E"/>
                </a:solidFill>
                <a:latin typeface="+mn-lt"/>
              </a:rPr>
              <a:t>Public authorities </a:t>
            </a:r>
          </a:p>
          <a:p>
            <a:pPr algn="ctr">
              <a:defRPr/>
            </a:pPr>
            <a:r>
              <a:rPr lang="en-GB" sz="2000" dirty="0">
                <a:solidFill>
                  <a:srgbClr val="00316E"/>
                </a:solidFill>
                <a:latin typeface="+mn-lt"/>
              </a:rPr>
              <a:t>Bodies governed by public law</a:t>
            </a:r>
            <a:endParaRPr lang="fr-FR" sz="2000" dirty="0">
              <a:solidFill>
                <a:srgbClr val="00316E"/>
              </a:solidFill>
              <a:latin typeface="+mn-lt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32" y="3610612"/>
            <a:ext cx="2705715" cy="25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20272" y="3789766"/>
            <a:ext cx="1673286" cy="1021556"/>
          </a:xfrm>
          <a:prstGeom prst="roundRect">
            <a:avLst/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316E"/>
                </a:solidFill>
                <a:latin typeface="Arial" pitchFamily="34" charset="0"/>
              </a:defRPr>
            </a:lvl1pPr>
          </a:lstStyle>
          <a:p>
            <a:r>
              <a:rPr lang="en-GB" sz="1800" dirty="0"/>
              <a:t>EU 27</a:t>
            </a:r>
          </a:p>
          <a:p>
            <a:r>
              <a:rPr lang="en-GB" sz="1800" dirty="0"/>
              <a:t>Norway</a:t>
            </a:r>
          </a:p>
          <a:p>
            <a:r>
              <a:rPr lang="en-GB" sz="1800" dirty="0"/>
              <a:t>Switzerland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IVC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28" name="Picture 4" descr="http://theimpactengine.com/wp-content/uploads/2013/05/Peo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029580" cy="10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80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2276872"/>
            <a:ext cx="8211964" cy="33076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endParaRPr lang="en-GB" altLang="en-US" sz="2400" b="1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4" descr="http://img0.gtsstatic.com/wallpapers/28248edbc0419c7fc7533de5b995f04f_large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1"/>
          <a:stretch/>
        </p:blipFill>
        <p:spPr bwMode="auto">
          <a:xfrm>
            <a:off x="0" y="0"/>
            <a:ext cx="9180512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11873" y="2385060"/>
            <a:ext cx="9025074" cy="2953289"/>
            <a:chOff x="960782" y="2385060"/>
            <a:chExt cx="9025074" cy="2953289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60782" y="2780928"/>
              <a:ext cx="8424862" cy="2139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36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Zooming in on INTER</a:t>
              </a:r>
              <a:r>
                <a:rPr lang="en-GB" sz="4800" b="1" dirty="0" smtClean="0">
                  <a:solidFill>
                    <a:schemeClr val="bg1"/>
                  </a:solidFill>
                  <a:latin typeface="+mj-lt"/>
                </a:rPr>
                <a:t>REG</a:t>
              </a:r>
              <a:r>
                <a:rPr lang="en-GB" sz="36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 </a:t>
              </a:r>
              <a:r>
                <a:rPr lang="en-GB" sz="48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EU</a:t>
              </a:r>
              <a:r>
                <a:rPr lang="en-GB" sz="36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ROPE</a:t>
              </a:r>
              <a:endParaRPr lang="en-GB" i="1" dirty="0" smtClean="0">
                <a:solidFill>
                  <a:schemeClr val="bg1"/>
                </a:solidFill>
                <a:latin typeface="+mj-lt"/>
              </a:endParaRP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2400" i="1" dirty="0" smtClean="0">
                  <a:latin typeface="+mj-lt"/>
                  <a:cs typeface="+mn-cs"/>
                </a:rPr>
                <a:t/>
              </a:r>
              <a:br>
                <a:rPr lang="en-GB" sz="2400" i="1" dirty="0" smtClean="0">
                  <a:latin typeface="+mj-lt"/>
                  <a:cs typeface="+mn-cs"/>
                </a:rPr>
              </a:br>
              <a:endParaRPr lang="en-GB" sz="2400" i="1" dirty="0" smtClean="0">
                <a:latin typeface="+mj-lt"/>
                <a:cs typeface="+mn-cs"/>
              </a:endParaRPr>
            </a:p>
            <a:p>
              <a:pPr>
                <a:spcBef>
                  <a:spcPts val="600"/>
                </a:spcBef>
                <a:defRPr/>
              </a:pPr>
              <a:endParaRPr lang="en-GB" sz="2000" b="1" dirty="0" smtClean="0">
                <a:solidFill>
                  <a:srgbClr val="00316E"/>
                </a:solidFill>
                <a:latin typeface="Arial" pitchFamily="34" charset="0"/>
              </a:endParaRPr>
            </a:p>
          </p:txBody>
        </p:sp>
        <p:pic>
          <p:nvPicPr>
            <p:cNvPr id="11" name="Picture 2" descr="http://www.officialpsds.com/images/thumbs/Magnifying-Glass-high-res-psd533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53627">
              <a:off x="5496124" y="2385060"/>
              <a:ext cx="4489732" cy="2953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4095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2276872"/>
            <a:ext cx="8211964" cy="33076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endParaRPr lang="en-GB" altLang="en-US" sz="2400" b="1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3389" y="1811119"/>
            <a:ext cx="6876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2400" b="1" kern="0" dirty="0" smtClean="0">
                <a:solidFill>
                  <a:srgbClr val="00316E"/>
                </a:solidFill>
                <a:latin typeface="+mn-lt"/>
              </a:rPr>
              <a:t>1. Improving </a:t>
            </a:r>
            <a:r>
              <a:rPr lang="en-GB" sz="2400" b="1" kern="0" dirty="0">
                <a:solidFill>
                  <a:srgbClr val="00316E"/>
                </a:solidFill>
                <a:latin typeface="+mn-lt"/>
              </a:rPr>
              <a:t>Structural </a:t>
            </a:r>
            <a:r>
              <a:rPr lang="en-GB" sz="2400" b="1" kern="0" dirty="0" smtClean="0">
                <a:solidFill>
                  <a:srgbClr val="00316E"/>
                </a:solidFill>
                <a:latin typeface="+mn-lt"/>
              </a:rPr>
              <a:t>Funds programmes</a:t>
            </a:r>
            <a:endParaRPr lang="en-GB" sz="2400" b="1" kern="0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101" y="2730361"/>
            <a:ext cx="7488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2400" b="1" kern="0" dirty="0" smtClean="0">
                <a:solidFill>
                  <a:srgbClr val="00316E"/>
                </a:solidFill>
                <a:latin typeface="+mn-lt"/>
              </a:rPr>
              <a:t>2. Public administrations as main target groups</a:t>
            </a:r>
            <a:endParaRPr lang="en-GB" sz="2400" b="1" kern="0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506" y="3607524"/>
            <a:ext cx="6876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spcAft>
                <a:spcPts val="600"/>
              </a:spcAft>
              <a:defRPr sz="2400" b="1" kern="0">
                <a:solidFill>
                  <a:srgbClr val="00316E"/>
                </a:solidFill>
                <a:latin typeface="+mn-lt"/>
              </a:defRPr>
            </a:lvl1pPr>
          </a:lstStyle>
          <a:p>
            <a:r>
              <a:rPr lang="en-GB" dirty="0"/>
              <a:t>3. Mobilising stakeholders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7839" y="4581128"/>
            <a:ext cx="6876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2400" b="1" kern="0" dirty="0">
                <a:solidFill>
                  <a:srgbClr val="00316E"/>
                </a:solidFill>
                <a:latin typeface="+mn-lt"/>
              </a:rPr>
              <a:t>4</a:t>
            </a:r>
            <a:r>
              <a:rPr lang="en-GB" sz="2400" b="1" kern="0" dirty="0" smtClean="0">
                <a:solidFill>
                  <a:srgbClr val="00316E"/>
                </a:solidFill>
                <a:latin typeface="+mn-lt"/>
              </a:rPr>
              <a:t>. </a:t>
            </a:r>
            <a:r>
              <a:rPr lang="en-GB" sz="2400" b="1" kern="0" dirty="0">
                <a:solidFill>
                  <a:srgbClr val="00316E"/>
                </a:solidFill>
                <a:latin typeface="+mn-lt"/>
              </a:rPr>
              <a:t>Capturing</a:t>
            </a:r>
            <a:r>
              <a:rPr lang="en-GB" sz="2400" b="1" kern="0" dirty="0" smtClean="0">
                <a:solidFill>
                  <a:srgbClr val="00316E"/>
                </a:solidFill>
                <a:latin typeface="+mn-lt"/>
              </a:rPr>
              <a:t> results</a:t>
            </a:r>
            <a:endParaRPr lang="en-GB" sz="2400" b="1" kern="0" dirty="0">
              <a:solidFill>
                <a:srgbClr val="0031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216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2276872"/>
            <a:ext cx="8211964" cy="33076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endParaRPr lang="en-GB" altLang="en-US" sz="2400" b="1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92" y="4070942"/>
            <a:ext cx="1800200" cy="168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:\05 Communication\04 Information and publicity\03 Brochure\2012 Third Collection\Logos\sum proje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220" y="2069355"/>
            <a:ext cx="3587643" cy="179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Untitled-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9822"/>
            <a:ext cx="32400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39" y="876353"/>
            <a:ext cx="2037581" cy="1164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3333" r="2909" b="-3111"/>
          <a:stretch/>
        </p:blipFill>
        <p:spPr>
          <a:xfrm>
            <a:off x="2339752" y="4174279"/>
            <a:ext cx="1424601" cy="15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2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24744"/>
            <a:ext cx="6876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3600" b="1" kern="0" dirty="0" smtClean="0">
                <a:solidFill>
                  <a:srgbClr val="00316E"/>
                </a:solidFill>
                <a:latin typeface="+mn-lt"/>
              </a:rPr>
              <a:t>1. Improving </a:t>
            </a:r>
            <a:r>
              <a:rPr lang="en-GB" sz="3600" b="1" kern="0" dirty="0">
                <a:solidFill>
                  <a:srgbClr val="00316E"/>
                </a:solidFill>
                <a:latin typeface="+mn-lt"/>
              </a:rPr>
              <a:t>Structural </a:t>
            </a:r>
            <a:r>
              <a:rPr lang="en-GB" sz="3600" b="1" kern="0" dirty="0" smtClean="0">
                <a:solidFill>
                  <a:srgbClr val="00316E"/>
                </a:solidFill>
                <a:latin typeface="+mn-lt"/>
              </a:rPr>
              <a:t>Funds programmes</a:t>
            </a:r>
            <a:endParaRPr lang="en-GB" sz="3600" b="1" kern="0" dirty="0">
              <a:solidFill>
                <a:srgbClr val="00316E"/>
              </a:solidFill>
              <a:latin typeface="+mn-lt"/>
            </a:endParaRPr>
          </a:p>
        </p:txBody>
      </p:sp>
      <p:pic>
        <p:nvPicPr>
          <p:cNvPr id="9218" name="Picture 2" descr="http://firstconinvest.com/images/sjcontent/stone-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2132856"/>
            <a:ext cx="835292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 smtClean="0">
                <a:latin typeface="+mn-lt"/>
              </a:rPr>
              <a:t>ERDF </a:t>
            </a:r>
            <a:r>
              <a:rPr lang="en-GB" dirty="0">
                <a:latin typeface="+mn-lt"/>
              </a:rPr>
              <a:t>+ ESF = </a:t>
            </a:r>
            <a:r>
              <a:rPr lang="en-GB" b="1" dirty="0">
                <a:latin typeface="+mn-lt"/>
              </a:rPr>
              <a:t>Structural Funds </a:t>
            </a:r>
            <a:r>
              <a:rPr lang="en-GB" dirty="0">
                <a:latin typeface="+mn-lt"/>
              </a:rPr>
              <a:t>+ Cohesion Fund = </a:t>
            </a:r>
            <a:r>
              <a:rPr lang="en-GB" b="1" dirty="0">
                <a:latin typeface="+mn-lt"/>
              </a:rPr>
              <a:t>The Funds </a:t>
            </a:r>
            <a:r>
              <a:rPr lang="en-GB" dirty="0">
                <a:latin typeface="+mn-lt"/>
              </a:rPr>
              <a:t>+ EAFRD + EMFF = </a:t>
            </a:r>
            <a:r>
              <a:rPr lang="en-GB" b="1" dirty="0">
                <a:latin typeface="+mn-lt"/>
              </a:rPr>
              <a:t>ESI </a:t>
            </a:r>
            <a:r>
              <a:rPr lang="en-GB" b="1" dirty="0" smtClean="0">
                <a:latin typeface="+mn-lt"/>
              </a:rPr>
              <a:t>Funds </a:t>
            </a:r>
            <a:r>
              <a:rPr lang="en-GB" dirty="0" smtClean="0">
                <a:latin typeface="+mn-lt"/>
              </a:rPr>
              <a:t>(European Structural and Investment Funds)</a:t>
            </a:r>
            <a:endParaRPr lang="de-DE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67544" y="2026418"/>
            <a:ext cx="5553994" cy="131181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 pitchFamily="1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1. Improving Structural Funds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85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1. Improving Structural Funds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774398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Why</a:t>
            </a:r>
            <a:r>
              <a:rPr lang="en-GB" b="1" dirty="0" smtClean="0">
                <a:latin typeface="+mj-lt"/>
              </a:rPr>
              <a:t>? rationale</a:t>
            </a:r>
            <a:endParaRPr lang="en-GB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7" y="2276872"/>
            <a:ext cx="788655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+mn-lt"/>
              </a:rPr>
              <a:t>Objective set in the ETC </a:t>
            </a:r>
            <a:r>
              <a:rPr lang="en-GB" sz="2400" b="1" dirty="0">
                <a:latin typeface="+mn-lt"/>
              </a:rPr>
              <a:t>Regulation </a:t>
            </a:r>
            <a:r>
              <a:rPr lang="en-GB" sz="2400" b="1" dirty="0" smtClean="0">
                <a:latin typeface="+mn-lt"/>
              </a:rPr>
              <a:t> - Article 2(3)(a) for interregional cooperation:</a:t>
            </a:r>
            <a:endParaRPr lang="en-US" sz="2400" b="1" i="1" kern="0" dirty="0" smtClean="0">
              <a:latin typeface="Arial"/>
            </a:endParaRPr>
          </a:p>
          <a:p>
            <a:pPr marL="0" lvl="1">
              <a:lnSpc>
                <a:spcPts val="3300"/>
              </a:lnSpc>
              <a:defRPr/>
            </a:pPr>
            <a:r>
              <a:rPr lang="en-US" sz="2400" i="1" kern="0" dirty="0" smtClean="0">
                <a:latin typeface="Arial"/>
              </a:rPr>
              <a:t>‘</a:t>
            </a:r>
            <a:r>
              <a:rPr lang="en-US" sz="2400" i="1" kern="0" dirty="0">
                <a:latin typeface="Arial"/>
              </a:rPr>
              <a:t>to reinforce the effectiveness of </a:t>
            </a:r>
            <a:r>
              <a:rPr lang="en-US" sz="2400" i="1" u="sng" kern="0" dirty="0">
                <a:latin typeface="Arial"/>
              </a:rPr>
              <a:t>cohesion policy</a:t>
            </a:r>
            <a:r>
              <a:rPr lang="en-US" sz="2400" i="1" kern="0" dirty="0">
                <a:latin typeface="Arial"/>
              </a:rPr>
              <a:t>’ </a:t>
            </a:r>
            <a:r>
              <a:rPr lang="en-US" sz="2400" i="1" kern="0" dirty="0" smtClean="0">
                <a:latin typeface="Arial"/>
              </a:rPr>
              <a:t/>
            </a:r>
            <a:br>
              <a:rPr lang="en-US" sz="2400" i="1" kern="0" dirty="0" smtClean="0">
                <a:latin typeface="Arial"/>
              </a:rPr>
            </a:br>
            <a:r>
              <a:rPr lang="en-US" sz="2400" i="1" kern="0" dirty="0">
                <a:latin typeface="Arial"/>
              </a:rPr>
              <a:t/>
            </a:r>
            <a:br>
              <a:rPr lang="en-US" sz="2400" i="1" kern="0" dirty="0">
                <a:latin typeface="Arial"/>
              </a:rPr>
            </a:br>
            <a:r>
              <a:rPr lang="en-US" sz="2400" i="1" kern="0" dirty="0" smtClean="0">
                <a:latin typeface="Arial"/>
              </a:rPr>
              <a:t>‘identification and dissemination of good practices with a view to their transfer principally to operational programmes </a:t>
            </a:r>
            <a:r>
              <a:rPr lang="en-US" sz="2400" i="1" kern="0" dirty="0">
                <a:latin typeface="Arial"/>
              </a:rPr>
              <a:t>under the </a:t>
            </a:r>
            <a:r>
              <a:rPr lang="en-US" sz="2400" i="1" u="sng" kern="0" dirty="0">
                <a:latin typeface="Arial"/>
              </a:rPr>
              <a:t>Investment for growth and </a:t>
            </a:r>
            <a:r>
              <a:rPr lang="en-US" sz="2400" i="1" u="sng" kern="0" dirty="0" smtClean="0">
                <a:latin typeface="Arial"/>
              </a:rPr>
              <a:t>jobs </a:t>
            </a:r>
            <a:r>
              <a:rPr lang="en-US" sz="2400" i="1" kern="0" dirty="0" smtClean="0">
                <a:latin typeface="Arial"/>
              </a:rPr>
              <a:t>goal but also, where relevant to </a:t>
            </a:r>
            <a:r>
              <a:rPr lang="en-US" sz="2400" i="1" u="sng" kern="0" dirty="0" smtClean="0">
                <a:latin typeface="Arial"/>
              </a:rPr>
              <a:t>cooperation programme</a:t>
            </a:r>
            <a:r>
              <a:rPr lang="en-US" sz="2400" kern="0" dirty="0" smtClean="0">
                <a:latin typeface="Arial"/>
              </a:rPr>
              <a:t>’</a:t>
            </a:r>
            <a:endParaRPr lang="en-GB" sz="2400" dirty="0" smtClean="0">
              <a:latin typeface="+mn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84" y="1460281"/>
            <a:ext cx="29051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6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4500"/>
            <a:ext cx="6823300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845884"/>
            <a:ext cx="46456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400" b="1" dirty="0">
                <a:latin typeface="+mj-lt"/>
              </a:rPr>
              <a:t>Goal 1: </a:t>
            </a:r>
            <a:br>
              <a:rPr lang="en-GB" sz="2400" b="1" dirty="0">
                <a:latin typeface="+mj-lt"/>
              </a:rPr>
            </a:br>
            <a:r>
              <a:rPr lang="en-GB" sz="2400" b="1" dirty="0">
                <a:latin typeface="+mj-lt"/>
              </a:rPr>
              <a:t>Investment for growth &amp; jobs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2400" b="1" dirty="0">
                <a:latin typeface="+mj-lt"/>
              </a:rPr>
              <a:t>EUR 340 billion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7615" y="2126788"/>
            <a:ext cx="317198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Goal 2: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European Territorial Cooperation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10.2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68144" y="4196125"/>
            <a:ext cx="2215962" cy="914400"/>
            <a:chOff x="6279873" y="5648605"/>
            <a:chExt cx="2215962" cy="914400"/>
          </a:xfrm>
        </p:grpSpPr>
        <p:sp>
          <p:nvSpPr>
            <p:cNvPr id="6" name="Rectangle 5"/>
            <p:cNvSpPr/>
            <p:nvPr/>
          </p:nvSpPr>
          <p:spPr>
            <a:xfrm>
              <a:off x="6279873" y="5874077"/>
              <a:ext cx="2215962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INTERREG EUROPE</a:t>
              </a:r>
            </a:p>
            <a:p>
              <a:pPr algn="ctr">
                <a:spcBef>
                  <a:spcPts val="600"/>
                </a:spcBef>
              </a:pPr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EUR 359 m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 bwMode="auto">
            <a:xfrm>
              <a:off x="6605053" y="5648605"/>
              <a:ext cx="914400" cy="914400"/>
            </a:xfrm>
            <a:prstGeom prst="bentConnector3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548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1. Improving Structural Funds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3" y="885801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How</a:t>
            </a:r>
            <a:r>
              <a:rPr lang="en-GB" b="1" dirty="0" smtClean="0">
                <a:latin typeface="+mj-lt"/>
              </a:rPr>
              <a:t> is it reflected at project level?</a:t>
            </a:r>
            <a:endParaRPr lang="en-GB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8839986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u="sng" dirty="0" smtClean="0">
                <a:latin typeface="+mn-lt"/>
              </a:rPr>
              <a:t>Policy instruments</a:t>
            </a:r>
            <a:r>
              <a:rPr lang="en-GB" sz="2400" dirty="0" smtClean="0">
                <a:latin typeface="+mn-lt"/>
              </a:rPr>
              <a:t> addressed to be specified in application form</a:t>
            </a:r>
          </a:p>
          <a:p>
            <a:pPr>
              <a:spcBef>
                <a:spcPct val="50000"/>
              </a:spcBef>
              <a:defRPr/>
            </a:pPr>
            <a:endParaRPr lang="en-GB" sz="2400" b="1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400" b="1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400" b="1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400" b="1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400" b="1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dirty="0" smtClean="0">
                <a:latin typeface="+mn-lt"/>
              </a:rPr>
              <a:t>At least half</a:t>
            </a:r>
            <a:r>
              <a:rPr lang="en-GB" sz="2400" dirty="0" smtClean="0">
                <a:latin typeface="+mn-lt"/>
              </a:rPr>
              <a:t> of the policy instruments addressed by a project need to be related </a:t>
            </a:r>
            <a:r>
              <a:rPr lang="en-GB" sz="2400" dirty="0">
                <a:latin typeface="+mn-lt"/>
              </a:rPr>
              <a:t>to Structural </a:t>
            </a:r>
            <a:r>
              <a:rPr lang="en-GB" sz="2400" dirty="0" smtClean="0">
                <a:latin typeface="+mn-lt"/>
              </a:rPr>
              <a:t>Funds programmes</a:t>
            </a:r>
            <a:endParaRPr lang="en-GB" sz="1400" dirty="0">
              <a:latin typeface="+mn-lt"/>
            </a:endParaRPr>
          </a:p>
          <a:p>
            <a:pPr marL="1371600" lvl="2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GB" sz="2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865429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79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1. Improving Structural Funds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87624" y="2708920"/>
            <a:ext cx="6508062" cy="19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Support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new projects</a:t>
            </a:r>
          </a:p>
          <a:p>
            <a:pPr marL="342900" indent="-34290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Change programme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governance</a:t>
            </a:r>
          </a:p>
          <a:p>
            <a:pPr marL="342900" indent="-34290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Change programme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structure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31082" y="1484784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GB" b="1" dirty="0" smtClean="0">
                <a:solidFill>
                  <a:srgbClr val="00316E"/>
                </a:solidFill>
                <a:latin typeface="Arial"/>
                <a:cs typeface="Arial" charset="0"/>
              </a:rPr>
              <a:t>How do you improve policies?</a:t>
            </a:r>
            <a:endParaRPr lang="en-GB" b="1" dirty="0">
              <a:solidFill>
                <a:srgbClr val="00316E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77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15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474862"/>
              </p:ext>
            </p:extLst>
          </p:nvPr>
        </p:nvGraphicFramePr>
        <p:xfrm>
          <a:off x="179512" y="3543900"/>
          <a:ext cx="4104456" cy="269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407187"/>
              </p:ext>
            </p:extLst>
          </p:nvPr>
        </p:nvGraphicFramePr>
        <p:xfrm>
          <a:off x="4519506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IVC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95536" y="2297011"/>
            <a:ext cx="3598862" cy="920750"/>
          </a:xfrm>
          <a:prstGeom prst="roundRect">
            <a:avLst/>
          </a:prstGeom>
          <a:solidFill>
            <a:srgbClr val="00316E"/>
          </a:solidFill>
          <a:ln w="9525" algn="ctr">
            <a:solidFill>
              <a:srgbClr val="00316E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et-EE" sz="2400" b="1" dirty="0">
                <a:solidFill>
                  <a:schemeClr val="bg1"/>
                </a:solidFill>
                <a:latin typeface="+mj-lt"/>
                <a:cs typeface="+mn-cs"/>
              </a:rPr>
              <a:t>Innovation and the knowledge economy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072603" y="2297011"/>
            <a:ext cx="3600450" cy="920750"/>
          </a:xfrm>
          <a:prstGeom prst="roundRect">
            <a:avLst/>
          </a:prstGeom>
          <a:solidFill>
            <a:srgbClr val="00946C"/>
          </a:solidFill>
          <a:ln w="9525" algn="ctr">
            <a:solidFill>
              <a:srgbClr val="00946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et-EE" sz="2400" b="1" dirty="0">
                <a:solidFill>
                  <a:schemeClr val="bg1"/>
                </a:solidFill>
                <a:latin typeface="+mj-lt"/>
                <a:cs typeface="+mn-cs"/>
              </a:rPr>
              <a:t>Environment and risk prevention</a:t>
            </a: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7" name="Rounded Rectangle 8"/>
          <p:cNvSpPr>
            <a:spLocks noChangeArrowheads="1"/>
          </p:cNvSpPr>
          <p:nvPr/>
        </p:nvSpPr>
        <p:spPr bwMode="auto">
          <a:xfrm>
            <a:off x="869764" y="1052260"/>
            <a:ext cx="1800225" cy="885825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316E"/>
                </a:solidFill>
                <a:latin typeface="Arial" pitchFamily="34" charset="0"/>
              </a:rPr>
              <a:t>204</a:t>
            </a:r>
            <a:r>
              <a:rPr lang="en-US" sz="1800" b="1" dirty="0">
                <a:solidFill>
                  <a:srgbClr val="00316E"/>
                </a:solidFill>
                <a:latin typeface="Arial" pitchFamily="34" charset="0"/>
              </a:rPr>
              <a:t> </a:t>
            </a:r>
            <a:br>
              <a:rPr lang="en-US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en-US" sz="1400" b="1" dirty="0">
                <a:solidFill>
                  <a:srgbClr val="00316E"/>
                </a:solidFill>
                <a:latin typeface="Arial" pitchFamily="34" charset="0"/>
              </a:rPr>
              <a:t>projects</a:t>
            </a:r>
            <a:endParaRPr lang="fr-FR" sz="1400" b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2887352" y="1052736"/>
            <a:ext cx="1944688" cy="885349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316E"/>
                </a:solidFill>
                <a:latin typeface="Arial" pitchFamily="34" charset="0"/>
              </a:rPr>
              <a:t>2 285 </a:t>
            </a:r>
            <a:r>
              <a:rPr lang="en-US" sz="1400" b="1" dirty="0">
                <a:solidFill>
                  <a:srgbClr val="00316E"/>
                </a:solidFill>
                <a:latin typeface="Arial" pitchFamily="34" charset="0"/>
              </a:rPr>
              <a:t>partners</a:t>
            </a:r>
            <a:endParaRPr lang="fr-FR" sz="1400" b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10" name="Rounded Rectangle 4"/>
          <p:cNvSpPr>
            <a:spLocks noChangeArrowheads="1"/>
          </p:cNvSpPr>
          <p:nvPr/>
        </p:nvSpPr>
        <p:spPr bwMode="auto">
          <a:xfrm>
            <a:off x="5075688" y="1034117"/>
            <a:ext cx="3024336" cy="885349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300" b="1" dirty="0">
                <a:solidFill>
                  <a:srgbClr val="00316E"/>
                </a:solidFill>
                <a:latin typeface="Arial" pitchFamily="34" charset="0"/>
              </a:rPr>
              <a:t>90% of 271 NUTS 2 regions covered</a:t>
            </a:r>
          </a:p>
        </p:txBody>
      </p:sp>
    </p:spTree>
    <p:extLst>
      <p:ext uri="{BB962C8B-B14F-4D97-AF65-F5344CB8AC3E}">
        <p14:creationId xmlns:p14="http://schemas.microsoft.com/office/powerpoint/2010/main" val="12722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488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3600" b="1" kern="0" dirty="0">
                <a:solidFill>
                  <a:srgbClr val="00316E"/>
                </a:solidFill>
                <a:latin typeface="+mn-lt"/>
              </a:rPr>
              <a:t>2</a:t>
            </a:r>
            <a:r>
              <a:rPr lang="en-GB" sz="3600" b="1" kern="0" dirty="0" smtClean="0">
                <a:solidFill>
                  <a:srgbClr val="00316E"/>
                </a:solidFill>
                <a:latin typeface="+mn-lt"/>
              </a:rPr>
              <a:t>.  Public administrations as main target groups</a:t>
            </a:r>
            <a:endParaRPr lang="en-GB" sz="3600" b="1" kern="0" dirty="0">
              <a:solidFill>
                <a:srgbClr val="00316E"/>
              </a:solidFill>
              <a:latin typeface="+mn-lt"/>
            </a:endParaRPr>
          </a:p>
        </p:txBody>
      </p:sp>
      <p:pic>
        <p:nvPicPr>
          <p:cNvPr id="11266" name="Picture 2" descr="http://upload.wikimedia.org/wikipedia/commons/thumb/1/11/Big_stones_on_beach.jpg/1024px-Big_stones_on_be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6" r="5875"/>
          <a:stretch/>
        </p:blipFill>
        <p:spPr bwMode="auto">
          <a:xfrm>
            <a:off x="0" y="2276872"/>
            <a:ext cx="9180512" cy="57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74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Involving policy makers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544" y="774398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Why</a:t>
            </a:r>
            <a:r>
              <a:rPr lang="en-GB" b="1" dirty="0" smtClean="0">
                <a:latin typeface="+mj-lt"/>
              </a:rPr>
              <a:t>? Rationale</a:t>
            </a:r>
            <a:endParaRPr lang="en-GB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" y="1470892"/>
            <a:ext cx="9145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u="sng" dirty="0" smtClean="0">
                <a:latin typeface="+mn-lt"/>
              </a:rPr>
              <a:t>INTERREG EUROPE</a:t>
            </a:r>
            <a:r>
              <a:rPr lang="en-GB" sz="2400" dirty="0" smtClean="0">
                <a:latin typeface="+mn-lt"/>
              </a:rPr>
              <a:t>: dedicated to improving </a:t>
            </a:r>
            <a:r>
              <a:rPr lang="en-GB" sz="2400" u="sng" dirty="0" smtClean="0">
                <a:latin typeface="+mn-lt"/>
              </a:rPr>
              <a:t>policy instruments </a:t>
            </a:r>
            <a:endParaRPr lang="en-GB" sz="2400" b="1" u="sng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170650"/>
            <a:ext cx="8695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u="sng" dirty="0" smtClean="0">
                <a:latin typeface="+mn-lt"/>
              </a:rPr>
              <a:t>Public administrations</a:t>
            </a:r>
            <a:r>
              <a:rPr lang="en-GB" sz="2400" dirty="0" smtClean="0">
                <a:latin typeface="+mn-lt"/>
              </a:rPr>
              <a:t>: organisations responsible for </a:t>
            </a:r>
            <a:r>
              <a:rPr lang="en-GB" sz="2400" u="sng" dirty="0" smtClean="0">
                <a:latin typeface="+mn-lt"/>
              </a:rPr>
              <a:t>policy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design and </a:t>
            </a:r>
            <a:r>
              <a:rPr lang="en-GB" sz="2400" dirty="0" smtClean="0">
                <a:latin typeface="+mn-lt"/>
              </a:rPr>
              <a:t>implementation</a:t>
            </a:r>
            <a:endParaRPr lang="en-GB" sz="2400" b="1" dirty="0" smtClean="0">
              <a:latin typeface="+mn-lt"/>
            </a:endParaRPr>
          </a:p>
        </p:txBody>
      </p:sp>
      <p:cxnSp>
        <p:nvCxnSpPr>
          <p:cNvPr id="6" name="Straight Connector 63"/>
          <p:cNvCxnSpPr>
            <a:cxnSpLocks noChangeShapeType="1"/>
          </p:cNvCxnSpPr>
          <p:nvPr/>
        </p:nvCxnSpPr>
        <p:spPr bwMode="auto">
          <a:xfrm flipV="1">
            <a:off x="4421175" y="2213096"/>
            <a:ext cx="0" cy="852059"/>
          </a:xfrm>
          <a:prstGeom prst="line">
            <a:avLst/>
          </a:prstGeom>
          <a:noFill/>
          <a:ln w="165100" algn="ctr">
            <a:solidFill>
              <a:srgbClr val="002060"/>
            </a:solidFill>
            <a:prstDash val="solid"/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63"/>
          <p:cNvCxnSpPr>
            <a:cxnSpLocks noChangeShapeType="1"/>
          </p:cNvCxnSpPr>
          <p:nvPr/>
        </p:nvCxnSpPr>
        <p:spPr bwMode="auto">
          <a:xfrm flipV="1">
            <a:off x="4434123" y="4221088"/>
            <a:ext cx="0" cy="852059"/>
          </a:xfrm>
          <a:prstGeom prst="line">
            <a:avLst/>
          </a:prstGeom>
          <a:noFill/>
          <a:ln w="165100" algn="ctr">
            <a:solidFill>
              <a:srgbClr val="002060"/>
            </a:solidFill>
            <a:prstDash val="solid"/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99520" y="5353686"/>
            <a:ext cx="8136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u="sng" dirty="0" smtClean="0">
                <a:latin typeface="+mn-lt"/>
              </a:rPr>
              <a:t>Public administrations</a:t>
            </a:r>
            <a:r>
              <a:rPr lang="en-GB" sz="2400" dirty="0" smtClean="0">
                <a:latin typeface="+mn-lt"/>
              </a:rPr>
              <a:t>: core target group of </a:t>
            </a:r>
            <a:r>
              <a:rPr lang="en-GB" sz="2400" u="sng" dirty="0" smtClean="0">
                <a:latin typeface="+mn-lt"/>
              </a:rPr>
              <a:t>INTERREG EUROPE </a:t>
            </a:r>
            <a:endParaRPr lang="en-GB" sz="2400" b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947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Involving policy makers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244" y="2069950"/>
            <a:ext cx="878726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Participation of public administration: </a:t>
            </a:r>
            <a:r>
              <a:rPr lang="en-GB" sz="2400" b="1" u="sng" dirty="0" smtClean="0">
                <a:latin typeface="+mn-lt"/>
              </a:rPr>
              <a:t>pre requisite</a:t>
            </a:r>
          </a:p>
          <a:p>
            <a:pPr>
              <a:spcBef>
                <a:spcPct val="50000"/>
              </a:spcBef>
              <a:tabLst>
                <a:tab pos="355600" algn="l"/>
              </a:tabLst>
              <a:defRPr/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e.g. When Structural Funds programme addressed,</a:t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> 		Managing Authorities (MA) / Intermediate Bodies (IB) 			should be involved</a:t>
            </a:r>
            <a:endParaRPr lang="en-GB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1600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If organisation responsible for the policy instrument addressed is not a partner, it should provide a </a:t>
            </a:r>
            <a:r>
              <a:rPr lang="en-GB" sz="2400" b="1" u="sng" dirty="0" smtClean="0">
                <a:latin typeface="+mn-lt"/>
              </a:rPr>
              <a:t>letter of support</a:t>
            </a:r>
            <a:endParaRPr lang="en-GB" sz="2400" b="1" u="sng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200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6985" y="791099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How</a:t>
            </a:r>
            <a:r>
              <a:rPr lang="en-GB" b="1" dirty="0" smtClean="0">
                <a:latin typeface="+mj-lt"/>
              </a:rPr>
              <a:t> is it reflected at project level?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708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9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pencoffee.gr/wp-content/uploads/2015/02/coffee-sm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95"/>
            <a:ext cx="10485953" cy="69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5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340768"/>
            <a:ext cx="687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3600" b="1" kern="0" dirty="0" smtClean="0">
                <a:solidFill>
                  <a:srgbClr val="00316E"/>
                </a:solidFill>
                <a:latin typeface="+mn-lt"/>
              </a:rPr>
              <a:t>3. Mobilising stakeholders</a:t>
            </a:r>
            <a:endParaRPr lang="en-GB" sz="3600" b="1" kern="0" dirty="0">
              <a:solidFill>
                <a:srgbClr val="00316E"/>
              </a:solidFill>
              <a:latin typeface="+mn-lt"/>
            </a:endParaRPr>
          </a:p>
        </p:txBody>
      </p:sp>
      <p:pic>
        <p:nvPicPr>
          <p:cNvPr id="10242" name="Picture 2" descr="http://www.tylerwestcott.com/2009May04/ruby_beach_stones_2_tylerwestcott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" y="2204864"/>
            <a:ext cx="9140585" cy="60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96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Mobilising stakeholder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7544" y="774398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Why</a:t>
            </a:r>
            <a:r>
              <a:rPr lang="en-GB" b="1" dirty="0" smtClean="0">
                <a:latin typeface="+mj-lt"/>
              </a:rPr>
              <a:t>? Rationale</a:t>
            </a:r>
            <a:endParaRPr lang="en-GB" b="1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3014" y="1385352"/>
            <a:ext cx="7704138" cy="4186554"/>
            <a:chOff x="1661646" y="1969288"/>
            <a:chExt cx="7704138" cy="4268248"/>
          </a:xfrm>
        </p:grpSpPr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2408280" y="2420888"/>
              <a:ext cx="6384840" cy="3816648"/>
              <a:chOff x="2555776" y="1131590"/>
              <a:chExt cx="6588224" cy="3744416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3131981" y="1276386"/>
                <a:ext cx="4247693" cy="345482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3880238" y="1985884"/>
                <a:ext cx="2942707" cy="2305147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427227" y="2788052"/>
                <a:ext cx="1873075" cy="1078727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555776" y="1131590"/>
                <a:ext cx="6408712" cy="3744416"/>
              </a:xfrm>
              <a:prstGeom prst="ellipse">
                <a:avLst/>
              </a:prstGeom>
              <a:noFill/>
              <a:ln w="1587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00982" y="1460276"/>
                <a:ext cx="2376241" cy="4763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1400" b="1" dirty="0">
                    <a:latin typeface="+mn-lt"/>
                  </a:rPr>
                  <a:t>3. Regional </a:t>
                </a:r>
                <a:r>
                  <a:rPr lang="en-GB" sz="1400" b="1" dirty="0" smtClean="0">
                    <a:latin typeface="+mn-lt"/>
                  </a:rPr>
                  <a:t>stakeholders </a:t>
                </a:r>
                <a:r>
                  <a:rPr lang="en-GB" sz="1400" b="1" dirty="0">
                    <a:latin typeface="+mn-lt"/>
                  </a:rPr>
                  <a:t>learning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96389" y="2247964"/>
                <a:ext cx="1873075" cy="4778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1400" b="1" dirty="0">
                    <a:latin typeface="+mn-lt"/>
                  </a:rPr>
                  <a:t>2. Organisational learning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163799" y="2499909"/>
                <a:ext cx="1980201" cy="4763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1400" b="1" dirty="0">
                    <a:latin typeface="+mn-lt"/>
                  </a:rPr>
                  <a:t>4. External / </a:t>
                </a:r>
              </a:p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1400" b="1" dirty="0">
                    <a:latin typeface="+mn-lt"/>
                  </a:rPr>
                  <a:t>EU level learning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686906" y="3107180"/>
                <a:ext cx="1300116" cy="5133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GB" sz="1400" b="1" dirty="0">
                    <a:solidFill>
                      <a:schemeClr val="bg1"/>
                    </a:solidFill>
                    <a:latin typeface="+mn-lt"/>
                  </a:rPr>
                  <a:t>1. Individual  </a:t>
                </a:r>
                <a:r>
                  <a:rPr lang="en-GB" sz="1400" b="1" dirty="0" smtClean="0">
                    <a:solidFill>
                      <a:schemeClr val="bg1"/>
                    </a:solidFill>
                    <a:latin typeface="+mn-lt"/>
                  </a:rPr>
                  <a:t>learning</a:t>
                </a:r>
                <a:endParaRPr lang="en-GB" sz="1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" name="Curved Right Arrow 22"/>
              <p:cNvSpPr/>
              <p:nvPr/>
            </p:nvSpPr>
            <p:spPr bwMode="auto">
              <a:xfrm>
                <a:off x="4067944" y="2643758"/>
                <a:ext cx="432048" cy="720080"/>
              </a:xfrm>
              <a:prstGeom prst="curvedRightArrow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24" name="Curved Right Arrow 23"/>
              <p:cNvSpPr/>
              <p:nvPr/>
            </p:nvSpPr>
            <p:spPr bwMode="auto">
              <a:xfrm>
                <a:off x="3923928" y="1779662"/>
                <a:ext cx="576064" cy="1656184"/>
              </a:xfrm>
              <a:prstGeom prst="curvedRightArrow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Times" pitchFamily="1" charset="0"/>
                </a:endParaRPr>
              </a:p>
            </p:txBody>
          </p:sp>
          <p:sp>
            <p:nvSpPr>
              <p:cNvPr id="25" name="Right Arrow 21"/>
              <p:cNvSpPr>
                <a:spLocks noChangeArrowheads="1"/>
              </p:cNvSpPr>
              <p:nvPr/>
            </p:nvSpPr>
            <p:spPr bwMode="auto">
              <a:xfrm>
                <a:off x="6156176" y="3147814"/>
                <a:ext cx="1872208" cy="319276"/>
              </a:xfrm>
              <a:prstGeom prst="rightArrow">
                <a:avLst>
                  <a:gd name="adj1" fmla="val 50000"/>
                  <a:gd name="adj2" fmla="val 50006"/>
                </a:avLst>
              </a:prstGeom>
              <a:solidFill>
                <a:schemeClr val="tx1">
                  <a:alpha val="61176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661646" y="1969288"/>
              <a:ext cx="7704138" cy="41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GB" sz="2000" b="1" dirty="0" smtClean="0">
                  <a:solidFill>
                    <a:srgbClr val="00316E"/>
                  </a:solidFill>
                  <a:latin typeface="Arial" charset="0"/>
                </a:rPr>
                <a:t>4 levels </a:t>
              </a:r>
              <a:r>
                <a:rPr lang="en-GB" sz="2000" b="1" dirty="0">
                  <a:solidFill>
                    <a:srgbClr val="00316E"/>
                  </a:solidFill>
                  <a:latin typeface="Arial" charset="0"/>
                </a:rPr>
                <a:t>of </a:t>
              </a:r>
              <a:r>
                <a:rPr lang="en-GB" sz="2000" b="1" dirty="0" smtClean="0">
                  <a:solidFill>
                    <a:srgbClr val="00316E"/>
                  </a:solidFill>
                  <a:latin typeface="Arial" charset="0"/>
                </a:rPr>
                <a:t>learning in interregional cooperation</a:t>
              </a:r>
              <a:endParaRPr lang="en-GB" sz="2000" b="1" dirty="0">
                <a:solidFill>
                  <a:srgbClr val="00316E"/>
                </a:solidFill>
                <a:latin typeface="Arial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1560" y="5611097"/>
            <a:ext cx="81400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200" dirty="0" smtClean="0">
                <a:latin typeface="+mn-lt"/>
              </a:rPr>
              <a:t>Key success factor to interregional learning: to go beyond individual / organisational learning 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325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52421" y="827374"/>
            <a:ext cx="770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How</a:t>
            </a:r>
            <a:r>
              <a:rPr lang="en-GB" b="1" dirty="0" smtClean="0">
                <a:latin typeface="+mj-lt"/>
              </a:rPr>
              <a:t> to optimise learning?</a:t>
            </a:r>
            <a:endParaRPr lang="en-GB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70" y="1841876"/>
            <a:ext cx="820891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Creation of stakeholder groups: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GB" sz="2400" dirty="0" smtClean="0">
                <a:latin typeface="+mn-lt"/>
              </a:rPr>
              <a:t>1 group per partner region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GB" sz="2400" dirty="0" smtClean="0">
                <a:latin typeface="+mn-lt"/>
              </a:rPr>
              <a:t>Members: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organisations competent in the field tackled by the project (e.g. for innovation: research centres, universities, agencies, SMEs)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b</a:t>
            </a:r>
            <a:r>
              <a:rPr lang="en-GB" sz="2400" dirty="0" smtClean="0">
                <a:latin typeface="+mn-lt"/>
              </a:rPr>
              <a:t>ody in charge of policy instrument addressed (in case this body is not a partner)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GB" sz="2400" dirty="0" smtClean="0">
                <a:latin typeface="+mn-lt"/>
              </a:rPr>
              <a:t>Involved in the interregional learning process</a:t>
            </a:r>
            <a:endParaRPr lang="en-GB" sz="24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04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Mobilising stakeholder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814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14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412776"/>
            <a:ext cx="687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GB" sz="3600" b="1" kern="0" dirty="0">
                <a:solidFill>
                  <a:srgbClr val="00316E"/>
                </a:solidFill>
                <a:latin typeface="+mn-lt"/>
              </a:rPr>
              <a:t>4</a:t>
            </a:r>
            <a:r>
              <a:rPr lang="en-GB" sz="3600" b="1" kern="0" dirty="0" smtClean="0">
                <a:solidFill>
                  <a:srgbClr val="00316E"/>
                </a:solidFill>
                <a:latin typeface="+mn-lt"/>
              </a:rPr>
              <a:t>. Capturing results</a:t>
            </a:r>
            <a:endParaRPr lang="en-GB" sz="3600" b="1" kern="0" dirty="0">
              <a:solidFill>
                <a:srgbClr val="00316E"/>
              </a:solidFill>
              <a:latin typeface="+mn-lt"/>
            </a:endParaRPr>
          </a:p>
        </p:txBody>
      </p:sp>
      <p:pic>
        <p:nvPicPr>
          <p:cNvPr id="13314" name="Picture 2" descr="http://static.panoramio.com/photos/large/57577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" y="2386392"/>
            <a:ext cx="9213804" cy="614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92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2013" y="19050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IVC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550" y="620713"/>
            <a:ext cx="7891463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b="1" kern="0" dirty="0">
                <a:solidFill>
                  <a:srgbClr val="00316E"/>
                </a:solidFill>
                <a:latin typeface="+mj-lt"/>
                <a:cs typeface="+mn-cs"/>
              </a:rPr>
              <a:t>Main </a:t>
            </a:r>
            <a:r>
              <a:rPr lang="en-GB" b="1" kern="0" dirty="0" smtClean="0">
                <a:solidFill>
                  <a:srgbClr val="00316E"/>
                </a:solidFill>
                <a:latin typeface="+mj-lt"/>
                <a:cs typeface="+mn-cs"/>
              </a:rPr>
              <a:t>achievements (2015)</a:t>
            </a:r>
            <a:endParaRPr lang="en-GB" sz="20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18436" name="Rounded Rectangle 4"/>
          <p:cNvSpPr>
            <a:spLocks noChangeArrowheads="1"/>
          </p:cNvSpPr>
          <p:nvPr/>
        </p:nvSpPr>
        <p:spPr bwMode="auto">
          <a:xfrm>
            <a:off x="3635375" y="1484313"/>
            <a:ext cx="1512888" cy="13287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90%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of  EU NUTS 2 regions covered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11871" y="1858962"/>
            <a:ext cx="35290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Objective: 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latin typeface="Arial" panose="020B0604020202020204" pitchFamily="34" charset="0"/>
              </a:rPr>
              <a:t>EU wide exchange of experience / capacity building</a:t>
            </a:r>
            <a:endParaRPr lang="en-US" sz="1800" dirty="0"/>
          </a:p>
        </p:txBody>
      </p:sp>
      <p:sp>
        <p:nvSpPr>
          <p:cNvPr id="18438" name="Rounded Rectangle 3"/>
          <p:cNvSpPr>
            <a:spLocks noChangeArrowheads="1"/>
          </p:cNvSpPr>
          <p:nvPr/>
        </p:nvSpPr>
        <p:spPr bwMode="auto">
          <a:xfrm>
            <a:off x="5292725" y="1484313"/>
            <a:ext cx="1800225" cy="13287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7,968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staff with increased capacity</a:t>
            </a:r>
          </a:p>
        </p:txBody>
      </p:sp>
      <p:sp>
        <p:nvSpPr>
          <p:cNvPr id="18439" name="Rounded Rectangle 4"/>
          <p:cNvSpPr>
            <a:spLocks noChangeArrowheads="1"/>
          </p:cNvSpPr>
          <p:nvPr/>
        </p:nvSpPr>
        <p:spPr bwMode="auto">
          <a:xfrm>
            <a:off x="7235825" y="1628775"/>
            <a:ext cx="1730375" cy="10207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397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‘spin-off activities’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176982" y="3088646"/>
            <a:ext cx="3457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Objective: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latin typeface="Arial" panose="020B0604020202020204" pitchFamily="34" charset="0"/>
              </a:rPr>
              <a:t>Identification / sharing / transfer of good practices</a:t>
            </a:r>
          </a:p>
        </p:txBody>
      </p:sp>
      <p:sp>
        <p:nvSpPr>
          <p:cNvPr id="18441" name="Rounded Rectangle 1"/>
          <p:cNvSpPr>
            <a:spLocks noChangeArrowheads="1"/>
          </p:cNvSpPr>
          <p:nvPr/>
        </p:nvSpPr>
        <p:spPr bwMode="auto">
          <a:xfrm>
            <a:off x="3924300" y="3008637"/>
            <a:ext cx="2087563" cy="10207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6,291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</a:rPr>
              <a:t>good practices identified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Rounded Rectangle 2"/>
          <p:cNvSpPr>
            <a:spLocks noChangeArrowheads="1"/>
          </p:cNvSpPr>
          <p:nvPr/>
        </p:nvSpPr>
        <p:spPr bwMode="auto">
          <a:xfrm>
            <a:off x="6875463" y="3008637"/>
            <a:ext cx="2089150" cy="1020762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316E"/>
                </a:solidFill>
                <a:latin typeface="Arial" pitchFamily="34" charset="0"/>
              </a:rPr>
              <a:t>532</a:t>
            </a:r>
            <a:r>
              <a:rPr lang="en-US" sz="1800" b="1" dirty="0">
                <a:solidFill>
                  <a:srgbClr val="00316E"/>
                </a:solidFill>
                <a:latin typeface="Arial" pitchFamily="34" charset="0"/>
              </a:rPr>
              <a:t/>
            </a:r>
            <a:br>
              <a:rPr lang="en-US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su</a:t>
            </a:r>
            <a:r>
              <a:rPr lang="fr-FR" sz="1800" b="1" dirty="0">
                <a:solidFill>
                  <a:srgbClr val="00316E"/>
                </a:solidFill>
                <a:latin typeface="Arial" pitchFamily="34" charset="0"/>
              </a:rPr>
              <a:t>c</a:t>
            </a: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ces</a:t>
            </a:r>
            <a:r>
              <a:rPr lang="fr-FR" sz="1800" b="1" dirty="0">
                <a:solidFill>
                  <a:srgbClr val="00316E"/>
                </a:solidFill>
                <a:latin typeface="Arial" pitchFamily="34" charset="0"/>
              </a:rPr>
              <a:t>s</a:t>
            </a: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fully transfer</a:t>
            </a:r>
            <a:r>
              <a:rPr lang="fr-FR" sz="1800" b="1" dirty="0">
                <a:solidFill>
                  <a:srgbClr val="00316E"/>
                </a:solidFill>
                <a:latin typeface="Arial" pitchFamily="34" charset="0"/>
              </a:rPr>
              <a:t>r</a:t>
            </a: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ed</a:t>
            </a:r>
            <a:endParaRPr lang="en-US" sz="1800" b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217487" y="4621388"/>
            <a:ext cx="37068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Overall objective: </a:t>
            </a:r>
            <a:r>
              <a:rPr lang="en-GB" sz="1800" b="1" dirty="0">
                <a:latin typeface="Arial" panose="020B0604020202020204" pitchFamily="34" charset="0"/>
              </a:rPr>
              <a:t/>
            </a:r>
            <a:br>
              <a:rPr lang="en-GB" sz="1800" b="1" dirty="0">
                <a:latin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</a:rPr>
              <a:t>Improvement of regional and local policies</a:t>
            </a:r>
          </a:p>
        </p:txBody>
      </p:sp>
      <p:sp>
        <p:nvSpPr>
          <p:cNvPr id="18444" name="Rounded Rectangle 4"/>
          <p:cNvSpPr>
            <a:spLocks noChangeArrowheads="1"/>
          </p:cNvSpPr>
          <p:nvPr/>
        </p:nvSpPr>
        <p:spPr bwMode="auto">
          <a:xfrm>
            <a:off x="3995738" y="4521524"/>
            <a:ext cx="1944687" cy="10207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1,943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policies addressed</a:t>
            </a:r>
          </a:p>
        </p:txBody>
      </p:sp>
      <p:sp>
        <p:nvSpPr>
          <p:cNvPr id="18445" name="Rounded Rectangle 5"/>
          <p:cNvSpPr>
            <a:spLocks noChangeArrowheads="1"/>
          </p:cNvSpPr>
          <p:nvPr/>
        </p:nvSpPr>
        <p:spPr bwMode="auto">
          <a:xfrm>
            <a:off x="7019925" y="4521524"/>
            <a:ext cx="1800225" cy="1020763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316E"/>
                </a:solidFill>
                <a:latin typeface="Arial" pitchFamily="34" charset="0"/>
              </a:rPr>
              <a:t>574</a:t>
            </a:r>
            <a:r>
              <a:rPr lang="en-GB" sz="1800" b="1" dirty="0">
                <a:solidFill>
                  <a:srgbClr val="00316E"/>
                </a:solidFill>
                <a:latin typeface="Arial" pitchFamily="34" charset="0"/>
              </a:rPr>
              <a:t/>
            </a:r>
            <a:br>
              <a:rPr lang="en-GB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en-GB" sz="1800" b="1" dirty="0">
                <a:solidFill>
                  <a:srgbClr val="00316E"/>
                </a:solidFill>
                <a:latin typeface="Arial" pitchFamily="34" charset="0"/>
              </a:rPr>
              <a:t>policies improved</a:t>
            </a:r>
          </a:p>
        </p:txBody>
      </p:sp>
      <p:sp>
        <p:nvSpPr>
          <p:cNvPr id="18446" name="Down Arrow 16"/>
          <p:cNvSpPr>
            <a:spLocks noChangeArrowheads="1"/>
          </p:cNvSpPr>
          <p:nvPr/>
        </p:nvSpPr>
        <p:spPr bwMode="auto">
          <a:xfrm rot="-5400000">
            <a:off x="6280943" y="4755681"/>
            <a:ext cx="360363" cy="609600"/>
          </a:xfrm>
          <a:prstGeom prst="downArrow">
            <a:avLst>
              <a:gd name="adj1" fmla="val 50000"/>
              <a:gd name="adj2" fmla="val 4998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8447" name="Down Arrow 16"/>
          <p:cNvSpPr>
            <a:spLocks noChangeArrowheads="1"/>
          </p:cNvSpPr>
          <p:nvPr/>
        </p:nvSpPr>
        <p:spPr bwMode="auto">
          <a:xfrm rot="-5400000">
            <a:off x="6280944" y="3315818"/>
            <a:ext cx="360362" cy="609600"/>
          </a:xfrm>
          <a:prstGeom prst="downArrow">
            <a:avLst>
              <a:gd name="adj1" fmla="val 50000"/>
              <a:gd name="adj2" fmla="val 4998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3850" y="6092825"/>
            <a:ext cx="856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1800"/>
              </a:spcBef>
              <a:defRPr/>
            </a:pPr>
            <a:r>
              <a:rPr lang="en-GB" sz="2000" b="1" dirty="0">
                <a:latin typeface="+mn-lt"/>
              </a:rPr>
              <a:t>See illustrations of results in the programme Annual Report!</a:t>
            </a:r>
          </a:p>
        </p:txBody>
      </p:sp>
    </p:spTree>
    <p:extLst>
      <p:ext uri="{BB962C8B-B14F-4D97-AF65-F5344CB8AC3E}">
        <p14:creationId xmlns:p14="http://schemas.microsoft.com/office/powerpoint/2010/main" val="534425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262" y="2348880"/>
            <a:ext cx="84058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Importance to demonstrate results beyond policy changes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Impacts of cooperation can take time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Tackle the pilot action ‘paradox’: pilot action cannot be known at the application stage</a:t>
            </a:r>
          </a:p>
          <a:p>
            <a:pPr>
              <a:spcBef>
                <a:spcPct val="50000"/>
              </a:spcBef>
              <a:defRPr/>
            </a:pPr>
            <a:endParaRPr lang="en-GB" sz="2400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7262" y="1052736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GB" b="1" u="sng" dirty="0" smtClean="0">
                <a:latin typeface="+mj-lt"/>
              </a:rPr>
              <a:t>Why</a:t>
            </a:r>
            <a:r>
              <a:rPr lang="en-GB" b="1" dirty="0" smtClean="0">
                <a:latin typeface="+mj-lt"/>
              </a:rPr>
              <a:t>? Rationale</a:t>
            </a:r>
            <a:endParaRPr lang="en-GB" b="1" dirty="0">
              <a:latin typeface="+mj-lt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4. Capturing results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096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39552" y="957328"/>
            <a:ext cx="74898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</a:rPr>
              <a:t>Projects: </a:t>
            </a:r>
            <a:r>
              <a:rPr lang="en-GB" b="1" dirty="0">
                <a:latin typeface="+mn-lt"/>
              </a:rPr>
              <a:t>structure and duration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6756" y="3088073"/>
            <a:ext cx="74882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n-lt"/>
              </a:rPr>
              <a:t>Phase 1              From 1 to 3 years</a:t>
            </a:r>
          </a:p>
        </p:txBody>
      </p:sp>
      <p:sp>
        <p:nvSpPr>
          <p:cNvPr id="53" name="Right Arrow 52"/>
          <p:cNvSpPr/>
          <p:nvPr/>
        </p:nvSpPr>
        <p:spPr bwMode="auto">
          <a:xfrm>
            <a:off x="2416631" y="3232535"/>
            <a:ext cx="468313" cy="203200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6919" y="3951673"/>
            <a:ext cx="7489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n-lt"/>
              </a:rPr>
              <a:t>Phase 2              </a:t>
            </a:r>
            <a:r>
              <a:rPr lang="en-GB" sz="2400" dirty="0" smtClean="0">
                <a:latin typeface="+mn-lt"/>
              </a:rPr>
              <a:t>Fixed to 2 </a:t>
            </a:r>
            <a:r>
              <a:rPr lang="en-GB" sz="2400" dirty="0">
                <a:latin typeface="+mn-lt"/>
              </a:rPr>
              <a:t>years</a:t>
            </a:r>
          </a:p>
        </p:txBody>
      </p:sp>
      <p:sp>
        <p:nvSpPr>
          <p:cNvPr id="55" name="Right Arrow 54"/>
          <p:cNvSpPr/>
          <p:nvPr/>
        </p:nvSpPr>
        <p:spPr bwMode="auto">
          <a:xfrm>
            <a:off x="2416631" y="4075498"/>
            <a:ext cx="468313" cy="204787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pic>
        <p:nvPicPr>
          <p:cNvPr id="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72" y="2977072"/>
            <a:ext cx="1949202" cy="19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1253070" y="1783649"/>
            <a:ext cx="6301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Implementation in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2 phases</a:t>
            </a: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906919" y="5040835"/>
            <a:ext cx="630158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Maximum duration: </a:t>
            </a:r>
            <a:r>
              <a:rPr lang="en-GB" sz="24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5 years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55576" y="69338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4. Capturing results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257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246" y="1271786"/>
            <a:ext cx="79930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 smtClean="0">
                <a:latin typeface="+mn-lt"/>
              </a:rPr>
              <a:t>‘</a:t>
            </a:r>
            <a:r>
              <a:rPr lang="en-GB" sz="2400" b="1" dirty="0">
                <a:latin typeface="+mn-lt"/>
              </a:rPr>
              <a:t>Interregional learning’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103" y="2136180"/>
            <a:ext cx="8208963" cy="19851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>
                <a:latin typeface="+mn-lt"/>
              </a:rPr>
              <a:t>Interregional exchange of experience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e.g. seminars, workshops, site visits, staff exchanges, peer reviews</a:t>
            </a:r>
          </a:p>
          <a:p>
            <a:pPr algn="ctr">
              <a:spcBef>
                <a:spcPct val="50000"/>
              </a:spcBef>
              <a:defRPr/>
            </a:pPr>
            <a:endParaRPr lang="en-GB" sz="2200" dirty="0"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2400" b="1" dirty="0" smtClean="0">
                <a:latin typeface="+mn-lt"/>
              </a:rPr>
              <a:t>1 Action Plan per region</a:t>
            </a:r>
            <a:endParaRPr lang="en-GB" sz="2400" b="1" dirty="0"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4484525" y="3164595"/>
            <a:ext cx="462983" cy="425223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sp>
        <p:nvSpPr>
          <p:cNvPr id="7" name="Rettangolo 9"/>
          <p:cNvSpPr>
            <a:spLocks noChangeArrowheads="1"/>
          </p:cNvSpPr>
          <p:nvPr/>
        </p:nvSpPr>
        <p:spPr bwMode="auto">
          <a:xfrm>
            <a:off x="2267893" y="4221634"/>
            <a:ext cx="4464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en-US"/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2628256" y="4366096"/>
            <a:ext cx="3527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en-US"/>
          </a:p>
        </p:txBody>
      </p:sp>
      <p:sp>
        <p:nvSpPr>
          <p:cNvPr id="9" name="CasellaDiTesto 11"/>
          <p:cNvSpPr txBox="1"/>
          <p:nvPr/>
        </p:nvSpPr>
        <p:spPr>
          <a:xfrm>
            <a:off x="2051721" y="4224659"/>
            <a:ext cx="5328592" cy="1652614"/>
          </a:xfrm>
          <a:prstGeom prst="rect">
            <a:avLst/>
          </a:prstGeom>
          <a:noFill/>
          <a:ln w="25400" cmpd="sng">
            <a:solidFill>
              <a:schemeClr val="tx2">
                <a:lumMod val="75000"/>
                <a:alpha val="66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M</a:t>
            </a:r>
            <a:r>
              <a:rPr lang="en-GB" sz="2000" dirty="0" smtClean="0">
                <a:latin typeface="+mn-lt"/>
              </a:rPr>
              <a:t>easures to be implemented</a:t>
            </a:r>
          </a:p>
          <a:p>
            <a:pPr algn="ctr">
              <a:defRPr/>
            </a:pPr>
            <a:r>
              <a:rPr lang="en-GB" sz="2000" dirty="0">
                <a:latin typeface="+mn-lt"/>
              </a:rPr>
              <a:t>T</a:t>
            </a:r>
            <a:r>
              <a:rPr lang="en-GB" sz="2000" dirty="0" smtClean="0">
                <a:latin typeface="+mn-lt"/>
              </a:rPr>
              <a:t>imeframe</a:t>
            </a:r>
          </a:p>
          <a:p>
            <a:pPr algn="ctr">
              <a:defRPr/>
            </a:pPr>
            <a:r>
              <a:rPr lang="en-GB" sz="2000" dirty="0">
                <a:latin typeface="+mn-lt"/>
              </a:rPr>
              <a:t>W</a:t>
            </a:r>
            <a:r>
              <a:rPr lang="en-GB" sz="2000" dirty="0" smtClean="0">
                <a:latin typeface="+mn-lt"/>
              </a:rPr>
              <a:t>ork steps</a:t>
            </a:r>
          </a:p>
          <a:p>
            <a:pPr algn="ctr">
              <a:defRPr/>
            </a:pPr>
            <a:r>
              <a:rPr lang="en-GB" sz="2000" dirty="0">
                <a:latin typeface="+mn-lt"/>
              </a:rPr>
              <a:t>R</a:t>
            </a:r>
            <a:r>
              <a:rPr lang="en-GB" sz="2000" dirty="0" smtClean="0">
                <a:latin typeface="+mn-lt"/>
              </a:rPr>
              <a:t>esponsible players</a:t>
            </a:r>
          </a:p>
          <a:p>
            <a:pPr algn="ctr">
              <a:defRPr/>
            </a:pPr>
            <a:r>
              <a:rPr lang="en-GB" sz="2000" dirty="0">
                <a:latin typeface="+mn-lt"/>
              </a:rPr>
              <a:t>C</a:t>
            </a:r>
            <a:r>
              <a:rPr lang="en-GB" sz="2000" dirty="0" smtClean="0">
                <a:latin typeface="+mn-lt"/>
              </a:rPr>
              <a:t>osts </a:t>
            </a:r>
            <a:r>
              <a:rPr lang="en-GB" sz="2000" dirty="0">
                <a:latin typeface="+mn-lt"/>
              </a:rPr>
              <a:t>and funding resources (</a:t>
            </a:r>
            <a:r>
              <a:rPr lang="en-GB" sz="2000" i="1" dirty="0">
                <a:latin typeface="+mn-lt"/>
              </a:rPr>
              <a:t>if applicable</a:t>
            </a:r>
            <a:r>
              <a:rPr lang="en-GB" sz="2000" dirty="0" smtClean="0">
                <a:latin typeface="+mn-lt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866" y="747732"/>
            <a:ext cx="74898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</a:rPr>
              <a:t>Projects: structure</a:t>
            </a:r>
            <a:endParaRPr lang="en-GB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1273" y="1002828"/>
            <a:ext cx="1583879" cy="926311"/>
            <a:chOff x="882768" y="1694250"/>
            <a:chExt cx="1583879" cy="926311"/>
          </a:xfrm>
        </p:grpSpPr>
        <p:sp>
          <p:nvSpPr>
            <p:cNvPr id="11" name="Down Arrow Callout 10"/>
            <p:cNvSpPr/>
            <p:nvPr/>
          </p:nvSpPr>
          <p:spPr bwMode="auto">
            <a:xfrm>
              <a:off x="882768" y="1694250"/>
              <a:ext cx="1583879" cy="926311"/>
            </a:xfrm>
            <a:prstGeom prst="downArrowCallout">
              <a:avLst>
                <a:gd name="adj1" fmla="val 19591"/>
                <a:gd name="adj2" fmla="val 27705"/>
                <a:gd name="adj3" fmla="val 12829"/>
                <a:gd name="adj4" fmla="val 66329"/>
              </a:avLst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1041681" y="1756171"/>
              <a:ext cx="1346384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Phase</a:t>
              </a:r>
              <a:r>
                <a:rPr lang="en-GB" sz="1800" b="1" dirty="0">
                  <a:latin typeface="+mn-lt"/>
                </a:rPr>
                <a:t> </a:t>
              </a: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73651" y="56200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4. Capturing results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44483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190" y="2243686"/>
            <a:ext cx="6649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>
                <a:latin typeface="+mn-lt"/>
              </a:rPr>
              <a:t>‘Monitoring </a:t>
            </a:r>
            <a:r>
              <a:rPr lang="en-GB" sz="2400" b="1" dirty="0" smtClean="0">
                <a:latin typeface="+mn-lt"/>
              </a:rPr>
              <a:t>the action plan implementation’</a:t>
            </a:r>
            <a:endParaRPr lang="en-GB" sz="2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605" y="3435566"/>
            <a:ext cx="83529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Monitor</a:t>
            </a:r>
            <a:r>
              <a:rPr lang="en-GB" sz="2400" dirty="0">
                <a:latin typeface="+mn-lt"/>
              </a:rPr>
              <a:t> the implementation of the different action </a:t>
            </a:r>
            <a:r>
              <a:rPr lang="en-GB" sz="2400" dirty="0" smtClean="0">
                <a:latin typeface="+mn-lt"/>
              </a:rPr>
              <a:t>plans</a:t>
            </a:r>
          </a:p>
          <a:p>
            <a:pPr>
              <a:spcBef>
                <a:spcPct val="50000"/>
              </a:spcBef>
              <a:defRPr/>
            </a:pPr>
            <a:endParaRPr lang="en-GB" sz="1800" dirty="0">
              <a:latin typeface="+mn-lt"/>
            </a:endParaRP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Pilot </a:t>
            </a:r>
            <a:r>
              <a:rPr lang="en-GB" sz="2400" dirty="0">
                <a:latin typeface="+mn-lt"/>
              </a:rPr>
              <a:t>actions </a:t>
            </a:r>
            <a:r>
              <a:rPr lang="en-GB" sz="2400" dirty="0" smtClean="0">
                <a:latin typeface="+mn-lt"/>
              </a:rPr>
              <a:t>(only in </a:t>
            </a:r>
            <a:r>
              <a:rPr lang="en-GB" sz="2400" dirty="0">
                <a:latin typeface="+mn-lt"/>
              </a:rPr>
              <a:t>justified </a:t>
            </a:r>
            <a:r>
              <a:rPr lang="en-GB" sz="2400" dirty="0" smtClean="0">
                <a:latin typeface="+mn-lt"/>
              </a:rPr>
              <a:t>cases)</a:t>
            </a:r>
            <a:endParaRPr lang="en-GB" sz="24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6605" y="2172180"/>
            <a:ext cx="1594239" cy="604676"/>
            <a:chOff x="467545" y="1666958"/>
            <a:chExt cx="1594239" cy="604676"/>
          </a:xfrm>
        </p:grpSpPr>
        <p:sp>
          <p:nvSpPr>
            <p:cNvPr id="6" name="Rectangle 5"/>
            <p:cNvSpPr/>
            <p:nvPr/>
          </p:nvSpPr>
          <p:spPr bwMode="auto">
            <a:xfrm>
              <a:off x="467545" y="1666958"/>
              <a:ext cx="1583880" cy="6046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556489" y="1782586"/>
              <a:ext cx="150529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Phase</a:t>
              </a:r>
              <a:r>
                <a:rPr lang="en-GB" sz="1800" b="1" dirty="0">
                  <a:latin typeface="+mn-lt"/>
                </a:rPr>
                <a:t> </a:t>
              </a:r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8015" y="895201"/>
            <a:ext cx="74898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</a:rPr>
              <a:t>Projects: structure</a:t>
            </a:r>
            <a:endParaRPr lang="en-GB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48625"/>
            <a:ext cx="1154531" cy="66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73651" y="56200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4. Capturing results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46394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4. Capturing results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-6163" y="1173833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Insight into phase 2</a:t>
            </a:r>
            <a:endParaRPr lang="en-GB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84969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Primarily dedicated to </a:t>
            </a:r>
            <a:r>
              <a:rPr lang="en-GB" sz="2400" u="sng" dirty="0" smtClean="0">
                <a:latin typeface="+mn-lt"/>
              </a:rPr>
              <a:t>monitoring</a:t>
            </a:r>
            <a:r>
              <a:rPr lang="en-GB" sz="2400" dirty="0" smtClean="0">
                <a:latin typeface="+mn-lt"/>
              </a:rPr>
              <a:t> the Action Plan implementation</a:t>
            </a:r>
            <a:br>
              <a:rPr lang="en-GB" sz="2400" dirty="0" smtClean="0">
                <a:latin typeface="+mn-lt"/>
              </a:rPr>
            </a:br>
            <a:endParaRPr lang="en-GB" sz="2400" dirty="0" smtClean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Activities </a:t>
            </a:r>
            <a:r>
              <a:rPr lang="en-GB" sz="2400" u="sng" dirty="0" smtClean="0">
                <a:latin typeface="+mn-lt"/>
              </a:rPr>
              <a:t>pre-defined</a:t>
            </a:r>
            <a:r>
              <a:rPr lang="en-GB" sz="2400" dirty="0" smtClean="0">
                <a:latin typeface="+mn-lt"/>
              </a:rPr>
              <a:t> by the programme (i.e. 2 partner meetings, 1 dissemination event, website update and reporting activities)</a:t>
            </a:r>
          </a:p>
        </p:txBody>
      </p:sp>
    </p:spTree>
    <p:extLst>
      <p:ext uri="{BB962C8B-B14F-4D97-AF65-F5344CB8AC3E}">
        <p14:creationId xmlns:p14="http://schemas.microsoft.com/office/powerpoint/2010/main" val="1971850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19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joven-in.com/sites/default/files/destinos/galeria/2012/admin/monumento-alfonso-xii-retiro-c-madrid-visitors-convention-bureau-escarabajo-amarill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/>
          <a:stretch/>
        </p:blipFill>
        <p:spPr bwMode="auto">
          <a:xfrm>
            <a:off x="-36512" y="0"/>
            <a:ext cx="9854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-396552" y="5373216"/>
            <a:ext cx="4733995" cy="670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412776" y="5477815"/>
            <a:ext cx="809481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00316E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rgbClr val="00316E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72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115616" y="1844824"/>
            <a:ext cx="6911975" cy="41044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ts val="1800"/>
              </a:spcBef>
              <a:spcAft>
                <a:spcPts val="1200"/>
              </a:spcAft>
            </a:pPr>
            <a:r>
              <a:rPr lang="en-US" sz="2800" dirty="0"/>
              <a:t>P</a:t>
            </a:r>
            <a:r>
              <a:rPr lang="en-US" sz="2800" dirty="0" smtClean="0"/>
              <a:t>artner search tool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</a:pPr>
            <a:r>
              <a:rPr lang="en-US" sz="2800" dirty="0"/>
              <a:t>P</a:t>
            </a:r>
            <a:r>
              <a:rPr lang="en-US" sz="2800" dirty="0" smtClean="0"/>
              <a:t>roject idea database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</a:pPr>
            <a:r>
              <a:rPr lang="en-US" sz="2800" dirty="0"/>
              <a:t>P</a:t>
            </a:r>
            <a:r>
              <a:rPr lang="en-US" sz="2800" dirty="0" smtClean="0"/>
              <a:t>rogramme feedback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</a:pPr>
            <a:r>
              <a:rPr lang="en-US" sz="2800" dirty="0"/>
              <a:t>E</a:t>
            </a:r>
            <a:r>
              <a:rPr lang="en-US" sz="2800" dirty="0" smtClean="0"/>
              <a:t>vents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12363" y="28193"/>
            <a:ext cx="411885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283968" y="0"/>
            <a:ext cx="4733995" cy="6708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2363" y="28193"/>
            <a:ext cx="411885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12" t="31920" r="21093" b="8473"/>
          <a:stretch/>
        </p:blipFill>
        <p:spPr>
          <a:xfrm>
            <a:off x="755576" y="836712"/>
            <a:ext cx="7920880" cy="55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85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12363" y="28193"/>
            <a:ext cx="411885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76043"/>
            <a:ext cx="5040560" cy="57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550" y="620713"/>
            <a:ext cx="7891463" cy="6524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b="1" kern="0" dirty="0">
                <a:solidFill>
                  <a:srgbClr val="00316E"/>
                </a:solidFill>
                <a:latin typeface="+mj-lt"/>
                <a:cs typeface="+mn-cs"/>
              </a:rPr>
              <a:t>Main </a:t>
            </a:r>
            <a:r>
              <a:rPr lang="en-GB" b="1" kern="0" dirty="0" smtClean="0">
                <a:solidFill>
                  <a:srgbClr val="00316E"/>
                </a:solidFill>
                <a:latin typeface="+mj-lt"/>
                <a:cs typeface="+mn-cs"/>
              </a:rPr>
              <a:t>achievements in Spain (2015)</a:t>
            </a:r>
            <a:endParaRPr lang="en-GB" sz="2000" b="1" i="1" kern="0" dirty="0">
              <a:solidFill>
                <a:srgbClr val="00316E"/>
              </a:solidFill>
              <a:latin typeface="+mj-lt"/>
              <a:cs typeface="+mn-cs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211871" y="1858962"/>
            <a:ext cx="35290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Objective: 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latin typeface="Arial" panose="020B0604020202020204" pitchFamily="34" charset="0"/>
              </a:rPr>
              <a:t>EU wide exchange of experience / capacity building</a:t>
            </a:r>
            <a:endParaRPr lang="en-US" sz="1800" dirty="0"/>
          </a:p>
        </p:txBody>
      </p:sp>
      <p:sp>
        <p:nvSpPr>
          <p:cNvPr id="18438" name="Rounded Rectangle 3"/>
          <p:cNvSpPr>
            <a:spLocks noChangeArrowheads="1"/>
          </p:cNvSpPr>
          <p:nvPr/>
        </p:nvSpPr>
        <p:spPr bwMode="auto">
          <a:xfrm>
            <a:off x="4017168" y="1566069"/>
            <a:ext cx="1800225" cy="13287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667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staff with increased capacity</a:t>
            </a:r>
          </a:p>
        </p:txBody>
      </p:sp>
      <p:sp>
        <p:nvSpPr>
          <p:cNvPr id="18439" name="Rounded Rectangle 4"/>
          <p:cNvSpPr>
            <a:spLocks noChangeArrowheads="1"/>
          </p:cNvSpPr>
          <p:nvPr/>
        </p:nvSpPr>
        <p:spPr bwMode="auto">
          <a:xfrm>
            <a:off x="6300192" y="1701120"/>
            <a:ext cx="1730375" cy="10207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35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‘spin-off activities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211871" y="3267613"/>
            <a:ext cx="34575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Objective:</a:t>
            </a:r>
          </a:p>
          <a:p>
            <a:pPr>
              <a:spcBef>
                <a:spcPts val="600"/>
              </a:spcBef>
            </a:pPr>
            <a:r>
              <a:rPr lang="en-GB" sz="1800" b="1" dirty="0" smtClean="0">
                <a:latin typeface="Arial" panose="020B0604020202020204" pitchFamily="34" charset="0"/>
              </a:rPr>
              <a:t>transfer </a:t>
            </a:r>
            <a:r>
              <a:rPr lang="en-GB" sz="1800" b="1" dirty="0">
                <a:latin typeface="Arial" panose="020B0604020202020204" pitchFamily="34" charset="0"/>
              </a:rPr>
              <a:t>of good practices</a:t>
            </a:r>
          </a:p>
        </p:txBody>
      </p:sp>
      <p:sp>
        <p:nvSpPr>
          <p:cNvPr id="18442" name="Rounded Rectangle 2"/>
          <p:cNvSpPr>
            <a:spLocks noChangeArrowheads="1"/>
          </p:cNvSpPr>
          <p:nvPr/>
        </p:nvSpPr>
        <p:spPr bwMode="auto">
          <a:xfrm>
            <a:off x="5148064" y="3149828"/>
            <a:ext cx="1800225" cy="1020762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316E"/>
                </a:solidFill>
                <a:latin typeface="Arial" pitchFamily="34" charset="0"/>
              </a:rPr>
              <a:t>34</a:t>
            </a:r>
            <a:r>
              <a:rPr lang="en-US" sz="1800" b="1" dirty="0">
                <a:solidFill>
                  <a:srgbClr val="00316E"/>
                </a:solidFill>
                <a:latin typeface="Arial" pitchFamily="34" charset="0"/>
              </a:rPr>
              <a:t/>
            </a:r>
            <a:br>
              <a:rPr lang="en-US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su</a:t>
            </a:r>
            <a:r>
              <a:rPr lang="fr-FR" sz="1800" b="1" dirty="0">
                <a:solidFill>
                  <a:srgbClr val="00316E"/>
                </a:solidFill>
                <a:latin typeface="Arial" pitchFamily="34" charset="0"/>
              </a:rPr>
              <a:t>c</a:t>
            </a: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ces</a:t>
            </a:r>
            <a:r>
              <a:rPr lang="fr-FR" sz="1800" b="1" dirty="0">
                <a:solidFill>
                  <a:srgbClr val="00316E"/>
                </a:solidFill>
                <a:latin typeface="Arial" pitchFamily="34" charset="0"/>
              </a:rPr>
              <a:t>s</a:t>
            </a: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fully transfer</a:t>
            </a:r>
            <a:r>
              <a:rPr lang="fr-FR" sz="1800" b="1" dirty="0">
                <a:solidFill>
                  <a:srgbClr val="00316E"/>
                </a:solidFill>
                <a:latin typeface="Arial" pitchFamily="34" charset="0"/>
              </a:rPr>
              <a:t>r</a:t>
            </a:r>
            <a:r>
              <a:rPr lang="lt-LT" sz="1800" b="1" dirty="0">
                <a:solidFill>
                  <a:srgbClr val="00316E"/>
                </a:solidFill>
                <a:latin typeface="Arial" pitchFamily="34" charset="0"/>
              </a:rPr>
              <a:t>ed</a:t>
            </a:r>
            <a:endParaRPr lang="en-US" sz="1800" b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211871" y="4607298"/>
            <a:ext cx="37068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</a:rPr>
              <a:t>Overall objective: </a:t>
            </a:r>
            <a:r>
              <a:rPr lang="en-GB" sz="1800" b="1" dirty="0">
                <a:latin typeface="Arial" panose="020B0604020202020204" pitchFamily="34" charset="0"/>
              </a:rPr>
              <a:t/>
            </a:r>
            <a:br>
              <a:rPr lang="en-GB" sz="1800" b="1" dirty="0">
                <a:latin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</a:rPr>
              <a:t>Improvement of regional and local policies</a:t>
            </a:r>
          </a:p>
        </p:txBody>
      </p:sp>
      <p:sp>
        <p:nvSpPr>
          <p:cNvPr id="18445" name="Rounded Rectangle 5"/>
          <p:cNvSpPr>
            <a:spLocks noChangeArrowheads="1"/>
          </p:cNvSpPr>
          <p:nvPr/>
        </p:nvSpPr>
        <p:spPr bwMode="auto">
          <a:xfrm>
            <a:off x="5148064" y="4607298"/>
            <a:ext cx="1800225" cy="1020763"/>
          </a:xfrm>
          <a:prstGeom prst="roundRect">
            <a:avLst>
              <a:gd name="adj" fmla="val 16667"/>
            </a:avLst>
          </a:prstGeom>
          <a:solidFill>
            <a:srgbClr val="FFDC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316E"/>
                </a:solidFill>
                <a:latin typeface="Arial" pitchFamily="34" charset="0"/>
              </a:rPr>
              <a:t>25</a:t>
            </a:r>
            <a:r>
              <a:rPr lang="en-GB" sz="1800" b="1" dirty="0">
                <a:solidFill>
                  <a:srgbClr val="00316E"/>
                </a:solidFill>
                <a:latin typeface="Arial" pitchFamily="34" charset="0"/>
              </a:rPr>
              <a:t/>
            </a:r>
            <a:br>
              <a:rPr lang="en-GB" sz="1800" b="1" dirty="0">
                <a:solidFill>
                  <a:srgbClr val="00316E"/>
                </a:solidFill>
                <a:latin typeface="Arial" pitchFamily="34" charset="0"/>
              </a:rPr>
            </a:br>
            <a:r>
              <a:rPr lang="en-GB" sz="1800" b="1" dirty="0">
                <a:solidFill>
                  <a:srgbClr val="00316E"/>
                </a:solidFill>
                <a:latin typeface="Arial" pitchFamily="34" charset="0"/>
              </a:rPr>
              <a:t>policies improved</a:t>
            </a:r>
          </a:p>
        </p:txBody>
      </p:sp>
      <p:pic>
        <p:nvPicPr>
          <p:cNvPr id="1026" name="Picture 2" descr="http://flags.redpixart.com/img/1549/flag_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" y="354191"/>
            <a:ext cx="1615837" cy="12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172" y="116632"/>
            <a:ext cx="702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bg1"/>
                </a:solidFill>
                <a:latin typeface="+mj-lt"/>
                <a:ea typeface="PMingLiU-ExtB" panose="02020500000000000000" pitchFamily="18" charset="-120"/>
              </a:rPr>
              <a:t>Spain in INTERREG IVC</a:t>
            </a:r>
            <a:endParaRPr lang="fr-FR" sz="2000" b="1" dirty="0">
              <a:solidFill>
                <a:schemeClr val="bg1"/>
              </a:solidFill>
              <a:latin typeface="+mj-lt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2269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12363" y="28193"/>
            <a:ext cx="411885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2736"/>
            <a:ext cx="4005052" cy="2655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852936"/>
            <a:ext cx="4898719" cy="3424105"/>
          </a:xfrm>
          <a:prstGeom prst="rect">
            <a:avLst/>
          </a:prstGeom>
          <a:ln>
            <a:solidFill>
              <a:srgbClr val="00285D"/>
            </a:solidFill>
          </a:ln>
        </p:spPr>
      </p:pic>
    </p:spTree>
    <p:extLst>
      <p:ext uri="{BB962C8B-B14F-4D97-AF65-F5344CB8AC3E}">
        <p14:creationId xmlns:p14="http://schemas.microsoft.com/office/powerpoint/2010/main" val="2431070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16380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National information </a:t>
            </a: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events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F</a:t>
            </a: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or local participants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</a:t>
            </a: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nformation about the programme &amp; funding opportunities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Inspiration from local project partners</a:t>
            </a:r>
            <a:endParaRPr lang="en-GB" sz="20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3509528"/>
            <a:ext cx="5326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Lead applicant seminars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2 events per call for proposals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(May – June 2015, tbc)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For lead applicants in projects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Guidance for submitting the application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Usually with individual consultations</a:t>
            </a:r>
            <a:endParaRPr lang="en-GB" sz="20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2363" y="28193"/>
            <a:ext cx="411885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344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408" y="1828437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Partner search Forums</a:t>
            </a:r>
            <a:endParaRPr lang="en-GB" b="1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408" y="2852936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Existing EU networks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kern="50" dirty="0" err="1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Eurocities</a:t>
            </a:r>
            <a:r>
              <a:rPr lang="en-GB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, </a:t>
            </a:r>
            <a:r>
              <a:rPr lang="en-GB" kern="50" dirty="0" err="1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Eurada</a:t>
            </a:r>
            <a:r>
              <a:rPr lang="en-GB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, ERRIN, FEDARENE, CPMR…</a:t>
            </a:r>
            <a:endParaRPr lang="en-GB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2363" y="28193"/>
            <a:ext cx="411885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920" y="4462211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National Contact Points</a:t>
            </a:r>
            <a:endParaRPr lang="en-GB" b="1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516524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25594" y="1268760"/>
            <a:ext cx="7842832" cy="4491507"/>
            <a:chOff x="766320" y="1672056"/>
            <a:chExt cx="7842832" cy="4491507"/>
          </a:xfrm>
        </p:grpSpPr>
        <p:sp>
          <p:nvSpPr>
            <p:cNvPr id="5" name="TextBox 4"/>
            <p:cNvSpPr txBox="1"/>
            <p:nvPr/>
          </p:nvSpPr>
          <p:spPr>
            <a:xfrm>
              <a:off x="1900043" y="1672056"/>
              <a:ext cx="6681687" cy="1031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600"/>
                </a:spcBef>
                <a:defRPr/>
              </a:pPr>
              <a:r>
                <a:rPr lang="en-GB" b="1" dirty="0" smtClean="0">
                  <a:latin typeface="+mn-lt"/>
                  <a:cs typeface="+mn-cs"/>
                </a:rPr>
                <a:t>interreg4c.eu/</a:t>
              </a:r>
              <a:r>
                <a:rPr lang="en-GB" b="1" dirty="0" err="1" smtClean="0">
                  <a:latin typeface="+mn-lt"/>
                  <a:cs typeface="+mn-cs"/>
                </a:rPr>
                <a:t>interreg-europe</a:t>
              </a:r>
              <a:endParaRPr lang="en-GB" b="1" dirty="0" smtClean="0">
                <a:latin typeface="+mn-lt"/>
                <a:cs typeface="+mn-cs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r>
                <a:rPr lang="en-GB" b="1" dirty="0">
                  <a:latin typeface="+mn-lt"/>
                  <a:cs typeface="+mn-cs"/>
                </a:rPr>
                <a:t>i</a:t>
              </a:r>
              <a:r>
                <a:rPr lang="en-GB" b="1" dirty="0" smtClean="0">
                  <a:latin typeface="+mn-lt"/>
                  <a:cs typeface="+mn-cs"/>
                </a:rPr>
                <a:t>nterregeurope.eu</a:t>
              </a:r>
              <a:endParaRPr lang="et-EE" b="1" dirty="0">
                <a:latin typeface="+mn-lt"/>
                <a:cs typeface="+mn-cs"/>
              </a:endParaRPr>
            </a:p>
          </p:txBody>
        </p:sp>
        <p:pic>
          <p:nvPicPr>
            <p:cNvPr id="3074" name="Picture 2" descr="http://www.underconsideration.com/brandnew/archives/facebook_logo_detail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33" y="3164524"/>
              <a:ext cx="594878" cy="664012"/>
            </a:xfrm>
            <a:prstGeom prst="rect">
              <a:avLst/>
            </a:prstGeom>
            <a:noFill/>
          </p:spPr>
        </p:pic>
        <p:pic>
          <p:nvPicPr>
            <p:cNvPr id="3076" name="Picture 4" descr="http://www.boxdroid.com/wp-content/uploads/2013/08/Logo-Twitter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33" y="4371859"/>
              <a:ext cx="693415" cy="587543"/>
            </a:xfrm>
            <a:prstGeom prst="rect">
              <a:avLst/>
            </a:prstGeom>
            <a:noFill/>
          </p:spPr>
        </p:pic>
        <p:pic>
          <p:nvPicPr>
            <p:cNvPr id="7" name="Picture 6" descr="webdoc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96" y="5631360"/>
              <a:ext cx="910748" cy="532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00043" y="3123650"/>
              <a:ext cx="670910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b="1" dirty="0" smtClean="0">
                  <a:latin typeface="+mn-lt"/>
                  <a:cs typeface="+mn-cs"/>
                </a:rPr>
                <a:t>facebook.com/</a:t>
              </a:r>
              <a:r>
                <a:rPr lang="en-GB" b="1" dirty="0" err="1" smtClean="0">
                  <a:latin typeface="+mn-lt"/>
                  <a:cs typeface="+mn-cs"/>
                </a:rPr>
                <a:t>interregeurope</a:t>
              </a:r>
              <a:endParaRPr lang="et-EE" b="1" dirty="0">
                <a:latin typeface="+mn-lt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8157" y="4371343"/>
              <a:ext cx="6193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b="1" dirty="0" smtClean="0">
                  <a:latin typeface="+mn-lt"/>
                  <a:cs typeface="+mn-cs"/>
                </a:rPr>
                <a:t>twitter.com/</a:t>
              </a:r>
              <a:r>
                <a:rPr lang="en-GB" b="1" dirty="0" err="1" smtClean="0">
                  <a:latin typeface="+mn-lt"/>
                  <a:cs typeface="+mn-cs"/>
                </a:rPr>
                <a:t>interregeurope</a:t>
              </a:r>
              <a:endParaRPr lang="et-EE" b="1" dirty="0">
                <a:latin typeface="+mn-lt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5710" y="5530535"/>
              <a:ext cx="47032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b="1" dirty="0" smtClean="0">
                  <a:latin typeface="+mn-lt"/>
                  <a:cs typeface="+mn-cs"/>
                </a:rPr>
                <a:t>changing-regions.eu</a:t>
              </a:r>
              <a:endParaRPr lang="et-EE" b="1" dirty="0">
                <a:latin typeface="+mn-lt"/>
                <a:cs typeface="+mn-cs"/>
              </a:endParaRPr>
            </a:p>
          </p:txBody>
        </p:sp>
        <p:pic>
          <p:nvPicPr>
            <p:cNvPr id="3078" name="Picture 6" descr="http://riicon.ca/images/stories/web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20" y="1916832"/>
              <a:ext cx="754302" cy="787112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5212363" y="28193"/>
            <a:ext cx="411885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166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>
            <a:off x="3768828" y="5326991"/>
            <a:ext cx="4300748" cy="800219"/>
          </a:xfrm>
          <a:prstGeom prst="roundRect">
            <a:avLst/>
          </a:prstGeom>
          <a:gradFill flip="none" rotWithShape="1">
            <a:gsLst>
              <a:gs pos="0">
                <a:srgbClr val="FFDC00">
                  <a:tint val="66000"/>
                  <a:satMod val="160000"/>
                </a:srgbClr>
              </a:gs>
              <a:gs pos="50000">
                <a:srgbClr val="FFDC00">
                  <a:tint val="44500"/>
                  <a:satMod val="160000"/>
                </a:srgbClr>
              </a:gs>
              <a:gs pos="100000">
                <a:srgbClr val="FFDC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FFD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600"/>
              </a:spcAft>
            </a:pPr>
            <a:r>
              <a:rPr lang="en-GB" altLang="ko-KR" sz="1800" kern="0" dirty="0">
                <a:latin typeface="+mn-lt"/>
                <a:ea typeface="Gulim" pitchFamily="34" charset="-127"/>
              </a:rPr>
              <a:t>First call for project proposals </a:t>
            </a:r>
            <a:r>
              <a:rPr lang="en-GB" altLang="ko-KR" sz="1800" kern="0" dirty="0" smtClean="0">
                <a:latin typeface="+mn-lt"/>
                <a:ea typeface="Gulim" pitchFamily="34" charset="-127"/>
              </a:rPr>
              <a:t>closed</a:t>
            </a:r>
          </a:p>
          <a:p>
            <a:pPr indent="-342900" algn="ctr">
              <a:spcBef>
                <a:spcPts val="0"/>
              </a:spcBef>
              <a:spcAft>
                <a:spcPts val="600"/>
              </a:spcAft>
            </a:pPr>
            <a:r>
              <a:rPr lang="en-GB" sz="1800" b="1" kern="0" dirty="0" smtClean="0">
                <a:latin typeface="+mn-lt"/>
                <a:ea typeface="Gulim" pitchFamily="34" charset="-127"/>
              </a:rPr>
              <a:t>Submit application</a:t>
            </a:r>
            <a:endParaRPr lang="en-GB" sz="1800" b="1" kern="0" dirty="0">
              <a:latin typeface="+mn-lt"/>
              <a:ea typeface="Gulim" pitchFamily="34" charset="-127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4155544" y="4536562"/>
            <a:ext cx="3527316" cy="449485"/>
          </a:xfrm>
          <a:prstGeom prst="roundRect">
            <a:avLst/>
          </a:prstGeom>
          <a:gradFill flip="none" rotWithShape="1">
            <a:gsLst>
              <a:gs pos="0">
                <a:srgbClr val="FFDC00">
                  <a:tint val="66000"/>
                  <a:satMod val="160000"/>
                </a:srgbClr>
              </a:gs>
              <a:gs pos="50000">
                <a:srgbClr val="FFDC00">
                  <a:tint val="44500"/>
                  <a:satMod val="160000"/>
                </a:srgbClr>
              </a:gs>
              <a:gs pos="100000">
                <a:srgbClr val="FFDC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FFD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en-GB" altLang="ko-KR" sz="1800" kern="0" dirty="0" smtClean="0">
                <a:latin typeface="+mn-lt"/>
                <a:ea typeface="Gulim" pitchFamily="34" charset="-127"/>
              </a:rPr>
              <a:t>Lead applicant seminars</a:t>
            </a:r>
            <a:endParaRPr lang="en-GB" sz="1800" kern="0" dirty="0">
              <a:latin typeface="+mn-lt"/>
              <a:ea typeface="Gulim" pitchFamily="34" charset="-127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4226872" y="2505457"/>
            <a:ext cx="3455988" cy="800219"/>
          </a:xfrm>
          <a:prstGeom prst="roundRect">
            <a:avLst/>
          </a:prstGeom>
          <a:gradFill flip="none" rotWithShape="1">
            <a:gsLst>
              <a:gs pos="0">
                <a:srgbClr val="FFDC00">
                  <a:tint val="66000"/>
                  <a:satMod val="160000"/>
                </a:srgbClr>
              </a:gs>
              <a:gs pos="50000">
                <a:srgbClr val="FFDC00">
                  <a:tint val="44500"/>
                  <a:satMod val="160000"/>
                </a:srgbClr>
              </a:gs>
              <a:gs pos="100000">
                <a:srgbClr val="FFDC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FFD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latin typeface="+mn-lt"/>
                <a:ea typeface="Gulim" pitchFamily="34" charset="-127"/>
              </a:rPr>
              <a:t>National information days</a:t>
            </a:r>
          </a:p>
          <a:p>
            <a:pPr indent="-342900" algn="ctr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>
                <a:latin typeface="+mn-lt"/>
                <a:ea typeface="Gulim" pitchFamily="34" charset="-127"/>
              </a:rPr>
              <a:t>Individual consultations</a:t>
            </a:r>
            <a:endParaRPr lang="en-GB" sz="1800" kern="0" dirty="0">
              <a:latin typeface="+mn-lt"/>
              <a:ea typeface="Gulim" pitchFamily="34" charset="-127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898896" y="2718280"/>
            <a:ext cx="1944439" cy="374571"/>
          </a:xfrm>
          <a:prstGeom prst="roundRect">
            <a:avLst/>
          </a:prstGeom>
          <a:solidFill>
            <a:srgbClr val="00316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en-GB" sz="1600" b="1" kern="0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1</a:t>
            </a:r>
            <a:r>
              <a:rPr lang="en-GB" sz="1600" b="1" kern="0" baseline="30000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st</a:t>
            </a:r>
            <a:r>
              <a:rPr lang="en-GB" sz="1600" b="1" kern="0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 half 2015</a:t>
            </a:r>
            <a:endParaRPr lang="en-GB" sz="1600" b="1" kern="0" dirty="0">
              <a:solidFill>
                <a:schemeClr val="bg1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941530" y="4572138"/>
            <a:ext cx="1795241" cy="374571"/>
          </a:xfrm>
          <a:prstGeom prst="roundRect">
            <a:avLst/>
          </a:prstGeom>
          <a:solidFill>
            <a:srgbClr val="00316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en-US" sz="1600" b="1" kern="0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May/June 2015 </a:t>
            </a:r>
            <a:endParaRPr lang="en-GB" sz="1600" b="1" kern="0" dirty="0">
              <a:solidFill>
                <a:schemeClr val="bg1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943224" y="5539816"/>
            <a:ext cx="1855782" cy="374571"/>
          </a:xfrm>
          <a:prstGeom prst="roundRect">
            <a:avLst/>
          </a:prstGeom>
          <a:solidFill>
            <a:srgbClr val="00316E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en-US" sz="1600" b="1" kern="0" dirty="0">
                <a:solidFill>
                  <a:schemeClr val="bg1"/>
                </a:solidFill>
                <a:latin typeface="+mn-lt"/>
                <a:ea typeface="Gulim" pitchFamily="34" charset="-127"/>
              </a:rPr>
              <a:t>m</a:t>
            </a:r>
            <a:r>
              <a:rPr lang="en-US" sz="1600" b="1" kern="0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id-July 2015 </a:t>
            </a:r>
            <a:endParaRPr lang="en-GB" sz="1600" b="1" kern="0" dirty="0">
              <a:solidFill>
                <a:schemeClr val="bg1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887162" y="3596713"/>
            <a:ext cx="1950924" cy="374571"/>
          </a:xfrm>
          <a:prstGeom prst="roundRect">
            <a:avLst/>
          </a:prstGeom>
          <a:solidFill>
            <a:srgbClr val="00316E"/>
          </a:solidFill>
          <a:ln w="28575" cap="flat" cmpd="sng" algn="ctr">
            <a:solidFill>
              <a:srgbClr val="00316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indent="-342900" algn="ctr" eaLnBrk="0" hangingPunct="0">
              <a:spcBef>
                <a:spcPts val="0"/>
              </a:spcBef>
              <a:defRPr/>
            </a:pPr>
            <a:r>
              <a:rPr lang="en-US" sz="1600" b="1" kern="0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March 2015</a:t>
            </a:r>
            <a:endParaRPr lang="en-US" sz="1600" b="1" kern="0" dirty="0">
              <a:solidFill>
                <a:schemeClr val="bg1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3803778" y="3612567"/>
            <a:ext cx="4427537" cy="408623"/>
          </a:xfrm>
          <a:prstGeom prst="roundRect">
            <a:avLst/>
          </a:prstGeom>
          <a:gradFill flip="none" rotWithShape="1">
            <a:gsLst>
              <a:gs pos="0">
                <a:srgbClr val="FFDC00">
                  <a:tint val="66000"/>
                  <a:satMod val="160000"/>
                </a:srgbClr>
              </a:gs>
              <a:gs pos="50000">
                <a:srgbClr val="FFDC00">
                  <a:tint val="44500"/>
                  <a:satMod val="160000"/>
                </a:srgbClr>
              </a:gs>
              <a:gs pos="100000">
                <a:srgbClr val="FFDC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FFD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indent="-342900" algn="ctr">
              <a:spcBef>
                <a:spcPts val="0"/>
              </a:spcBef>
            </a:pPr>
            <a:r>
              <a:rPr lang="en-GB" altLang="ko-KR" sz="1800" b="1" kern="0" dirty="0" smtClean="0">
                <a:latin typeface="+mn-lt"/>
                <a:ea typeface="Gulim" pitchFamily="34" charset="-127"/>
              </a:rPr>
              <a:t>Information campaign on First call</a:t>
            </a:r>
            <a:endParaRPr lang="en-GB" sz="1800" kern="0" dirty="0">
              <a:latin typeface="+mn-lt"/>
              <a:ea typeface="Gulim" pitchFamily="34" charset="-127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898896" y="1692226"/>
            <a:ext cx="2002481" cy="374571"/>
          </a:xfrm>
          <a:prstGeom prst="roundRect">
            <a:avLst/>
          </a:prstGeom>
          <a:solidFill>
            <a:srgbClr val="00316E"/>
          </a:solidFill>
          <a:ln w="28575" cap="flat" cmpd="sng" algn="ctr">
            <a:solidFill>
              <a:srgbClr val="00316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mid-January 2014 </a:t>
            </a:r>
            <a:endParaRPr lang="en-GB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3609620" y="1486071"/>
            <a:ext cx="4786957" cy="800219"/>
          </a:xfrm>
          <a:prstGeom prst="roundRect">
            <a:avLst/>
          </a:prstGeom>
          <a:gradFill flip="none" rotWithShape="1">
            <a:gsLst>
              <a:gs pos="0">
                <a:srgbClr val="FFDC00">
                  <a:tint val="66000"/>
                  <a:satMod val="160000"/>
                </a:srgbClr>
              </a:gs>
              <a:gs pos="50000">
                <a:srgbClr val="FFDC00">
                  <a:tint val="44500"/>
                  <a:satMod val="160000"/>
                </a:srgbClr>
              </a:gs>
              <a:gs pos="100000">
                <a:srgbClr val="FFDC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FFD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indent="-342900" algn="ctr">
              <a:spcBef>
                <a:spcPts val="0"/>
              </a:spcBef>
              <a:spcAft>
                <a:spcPts val="600"/>
              </a:spcAft>
            </a:pPr>
            <a:r>
              <a:rPr lang="en-GB" sz="1800" b="1" kern="0" dirty="0" smtClean="0">
                <a:latin typeface="+mn-lt"/>
                <a:ea typeface="Gulim" pitchFamily="34" charset="-127"/>
              </a:rPr>
              <a:t>Project assistance form</a:t>
            </a:r>
            <a:r>
              <a:rPr lang="en-GB" sz="1800" kern="0" dirty="0" smtClean="0">
                <a:latin typeface="+mn-lt"/>
                <a:ea typeface="Gulim" pitchFamily="34" charset="-127"/>
              </a:rPr>
              <a:t> available online</a:t>
            </a:r>
          </a:p>
          <a:p>
            <a:pPr indent="-342900" algn="ctr">
              <a:spcBef>
                <a:spcPts val="0"/>
              </a:spcBef>
              <a:spcAft>
                <a:spcPts val="600"/>
              </a:spcAft>
            </a:pPr>
            <a:r>
              <a:rPr lang="en-GB" sz="1800" kern="0" dirty="0" smtClean="0">
                <a:latin typeface="+mn-lt"/>
                <a:ea typeface="Gulim" pitchFamily="34" charset="-127"/>
              </a:rPr>
              <a:t>Scheduling for individual consultations open</a:t>
            </a:r>
            <a:endParaRPr lang="en-GB" sz="1800" kern="0" dirty="0">
              <a:latin typeface="+mn-lt"/>
              <a:ea typeface="Gulim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2363" y="28193"/>
            <a:ext cx="411885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2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drid by n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r="7277"/>
          <a:stretch/>
        </p:blipFill>
        <p:spPr bwMode="auto">
          <a:xfrm>
            <a:off x="-36512" y="-47763"/>
            <a:ext cx="9421752" cy="6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-396551" y="5373216"/>
            <a:ext cx="3672408" cy="670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2916832" y="5477815"/>
            <a:ext cx="809481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00316E"/>
                </a:solidFill>
                <a:latin typeface="Arial" pitchFamily="34" charset="0"/>
                <a:cs typeface="+mn-cs"/>
              </a:rPr>
              <a:t>Q&amp;A panel</a:t>
            </a:r>
            <a:endParaRPr lang="en-GB" sz="2400" b="1" dirty="0">
              <a:solidFill>
                <a:srgbClr val="00316E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2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05 Communication\13 Design\Master Design IVC\Dandelion\Dandelion &amp; Petals\final\DANDELION_BASE_RGB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098" y="1"/>
            <a:ext cx="1019109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2404" y="5353397"/>
            <a:ext cx="662409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  <a:cs typeface="+mn-cs"/>
              </a:rPr>
              <a:t>Thank you </a:t>
            </a:r>
            <a:r>
              <a:rPr lang="en-GB" b="1" dirty="0">
                <a:latin typeface="+mn-lt"/>
                <a:cs typeface="+mn-cs"/>
              </a:rPr>
              <a:t>for your attention!</a:t>
            </a:r>
            <a:endParaRPr lang="et-EE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01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172" y="116632"/>
            <a:ext cx="702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bg1"/>
                </a:solidFill>
                <a:latin typeface="+mj-lt"/>
                <a:ea typeface="PMingLiU-ExtB" panose="02020500000000000000" pitchFamily="18" charset="-120"/>
              </a:rPr>
              <a:t>Spain in INTERREG IVC</a:t>
            </a:r>
            <a:endParaRPr lang="fr-FR" sz="2000" b="1" dirty="0">
              <a:solidFill>
                <a:schemeClr val="bg1"/>
              </a:solidFill>
              <a:latin typeface="+mj-lt"/>
              <a:ea typeface="PMingLiU-ExtB" panose="020205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102" y="4221088"/>
            <a:ext cx="3110872" cy="1634490"/>
          </a:xfrm>
          <a:prstGeom prst="roundRect">
            <a:avLst/>
          </a:prstGeom>
          <a:solidFill>
            <a:srgbClr val="FFDC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+mn-lt"/>
              </a:rPr>
              <a:t>21 LP</a:t>
            </a: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+mn-lt"/>
              </a:rPr>
              <a:t>170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smtClean="0">
                <a:latin typeface="+mn-lt"/>
              </a:rPr>
              <a:t>partners</a:t>
            </a: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+mn-lt"/>
              </a:rPr>
              <a:t>153 projects </a:t>
            </a:r>
          </a:p>
        </p:txBody>
      </p:sp>
      <p:pic>
        <p:nvPicPr>
          <p:cNvPr id="6" name="Picture 2" descr="http://flags.redpixart.com/img/1549/flag_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" y="354191"/>
            <a:ext cx="1615837" cy="12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5292080" y="4442425"/>
            <a:ext cx="2736304" cy="119181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32 million € ERDF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168213"/>
              </p:ext>
            </p:extLst>
          </p:nvPr>
        </p:nvGraphicFramePr>
        <p:xfrm>
          <a:off x="4283969" y="960130"/>
          <a:ext cx="4860032" cy="304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2039873"/>
            <a:ext cx="3998020" cy="1328023"/>
          </a:xfrm>
          <a:prstGeom prst="roundRect">
            <a:avLst/>
          </a:prstGeom>
          <a:solidFill>
            <a:srgbClr val="FFD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latin typeface="+mn-lt"/>
              </a:rPr>
              <a:t>1636 </a:t>
            </a:r>
            <a:r>
              <a:rPr lang="en-GB" sz="1800" dirty="0" smtClean="0">
                <a:latin typeface="+mn-lt"/>
              </a:rPr>
              <a:t>partners /</a:t>
            </a:r>
            <a:r>
              <a:rPr lang="en-GB" sz="1800" b="1" dirty="0" smtClean="0">
                <a:latin typeface="+mn-lt"/>
              </a:rPr>
              <a:t> 1003</a:t>
            </a:r>
          </a:p>
          <a:p>
            <a:pPr algn="ctr"/>
            <a:r>
              <a:rPr lang="en-GB" sz="1800" b="1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project applications </a:t>
            </a:r>
          </a:p>
          <a:p>
            <a:pPr algn="ctr"/>
            <a:r>
              <a:rPr lang="en-GB" sz="1800" b="1" dirty="0" smtClean="0">
                <a:latin typeface="+mn-lt"/>
              </a:rPr>
              <a:t>247 </a:t>
            </a:r>
            <a:r>
              <a:rPr lang="en-GB" sz="1800" dirty="0" smtClean="0">
                <a:latin typeface="+mn-lt"/>
              </a:rPr>
              <a:t>ES-led applications</a:t>
            </a:r>
          </a:p>
          <a:p>
            <a:pPr algn="ctr"/>
            <a:r>
              <a:rPr lang="en-GB" sz="1800" b="1" dirty="0" smtClean="0">
                <a:latin typeface="+mn-lt"/>
              </a:rPr>
              <a:t>10.3 % </a:t>
            </a:r>
            <a:r>
              <a:rPr lang="en-GB" sz="1800" dirty="0" smtClean="0">
                <a:latin typeface="+mn-lt"/>
              </a:rPr>
              <a:t>approved (</a:t>
            </a:r>
            <a:r>
              <a:rPr lang="en-GB" sz="1800" dirty="0" err="1" smtClean="0">
                <a:latin typeface="+mn-lt"/>
              </a:rPr>
              <a:t>vs</a:t>
            </a:r>
            <a:r>
              <a:rPr lang="en-GB" sz="1800" dirty="0" smtClean="0">
                <a:latin typeface="+mn-lt"/>
              </a:rPr>
              <a:t> 15% </a:t>
            </a:r>
            <a:r>
              <a:rPr lang="en-GB" sz="1800" dirty="0" err="1" smtClean="0">
                <a:latin typeface="+mn-lt"/>
              </a:rPr>
              <a:t>prog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ave</a:t>
            </a:r>
            <a:r>
              <a:rPr lang="en-GB" sz="1800" dirty="0" smtClean="0">
                <a:latin typeface="+mn-lt"/>
              </a:rPr>
              <a:t>)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31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IVC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0737"/>
            <a:ext cx="6408712" cy="2363213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959" y="1016410"/>
            <a:ext cx="9091506" cy="5618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GB" b="1" dirty="0" smtClean="0">
                <a:latin typeface="+mj-lt"/>
                <a:cs typeface="+mn-cs"/>
              </a:rPr>
              <a:t>Thematic programme capitalisation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51018" y="4326392"/>
            <a:ext cx="8208912" cy="6093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GB" b="1" dirty="0" smtClean="0">
                <a:latin typeface="+mj-lt"/>
                <a:cs typeface="+mn-cs"/>
              </a:rPr>
              <a:t>12</a:t>
            </a:r>
            <a:r>
              <a:rPr lang="en-GB" sz="2400" b="1" dirty="0" smtClean="0">
                <a:latin typeface="+mj-lt"/>
                <a:cs typeface="+mn-cs"/>
              </a:rPr>
              <a:t> sets of reports, brochures &amp; policy papers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708" y="5128232"/>
            <a:ext cx="6162668" cy="919401"/>
          </a:xfrm>
          <a:prstGeom prst="roundRect">
            <a:avLst/>
          </a:prstGeom>
          <a:solidFill>
            <a:srgbClr val="FFD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All available </a:t>
            </a:r>
            <a:r>
              <a:rPr lang="en-GB" sz="2000" b="1" dirty="0">
                <a:latin typeface="+mn-lt"/>
              </a:rPr>
              <a:t>at</a:t>
            </a:r>
            <a:r>
              <a:rPr lang="en-GB" sz="2000" b="1" dirty="0" smtClean="0">
                <a:latin typeface="+mn-lt"/>
              </a:rPr>
              <a:t>:</a:t>
            </a:r>
          </a:p>
          <a:p>
            <a:pPr algn="ctr"/>
            <a:r>
              <a:rPr lang="en-GB" b="1" dirty="0" smtClean="0">
                <a:latin typeface="+mn-lt"/>
              </a:rPr>
              <a:t>www.interreg4c.eu/capitalisation/</a:t>
            </a:r>
            <a:endParaRPr lang="en-GB" b="1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067944" y="5600182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16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1.staticflickr.com/9/8059/8225589274_7930316020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0297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55776" y="4437112"/>
            <a:ext cx="8094816" cy="670865"/>
            <a:chOff x="2281917" y="620687"/>
            <a:chExt cx="8353425" cy="670865"/>
          </a:xfrm>
        </p:grpSpPr>
        <p:sp>
          <p:nvSpPr>
            <p:cNvPr id="2" name="Rectangle 1"/>
            <p:cNvSpPr/>
            <p:nvPr/>
          </p:nvSpPr>
          <p:spPr bwMode="auto">
            <a:xfrm>
              <a:off x="2699792" y="620687"/>
              <a:ext cx="7068156" cy="6708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1917" y="720566"/>
              <a:ext cx="8353425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914400" lvl="1" indent="-457200" algn="ctr" eaLnBrk="0" hangingPunct="0">
                <a:spcBef>
                  <a:spcPts val="600"/>
                </a:spcBef>
                <a:buFont typeface="Wingdings" pitchFamily="2" charset="2"/>
                <a:buNone/>
                <a:defRPr/>
              </a:pPr>
              <a:r>
                <a:rPr lang="en-GB" sz="2400" b="1" dirty="0" smtClean="0">
                  <a:solidFill>
                    <a:srgbClr val="00316E"/>
                  </a:solidFill>
                  <a:latin typeface="Arial" pitchFamily="34" charset="0"/>
                  <a:cs typeface="+mn-cs"/>
                </a:rPr>
                <a:t>Bridge to INTERREG EUROPE</a:t>
              </a:r>
              <a:endParaRPr lang="en-GB" sz="2400" b="1" dirty="0">
                <a:solidFill>
                  <a:srgbClr val="00316E"/>
                </a:solidFill>
                <a:latin typeface="Arial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340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INTERREG_IVC_2 2">
      <a:dk1>
        <a:srgbClr val="00316E"/>
      </a:dk1>
      <a:lt1>
        <a:srgbClr val="FFFFFF"/>
      </a:lt1>
      <a:dk2>
        <a:srgbClr val="00316E"/>
      </a:dk2>
      <a:lt2>
        <a:srgbClr val="2D2015"/>
      </a:lt2>
      <a:accent1>
        <a:srgbClr val="8C7B70"/>
      </a:accent1>
      <a:accent2>
        <a:srgbClr val="8F5F2F"/>
      </a:accent2>
      <a:accent3>
        <a:srgbClr val="FFFFFF"/>
      </a:accent3>
      <a:accent4>
        <a:srgbClr val="00285D"/>
      </a:accent4>
      <a:accent5>
        <a:srgbClr val="C5BFBB"/>
      </a:accent5>
      <a:accent6>
        <a:srgbClr val="81552A"/>
      </a:accent6>
      <a:hlink>
        <a:srgbClr val="00316E"/>
      </a:hlink>
      <a:folHlink>
        <a:srgbClr val="00316E"/>
      </a:folHlink>
    </a:clrScheme>
    <a:fontScheme name="INTERREG_IVC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INTERREG_IVC_2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EG_IVC_2 2">
        <a:dk1>
          <a:srgbClr val="00316E"/>
        </a:dk1>
        <a:lt1>
          <a:srgbClr val="FFFFFF"/>
        </a:lt1>
        <a:dk2>
          <a:srgbClr val="00316E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285D"/>
        </a:accent4>
        <a:accent5>
          <a:srgbClr val="C5BFBB"/>
        </a:accent5>
        <a:accent6>
          <a:srgbClr val="81552A"/>
        </a:accent6>
        <a:hlink>
          <a:srgbClr val="00316E"/>
        </a:hlink>
        <a:folHlink>
          <a:srgbClr val="0031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REG_IVC_2 2">
    <a:dk1>
      <a:srgbClr val="00316E"/>
    </a:dk1>
    <a:lt1>
      <a:srgbClr val="FFFFFF"/>
    </a:lt1>
    <a:dk2>
      <a:srgbClr val="00316E"/>
    </a:dk2>
    <a:lt2>
      <a:srgbClr val="2D2015"/>
    </a:lt2>
    <a:accent1>
      <a:srgbClr val="8C7B70"/>
    </a:accent1>
    <a:accent2>
      <a:srgbClr val="8F5F2F"/>
    </a:accent2>
    <a:accent3>
      <a:srgbClr val="FFFFFF"/>
    </a:accent3>
    <a:accent4>
      <a:srgbClr val="00285D"/>
    </a:accent4>
    <a:accent5>
      <a:srgbClr val="C5BFBB"/>
    </a:accent5>
    <a:accent6>
      <a:srgbClr val="81552A"/>
    </a:accent6>
    <a:hlink>
      <a:srgbClr val="00316E"/>
    </a:hlink>
    <a:folHlink>
      <a:srgbClr val="00316E"/>
    </a:folHlink>
  </a:clrScheme>
  <a:fontScheme name="INTERREG_IVC_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NTERREG_IVC_2 2">
    <a:dk1>
      <a:srgbClr val="00316E"/>
    </a:dk1>
    <a:lt1>
      <a:srgbClr val="FFFFFF"/>
    </a:lt1>
    <a:dk2>
      <a:srgbClr val="00316E"/>
    </a:dk2>
    <a:lt2>
      <a:srgbClr val="2D2015"/>
    </a:lt2>
    <a:accent1>
      <a:srgbClr val="8C7B70"/>
    </a:accent1>
    <a:accent2>
      <a:srgbClr val="8F5F2F"/>
    </a:accent2>
    <a:accent3>
      <a:srgbClr val="FFFFFF"/>
    </a:accent3>
    <a:accent4>
      <a:srgbClr val="00285D"/>
    </a:accent4>
    <a:accent5>
      <a:srgbClr val="C5BFBB"/>
    </a:accent5>
    <a:accent6>
      <a:srgbClr val="81552A"/>
    </a:accent6>
    <a:hlink>
      <a:srgbClr val="00316E"/>
    </a:hlink>
    <a:folHlink>
      <a:srgbClr val="00316E"/>
    </a:folHlink>
  </a:clrScheme>
  <a:fontScheme name="INTERREG_IVC_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C6ADC74A8C2F45A4DA3244830DBBF0" ma:contentTypeVersion="1" ma:contentTypeDescription="Crear nuevo documento." ma:contentTypeScope="" ma:versionID="74b372d6387b91a0fe5383f83963156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40E551-3810-4908-B9E9-D3E4D417FFEE}"/>
</file>

<file path=customXml/itemProps2.xml><?xml version="1.0" encoding="utf-8"?>
<ds:datastoreItem xmlns:ds="http://schemas.openxmlformats.org/officeDocument/2006/customXml" ds:itemID="{2D5320FF-7475-43F5-807A-2677E0DCE05F}"/>
</file>

<file path=customXml/itemProps3.xml><?xml version="1.0" encoding="utf-8"?>
<ds:datastoreItem xmlns:ds="http://schemas.openxmlformats.org/officeDocument/2006/customXml" ds:itemID="{1E555B54-3EE5-4EBE-85BB-58B6BFAB74B1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16417</TotalTime>
  <Words>1617</Words>
  <Application>Microsoft Office PowerPoint</Application>
  <PresentationFormat>On-screen Show (4:3)</PresentationFormat>
  <Paragraphs>399</Paragraphs>
  <Slides>66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Gulim</vt:lpstr>
      <vt:lpstr>ＭＳ Ｐゴシック</vt:lpstr>
      <vt:lpstr>PMingLiU-ExtB</vt:lpstr>
      <vt:lpstr>SimSun</vt:lpstr>
      <vt:lpstr>Arial</vt:lpstr>
      <vt:lpstr>Courier New</vt:lpstr>
      <vt:lpstr>Mangal</vt:lpstr>
      <vt:lpstr>Times</vt:lpstr>
      <vt:lpstr>Times New Roman</vt:lpstr>
      <vt:lpstr>Webdings</vt:lpstr>
      <vt:lpstr>Wingdings</vt:lpstr>
      <vt:lpstr>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 title title</dc:title>
  <dc:creator>communication</dc:creator>
  <cp:lastModifiedBy>Jason MARTINEZ</cp:lastModifiedBy>
  <cp:revision>1006</cp:revision>
  <cp:lastPrinted>2015-02-20T16:11:47Z</cp:lastPrinted>
  <dcterms:created xsi:type="dcterms:W3CDTF">2009-05-06T08:39:49Z</dcterms:created>
  <dcterms:modified xsi:type="dcterms:W3CDTF">2015-02-24T10:50:47Z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0x010100AAC6ADC74A8C2F45A4DA3244830DBBF0</vt:lpwstr>
  </property>
</Properties>
</file>