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5.xml" ContentType="application/vnd.openxmlformats-officedocument.presentationml.notesSlid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7"/>
  </p:notesMasterIdLst>
  <p:handoutMasterIdLst>
    <p:handoutMasterId r:id="rId28"/>
  </p:handoutMasterIdLst>
  <p:sldIdLst>
    <p:sldId id="620" r:id="rId3"/>
    <p:sldId id="642" r:id="rId4"/>
    <p:sldId id="664" r:id="rId5"/>
    <p:sldId id="644" r:id="rId6"/>
    <p:sldId id="645" r:id="rId7"/>
    <p:sldId id="546" r:id="rId8"/>
    <p:sldId id="641" r:id="rId9"/>
    <p:sldId id="647" r:id="rId10"/>
    <p:sldId id="524" r:id="rId11"/>
    <p:sldId id="648" r:id="rId12"/>
    <p:sldId id="526" r:id="rId13"/>
    <p:sldId id="649" r:id="rId14"/>
    <p:sldId id="650" r:id="rId15"/>
    <p:sldId id="651" r:id="rId16"/>
    <p:sldId id="652" r:id="rId17"/>
    <p:sldId id="653" r:id="rId18"/>
    <p:sldId id="654" r:id="rId19"/>
    <p:sldId id="655" r:id="rId20"/>
    <p:sldId id="537" r:id="rId21"/>
    <p:sldId id="656" r:id="rId22"/>
    <p:sldId id="657" r:id="rId23"/>
    <p:sldId id="658" r:id="rId24"/>
    <p:sldId id="665" r:id="rId25"/>
    <p:sldId id="295" r:id="rId26"/>
  </p:sldIdLst>
  <p:sldSz cx="9144000" cy="6858000" type="screen4x3"/>
  <p:notesSz cx="6669088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GPE" initials="SGPE" lastIdx="1" clrIdx="0">
    <p:extLst>
      <p:ext uri="{19B8F6BF-5375-455C-9EA6-DF929625EA0E}">
        <p15:presenceInfo xmlns:p15="http://schemas.microsoft.com/office/powerpoint/2012/main" userId="SGP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66"/>
    <a:srgbClr val="71DC06"/>
    <a:srgbClr val="FF3300"/>
    <a:srgbClr val="F7CA8D"/>
    <a:srgbClr val="FDEFD3"/>
    <a:srgbClr val="302658"/>
    <a:srgbClr val="CCCCFF"/>
    <a:srgbClr val="FF7C8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3" autoAdjust="0"/>
    <p:restoredTop sz="94133" autoAdjust="0"/>
  </p:normalViewPr>
  <p:slideViewPr>
    <p:cSldViewPr>
      <p:cViewPr varScale="1">
        <p:scale>
          <a:sx n="65" d="100"/>
          <a:sy n="65" d="100"/>
        </p:scale>
        <p:origin x="1818" y="60"/>
      </p:cViewPr>
      <p:guideLst>
        <p:guide orient="horz" pos="2704"/>
        <p:guide pos="2880"/>
      </p:guideLst>
    </p:cSldViewPr>
  </p:slideViewPr>
  <p:outlineViewPr>
    <p:cViewPr>
      <p:scale>
        <a:sx n="33" d="100"/>
        <a:sy n="33" d="100"/>
      </p:scale>
      <p:origin x="0" y="-74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238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536865-7967-412F-91B6-ED0BEBF4D67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DB111FC-4372-4013-9F4E-CF92E2719094}">
      <dgm:prSet custT="1"/>
      <dgm:spPr/>
      <dgm:t>
        <a:bodyPr/>
        <a:lstStyle/>
        <a:p>
          <a:pPr rtl="0"/>
          <a:r>
            <a:rPr lang="es-ES_tradnl" sz="2400" b="1" baseline="0" dirty="0" smtClean="0">
              <a:latin typeface="Calibri" panose="020F0502020204030204" pitchFamily="34" charset="0"/>
              <a:cs typeface="Calibri" panose="020F0502020204030204" pitchFamily="34" charset="0"/>
            </a:rPr>
            <a:t>Análisis del estado de situación</a:t>
          </a:r>
          <a:endParaRPr lang="es-E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6B5296-EDF5-4225-A690-FC0E55EAB353}" type="parTrans" cxnId="{5E820F97-B5E7-4A49-BEFE-B37660451378}">
      <dgm:prSet/>
      <dgm:spPr/>
      <dgm:t>
        <a:bodyPr/>
        <a:lstStyle/>
        <a:p>
          <a:endParaRPr lang="es-ES"/>
        </a:p>
      </dgm:t>
    </dgm:pt>
    <dgm:pt modelId="{5D4921DB-D1EF-4A11-8C9F-1640D82E408A}" type="sibTrans" cxnId="{5E820F97-B5E7-4A49-BEFE-B37660451378}">
      <dgm:prSet/>
      <dgm:spPr/>
      <dgm:t>
        <a:bodyPr/>
        <a:lstStyle/>
        <a:p>
          <a:endParaRPr lang="es-ES"/>
        </a:p>
      </dgm:t>
    </dgm:pt>
    <dgm:pt modelId="{786963B1-CA5B-491E-B9C6-F3DF0B0DF923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pPr rtl="0"/>
          <a:r>
            <a:rPr lang="es-ES_tradnl" sz="2400" b="1" baseline="0" dirty="0" smtClean="0">
              <a:latin typeface="Calibri" panose="020F0502020204030204" pitchFamily="34" charset="0"/>
              <a:cs typeface="Calibri" panose="020F0502020204030204" pitchFamily="34" charset="0"/>
            </a:rPr>
            <a:t>Redacción de los términos de cumplimiento</a:t>
          </a:r>
          <a:endParaRPr lang="es-E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E5A953-EAF2-4A13-817E-1B672FB34AEE}" type="parTrans" cxnId="{EDC157FB-53AB-4960-A065-5C6448198C6F}">
      <dgm:prSet/>
      <dgm:spPr/>
      <dgm:t>
        <a:bodyPr/>
        <a:lstStyle/>
        <a:p>
          <a:endParaRPr lang="es-ES"/>
        </a:p>
      </dgm:t>
    </dgm:pt>
    <dgm:pt modelId="{B8E79D1A-CC2D-4118-BFA4-9C8AAAFB9E57}" type="sibTrans" cxnId="{EDC157FB-53AB-4960-A065-5C6448198C6F}">
      <dgm:prSet/>
      <dgm:spPr/>
      <dgm:t>
        <a:bodyPr/>
        <a:lstStyle/>
        <a:p>
          <a:endParaRPr lang="es-ES"/>
        </a:p>
      </dgm:t>
    </dgm:pt>
    <dgm:pt modelId="{83253150-44D1-4C39-81AB-59EB9CB4296F}">
      <dgm:prSet custT="1"/>
      <dgm:spPr>
        <a:solidFill>
          <a:srgbClr val="FF9966"/>
        </a:solidFill>
      </dgm:spPr>
      <dgm:t>
        <a:bodyPr/>
        <a:lstStyle/>
        <a:p>
          <a:pPr rtl="0"/>
          <a:r>
            <a:rPr lang="es-ES_tradnl" sz="2400" b="1" baseline="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Diálogo/seguimiento de trabajos en curso</a:t>
          </a:r>
          <a:endParaRPr lang="es-ES" sz="2400" dirty="0"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0979EB2-96BD-443D-B158-E10A33D3A1AE}" type="parTrans" cxnId="{4027ED1F-9D66-496F-921B-ACE00DCD7440}">
      <dgm:prSet/>
      <dgm:spPr/>
      <dgm:t>
        <a:bodyPr/>
        <a:lstStyle/>
        <a:p>
          <a:endParaRPr lang="es-ES"/>
        </a:p>
      </dgm:t>
    </dgm:pt>
    <dgm:pt modelId="{E63E1AD3-40F6-41C8-B4EC-EA760B5244A7}" type="sibTrans" cxnId="{4027ED1F-9D66-496F-921B-ACE00DCD7440}">
      <dgm:prSet/>
      <dgm:spPr/>
      <dgm:t>
        <a:bodyPr/>
        <a:lstStyle/>
        <a:p>
          <a:endParaRPr lang="es-ES"/>
        </a:p>
      </dgm:t>
    </dgm:pt>
    <dgm:pt modelId="{9B68D344-5B54-4298-BF65-8C5753F92278}">
      <dgm:prSet custT="1"/>
      <dgm:spPr>
        <a:solidFill>
          <a:srgbClr val="71DC06"/>
        </a:solidFill>
      </dgm:spPr>
      <dgm:t>
        <a:bodyPr/>
        <a:lstStyle/>
        <a:p>
          <a:pPr rtl="0"/>
          <a:r>
            <a:rPr lang="es-ES_tradnl" sz="2400" b="1" baseline="0" dirty="0" smtClean="0">
              <a:latin typeface="Calibri" panose="020F0502020204030204" pitchFamily="34" charset="0"/>
              <a:cs typeface="Calibri" panose="020F0502020204030204" pitchFamily="34" charset="0"/>
            </a:rPr>
            <a:t>Evaluación de cumplimiento</a:t>
          </a:r>
          <a:endParaRPr lang="es-E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AF0034-5589-45E7-A5F0-5A8B391F888A}" type="parTrans" cxnId="{353E9F28-3799-40B1-8992-C23B96D62A41}">
      <dgm:prSet/>
      <dgm:spPr/>
      <dgm:t>
        <a:bodyPr/>
        <a:lstStyle/>
        <a:p>
          <a:endParaRPr lang="es-ES"/>
        </a:p>
      </dgm:t>
    </dgm:pt>
    <dgm:pt modelId="{49C6A99B-230E-4027-986C-CC4EB83B8CB7}" type="sibTrans" cxnId="{353E9F28-3799-40B1-8992-C23B96D62A41}">
      <dgm:prSet/>
      <dgm:spPr/>
      <dgm:t>
        <a:bodyPr/>
        <a:lstStyle/>
        <a:p>
          <a:endParaRPr lang="es-ES"/>
        </a:p>
      </dgm:t>
    </dgm:pt>
    <dgm:pt modelId="{47B44462-82F9-49BB-B9C5-BE0984A4FCA6}" type="pres">
      <dgm:prSet presAssocID="{55536865-7967-412F-91B6-ED0BEBF4D67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7324AAA-A68B-4FED-9F26-2590119E5C9D}" type="pres">
      <dgm:prSet presAssocID="{55536865-7967-412F-91B6-ED0BEBF4D670}" presName="arrow" presStyleLbl="bgShp" presStyleIdx="0" presStyleCnt="1"/>
      <dgm:spPr/>
    </dgm:pt>
    <dgm:pt modelId="{1C7D87E5-A0A2-4979-A6F0-5F26FFA37F9E}" type="pres">
      <dgm:prSet presAssocID="{55536865-7967-412F-91B6-ED0BEBF4D670}" presName="linearProcess" presStyleCnt="0"/>
      <dgm:spPr/>
    </dgm:pt>
    <dgm:pt modelId="{3745B920-3FF3-4BDD-B008-40DA01EF1EDA}" type="pres">
      <dgm:prSet presAssocID="{DDB111FC-4372-4013-9F4E-CF92E2719094}" presName="textNode" presStyleLbl="node1" presStyleIdx="0" presStyleCnt="4" custScaleX="911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86A068-B9B2-4439-8F5E-0F4F73703E4C}" type="pres">
      <dgm:prSet presAssocID="{5D4921DB-D1EF-4A11-8C9F-1640D82E408A}" presName="sibTrans" presStyleCnt="0"/>
      <dgm:spPr/>
    </dgm:pt>
    <dgm:pt modelId="{485C38CC-8F11-4137-9362-5D0A89832DE9}" type="pres">
      <dgm:prSet presAssocID="{786963B1-CA5B-491E-B9C6-F3DF0B0DF923}" presName="textNode" presStyleLbl="node1" presStyleIdx="1" presStyleCnt="4" custScaleX="123883" custLinFactNeighborX="-566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6A2817-66D2-42CE-89A9-C8D81F7DA02B}" type="pres">
      <dgm:prSet presAssocID="{B8E79D1A-CC2D-4118-BFA4-9C8AAAFB9E57}" presName="sibTrans" presStyleCnt="0"/>
      <dgm:spPr/>
    </dgm:pt>
    <dgm:pt modelId="{8DE81209-4E84-4CB3-BEE3-0293438454B7}" type="pres">
      <dgm:prSet presAssocID="{83253150-44D1-4C39-81AB-59EB9CB4296F}" presName="textNode" presStyleLbl="node1" presStyleIdx="2" presStyleCnt="4" custScaleX="115575" custLinFactNeighborX="-781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4262EA-EDB7-4CE7-99BF-C2F9B67EA37A}" type="pres">
      <dgm:prSet presAssocID="{E63E1AD3-40F6-41C8-B4EC-EA760B5244A7}" presName="sibTrans" presStyleCnt="0"/>
      <dgm:spPr/>
    </dgm:pt>
    <dgm:pt modelId="{360E8DCC-21BC-49C3-9F30-57C8B333B8DD}" type="pres">
      <dgm:prSet presAssocID="{9B68D344-5B54-4298-BF65-8C5753F92278}" presName="textNode" presStyleLbl="node1" presStyleIdx="3" presStyleCnt="4" custScaleX="114400" custLinFactNeighborX="-903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7DDFE6B-32CD-4A60-9677-E822DA6720EE}" type="presOf" srcId="{786963B1-CA5B-491E-B9C6-F3DF0B0DF923}" destId="{485C38CC-8F11-4137-9362-5D0A89832DE9}" srcOrd="0" destOrd="0" presId="urn:microsoft.com/office/officeart/2005/8/layout/hProcess9"/>
    <dgm:cxn modelId="{E6574F0B-2B10-4497-A6AC-5D27EFD08E4C}" type="presOf" srcId="{55536865-7967-412F-91B6-ED0BEBF4D670}" destId="{47B44462-82F9-49BB-B9C5-BE0984A4FCA6}" srcOrd="0" destOrd="0" presId="urn:microsoft.com/office/officeart/2005/8/layout/hProcess9"/>
    <dgm:cxn modelId="{63DCEB73-AD04-4D89-8F15-C1651B9B5285}" type="presOf" srcId="{9B68D344-5B54-4298-BF65-8C5753F92278}" destId="{360E8DCC-21BC-49C3-9F30-57C8B333B8DD}" srcOrd="0" destOrd="0" presId="urn:microsoft.com/office/officeart/2005/8/layout/hProcess9"/>
    <dgm:cxn modelId="{EDC157FB-53AB-4960-A065-5C6448198C6F}" srcId="{55536865-7967-412F-91B6-ED0BEBF4D670}" destId="{786963B1-CA5B-491E-B9C6-F3DF0B0DF923}" srcOrd="1" destOrd="0" parTransId="{35E5A953-EAF2-4A13-817E-1B672FB34AEE}" sibTransId="{B8E79D1A-CC2D-4118-BFA4-9C8AAAFB9E57}"/>
    <dgm:cxn modelId="{5E820F97-B5E7-4A49-BEFE-B37660451378}" srcId="{55536865-7967-412F-91B6-ED0BEBF4D670}" destId="{DDB111FC-4372-4013-9F4E-CF92E2719094}" srcOrd="0" destOrd="0" parTransId="{5C6B5296-EDF5-4225-A690-FC0E55EAB353}" sibTransId="{5D4921DB-D1EF-4A11-8C9F-1640D82E408A}"/>
    <dgm:cxn modelId="{155EF43D-C86C-439D-8B7C-656A7B83D4DD}" type="presOf" srcId="{DDB111FC-4372-4013-9F4E-CF92E2719094}" destId="{3745B920-3FF3-4BDD-B008-40DA01EF1EDA}" srcOrd="0" destOrd="0" presId="urn:microsoft.com/office/officeart/2005/8/layout/hProcess9"/>
    <dgm:cxn modelId="{CE23D668-19A4-4B0B-82F8-965C1CBF996C}" type="presOf" srcId="{83253150-44D1-4C39-81AB-59EB9CB4296F}" destId="{8DE81209-4E84-4CB3-BEE3-0293438454B7}" srcOrd="0" destOrd="0" presId="urn:microsoft.com/office/officeart/2005/8/layout/hProcess9"/>
    <dgm:cxn modelId="{4027ED1F-9D66-496F-921B-ACE00DCD7440}" srcId="{55536865-7967-412F-91B6-ED0BEBF4D670}" destId="{83253150-44D1-4C39-81AB-59EB9CB4296F}" srcOrd="2" destOrd="0" parTransId="{A0979EB2-96BD-443D-B158-E10A33D3A1AE}" sibTransId="{E63E1AD3-40F6-41C8-B4EC-EA760B5244A7}"/>
    <dgm:cxn modelId="{353E9F28-3799-40B1-8992-C23B96D62A41}" srcId="{55536865-7967-412F-91B6-ED0BEBF4D670}" destId="{9B68D344-5B54-4298-BF65-8C5753F92278}" srcOrd="3" destOrd="0" parTransId="{0EAF0034-5589-45E7-A5F0-5A8B391F888A}" sibTransId="{49C6A99B-230E-4027-986C-CC4EB83B8CB7}"/>
    <dgm:cxn modelId="{7C07A88C-D210-4A19-B684-BDEDE438B83E}" type="presParOf" srcId="{47B44462-82F9-49BB-B9C5-BE0984A4FCA6}" destId="{87324AAA-A68B-4FED-9F26-2590119E5C9D}" srcOrd="0" destOrd="0" presId="urn:microsoft.com/office/officeart/2005/8/layout/hProcess9"/>
    <dgm:cxn modelId="{F5E11AAF-A4F2-4A0D-9096-50039E8364D5}" type="presParOf" srcId="{47B44462-82F9-49BB-B9C5-BE0984A4FCA6}" destId="{1C7D87E5-A0A2-4979-A6F0-5F26FFA37F9E}" srcOrd="1" destOrd="0" presId="urn:microsoft.com/office/officeart/2005/8/layout/hProcess9"/>
    <dgm:cxn modelId="{432A0A0C-13F0-4F6C-B9C5-888781A386C7}" type="presParOf" srcId="{1C7D87E5-A0A2-4979-A6F0-5F26FFA37F9E}" destId="{3745B920-3FF3-4BDD-B008-40DA01EF1EDA}" srcOrd="0" destOrd="0" presId="urn:microsoft.com/office/officeart/2005/8/layout/hProcess9"/>
    <dgm:cxn modelId="{8DA5BA75-D10A-42C8-BCA0-5AA5CFBD7A77}" type="presParOf" srcId="{1C7D87E5-A0A2-4979-A6F0-5F26FFA37F9E}" destId="{1086A068-B9B2-4439-8F5E-0F4F73703E4C}" srcOrd="1" destOrd="0" presId="urn:microsoft.com/office/officeart/2005/8/layout/hProcess9"/>
    <dgm:cxn modelId="{93571999-8E82-4BCF-BB1D-08F7E70F1877}" type="presParOf" srcId="{1C7D87E5-A0A2-4979-A6F0-5F26FFA37F9E}" destId="{485C38CC-8F11-4137-9362-5D0A89832DE9}" srcOrd="2" destOrd="0" presId="urn:microsoft.com/office/officeart/2005/8/layout/hProcess9"/>
    <dgm:cxn modelId="{88A72AAE-04AD-4EE3-AE6D-CFACA1100C6C}" type="presParOf" srcId="{1C7D87E5-A0A2-4979-A6F0-5F26FFA37F9E}" destId="{006A2817-66D2-42CE-89A9-C8D81F7DA02B}" srcOrd="3" destOrd="0" presId="urn:microsoft.com/office/officeart/2005/8/layout/hProcess9"/>
    <dgm:cxn modelId="{CA375A8A-7C9E-490F-9336-36B75D442FE1}" type="presParOf" srcId="{1C7D87E5-A0A2-4979-A6F0-5F26FFA37F9E}" destId="{8DE81209-4E84-4CB3-BEE3-0293438454B7}" srcOrd="4" destOrd="0" presId="urn:microsoft.com/office/officeart/2005/8/layout/hProcess9"/>
    <dgm:cxn modelId="{1008D89E-AABD-4F8C-B1DB-88978F16208B}" type="presParOf" srcId="{1C7D87E5-A0A2-4979-A6F0-5F26FFA37F9E}" destId="{1E4262EA-EDB7-4CE7-99BF-C2F9B67EA37A}" srcOrd="5" destOrd="0" presId="urn:microsoft.com/office/officeart/2005/8/layout/hProcess9"/>
    <dgm:cxn modelId="{FD530D43-EC2F-4CDE-AA3D-8567DB313480}" type="presParOf" srcId="{1C7D87E5-A0A2-4979-A6F0-5F26FFA37F9E}" destId="{360E8DCC-21BC-49C3-9F30-57C8B333B8D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24AAA-A68B-4FED-9F26-2590119E5C9D}">
      <dsp:nvSpPr>
        <dsp:cNvPr id="0" name=""/>
        <dsp:cNvSpPr/>
      </dsp:nvSpPr>
      <dsp:spPr>
        <a:xfrm>
          <a:off x="680475" y="0"/>
          <a:ext cx="7712056" cy="432048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5B920-3FF3-4BDD-B008-40DA01EF1EDA}">
      <dsp:nvSpPr>
        <dsp:cNvPr id="0" name=""/>
        <dsp:cNvSpPr/>
      </dsp:nvSpPr>
      <dsp:spPr>
        <a:xfrm>
          <a:off x="4435" y="1296144"/>
          <a:ext cx="1691169" cy="17281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b="1" kern="1200" baseline="0" dirty="0" smtClean="0">
              <a:latin typeface="Calibri" panose="020F0502020204030204" pitchFamily="34" charset="0"/>
              <a:cs typeface="Calibri" panose="020F0502020204030204" pitchFamily="34" charset="0"/>
            </a:rPr>
            <a:t>Análisis del estado de situación</a:t>
          </a:r>
          <a:endParaRPr lang="es-E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6991" y="1378700"/>
        <a:ext cx="1526057" cy="1563080"/>
      </dsp:txXfrm>
    </dsp:sp>
    <dsp:sp modelId="{485C38CC-8F11-4137-9362-5D0A89832DE9}">
      <dsp:nvSpPr>
        <dsp:cNvPr id="0" name=""/>
        <dsp:cNvSpPr/>
      </dsp:nvSpPr>
      <dsp:spPr>
        <a:xfrm>
          <a:off x="1812476" y="1296144"/>
          <a:ext cx="2297857" cy="1728192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b="1" kern="1200" baseline="0" dirty="0" smtClean="0">
              <a:latin typeface="Calibri" panose="020F0502020204030204" pitchFamily="34" charset="0"/>
              <a:cs typeface="Calibri" panose="020F0502020204030204" pitchFamily="34" charset="0"/>
            </a:rPr>
            <a:t>Redacción de los términos de cumplimiento</a:t>
          </a:r>
          <a:endParaRPr lang="es-E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96839" y="1380507"/>
        <a:ext cx="2129131" cy="1559466"/>
      </dsp:txXfrm>
    </dsp:sp>
    <dsp:sp modelId="{8DE81209-4E84-4CB3-BEE3-0293438454B7}">
      <dsp:nvSpPr>
        <dsp:cNvPr id="0" name=""/>
        <dsp:cNvSpPr/>
      </dsp:nvSpPr>
      <dsp:spPr>
        <a:xfrm>
          <a:off x="4322337" y="1296144"/>
          <a:ext cx="2143755" cy="1728192"/>
        </a:xfrm>
        <a:prstGeom prst="roundRect">
          <a:avLst/>
        </a:prstGeom>
        <a:solidFill>
          <a:srgbClr val="FF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b="1" kern="1200" baseline="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Diálogo/seguimiento de trabajos en curso</a:t>
          </a:r>
          <a:endParaRPr lang="es-ES" sz="2400" kern="1200" dirty="0"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406700" y="1380507"/>
        <a:ext cx="1975029" cy="1559466"/>
      </dsp:txXfrm>
    </dsp:sp>
    <dsp:sp modelId="{360E8DCC-21BC-49C3-9F30-57C8B333B8DD}">
      <dsp:nvSpPr>
        <dsp:cNvPr id="0" name=""/>
        <dsp:cNvSpPr/>
      </dsp:nvSpPr>
      <dsp:spPr>
        <a:xfrm>
          <a:off x="6702784" y="1296144"/>
          <a:ext cx="2121960" cy="1728192"/>
        </a:xfrm>
        <a:prstGeom prst="roundRect">
          <a:avLst/>
        </a:prstGeom>
        <a:solidFill>
          <a:srgbClr val="71DC0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b="1" kern="1200" baseline="0" dirty="0" smtClean="0">
              <a:latin typeface="Calibri" panose="020F0502020204030204" pitchFamily="34" charset="0"/>
              <a:cs typeface="Calibri" panose="020F0502020204030204" pitchFamily="34" charset="0"/>
            </a:rPr>
            <a:t>Evaluación de cumplimiento</a:t>
          </a:r>
          <a:endParaRPr lang="es-E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787147" y="1380507"/>
        <a:ext cx="1953234" cy="1559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CE315-1C6A-45E8-84BF-25ADCA071AA6}" type="datetimeFigureOut">
              <a:rPr lang="es-ES" smtClean="0"/>
              <a:t>21/nov.2019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9428633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776866" y="9428633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7E4E0-6BE4-43C8-BAAF-8B909FBC5C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1014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77609" y="0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4D0BB-B96A-4867-ABF2-7F6FAFCA3812}" type="datetimeFigureOut">
              <a:rPr lang="es-ES" smtClean="0"/>
              <a:t>21/nov.2019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6909" y="4715152"/>
            <a:ext cx="533527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28582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77609" y="9428582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7393B-344D-405A-A6DE-325EA5DAB3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8647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839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2071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9465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172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2803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5675" eaLnBrk="0" hangingPunct="0"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5675" eaLnBrk="0" hangingPunct="0"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5675" eaLnBrk="0" hangingPunct="0"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5675" eaLnBrk="0" hangingPunct="0"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9556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9556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9556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9556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D1C24FC-1681-4097-9216-745A874E0804}" type="slidenum">
              <a:rPr lang="fr-FR" sz="1200" smtClean="0">
                <a:solidFill>
                  <a:schemeClr val="tx1"/>
                </a:solidFill>
              </a:rPr>
              <a:pPr eaLnBrk="1" hangingPunct="1"/>
              <a:t>24</a:t>
            </a:fld>
            <a:endParaRPr lang="fr-FR" sz="1200" smtClean="0">
              <a:solidFill>
                <a:schemeClr val="tx1"/>
              </a:solidFill>
            </a:endParaRPr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3777085" y="9429754"/>
            <a:ext cx="2890414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44" tIns="47772" rIns="95544" bIns="47772" anchor="b"/>
          <a:lstStyle>
            <a:lvl1pPr defTabSz="955675" eaLnBrk="0" hangingPunct="0"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5675" eaLnBrk="0" hangingPunct="0"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5675" eaLnBrk="0" hangingPunct="0"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5675" eaLnBrk="0" hangingPunct="0"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5675" eaLnBrk="0" hangingPunct="0"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9556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9556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9556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9556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5647BD84-37A2-4F9A-9775-45F63E530D24}" type="slidenum">
              <a:rPr lang="fr-FR" sz="1300" b="1">
                <a:solidFill>
                  <a:schemeClr val="tx1"/>
                </a:solidFill>
                <a:ea typeface="Geneva" charset="-128"/>
              </a:rPr>
              <a:pPr eaLnBrk="1" hangingPunct="1">
                <a:lnSpc>
                  <a:spcPct val="100000"/>
                </a:lnSpc>
              </a:pPr>
              <a:t>24</a:t>
            </a:fld>
            <a:endParaRPr lang="fr-FR" sz="1300" b="1">
              <a:solidFill>
                <a:schemeClr val="tx1"/>
              </a:solidFill>
              <a:ea typeface="Geneva" charset="-128"/>
            </a:endParaRPr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728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241300" dist="114300" algn="l" rotWithShape="0">
              <a:schemeClr val="bg1"/>
            </a:outerShdw>
          </a:effectLst>
        </p:spPr>
        <p:txBody>
          <a:bodyPr/>
          <a:lstStyle>
            <a:lvl1pPr>
              <a:defRPr sz="2400" b="1"/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6600"/>
              </a:buClr>
              <a:defRPr sz="2400" b="1">
                <a:solidFill>
                  <a:schemeClr val="accent2">
                    <a:lumMod val="50000"/>
                  </a:schemeClr>
                </a:solidFill>
              </a:defRPr>
            </a:lvl1pPr>
            <a:lvl2pPr>
              <a:buClr>
                <a:srgbClr val="000099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buClr>
                <a:srgbClr val="0E64B2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buClr>
                <a:schemeClr val="accent3">
                  <a:lumMod val="75000"/>
                </a:schemeClr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buClr>
                <a:schemeClr val="accent2">
                  <a:lumMod val="40000"/>
                  <a:lumOff val="60000"/>
                </a:schemeClr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>
                <a:latin typeface="Calibri" pitchFamily="34" charset="0"/>
                <a:cs typeface="Calibri" pitchFamily="34" charset="0"/>
              </a:defRPr>
            </a:lvl1pPr>
          </a:lstStyle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21/nov.2019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70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21/nov.2019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842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21/nov.2019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445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21/nov.2019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135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21/nov.2019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8964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21/nov.2019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6319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21/nov.2019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859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21/nov.2019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242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21/nov.2019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5100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21/nov.2019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33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36680"/>
          </a:xfrm>
        </p:spPr>
        <p:txBody>
          <a:bodyPr/>
          <a:lstStyle/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47261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47261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8104"/>
            <a:ext cx="8229600" cy="564672"/>
          </a:xfrm>
        </p:spPr>
        <p:txBody>
          <a:bodyPr tIns="45720" anchor="ctr" anchorCtr="0"/>
          <a:lstStyle>
            <a:lvl1pPr>
              <a:defRPr/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792088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4008" y="1484784"/>
            <a:ext cx="4041775" cy="792088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48880"/>
            <a:ext cx="4040188" cy="401144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48880"/>
            <a:ext cx="4041775" cy="401144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305800" cy="504056"/>
          </a:xfrm>
        </p:spPr>
        <p:txBody>
          <a:bodyPr vert="horz" tIns="45720" bIns="0" anchor="ctr" anchorCtr="0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400" b="1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11960" y="6553921"/>
            <a:ext cx="432047" cy="288031"/>
          </a:xfrm>
        </p:spPr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11960" y="6555542"/>
            <a:ext cx="432047" cy="288031"/>
          </a:xfrm>
        </p:spPr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11960" y="6555542"/>
            <a:ext cx="432047" cy="288031"/>
          </a:xfrm>
        </p:spPr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21/nov.2019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2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67544" y="1025107"/>
            <a:ext cx="8352928" cy="77693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/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435280" cy="45178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 smtClean="0"/>
              <a:t>Segundo nivel</a:t>
            </a:r>
          </a:p>
          <a:p>
            <a:pPr lvl="2" eaLnBrk="1" latinLnBrk="0" hangingPunct="1"/>
            <a:r>
              <a:rPr kumimoji="0" lang="es-ES" dirty="0" smtClean="0"/>
              <a:t>Tercer nivel</a:t>
            </a:r>
          </a:p>
          <a:p>
            <a:pPr lvl="3" eaLnBrk="1" latinLnBrk="0" hangingPunct="1"/>
            <a:r>
              <a:rPr kumimoji="0" lang="es-ES" dirty="0" smtClean="0"/>
              <a:t>Cuarto nivel</a:t>
            </a:r>
          </a:p>
          <a:p>
            <a:pPr lvl="4" eaLnBrk="1" latinLnBrk="0" hangingPunct="1"/>
            <a:r>
              <a:rPr kumimoji="0" lang="es-ES" dirty="0" smtClean="0"/>
              <a:t>Quinto nivel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4211960" y="6555542"/>
            <a:ext cx="432047" cy="28803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 b="1">
                <a:solidFill>
                  <a:schemeClr val="tx2">
                    <a:shade val="9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5" name="Picture 10" descr="EMBLEMAconNOMBRE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72845"/>
            <a:ext cx="977575" cy="80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2" r="12063" b="10892"/>
          <a:stretch/>
        </p:blipFill>
        <p:spPr>
          <a:xfrm>
            <a:off x="121813" y="144889"/>
            <a:ext cx="2804920" cy="7642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9" r:id="rId3"/>
    <p:sldLayoutId id="2147483690" r:id="rId4"/>
    <p:sldLayoutId id="2147483691" r:id="rId5"/>
    <p:sldLayoutId id="2147483693" r:id="rId6"/>
    <p:sldLayoutId id="2147483694" r:id="rId7"/>
    <p:sldLayoutId id="2147483695" r:id="rId8"/>
  </p:sldLayoutIdLst>
  <p:hf hdr="0" ftr="0" dt="0"/>
  <p:txStyles>
    <p:titleStyle>
      <a:lvl1pPr algn="just" rtl="0" eaLnBrk="1" latinLnBrk="0" hangingPunct="1">
        <a:spcBef>
          <a:spcPct val="0"/>
        </a:spcBef>
        <a:buNone/>
        <a:defRPr kumimoji="0" sz="24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3E3A-010E-4BE0-B264-B20C6A1BAA36}" type="datetimeFigureOut">
              <a:rPr lang="es-ES" smtClean="0"/>
              <a:t>21/nov.2019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971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41376" y="4077072"/>
            <a:ext cx="8136904" cy="8640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CONDICIONES HABILITANTES 2021-2027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971" y="5770162"/>
            <a:ext cx="15732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67544" y="2746663"/>
            <a:ext cx="8100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s-ES" sz="6000" spc="100" dirty="0">
              <a:latin typeface="Calibri"/>
            </a:endParaRPr>
          </a:p>
        </p:txBody>
      </p:sp>
      <p:pic>
        <p:nvPicPr>
          <p:cNvPr id="1026" name="Picture 2" descr="C:\Users\jlfernandezt\Desktop\CARTEL FACHADA ALCALÁ\Fachada Alcalá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81782"/>
            <a:ext cx="7228093" cy="26352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1</a:t>
            </a:fld>
            <a:endParaRPr lang="es-ES" dirty="0"/>
          </a:p>
        </p:txBody>
      </p:sp>
      <p:pic>
        <p:nvPicPr>
          <p:cNvPr id="1028" name="Picture 4" descr="\\BLANCO\fc-progt\kg000141\01TRABAJOS OFI CON PHOTOSHOP\LOGOS  Y  LEMAS\LEMA UnaManeraDeHacerEuropa\Lema aprobado Angeles Gayoso\una manera trans pq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180" y="260172"/>
            <a:ext cx="3456384" cy="548996"/>
          </a:xfrm>
          <a:prstGeom prst="rect">
            <a:avLst/>
          </a:prstGeom>
          <a:noFill/>
          <a:effectLst>
            <a:glow rad="63500">
              <a:schemeClr val="bg1">
                <a:alpha val="8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148064" y="5838384"/>
            <a:ext cx="3672408" cy="73866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14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Dirección General de Fondos Europeos</a:t>
            </a:r>
          </a:p>
          <a:p>
            <a:r>
              <a:rPr lang="es-ES" sz="14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Secretaría de Estado de Presupuestos y Gastos</a:t>
            </a:r>
          </a:p>
          <a:p>
            <a:r>
              <a:rPr lang="es-ES" sz="14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Ministerio de Hacienda</a:t>
            </a:r>
            <a:endParaRPr lang="es-ES" sz="1400" b="1" i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3 Rectángulo"/>
          <p:cNvSpPr/>
          <p:nvPr/>
        </p:nvSpPr>
        <p:spPr>
          <a:xfrm>
            <a:off x="251520" y="479715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Foro de Economía y Política </a:t>
            </a:r>
            <a:r>
              <a:rPr lang="es-ES" b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</a:p>
          <a:p>
            <a:pPr algn="ctr"/>
            <a:r>
              <a:rPr lang="es-ES" b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es-ES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b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de noviembre de 2019. Cuenca.</a:t>
            </a:r>
            <a:endParaRPr lang="es-ES" b="1" dirty="0">
              <a:solidFill>
                <a:srgbClr val="9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8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10</a:t>
            </a:fld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3473" t="25391" r="31737" b="9641"/>
          <a:stretch/>
        </p:blipFill>
        <p:spPr>
          <a:xfrm>
            <a:off x="179512" y="1053075"/>
            <a:ext cx="8748464" cy="583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2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7" y="1700808"/>
            <a:ext cx="8064897" cy="4968552"/>
          </a:xfrm>
        </p:spPr>
        <p:txBody>
          <a:bodyPr>
            <a:noAutofit/>
          </a:bodyPr>
          <a:lstStyle/>
          <a:p>
            <a:pPr marL="0" lvl="1" indent="0" algn="just">
              <a:spcAft>
                <a:spcPts val="1200"/>
              </a:spcAft>
              <a:buClr>
                <a:srgbClr val="FF6600"/>
              </a:buClr>
              <a:buSzPct val="150000"/>
              <a:buNone/>
            </a:pPr>
            <a:r>
              <a:rPr lang="es-ES" b="1" spc="-1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OP1 Una </a:t>
            </a:r>
            <a:r>
              <a:rPr lang="es-ES" b="1" spc="-1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Europa más inteligente, promoviendo una transformación económica innovadora e inteligente.</a:t>
            </a:r>
          </a:p>
          <a:p>
            <a:pPr marL="0" lvl="1" indent="0" algn="just">
              <a:spcAft>
                <a:spcPts val="1200"/>
              </a:spcAft>
              <a:buClr>
                <a:srgbClr val="FF6600"/>
              </a:buClr>
              <a:buSzPct val="150000"/>
              <a:buNone/>
            </a:pPr>
            <a:r>
              <a:rPr lang="es-ES" b="1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OP2 </a:t>
            </a:r>
            <a:r>
              <a:rPr lang="es-ES" b="1" spc="-1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Una </a:t>
            </a:r>
            <a:r>
              <a:rPr lang="es-ES" b="1" spc="-1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Europa más verde y baja en carbono, promoviendo una transición energética limpia y equitativa, la inversión verde y azul, la economía circular, la adaptación al cambio climático y la prevención y gestión de riesgos.</a:t>
            </a:r>
          </a:p>
          <a:p>
            <a:pPr marL="0" lvl="1" indent="0" algn="just">
              <a:spcAft>
                <a:spcPts val="1200"/>
              </a:spcAft>
              <a:buClr>
                <a:srgbClr val="FF6600"/>
              </a:buClr>
              <a:buSzPct val="150000"/>
              <a:buNone/>
            </a:pPr>
            <a:r>
              <a:rPr lang="es-ES" b="1" spc="-1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 3Una </a:t>
            </a:r>
            <a:r>
              <a:rPr lang="es-ES" b="1" spc="-1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Europa más conectada mediante el refuerzo de la movilidad y la conectividad regional en el ámbito de las </a:t>
            </a:r>
            <a:r>
              <a:rPr lang="es-ES" b="1" spc="-1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TIC</a:t>
            </a:r>
            <a:r>
              <a:rPr lang="es-ES" b="1" spc="-1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b="1" spc="-10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11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02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12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6144" t="17500" r="33063" b="30701"/>
          <a:stretch/>
        </p:blipFill>
        <p:spPr>
          <a:xfrm>
            <a:off x="87069" y="1268760"/>
            <a:ext cx="9021435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0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6144" t="32901" r="29913" b="11100"/>
          <a:stretch/>
        </p:blipFill>
        <p:spPr>
          <a:xfrm>
            <a:off x="72008" y="1196752"/>
            <a:ext cx="903649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0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14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6145" t="24934" r="37000" b="21167"/>
          <a:stretch/>
        </p:blipFill>
        <p:spPr>
          <a:xfrm>
            <a:off x="179512" y="1052736"/>
            <a:ext cx="8856984" cy="573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15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6144" t="18900" r="31100" b="17773"/>
          <a:stretch/>
        </p:blipFill>
        <p:spPr>
          <a:xfrm>
            <a:off x="241582" y="950531"/>
            <a:ext cx="8722906" cy="579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3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16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6144" t="21000" r="23220" b="11801"/>
          <a:stretch/>
        </p:blipFill>
        <p:spPr>
          <a:xfrm>
            <a:off x="84360" y="969384"/>
            <a:ext cx="9058444" cy="564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4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17</a:t>
            </a:fld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6138" t="19900" r="26375" b="11501"/>
          <a:stretch/>
        </p:blipFill>
        <p:spPr>
          <a:xfrm>
            <a:off x="72008" y="836712"/>
            <a:ext cx="8892480" cy="59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5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18</a:t>
            </a:fld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6144" t="22400" r="32276" b="22301"/>
          <a:stretch/>
        </p:blipFill>
        <p:spPr>
          <a:xfrm>
            <a:off x="44640" y="1116744"/>
            <a:ext cx="9124906" cy="550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3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7" y="1700808"/>
            <a:ext cx="8064897" cy="4968552"/>
          </a:xfrm>
        </p:spPr>
        <p:txBody>
          <a:bodyPr>
            <a:noAutofit/>
          </a:bodyPr>
          <a:lstStyle/>
          <a:p>
            <a:pPr marL="0" lvl="1" indent="0" algn="just">
              <a:spcAft>
                <a:spcPts val="1200"/>
              </a:spcAft>
              <a:buClr>
                <a:srgbClr val="FF6600"/>
              </a:buClr>
              <a:buSzPct val="150000"/>
              <a:buNone/>
            </a:pPr>
            <a:r>
              <a:rPr lang="es-ES" b="1" spc="-1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OP1 Una </a:t>
            </a:r>
            <a:r>
              <a:rPr lang="es-ES" b="1" spc="-1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Europa más inteligente, promoviendo una transformación económica innovadora e inteligente.</a:t>
            </a:r>
          </a:p>
          <a:p>
            <a:pPr marL="0" lvl="1" indent="0" algn="just">
              <a:spcAft>
                <a:spcPts val="1200"/>
              </a:spcAft>
              <a:buClr>
                <a:srgbClr val="FF6600"/>
              </a:buClr>
              <a:buSzPct val="150000"/>
              <a:buNone/>
            </a:pPr>
            <a:r>
              <a:rPr lang="es-ES" b="1" spc="-1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OP2 Una </a:t>
            </a:r>
            <a:r>
              <a:rPr lang="es-ES" b="1" spc="-1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Europa más verde y baja en carbono, promoviendo una transición energética limpia y equitativa, la inversión verde y azul, la economía circular, la adaptación al cambio climático y la prevención y gestión de riesgos.</a:t>
            </a:r>
          </a:p>
          <a:p>
            <a:pPr marL="0" lvl="1" indent="0" algn="just">
              <a:spcAft>
                <a:spcPts val="1200"/>
              </a:spcAft>
              <a:buClr>
                <a:srgbClr val="FF6600"/>
              </a:buClr>
              <a:buSzPct val="150000"/>
              <a:buNone/>
            </a:pPr>
            <a:r>
              <a:rPr lang="es-ES" b="1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OP3 </a:t>
            </a:r>
            <a:r>
              <a:rPr lang="es-ES" b="1" spc="-1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Una </a:t>
            </a:r>
            <a:r>
              <a:rPr lang="es-ES" b="1" spc="-1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Europa más conectada mediante el refuerzo de la movilidad y la conectividad regional en el ámbito de las TIC</a:t>
            </a:r>
            <a:r>
              <a:rPr lang="es-ES" b="1" spc="-1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b="1" spc="-1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19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93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8003232" cy="47261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3200" dirty="0" smtClean="0">
                <a:latin typeface="Arial Rounded MT Bold" panose="020F0704030504030204" pitchFamily="34" charset="0"/>
              </a:rPr>
              <a:t>INTRODUCCIÓN</a:t>
            </a:r>
          </a:p>
          <a:p>
            <a:pPr>
              <a:lnSpc>
                <a:spcPct val="150000"/>
              </a:lnSpc>
            </a:pPr>
            <a:r>
              <a:rPr lang="es-ES" sz="3200" dirty="0" smtClean="0">
                <a:latin typeface="Arial Rounded MT Bold" panose="020F0704030504030204" pitchFamily="34" charset="0"/>
              </a:rPr>
              <a:t>CONDICIONES TEMÁTICAS </a:t>
            </a:r>
            <a:r>
              <a:rPr lang="es-ES" sz="2800" dirty="0" smtClean="0">
                <a:latin typeface="Arial Rounded MT Bold" panose="020F0704030504030204" pitchFamily="34" charset="0"/>
              </a:rPr>
              <a:t>(OP1, 2 y 3)</a:t>
            </a:r>
            <a:endParaRPr lang="es-ES" sz="2800" dirty="0">
              <a:latin typeface="Arial Rounded MT Bold" panose="020F0704030504030204" pitchFamily="34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57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20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6144" t="23099" r="25976" b="12560"/>
          <a:stretch/>
        </p:blipFill>
        <p:spPr>
          <a:xfrm>
            <a:off x="107504" y="1113310"/>
            <a:ext cx="9001000" cy="562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04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21</a:t>
            </a:fld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6144" t="25900" r="32276" b="11101"/>
          <a:stretch/>
        </p:blipFill>
        <p:spPr>
          <a:xfrm>
            <a:off x="251520" y="1040703"/>
            <a:ext cx="8568952" cy="562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9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22</a:t>
            </a:fld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6144" t="45499" r="32276" b="6449"/>
          <a:stretch/>
        </p:blipFill>
        <p:spPr>
          <a:xfrm>
            <a:off x="62048" y="1484784"/>
            <a:ext cx="906937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42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23</a:t>
            </a:fld>
            <a:endParaRPr lang="es-ES"/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2267744" y="992120"/>
            <a:ext cx="5688632" cy="564672"/>
          </a:xfrm>
        </p:spPr>
        <p:txBody>
          <a:bodyPr/>
          <a:lstStyle/>
          <a:p>
            <a:pPr algn="ctr"/>
            <a:r>
              <a:rPr lang="es-ES" sz="3200" dirty="0" smtClean="0"/>
              <a:t>FASES</a:t>
            </a:r>
            <a:endParaRPr lang="es-ES" sz="3200" dirty="0"/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921140"/>
              </p:ext>
            </p:extLst>
          </p:nvPr>
        </p:nvGraphicFramePr>
        <p:xfrm>
          <a:off x="107504" y="1772816"/>
          <a:ext cx="907300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269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01" y="5733876"/>
            <a:ext cx="15732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4" name="2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04250" y="6453188"/>
            <a:ext cx="43180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1800" dirty="0" smtClean="0">
                <a:solidFill>
                  <a:schemeClr val="tx1"/>
                </a:solidFill>
              </a:rPr>
              <a:t> </a:t>
            </a:r>
            <a:fld id="{05BD6FCB-7BA5-48B5-A34D-E98797273259}" type="slidenum">
              <a:rPr lang="fr-FR" sz="1200" baseline="30000">
                <a:solidFill>
                  <a:schemeClr val="tx1"/>
                </a:solidFill>
              </a:rPr>
              <a:pPr eaLnBrk="1" hangingPunct="1"/>
              <a:t>24</a:t>
            </a:fld>
            <a:endParaRPr lang="fr-FR" sz="1200" baseline="30000" dirty="0">
              <a:solidFill>
                <a:schemeClr val="tx1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11560" y="1700808"/>
            <a:ext cx="4643437" cy="1577975"/>
          </a:xfrm>
          <a:prstGeom prst="rect">
            <a:avLst/>
          </a:prstGeom>
          <a:noFill/>
          <a:ln>
            <a:noFill/>
          </a:ln>
          <a:effectLst>
            <a:prstShdw prst="shdw17" dist="99190" dir="8411666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>
              <a:lnSpc>
                <a:spcPct val="10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¡</a:t>
            </a:r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Gracias!</a:t>
            </a:r>
          </a:p>
          <a:p>
            <a:pPr marL="342900" indent="-342900" algn="ctr">
              <a:lnSpc>
                <a:spcPct val="10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sgprogev@sepg.hacienda.gob.es</a:t>
            </a:r>
            <a:endParaRPr lang="es-ES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endParaRPr lang="es-ES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endParaRPr lang="es-ES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694189"/>
            <a:ext cx="3663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2" y="2712070"/>
            <a:ext cx="39433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555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3</a:t>
            </a:fld>
            <a:endParaRPr lang="es-ES"/>
          </a:p>
        </p:txBody>
      </p:sp>
      <p:sp>
        <p:nvSpPr>
          <p:cNvPr id="10" name="Marcador de contenido 4"/>
          <p:cNvSpPr>
            <a:spLocks noGrp="1"/>
          </p:cNvSpPr>
          <p:nvPr>
            <p:ph sz="quarter" idx="4"/>
          </p:nvPr>
        </p:nvSpPr>
        <p:spPr>
          <a:xfrm>
            <a:off x="179512" y="1124744"/>
            <a:ext cx="8568952" cy="4608512"/>
          </a:xfrm>
        </p:spPr>
        <p:txBody>
          <a:bodyPr>
            <a:noAutofit/>
          </a:bodyPr>
          <a:lstStyle/>
          <a:p>
            <a:pPr marL="370840" indent="-342900" algn="just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Se recoge la </a:t>
            </a:r>
            <a:r>
              <a:rPr lang="es-E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última información disponible del RDC, </a:t>
            </a:r>
            <a:r>
              <a:rPr lang="es-ES" sz="2400" b="1" dirty="0" smtClean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aún en negociación</a:t>
            </a:r>
            <a:r>
              <a:rPr lang="es-E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.</a:t>
            </a:r>
          </a:p>
          <a:p>
            <a:pPr marL="370840" indent="-342900" algn="just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sym typeface="Wingdings" panose="05000000000000000000" pitchFamily="2" charset="2"/>
              </a:rPr>
              <a:t>Se trata de </a:t>
            </a:r>
            <a:r>
              <a:rPr lang="es-ES" sz="2400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información de trabajo</a:t>
            </a:r>
            <a:r>
              <a:rPr lang="es-ES" sz="2400" dirty="0">
                <a:latin typeface="Calibri" panose="020F0502020204030204" pitchFamily="34" charset="0"/>
                <a:sym typeface="Wingdings" panose="05000000000000000000" pitchFamily="2" charset="2"/>
              </a:rPr>
              <a:t>, preliminar.</a:t>
            </a:r>
          </a:p>
          <a:p>
            <a:pPr marL="370840" indent="-342900" algn="just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150000"/>
              <a:buFont typeface="Arial" panose="020B0604020202020204" pitchFamily="34" charset="0"/>
              <a:buChar char="•"/>
            </a:pPr>
            <a:endParaRPr lang="es-ES" sz="1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370840" indent="-342900" algn="just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Los </a:t>
            </a:r>
            <a:r>
              <a:rPr lang="es-ES" sz="2400" b="1" dirty="0" smtClean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trabajos realizados </a:t>
            </a:r>
            <a:r>
              <a:rPr lang="es-E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se orientan a:</a:t>
            </a:r>
          </a:p>
          <a:p>
            <a:pPr marL="908050" lvl="1" indent="-514350" algn="just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  <a:buSzPct val="150000"/>
              <a:buFont typeface="+mj-lt"/>
              <a:buAutoNum type="arabicPeriod"/>
            </a:pPr>
            <a:r>
              <a:rPr lang="es-E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Interpretar los criterios de las CH.</a:t>
            </a:r>
          </a:p>
          <a:p>
            <a:pPr marL="908050" lvl="1" indent="-514350" algn="just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  <a:buSzPct val="150000"/>
              <a:buFont typeface="+mj-lt"/>
              <a:buAutoNum type="arabicPeriod"/>
            </a:pPr>
            <a:r>
              <a:rPr lang="es-E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Quién (AGE o CCAA o ambas) debe dar cumplimiento a cada CH. </a:t>
            </a:r>
          </a:p>
          <a:p>
            <a:pPr marL="908050" lvl="1" indent="-514350" algn="just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  <a:buSzPct val="150000"/>
              <a:buFont typeface="+mj-lt"/>
              <a:buAutoNum type="arabicPeriod"/>
            </a:pPr>
            <a:r>
              <a:rPr lang="es-E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Identificar qué elementos son necesarios: estrategias, planes, información…</a:t>
            </a:r>
          </a:p>
          <a:p>
            <a:pPr marL="908050" lvl="1" indent="-514350" algn="just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  <a:buSzPct val="150000"/>
              <a:buFont typeface="+mj-lt"/>
              <a:buAutoNum type="arabicPeriod"/>
            </a:pPr>
            <a:r>
              <a:rPr lang="es-E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Desarrollar unos términos de cumplimiento que nos permita evaluar de forma objetiva.</a:t>
            </a:r>
          </a:p>
          <a:p>
            <a:pPr marL="542290" indent="-514350" algn="just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Objetivo</a:t>
            </a:r>
            <a:r>
              <a:rPr lang="es-E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: cumplir cada CH con el menor nº de elementos.</a:t>
            </a:r>
            <a:endParaRPr lang="es-ES" sz="24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1026" name="Picture 2" descr="Icono signo de exclamacion, excla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253" y="1772816"/>
            <a:ext cx="1427211" cy="142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24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07386" y="733252"/>
            <a:ext cx="4785292" cy="636680"/>
          </a:xfrm>
        </p:spPr>
        <p:txBody>
          <a:bodyPr/>
          <a:lstStyle/>
          <a:p>
            <a:pPr algn="ctr"/>
            <a:r>
              <a:rPr lang="es-ES" cap="all" dirty="0" smtClean="0"/>
              <a:t>negociación</a:t>
            </a:r>
            <a:br>
              <a:rPr lang="es-ES" cap="all" dirty="0" smtClean="0"/>
            </a:br>
            <a:r>
              <a:rPr lang="es-ES" cap="all" dirty="0" smtClean="0"/>
              <a:t>reglamento general</a:t>
            </a:r>
            <a:r>
              <a:rPr lang="es-ES" cap="all" dirty="0"/>
              <a:t/>
            </a:r>
            <a:br>
              <a:rPr lang="es-ES" cap="all" dirty="0"/>
            </a:br>
            <a:endParaRPr lang="es-ES" cap="al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4</a:t>
            </a:fld>
            <a:endParaRPr lang="es-ES"/>
          </a:p>
        </p:txBody>
      </p:sp>
      <p:grpSp>
        <p:nvGrpSpPr>
          <p:cNvPr id="6" name="Group 33"/>
          <p:cNvGrpSpPr/>
          <p:nvPr/>
        </p:nvGrpSpPr>
        <p:grpSpPr>
          <a:xfrm>
            <a:off x="245393" y="1549953"/>
            <a:ext cx="8452182" cy="3175191"/>
            <a:chOff x="224274" y="440669"/>
            <a:chExt cx="8452182" cy="3175191"/>
          </a:xfrm>
        </p:grpSpPr>
        <p:grpSp>
          <p:nvGrpSpPr>
            <p:cNvPr id="7" name="Group 15"/>
            <p:cNvGrpSpPr/>
            <p:nvPr/>
          </p:nvGrpSpPr>
          <p:grpSpPr>
            <a:xfrm>
              <a:off x="611560" y="2060848"/>
              <a:ext cx="8064896" cy="0"/>
              <a:chOff x="611560" y="2060848"/>
              <a:chExt cx="8064896" cy="0"/>
            </a:xfrm>
          </p:grpSpPr>
          <p:grpSp>
            <p:nvGrpSpPr>
              <p:cNvPr id="19" name="Group 14"/>
              <p:cNvGrpSpPr/>
              <p:nvPr/>
            </p:nvGrpSpPr>
            <p:grpSpPr>
              <a:xfrm>
                <a:off x="611560" y="2060848"/>
                <a:ext cx="7056784" cy="0"/>
                <a:chOff x="611560" y="2060848"/>
                <a:chExt cx="7056784" cy="0"/>
              </a:xfrm>
            </p:grpSpPr>
            <p:cxnSp>
              <p:nvCxnSpPr>
                <p:cNvPr id="21" name="Straight Connector 3"/>
                <p:cNvCxnSpPr/>
                <p:nvPr/>
              </p:nvCxnSpPr>
              <p:spPr bwMode="auto">
                <a:xfrm>
                  <a:off x="611560" y="2060848"/>
                  <a:ext cx="1008112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tx2">
                      <a:lumMod val="60000"/>
                      <a:lumOff val="40000"/>
                      <a:alpha val="65000"/>
                    </a:schemeClr>
                  </a:solidFill>
                  <a:prstDash val="solid"/>
                  <a:round/>
                  <a:headEnd type="diamond" w="med" len="med"/>
                  <a:tailEnd type="diamond" w="med" len="med"/>
                </a:ln>
                <a:effectLst/>
              </p:spPr>
            </p:cxnSp>
            <p:cxnSp>
              <p:nvCxnSpPr>
                <p:cNvPr id="22" name="Straight Connector 7"/>
                <p:cNvCxnSpPr/>
                <p:nvPr/>
              </p:nvCxnSpPr>
              <p:spPr bwMode="auto">
                <a:xfrm>
                  <a:off x="1619672" y="2060848"/>
                  <a:ext cx="1008112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tx2">
                      <a:lumMod val="60000"/>
                      <a:lumOff val="40000"/>
                      <a:alpha val="65000"/>
                    </a:schemeClr>
                  </a:solidFill>
                  <a:prstDash val="solid"/>
                  <a:round/>
                  <a:headEnd type="diamond" w="med" len="med"/>
                  <a:tailEnd type="diamond" w="med" len="med"/>
                </a:ln>
                <a:effectLst/>
              </p:spPr>
            </p:cxnSp>
            <p:cxnSp>
              <p:nvCxnSpPr>
                <p:cNvPr id="23" name="Straight Connector 8"/>
                <p:cNvCxnSpPr/>
                <p:nvPr/>
              </p:nvCxnSpPr>
              <p:spPr bwMode="auto">
                <a:xfrm>
                  <a:off x="2627784" y="2060848"/>
                  <a:ext cx="1008112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tx2">
                      <a:lumMod val="60000"/>
                      <a:lumOff val="40000"/>
                      <a:alpha val="65000"/>
                    </a:schemeClr>
                  </a:solidFill>
                  <a:prstDash val="solid"/>
                  <a:round/>
                  <a:headEnd type="diamond" w="med" len="med"/>
                  <a:tailEnd type="diamond" w="med" len="med"/>
                </a:ln>
                <a:effectLst/>
              </p:spPr>
            </p:cxnSp>
            <p:cxnSp>
              <p:nvCxnSpPr>
                <p:cNvPr id="24" name="Straight Connector 9"/>
                <p:cNvCxnSpPr/>
                <p:nvPr/>
              </p:nvCxnSpPr>
              <p:spPr bwMode="auto">
                <a:xfrm>
                  <a:off x="3635896" y="2060848"/>
                  <a:ext cx="1008112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tx2">
                      <a:lumMod val="60000"/>
                      <a:lumOff val="40000"/>
                      <a:alpha val="65000"/>
                    </a:schemeClr>
                  </a:solidFill>
                  <a:prstDash val="solid"/>
                  <a:round/>
                  <a:headEnd type="diamond" w="med" len="med"/>
                  <a:tailEnd type="diamond" w="med" len="med"/>
                </a:ln>
                <a:effectLst/>
              </p:spPr>
            </p:cxnSp>
            <p:cxnSp>
              <p:nvCxnSpPr>
                <p:cNvPr id="25" name="Straight Connector 10"/>
                <p:cNvCxnSpPr/>
                <p:nvPr/>
              </p:nvCxnSpPr>
              <p:spPr bwMode="auto">
                <a:xfrm>
                  <a:off x="4644008" y="2060848"/>
                  <a:ext cx="1008112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tx2">
                      <a:lumMod val="60000"/>
                      <a:lumOff val="40000"/>
                      <a:alpha val="65000"/>
                    </a:schemeClr>
                  </a:solidFill>
                  <a:prstDash val="solid"/>
                  <a:round/>
                  <a:headEnd type="diamond" w="med" len="med"/>
                  <a:tailEnd type="diamond" w="med" len="med"/>
                </a:ln>
                <a:effectLst/>
              </p:spPr>
            </p:cxnSp>
            <p:cxnSp>
              <p:nvCxnSpPr>
                <p:cNvPr id="26" name="Straight Connector 11"/>
                <p:cNvCxnSpPr/>
                <p:nvPr/>
              </p:nvCxnSpPr>
              <p:spPr bwMode="auto">
                <a:xfrm>
                  <a:off x="5652120" y="2060848"/>
                  <a:ext cx="1008112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tx2">
                      <a:lumMod val="60000"/>
                      <a:lumOff val="40000"/>
                      <a:alpha val="65000"/>
                    </a:schemeClr>
                  </a:solidFill>
                  <a:prstDash val="solid"/>
                  <a:round/>
                  <a:headEnd type="diamond" w="med" len="med"/>
                  <a:tailEnd type="diamond" w="med" len="med"/>
                </a:ln>
                <a:effectLst/>
              </p:spPr>
            </p:cxnSp>
            <p:cxnSp>
              <p:nvCxnSpPr>
                <p:cNvPr id="27" name="Straight Connector 12"/>
                <p:cNvCxnSpPr/>
                <p:nvPr/>
              </p:nvCxnSpPr>
              <p:spPr bwMode="auto">
                <a:xfrm>
                  <a:off x="6660232" y="2060848"/>
                  <a:ext cx="1008112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tx2">
                      <a:lumMod val="60000"/>
                      <a:lumOff val="40000"/>
                      <a:alpha val="65000"/>
                    </a:schemeClr>
                  </a:solidFill>
                  <a:prstDash val="solid"/>
                  <a:round/>
                  <a:headEnd type="diamond" w="med" len="med"/>
                  <a:tailEnd type="diamond" w="med" len="med"/>
                </a:ln>
                <a:effectLst/>
              </p:spPr>
            </p:cxnSp>
          </p:grpSp>
          <p:cxnSp>
            <p:nvCxnSpPr>
              <p:cNvPr id="20" name="Straight Connector 13"/>
              <p:cNvCxnSpPr/>
              <p:nvPr/>
            </p:nvCxnSpPr>
            <p:spPr bwMode="auto">
              <a:xfrm>
                <a:off x="7668344" y="2060848"/>
                <a:ext cx="1008112" cy="0"/>
              </a:xfrm>
              <a:prstGeom prst="line">
                <a:avLst/>
              </a:prstGeom>
              <a:noFill/>
              <a:ln w="22225" cap="flat" cmpd="sng" algn="ctr">
                <a:solidFill>
                  <a:schemeClr val="tx2">
                    <a:lumMod val="60000"/>
                    <a:lumOff val="40000"/>
                    <a:alpha val="65000"/>
                  </a:schemeClr>
                </a:solidFill>
                <a:prstDash val="solid"/>
                <a:round/>
                <a:headEnd type="diamond" w="med" len="med"/>
                <a:tailEnd type="diamond" w="med" len="med"/>
              </a:ln>
              <a:effectLst/>
            </p:spPr>
          </p:cxnSp>
        </p:grpSp>
        <p:sp>
          <p:nvSpPr>
            <p:cNvPr id="8" name="TextBox 16"/>
            <p:cNvSpPr txBox="1"/>
            <p:nvPr/>
          </p:nvSpPr>
          <p:spPr>
            <a:xfrm>
              <a:off x="224274" y="1743652"/>
              <a:ext cx="8675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err="1" smtClean="0">
                  <a:solidFill>
                    <a:srgbClr val="0F549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Ene</a:t>
              </a:r>
              <a:r>
                <a:rPr lang="en-GB" sz="1400" b="1" dirty="0" smtClean="0">
                  <a:solidFill>
                    <a:srgbClr val="0F549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2018</a:t>
              </a:r>
            </a:p>
          </p:txBody>
        </p:sp>
        <p:sp>
          <p:nvSpPr>
            <p:cNvPr id="9" name="TextBox 18"/>
            <p:cNvSpPr txBox="1"/>
            <p:nvPr/>
          </p:nvSpPr>
          <p:spPr>
            <a:xfrm>
              <a:off x="4167384" y="1712864"/>
              <a:ext cx="8483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err="1" smtClean="0">
                  <a:solidFill>
                    <a:srgbClr val="0F549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Dic</a:t>
              </a:r>
              <a:r>
                <a:rPr lang="en-GB" sz="1400" b="1" dirty="0" smtClean="0">
                  <a:solidFill>
                    <a:srgbClr val="0F549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2018</a:t>
              </a:r>
            </a:p>
          </p:txBody>
        </p:sp>
        <p:sp>
          <p:nvSpPr>
            <p:cNvPr id="11" name="Rounded Rectangle 20"/>
            <p:cNvSpPr/>
            <p:nvPr/>
          </p:nvSpPr>
          <p:spPr>
            <a:xfrm>
              <a:off x="878473" y="440669"/>
              <a:ext cx="2016224" cy="1188132"/>
            </a:xfrm>
            <a:prstGeom prst="roundRect">
              <a:avLst/>
            </a:prstGeom>
            <a:solidFill>
              <a:srgbClr val="BDDEFF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" dirty="0" smtClean="0">
                  <a:solidFill>
                    <a:srgbClr val="30265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Mayo 2018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" dirty="0" smtClean="0">
                  <a:solidFill>
                    <a:srgbClr val="30265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 publica el paquete de reglamentos</a:t>
              </a:r>
              <a:endParaRPr lang="es-ES" dirty="0">
                <a:solidFill>
                  <a:srgbClr val="30265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" name="Straight Arrow Connector 22"/>
            <p:cNvCxnSpPr/>
            <p:nvPr/>
          </p:nvCxnSpPr>
          <p:spPr bwMode="auto">
            <a:xfrm>
              <a:off x="1958593" y="1700808"/>
              <a:ext cx="0" cy="288032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Rounded Rectangle 24"/>
            <p:cNvSpPr/>
            <p:nvPr/>
          </p:nvSpPr>
          <p:spPr>
            <a:xfrm>
              <a:off x="2691066" y="2175700"/>
              <a:ext cx="1869415" cy="144016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" dirty="0" smtClean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PRES austríaca: Acuerdo Consejo bloques 1 y 5 RDC</a:t>
              </a:r>
              <a:endParaRPr lang="es-E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8" name="TextBox 18"/>
          <p:cNvSpPr txBox="1"/>
          <p:nvPr/>
        </p:nvSpPr>
        <p:spPr>
          <a:xfrm>
            <a:off x="6257196" y="2800219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0F5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 2019</a:t>
            </a:r>
          </a:p>
        </p:txBody>
      </p:sp>
      <p:sp>
        <p:nvSpPr>
          <p:cNvPr id="29" name="TextBox 18"/>
          <p:cNvSpPr txBox="1"/>
          <p:nvPr/>
        </p:nvSpPr>
        <p:spPr>
          <a:xfrm>
            <a:off x="2314268" y="2827343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0F5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 2018</a:t>
            </a:r>
          </a:p>
        </p:txBody>
      </p:sp>
      <p:sp>
        <p:nvSpPr>
          <p:cNvPr id="33" name="TextBox 18"/>
          <p:cNvSpPr txBox="1"/>
          <p:nvPr/>
        </p:nvSpPr>
        <p:spPr>
          <a:xfrm>
            <a:off x="8193519" y="2822804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 smtClean="0">
                <a:solidFill>
                  <a:srgbClr val="0F5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</a:t>
            </a:r>
            <a:r>
              <a:rPr lang="en-GB" sz="1400" b="1" dirty="0" smtClean="0">
                <a:solidFill>
                  <a:srgbClr val="0F5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</a:p>
        </p:txBody>
      </p:sp>
      <p:sp>
        <p:nvSpPr>
          <p:cNvPr id="34" name="Rounded Rectangle 24"/>
          <p:cNvSpPr/>
          <p:nvPr/>
        </p:nvSpPr>
        <p:spPr>
          <a:xfrm>
            <a:off x="4719484" y="3295375"/>
            <a:ext cx="1909107" cy="1429769"/>
          </a:xfrm>
          <a:prstGeom prst="roundRect">
            <a:avLst/>
          </a:prstGeom>
          <a:solidFill>
            <a:srgbClr val="302658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ES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 rumana: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ES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Acuerdo Consejo 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ES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bloques 2, 3, 4, 6 y 7 RDC e inicio </a:t>
            </a:r>
            <a:r>
              <a:rPr lang="es-ES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trílogos</a:t>
            </a:r>
            <a:r>
              <a:rPr lang="es-ES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Bloque 1</a:t>
            </a:r>
            <a:endParaRPr lang="es-ES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ounded Rectangle 24"/>
          <p:cNvSpPr/>
          <p:nvPr/>
        </p:nvSpPr>
        <p:spPr>
          <a:xfrm>
            <a:off x="6742288" y="3353961"/>
            <a:ext cx="2006176" cy="1371183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ES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 finlandesa: Negociación </a:t>
            </a:r>
            <a:r>
              <a:rPr lang="es-ES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trílogos</a:t>
            </a:r>
            <a:r>
              <a:rPr lang="es-ES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Bloques 1, 2 y 5</a:t>
            </a:r>
            <a:endParaRPr lang="es-ES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ounded Rectangle 20"/>
          <p:cNvSpPr/>
          <p:nvPr/>
        </p:nvSpPr>
        <p:spPr>
          <a:xfrm>
            <a:off x="5169183" y="1970066"/>
            <a:ext cx="1459408" cy="784762"/>
          </a:xfrm>
          <a:prstGeom prst="roundRect">
            <a:avLst/>
          </a:prstGeom>
          <a:solidFill>
            <a:srgbClr val="FF9933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ES" dirty="0" smtClean="0">
                <a:solidFill>
                  <a:srgbClr val="3026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Marzo 2019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ES" dirty="0" smtClean="0">
                <a:solidFill>
                  <a:srgbClr val="3026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1ª lectura PE</a:t>
            </a:r>
            <a:endParaRPr lang="es-ES" dirty="0">
              <a:solidFill>
                <a:srgbClr val="30265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8" name="Straight Arrow Connector 22"/>
          <p:cNvCxnSpPr/>
          <p:nvPr/>
        </p:nvCxnSpPr>
        <p:spPr bwMode="auto">
          <a:xfrm>
            <a:off x="5673239" y="2791318"/>
            <a:ext cx="0" cy="288032"/>
          </a:xfrm>
          <a:prstGeom prst="straightConnector1">
            <a:avLst/>
          </a:prstGeom>
          <a:noFill/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Rounded Rectangle 20"/>
          <p:cNvSpPr/>
          <p:nvPr/>
        </p:nvSpPr>
        <p:spPr>
          <a:xfrm>
            <a:off x="3107386" y="2087702"/>
            <a:ext cx="1968670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sz="1400" dirty="0" smtClean="0">
                <a:solidFill>
                  <a:srgbClr val="3026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 2018 opinión CESE</a:t>
            </a:r>
          </a:p>
          <a:p>
            <a:pPr algn="ctr" defTabSz="457200"/>
            <a:r>
              <a:rPr lang="es-ES" sz="1400" dirty="0" smtClean="0">
                <a:solidFill>
                  <a:srgbClr val="3026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 2018 opinión </a:t>
            </a:r>
            <a:r>
              <a:rPr lang="es-ES" sz="1400" dirty="0" err="1" smtClean="0">
                <a:solidFill>
                  <a:srgbClr val="3026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CdR</a:t>
            </a:r>
            <a:endParaRPr lang="es-ES" sz="1400" dirty="0">
              <a:solidFill>
                <a:srgbClr val="30265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Marcador de contenido 2"/>
          <p:cNvSpPr>
            <a:spLocks noGrp="1"/>
          </p:cNvSpPr>
          <p:nvPr>
            <p:ph idx="1"/>
          </p:nvPr>
        </p:nvSpPr>
        <p:spPr>
          <a:xfrm>
            <a:off x="323528" y="5157192"/>
            <a:ext cx="8712968" cy="108012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SzPct val="150000"/>
              <a:buNone/>
            </a:pPr>
            <a:r>
              <a:rPr lang="es-ES" sz="2200" b="1" spc="-10" dirty="0" smtClean="0">
                <a:latin typeface="Calibri" panose="020F0502020204030204" pitchFamily="34" charset="0"/>
                <a:cs typeface="Arial" panose="020B0604020202020204" pitchFamily="34" charset="0"/>
              </a:rPr>
              <a:t>Consejo </a:t>
            </a:r>
            <a:r>
              <a:rPr lang="es-ES" sz="2200" b="1" spc="-10" dirty="0">
                <a:latin typeface="Calibri" panose="020F0502020204030204" pitchFamily="34" charset="0"/>
                <a:cs typeface="Arial" panose="020B0604020202020204" pitchFamily="34" charset="0"/>
              </a:rPr>
              <a:t>de la UE: </a:t>
            </a:r>
            <a:r>
              <a:rPr lang="es-ES" sz="2200" b="1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8 Bloques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</a:rPr>
              <a:t>de negociación (Grupo Trabajo Medidas Estructurales)</a:t>
            </a:r>
          </a:p>
          <a:p>
            <a:pPr marL="0" indent="0">
              <a:spcAft>
                <a:spcPts val="600"/>
              </a:spcAft>
              <a:buSzPct val="150000"/>
              <a:buNone/>
            </a:pPr>
            <a:r>
              <a:rPr lang="es-ES" sz="2200" b="1" spc="-10" dirty="0">
                <a:latin typeface="Calibri" panose="020F0502020204030204" pitchFamily="34" charset="0"/>
                <a:cs typeface="Arial" panose="020B0604020202020204" pitchFamily="34" charset="0"/>
              </a:rPr>
              <a:t>El texto final probablemente se apruebe por el Consejo (1ª lectura) y el PE (2ª lectura) en el </a:t>
            </a:r>
            <a:r>
              <a:rPr lang="es-ES" sz="2200" b="1" spc="-10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2º semestre 2020.</a:t>
            </a:r>
            <a:endParaRPr lang="es-ES" sz="2200" spc="-10" dirty="0">
              <a:latin typeface="Calibri" panose="020F0502020204030204" pitchFamily="34" charset="0"/>
              <a:cs typeface="Arial"/>
            </a:endParaRPr>
          </a:p>
          <a:p>
            <a:pPr marL="0" indent="0">
              <a:spcAft>
                <a:spcPts val="600"/>
              </a:spcAft>
              <a:buSzPct val="150000"/>
              <a:buNone/>
            </a:pPr>
            <a:endParaRPr lang="es-ES" sz="2200" spc="-1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s-ES" sz="2200" spc="-10" dirty="0" smtClean="0">
              <a:latin typeface="Calibri" panose="020F0502020204030204" pitchFamily="34" charset="0"/>
              <a:cs typeface="Arial"/>
            </a:endParaRPr>
          </a:p>
          <a:p>
            <a:pPr marL="0" indent="0">
              <a:spcAft>
                <a:spcPts val="600"/>
              </a:spcAft>
              <a:buNone/>
            </a:pPr>
            <a:endParaRPr lang="es-ES" sz="2200" spc="-10" dirty="0" smtClean="0">
              <a:latin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314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844824"/>
            <a:ext cx="8568952" cy="3672408"/>
          </a:xfrm>
        </p:spPr>
        <p:txBody>
          <a:bodyPr>
            <a:noAutofit/>
          </a:bodyPr>
          <a:lstStyle/>
          <a:p>
            <a:pPr marL="246063" lvl="1" indent="-246063">
              <a:buClr>
                <a:srgbClr val="FF6600"/>
              </a:buClr>
            </a:pPr>
            <a:r>
              <a:rPr lang="es-ES" sz="2600" b="1" spc="-10" dirty="0">
                <a:latin typeface="Calibri" panose="020F0502020204030204" pitchFamily="34" charset="0"/>
                <a:cs typeface="Arial" panose="020B0604020202020204" pitchFamily="34" charset="0"/>
              </a:rPr>
              <a:t>Bloque 1: </a:t>
            </a:r>
            <a:r>
              <a:rPr lang="es-ES" sz="2600" spc="-10" dirty="0">
                <a:latin typeface="Calibri" panose="020F0502020204030204" pitchFamily="34" charset="0"/>
                <a:cs typeface="Arial" panose="020B0604020202020204" pitchFamily="34" charset="0"/>
              </a:rPr>
              <a:t>Enfoque estratégico y Programación</a:t>
            </a:r>
          </a:p>
          <a:p>
            <a:pPr marL="246063" lvl="1" indent="-246063">
              <a:buClr>
                <a:srgbClr val="FF6600"/>
              </a:buClr>
            </a:pPr>
            <a:r>
              <a:rPr lang="es-ES" sz="2600" b="1" spc="-10" dirty="0">
                <a:latin typeface="Calibri" panose="020F0502020204030204" pitchFamily="34" charset="0"/>
                <a:cs typeface="Arial" panose="020B0604020202020204" pitchFamily="34" charset="0"/>
              </a:rPr>
              <a:t>Bloque 2: </a:t>
            </a:r>
            <a:r>
              <a:rPr lang="es-ES" sz="2600" spc="-10" dirty="0">
                <a:latin typeface="Calibri" panose="020F0502020204030204" pitchFamily="34" charset="0"/>
                <a:cs typeface="Arial" panose="020B0604020202020204" pitchFamily="34" charset="0"/>
              </a:rPr>
              <a:t>Condiciones para la </a:t>
            </a:r>
            <a:r>
              <a:rPr lang="es-ES" sz="2600" spc="-10" dirty="0" smtClean="0">
                <a:latin typeface="Calibri" panose="020F0502020204030204" pitchFamily="34" charset="0"/>
                <a:cs typeface="Arial" panose="020B0604020202020204" pitchFamily="34" charset="0"/>
              </a:rPr>
              <a:t>elegibilidad </a:t>
            </a:r>
            <a:r>
              <a:rPr lang="es-ES" sz="2600" spc="-10" dirty="0">
                <a:latin typeface="Calibri" panose="020F0502020204030204" pitchFamily="34" charset="0"/>
                <a:cs typeface="Arial" panose="020B0604020202020204" pitchFamily="34" charset="0"/>
              </a:rPr>
              <a:t>y marco de rendimiento</a:t>
            </a:r>
          </a:p>
          <a:p>
            <a:pPr marL="246063" lvl="1" indent="-246063">
              <a:buClr>
                <a:srgbClr val="FF6600"/>
              </a:buClr>
            </a:pPr>
            <a:r>
              <a:rPr lang="es-ES" sz="2600" b="1" spc="-10" dirty="0">
                <a:latin typeface="Calibri" panose="020F0502020204030204" pitchFamily="34" charset="0"/>
                <a:cs typeface="Arial" panose="020B0604020202020204" pitchFamily="34" charset="0"/>
              </a:rPr>
              <a:t>Bloque 3: </a:t>
            </a:r>
            <a:r>
              <a:rPr lang="es-ES" sz="2600" spc="-10" dirty="0">
                <a:latin typeface="Calibri" panose="020F0502020204030204" pitchFamily="34" charset="0"/>
                <a:cs typeface="Arial" panose="020B0604020202020204" pitchFamily="34" charset="0"/>
              </a:rPr>
              <a:t>Seguimiento, Evaluación, Comunicación y Visibilidad </a:t>
            </a:r>
          </a:p>
          <a:p>
            <a:pPr marL="246063" lvl="1" indent="-246063">
              <a:buClr>
                <a:srgbClr val="FF6600"/>
              </a:buClr>
            </a:pPr>
            <a:r>
              <a:rPr lang="es-ES" sz="2600" b="1" spc="-10" dirty="0">
                <a:latin typeface="Calibri" panose="020F0502020204030204" pitchFamily="34" charset="0"/>
                <a:cs typeface="Arial" panose="020B0604020202020204" pitchFamily="34" charset="0"/>
              </a:rPr>
              <a:t>Bloque 4: </a:t>
            </a:r>
            <a:r>
              <a:rPr lang="es-ES" sz="2600" spc="-10" dirty="0">
                <a:latin typeface="Calibri" panose="020F0502020204030204" pitchFamily="34" charset="0"/>
                <a:cs typeface="Arial" panose="020B0604020202020204" pitchFamily="34" charset="0"/>
              </a:rPr>
              <a:t>Apoyo financiero de los fondos </a:t>
            </a:r>
          </a:p>
          <a:p>
            <a:pPr marL="246063" lvl="1" indent="-246063">
              <a:buClr>
                <a:srgbClr val="FF6600"/>
              </a:buClr>
            </a:pPr>
            <a:r>
              <a:rPr lang="es-ES" sz="2600" b="1" spc="-10" dirty="0">
                <a:latin typeface="Calibri" panose="020F0502020204030204" pitchFamily="34" charset="0"/>
                <a:cs typeface="Arial" panose="020B0604020202020204" pitchFamily="34" charset="0"/>
              </a:rPr>
              <a:t>Bloque 5: </a:t>
            </a:r>
            <a:r>
              <a:rPr lang="es-ES" sz="2600" spc="-10" dirty="0">
                <a:latin typeface="Calibri" panose="020F0502020204030204" pitchFamily="34" charset="0"/>
                <a:cs typeface="Arial" panose="020B0604020202020204" pitchFamily="34" charset="0"/>
              </a:rPr>
              <a:t>Gestión y Control </a:t>
            </a:r>
          </a:p>
          <a:p>
            <a:pPr marL="246063" lvl="1" indent="-246063">
              <a:buClr>
                <a:srgbClr val="FF6600"/>
              </a:buClr>
            </a:pPr>
            <a:r>
              <a:rPr lang="es-ES" sz="2600" b="1" spc="-10" dirty="0">
                <a:latin typeface="Calibri" panose="020F0502020204030204" pitchFamily="34" charset="0"/>
                <a:cs typeface="Arial" panose="020B0604020202020204" pitchFamily="34" charset="0"/>
              </a:rPr>
              <a:t>Bloque 6: </a:t>
            </a:r>
            <a:r>
              <a:rPr lang="es-ES" sz="2600" spc="-10" dirty="0">
                <a:latin typeface="Calibri" panose="020F0502020204030204" pitchFamily="34" charset="0"/>
                <a:cs typeface="Arial" panose="020B0604020202020204" pitchFamily="34" charset="0"/>
              </a:rPr>
              <a:t>Gestión financiera</a:t>
            </a:r>
          </a:p>
          <a:p>
            <a:pPr marL="246063" lvl="1" indent="-246063">
              <a:buClr>
                <a:srgbClr val="FF6600"/>
              </a:buClr>
            </a:pPr>
            <a:r>
              <a:rPr lang="es-ES" sz="2600" b="1" spc="-10" dirty="0">
                <a:latin typeface="Calibri" panose="020F0502020204030204" pitchFamily="34" charset="0"/>
                <a:cs typeface="Arial" panose="020B0604020202020204" pitchFamily="34" charset="0"/>
              </a:rPr>
              <a:t>Bloque 7: </a:t>
            </a:r>
            <a:r>
              <a:rPr lang="es-ES" sz="2600" spc="-10" dirty="0" smtClean="0">
                <a:latin typeface="Calibri" panose="020F0502020204030204" pitchFamily="34" charset="0"/>
                <a:cs typeface="Arial" panose="020B0604020202020204" pitchFamily="34" charset="0"/>
              </a:rPr>
              <a:t>Objeto y definiciones. Delegación de competencias</a:t>
            </a:r>
            <a:endParaRPr lang="es-ES" sz="2600" spc="-1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46063" lvl="1" indent="-246063">
              <a:buClr>
                <a:srgbClr val="FF6600"/>
              </a:buClr>
            </a:pPr>
            <a:r>
              <a:rPr lang="es-ES" sz="2600" b="1" spc="-10" dirty="0">
                <a:latin typeface="Calibri" panose="020F0502020204030204" pitchFamily="34" charset="0"/>
                <a:cs typeface="Arial" panose="020B0604020202020204" pitchFamily="34" charset="0"/>
              </a:rPr>
              <a:t>Bloque 8: </a:t>
            </a:r>
            <a:r>
              <a:rPr lang="es-ES" sz="2600" spc="-10" dirty="0">
                <a:latin typeface="Calibri" panose="020F0502020204030204" pitchFamily="34" charset="0"/>
                <a:cs typeface="Arial" panose="020B0604020202020204" pitchFamily="34" charset="0"/>
              </a:rPr>
              <a:t>Marco Financiero </a:t>
            </a:r>
          </a:p>
          <a:p>
            <a:pPr marL="246063" lvl="1" indent="-246063">
              <a:buClr>
                <a:srgbClr val="FF6600"/>
              </a:buClr>
            </a:pPr>
            <a:endParaRPr lang="es-ES" sz="2600" b="1" spc="-1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46063" lvl="1" indent="-246063">
              <a:buClr>
                <a:srgbClr val="FF6600"/>
              </a:buClr>
            </a:pPr>
            <a:endParaRPr lang="es-ES" sz="2600" b="1" spc="-10" dirty="0">
              <a:solidFill>
                <a:srgbClr val="FF66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s-ES" sz="2600" spc="-10" dirty="0" smtClean="0">
              <a:latin typeface="Calibri" panose="020F0502020204030204" pitchFamily="34" charset="0"/>
              <a:cs typeface="Arial"/>
            </a:endParaRPr>
          </a:p>
          <a:p>
            <a:pPr marL="0" indent="0">
              <a:spcAft>
                <a:spcPts val="600"/>
              </a:spcAft>
              <a:buNone/>
            </a:pPr>
            <a:endParaRPr lang="es-ES" sz="2600" spc="-10" dirty="0" smtClean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5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3275856" y="548680"/>
            <a:ext cx="4262432" cy="564672"/>
          </a:xfrm>
        </p:spPr>
        <p:txBody>
          <a:bodyPr/>
          <a:lstStyle/>
          <a:p>
            <a:pPr algn="ctr"/>
            <a:r>
              <a:rPr lang="es-ES" dirty="0" smtClean="0"/>
              <a:t>BLOQUES RDC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24939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6</a:t>
            </a:fld>
            <a:endParaRPr lang="es-ES"/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2555776" y="992120"/>
            <a:ext cx="5688632" cy="564672"/>
          </a:xfrm>
        </p:spPr>
        <p:txBody>
          <a:bodyPr/>
          <a:lstStyle/>
          <a:p>
            <a:pPr algn="ctr"/>
            <a:r>
              <a:rPr lang="es-ES" sz="2600" dirty="0" smtClean="0"/>
              <a:t>CONDICIONES HABILITANTES </a:t>
            </a:r>
            <a:br>
              <a:rPr lang="es-ES" sz="2600" dirty="0" smtClean="0"/>
            </a:br>
            <a:r>
              <a:rPr lang="es-ES" sz="2600" dirty="0" smtClean="0"/>
              <a:t>(art. 11, Anexos III y IV del RDC)</a:t>
            </a:r>
            <a:endParaRPr lang="es-ES" sz="2600" dirty="0"/>
          </a:p>
        </p:txBody>
      </p:sp>
      <p:sp>
        <p:nvSpPr>
          <p:cNvPr id="10" name="Marcador de contenido 4"/>
          <p:cNvSpPr>
            <a:spLocks noGrp="1"/>
          </p:cNvSpPr>
          <p:nvPr>
            <p:ph sz="quarter" idx="4"/>
          </p:nvPr>
        </p:nvSpPr>
        <p:spPr>
          <a:xfrm>
            <a:off x="432048" y="1988840"/>
            <a:ext cx="8244408" cy="4608512"/>
          </a:xfrm>
        </p:spPr>
        <p:txBody>
          <a:bodyPr>
            <a:noAutofit/>
          </a:bodyPr>
          <a:lstStyle/>
          <a:p>
            <a:pPr marL="370840" indent="-342900" algn="just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Sustituyen a las </a:t>
            </a:r>
            <a:r>
              <a:rPr lang="es-ES" sz="2400" b="1" dirty="0">
                <a:solidFill>
                  <a:srgbClr val="FF33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«condiciones ex ante» </a:t>
            </a: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2014-2020.</a:t>
            </a:r>
          </a:p>
          <a:p>
            <a:pPr marL="370840" indent="-342900" algn="just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FF33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Reglamento</a:t>
            </a: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s-ES" sz="2400" b="1" dirty="0">
                <a:solidFill>
                  <a:srgbClr val="FF33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General</a:t>
            </a: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 art. 11 , Anexo III (horizontales) y Anexo IV (temáticas para FEDER, FC y FSE+) </a:t>
            </a:r>
          </a:p>
          <a:p>
            <a:pPr marL="370840" indent="-342900" algn="just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Seguimiento </a:t>
            </a:r>
            <a:r>
              <a:rPr lang="es-ES" sz="2400" b="1" dirty="0">
                <a:solidFill>
                  <a:srgbClr val="FF33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continuo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 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lo largo </a:t>
            </a: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del periodo</a:t>
            </a:r>
          </a:p>
          <a:p>
            <a:pPr marL="370840" indent="-342900" algn="just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El </a:t>
            </a:r>
            <a:r>
              <a:rPr lang="es-ES" sz="2400" b="1" dirty="0">
                <a:solidFill>
                  <a:srgbClr val="FF33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EM 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será</a:t>
            </a:r>
            <a:r>
              <a:rPr lang="es-ES" sz="2400" b="1" dirty="0">
                <a:solidFill>
                  <a:srgbClr val="FF33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responsable</a:t>
            </a:r>
            <a:r>
              <a:rPr lang="es-ES" sz="2400" b="1" dirty="0">
                <a:solidFill>
                  <a:srgbClr val="FF33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de evaluar su cumplimiento</a:t>
            </a:r>
          </a:p>
          <a:p>
            <a:pPr marL="370840" indent="-342900" algn="just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La CE  </a:t>
            </a:r>
            <a:r>
              <a:rPr lang="es-ES" sz="2400" b="1" dirty="0">
                <a:solidFill>
                  <a:srgbClr val="FF33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3 meses para evaluar</a:t>
            </a: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e </a:t>
            </a:r>
            <a:r>
              <a:rPr lang="es-ES" sz="2400" b="1" dirty="0" smtClean="0">
                <a:solidFill>
                  <a:srgbClr val="FF33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informar al EM </a:t>
            </a: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si está de acuerdo con el cumplimiento. </a:t>
            </a:r>
          </a:p>
          <a:p>
            <a:pPr marL="370840" indent="-342900" algn="just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Cada CH  está </a:t>
            </a:r>
            <a:r>
              <a:rPr lang="es-ES" sz="2400" b="1" dirty="0">
                <a:solidFill>
                  <a:srgbClr val="FF33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vinculada a un OE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(o más de uno)</a:t>
            </a:r>
          </a:p>
          <a:p>
            <a:pPr marL="370840" indent="-342900" algn="just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Es de </a:t>
            </a:r>
            <a:r>
              <a:rPr lang="es-ES" sz="2400" b="1" dirty="0">
                <a:solidFill>
                  <a:srgbClr val="FF33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aplicación automática 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si </a:t>
            </a: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el OE resulta 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seleccionado para recibir ayuda. </a:t>
            </a:r>
            <a:endParaRPr lang="es-ES" sz="2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578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7</a:t>
            </a:fld>
            <a:endParaRPr lang="es-ES"/>
          </a:p>
        </p:txBody>
      </p:sp>
      <p:sp>
        <p:nvSpPr>
          <p:cNvPr id="10" name="Marcador de contenido 4"/>
          <p:cNvSpPr>
            <a:spLocks noGrp="1"/>
          </p:cNvSpPr>
          <p:nvPr>
            <p:ph sz="quarter" idx="4"/>
          </p:nvPr>
        </p:nvSpPr>
        <p:spPr>
          <a:xfrm>
            <a:off x="432048" y="1484784"/>
            <a:ext cx="8244408" cy="4608512"/>
          </a:xfrm>
        </p:spPr>
        <p:txBody>
          <a:bodyPr>
            <a:noAutofit/>
          </a:bodyPr>
          <a:lstStyle/>
          <a:p>
            <a:pPr marL="370840" indent="-342900" algn="just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rgbClr val="FF33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Art. 11.5.</a:t>
            </a: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s-ES" sz="2400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No </a:t>
            </a:r>
            <a:r>
              <a:rPr lang="es-ES" sz="2400" i="1" dirty="0">
                <a:latin typeface="Calibri" panose="020F0502020204030204" pitchFamily="34" charset="0"/>
                <a:sym typeface="Wingdings" panose="05000000000000000000" pitchFamily="2" charset="2"/>
              </a:rPr>
              <a:t>se podrá incluir en las </a:t>
            </a:r>
            <a:r>
              <a:rPr lang="es-ES" sz="2400" b="1" i="1" dirty="0">
                <a:latin typeface="Calibri" panose="020F0502020204030204" pitchFamily="34" charset="0"/>
                <a:sym typeface="Wingdings" panose="05000000000000000000" pitchFamily="2" charset="2"/>
              </a:rPr>
              <a:t>solicitudes de pago </a:t>
            </a:r>
            <a:r>
              <a:rPr lang="es-ES" sz="2400" i="1" dirty="0">
                <a:latin typeface="Calibri" panose="020F0502020204030204" pitchFamily="34" charset="0"/>
                <a:sym typeface="Wingdings" panose="05000000000000000000" pitchFamily="2" charset="2"/>
              </a:rPr>
              <a:t>el gasto relativo a operaciones correspondientes al objetivo específico de que se trate hasta que la Comisión haya informado al Estado miembro del cumplimiento de </a:t>
            </a:r>
            <a:r>
              <a:rPr lang="es-ES" sz="2400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la condición favorable… </a:t>
            </a:r>
            <a:r>
              <a:rPr lang="es-ES" sz="2400" i="1" dirty="0" smtClean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[en negociación]</a:t>
            </a:r>
          </a:p>
          <a:p>
            <a:pPr marL="370840" indent="-342900" algn="just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150000"/>
              <a:buFont typeface="Arial" panose="020B0604020202020204" pitchFamily="34" charset="0"/>
              <a:buChar char="•"/>
            </a:pPr>
            <a:endParaRPr lang="es-ES" sz="12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370840" indent="-342900" algn="just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rgbClr val="FF33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Art</a:t>
            </a:r>
            <a:r>
              <a:rPr lang="es-ES" sz="2400" b="1" dirty="0">
                <a:solidFill>
                  <a:srgbClr val="FF33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. 67.3</a:t>
            </a:r>
            <a:r>
              <a:rPr lang="es-ES" sz="2400" b="1" dirty="0" smtClean="0">
                <a:solidFill>
                  <a:srgbClr val="FF33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. </a:t>
            </a:r>
            <a:r>
              <a:rPr lang="es-ES" sz="2400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En la selección de operaciones, la AG: […] </a:t>
            </a:r>
          </a:p>
          <a:p>
            <a:pPr marL="357188" indent="-3175" algn="just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150000"/>
              <a:buNone/>
            </a:pPr>
            <a:r>
              <a:rPr lang="es-ES" sz="2400" b="1" i="1" dirty="0" smtClean="0">
                <a:solidFill>
                  <a:srgbClr val="FF33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b) </a:t>
            </a:r>
            <a:r>
              <a:rPr lang="es-ES" sz="2400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garantizará </a:t>
            </a:r>
            <a:r>
              <a:rPr lang="es-ES" sz="2400" i="1" dirty="0">
                <a:latin typeface="Calibri" panose="020F0502020204030204" pitchFamily="34" charset="0"/>
                <a:sym typeface="Wingdings" panose="05000000000000000000" pitchFamily="2" charset="2"/>
              </a:rPr>
              <a:t>que las operaciones seleccionadas son </a:t>
            </a:r>
            <a:r>
              <a:rPr lang="es-ES" sz="2400" b="1" i="1" dirty="0">
                <a:latin typeface="Calibri" panose="020F0502020204030204" pitchFamily="34" charset="0"/>
                <a:sym typeface="Wingdings" panose="05000000000000000000" pitchFamily="2" charset="2"/>
              </a:rPr>
              <a:t>coherentes</a:t>
            </a:r>
            <a:r>
              <a:rPr lang="es-ES" sz="2400" i="1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s-ES" sz="2400" b="1" i="1" dirty="0">
                <a:latin typeface="Calibri" panose="020F0502020204030204" pitchFamily="34" charset="0"/>
                <a:sym typeface="Wingdings" panose="05000000000000000000" pitchFamily="2" charset="2"/>
              </a:rPr>
              <a:t>con las correspondientes estrategias y documentos de planificación </a:t>
            </a:r>
            <a:r>
              <a:rPr lang="es-ES" sz="2400" i="1" dirty="0">
                <a:latin typeface="Calibri" panose="020F0502020204030204" pitchFamily="34" charset="0"/>
                <a:sym typeface="Wingdings" panose="05000000000000000000" pitchFamily="2" charset="2"/>
              </a:rPr>
              <a:t>establecidos para cumplir las condiciones favorables</a:t>
            </a:r>
            <a:r>
              <a:rPr lang="es-ES" sz="2400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; </a:t>
            </a:r>
            <a:r>
              <a:rPr lang="es-ES" sz="2400" i="1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[en negociación]</a:t>
            </a:r>
            <a:endParaRPr lang="es-ES" sz="2400" i="1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493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8003232" cy="47261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3200" dirty="0" smtClean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</a:rPr>
              <a:t>INTRODUCCIÓN</a:t>
            </a:r>
          </a:p>
          <a:p>
            <a:pPr>
              <a:lnSpc>
                <a:spcPct val="150000"/>
              </a:lnSpc>
            </a:pPr>
            <a:r>
              <a:rPr lang="es-ES" sz="3200" dirty="0" smtClean="0">
                <a:latin typeface="Arial Rounded MT Bold" panose="020F0704030504030204" pitchFamily="34" charset="0"/>
              </a:rPr>
              <a:t>CONDICIONES TEMÁTICAS </a:t>
            </a:r>
            <a:r>
              <a:rPr lang="es-ES" sz="2800" dirty="0" smtClean="0">
                <a:latin typeface="Arial Rounded MT Bold" panose="020F0704030504030204" pitchFamily="34" charset="0"/>
              </a:rPr>
              <a:t>(OP1, 2 y 3)</a:t>
            </a:r>
            <a:endParaRPr lang="es-ES" sz="2800" dirty="0">
              <a:latin typeface="Arial Rounded MT Bold" panose="020F0704030504030204" pitchFamily="34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797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4" y="2142259"/>
            <a:ext cx="8064897" cy="1224136"/>
          </a:xfrm>
        </p:spPr>
        <p:txBody>
          <a:bodyPr>
            <a:noAutofit/>
          </a:bodyPr>
          <a:lstStyle/>
          <a:p>
            <a:pPr marL="0" lvl="1" indent="0" algn="just">
              <a:spcAft>
                <a:spcPts val="1200"/>
              </a:spcAft>
              <a:buClr>
                <a:srgbClr val="FF6600"/>
              </a:buClr>
              <a:buSzPct val="150000"/>
              <a:buNone/>
            </a:pPr>
            <a:r>
              <a:rPr lang="es-ES" b="1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OP1</a:t>
            </a:r>
            <a:r>
              <a:rPr lang="es-ES" b="1" spc="-1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Una </a:t>
            </a:r>
            <a:r>
              <a:rPr lang="es-ES" b="1" spc="-1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Europa más inteligente, promoviendo una transformación económica innovadora e inteligente.</a:t>
            </a:r>
          </a:p>
          <a:p>
            <a:pPr marL="0" lvl="1" indent="0" algn="just">
              <a:spcAft>
                <a:spcPts val="1200"/>
              </a:spcAft>
              <a:buClr>
                <a:srgbClr val="FF6600"/>
              </a:buClr>
              <a:buSzPct val="150000"/>
              <a:buNone/>
            </a:pPr>
            <a:r>
              <a:rPr lang="es-ES" b="1" spc="-1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OP2 Una </a:t>
            </a:r>
            <a:r>
              <a:rPr lang="es-ES" b="1" spc="-1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Europa más verde y baja en carbono, promoviendo una </a:t>
            </a:r>
            <a:r>
              <a:rPr lang="es-ES" b="1" spc="-1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transición </a:t>
            </a:r>
            <a:r>
              <a:rPr lang="es-ES" b="1" spc="-1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energética limpia y equitativa, la inversión verde y azul, la economía circular, la adaptación al cambio climático y la prevención y gestión de riesgos.</a:t>
            </a:r>
          </a:p>
          <a:p>
            <a:pPr marL="0" lvl="1" indent="0" algn="just">
              <a:spcAft>
                <a:spcPts val="1200"/>
              </a:spcAft>
              <a:buClr>
                <a:srgbClr val="FF6600"/>
              </a:buClr>
              <a:buSzPct val="150000"/>
              <a:buNone/>
            </a:pPr>
            <a:r>
              <a:rPr lang="es-ES" b="1" spc="-1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OP3 Una </a:t>
            </a:r>
            <a:r>
              <a:rPr lang="es-ES" b="1" spc="-1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Europa más conectada mediante el refuerzo de la movilidad y la conectividad regional en el ámbito de las TIC</a:t>
            </a:r>
            <a:r>
              <a:rPr lang="es-ES" b="1" spc="-1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b="1" spc="-1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9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ítulo 4"/>
          <p:cNvSpPr txBox="1">
            <a:spLocks/>
          </p:cNvSpPr>
          <p:nvPr/>
        </p:nvSpPr>
        <p:spPr>
          <a:xfrm>
            <a:off x="1259632" y="980728"/>
            <a:ext cx="7056784" cy="564672"/>
          </a:xfrm>
          <a:prstGeom prst="rect">
            <a:avLst/>
          </a:prstGeom>
        </p:spPr>
        <p:txBody>
          <a:bodyPr/>
          <a:lstStyle>
            <a:lvl1pPr algn="just" rtl="0" eaLnBrk="1" latinLnBrk="0" hangingPunct="1">
              <a:spcBef>
                <a:spcPct val="0"/>
              </a:spcBef>
              <a:buNone/>
              <a:defRPr kumimoji="0" sz="2400" b="1" kern="120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 smtClean="0"/>
              <a:t>CONDICIONES HABILITANTES TEMÁTICAS PARA LOS </a:t>
            </a:r>
            <a:r>
              <a:rPr lang="es-ES" dirty="0"/>
              <a:t>O</a:t>
            </a:r>
            <a:r>
              <a:rPr lang="es-ES" dirty="0" smtClean="0"/>
              <a:t>BJETIVOS POLÍTICOS 1, 2, 3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76777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ción1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AC6ADC74A8C2F45A4DA3244830DBBF0" ma:contentTypeVersion="1" ma:contentTypeDescription="Crear nuevo documento." ma:contentTypeScope="" ma:versionID="74b372d6387b91a0fe5383f83963156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b5f0d48ff83a005300e43886532853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FF60177-C429-4F95-B160-F6D8B3B9B2D4}"/>
</file>

<file path=customXml/itemProps2.xml><?xml version="1.0" encoding="utf-8"?>
<ds:datastoreItem xmlns:ds="http://schemas.openxmlformats.org/officeDocument/2006/customXml" ds:itemID="{085CDBE0-8F7C-4B2F-89A0-74C89AA304D4}"/>
</file>

<file path=customXml/itemProps3.xml><?xml version="1.0" encoding="utf-8"?>
<ds:datastoreItem xmlns:ds="http://schemas.openxmlformats.org/officeDocument/2006/customXml" ds:itemID="{838AA439-A4C7-4A7C-ADC5-9FDE84E01EF2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9626</TotalTime>
  <Words>805</Words>
  <Application>Microsoft Office PowerPoint</Application>
  <PresentationFormat>Presentación en pantalla (4:3)</PresentationFormat>
  <Paragraphs>109</Paragraphs>
  <Slides>24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4" baseType="lpstr">
      <vt:lpstr>Arial</vt:lpstr>
      <vt:lpstr>Arial Narrow</vt:lpstr>
      <vt:lpstr>Arial Rounded MT Bold</vt:lpstr>
      <vt:lpstr>Calibri</vt:lpstr>
      <vt:lpstr>Geneva</vt:lpstr>
      <vt:lpstr>Times New Roman</vt:lpstr>
      <vt:lpstr>Wingdings</vt:lpstr>
      <vt:lpstr>Wingdings 2</vt:lpstr>
      <vt:lpstr>Presentación1</vt:lpstr>
      <vt:lpstr>Diseño personalizado</vt:lpstr>
      <vt:lpstr>Presentación de PowerPoint</vt:lpstr>
      <vt:lpstr>Presentación de PowerPoint</vt:lpstr>
      <vt:lpstr>Presentación de PowerPoint</vt:lpstr>
      <vt:lpstr>negociación reglamento general </vt:lpstr>
      <vt:lpstr>BLOQUES RDC</vt:lpstr>
      <vt:lpstr>CONDICIONES HABILITANTES  (art. 11, Anexos III y IV del RDC)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FASES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presentaciones</dc:creator>
  <cp:lastModifiedBy>SGPE</cp:lastModifiedBy>
  <cp:revision>632</cp:revision>
  <cp:lastPrinted>2018-05-29T16:02:43Z</cp:lastPrinted>
  <dcterms:created xsi:type="dcterms:W3CDTF">2012-05-17T08:07:55Z</dcterms:created>
  <dcterms:modified xsi:type="dcterms:W3CDTF">2019-11-21T15:50:28Z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0x010100AAC6ADC74A8C2F45A4DA3244830DBBF0</vt:lpwstr>
  </property>
</Properties>
</file>