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62" r:id="rId3"/>
    <p:sldId id="451" r:id="rId4"/>
    <p:sldId id="624" r:id="rId5"/>
    <p:sldId id="622" r:id="rId6"/>
    <p:sldId id="625" r:id="rId7"/>
    <p:sldId id="626" r:id="rId8"/>
    <p:sldId id="627" r:id="rId9"/>
    <p:sldId id="628" r:id="rId10"/>
    <p:sldId id="630" r:id="rId11"/>
    <p:sldId id="631" r:id="rId12"/>
    <p:sldId id="632" r:id="rId13"/>
    <p:sldId id="606" r:id="rId14"/>
    <p:sldId id="505" r:id="rId15"/>
    <p:sldId id="455" r:id="rId16"/>
    <p:sldId id="604" r:id="rId17"/>
    <p:sldId id="512" r:id="rId18"/>
    <p:sldId id="610" r:id="rId19"/>
    <p:sldId id="620" r:id="rId20"/>
    <p:sldId id="611" r:id="rId21"/>
    <p:sldId id="612" r:id="rId22"/>
    <p:sldId id="605" r:id="rId23"/>
    <p:sldId id="613" r:id="rId24"/>
    <p:sldId id="614" r:id="rId25"/>
    <p:sldId id="615" r:id="rId26"/>
    <p:sldId id="494" r:id="rId27"/>
    <p:sldId id="498" r:id="rId28"/>
    <p:sldId id="616" r:id="rId29"/>
    <p:sldId id="617" r:id="rId30"/>
    <p:sldId id="618" r:id="rId31"/>
    <p:sldId id="599" r:id="rId32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PE" initials="SGPE" lastIdx="1" clrIdx="0">
    <p:extLst>
      <p:ext uri="{19B8F6BF-5375-455C-9EA6-DF929625EA0E}">
        <p15:presenceInfo xmlns:p15="http://schemas.microsoft.com/office/powerpoint/2012/main" userId="SG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02658"/>
    <a:srgbClr val="71DC06"/>
    <a:srgbClr val="FF6600"/>
    <a:srgbClr val="FF3300"/>
    <a:srgbClr val="FF7C80"/>
    <a:srgbClr val="00CCFF"/>
    <a:srgbClr val="FF99FF"/>
    <a:srgbClr val="FFFF66"/>
    <a:srgbClr val="3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133" autoAdjust="0"/>
  </p:normalViewPr>
  <p:slideViewPr>
    <p:cSldViewPr>
      <p:cViewPr varScale="1">
        <p:scale>
          <a:sx n="69" d="100"/>
          <a:sy n="69" d="100"/>
        </p:scale>
        <p:origin x="1590" y="60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-7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86E1-CA6E-44A4-9A66-5B768311B4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8413F8A-3270-4F09-A882-2938E2317468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OP1: Una </a:t>
          </a:r>
          <a:r>
            <a:rPr lang="es-ES" sz="1800" b="1" i="0" dirty="0" smtClean="0">
              <a:latin typeface="Calibri" panose="020F0502020204030204" pitchFamily="34" charset="0"/>
            </a:rPr>
            <a:t>Europa más competitiva e inteligente </a:t>
          </a:r>
          <a:r>
            <a:rPr lang="es-ES" sz="1800" b="0" i="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D2D90862-19A2-47ED-A2F5-CE8D41BD8454}" type="par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90D0E4-216C-4305-8C5C-407FFA4F334C}" type="sib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EE4E7B-A337-488A-B7B8-0AE4B1790248}">
      <dgm:prSet phldrT="[Texto]" custT="1"/>
      <dgm:spPr/>
      <dgm:t>
        <a:bodyPr/>
        <a:lstStyle/>
        <a:p>
          <a:r>
            <a:rPr lang="es-ES" sz="1700" b="0" i="0" dirty="0" smtClean="0">
              <a:latin typeface="Calibri" panose="020F0502020204030204" pitchFamily="34" charset="0"/>
            </a:rPr>
            <a:t>OP2: Una </a:t>
          </a:r>
          <a:r>
            <a:rPr lang="es-ES" sz="1700" b="1" i="0" dirty="0" smtClean="0">
              <a:latin typeface="Calibri" panose="020F0502020204030204" pitchFamily="34" charset="0"/>
            </a:rPr>
            <a:t>Europa</a:t>
          </a:r>
          <a:r>
            <a:rPr lang="es-ES" sz="1700" b="0" i="0" dirty="0" smtClean="0">
              <a:latin typeface="Calibri" panose="020F0502020204030204" pitchFamily="34" charset="0"/>
            </a:rPr>
            <a:t> </a:t>
          </a:r>
          <a:r>
            <a:rPr lang="es-ES" sz="1700" b="1" i="0" dirty="0" smtClean="0">
              <a:latin typeface="Calibri" panose="020F0502020204030204" pitchFamily="34" charset="0"/>
            </a:rPr>
            <a:t>más verde, baja en carbono hacia una economía cero en carbono y </a:t>
          </a:r>
          <a:r>
            <a:rPr lang="es-ES" sz="1700" b="1" i="0" dirty="0" err="1" smtClean="0">
              <a:latin typeface="Calibri" panose="020F0502020204030204" pitchFamily="34" charset="0"/>
            </a:rPr>
            <a:t>resiliente</a:t>
          </a:r>
          <a:r>
            <a:rPr lang="es-ES" sz="1700" b="1" i="0" dirty="0" smtClean="0">
              <a:latin typeface="Calibri" panose="020F0502020204030204" pitchFamily="34" charset="0"/>
            </a:rPr>
            <a:t>, </a:t>
          </a:r>
          <a:r>
            <a:rPr lang="es-ES" sz="1700" b="0" i="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y mitigación climática y la prevención y gestión de riesgos. </a:t>
          </a:r>
          <a:endParaRPr lang="fr-FR" sz="1700" b="0" i="0" dirty="0">
            <a:latin typeface="Calibri" panose="020F0502020204030204" pitchFamily="34" charset="0"/>
          </a:endParaRPr>
        </a:p>
      </dgm:t>
    </dgm:pt>
    <dgm:pt modelId="{5A2E8A3F-837F-48AB-A707-E8618AB7E52E}" type="par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BDDD011-1C2E-439B-B489-398A847BE02F}" type="sib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FBC84A-C209-410D-B8FD-5DB6D64318E1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OP4: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social e inclusiva </a:t>
          </a:r>
          <a:r>
            <a:rPr lang="es-ES" sz="1800" b="0" i="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82755334-2FE4-477F-8398-9EC328953143}" type="par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BA03B0B-D34D-4EE4-8B77-72764599BC14}" type="sib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9D2AAF5-51F5-49E9-ADFF-7226BD0EDA73}">
      <dgm:prSet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OP3: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conectada </a:t>
          </a:r>
          <a:r>
            <a:rPr lang="es-ES" sz="1800" b="0" i="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5868FCA9-0420-491A-9A8E-5CA8EABE17D0}" type="par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4A021E8-A88A-404F-A64B-F3419AAA1BD3}" type="sib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9065E8-D92D-4B1C-8EDA-1F162EA1FA5B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OP5: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dirty="0" smtClean="0">
              <a:latin typeface="Calibri" panose="020F0502020204030204" pitchFamily="34" charset="0"/>
            </a:rPr>
            <a:t>, promoviendo el desarrollo sostenible e integrado de todo tipo de territorios y las iniciativas locales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1FF419F6-30AC-4BB1-A079-87F7DAF2D8E9}" type="par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0095B1-C5E3-440A-B1F0-2A90C94F0439}" type="sib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14CF653-3F95-45F6-B46D-16AE99C4AFCD}" type="pres">
      <dgm:prSet presAssocID="{725586E1-CA6E-44A4-9A66-5B768311B4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FA59E0D-F268-4EE7-823C-C60C95BA5187}" type="pres">
      <dgm:prSet presAssocID="{725586E1-CA6E-44A4-9A66-5B768311B4F9}" presName="Name1" presStyleCnt="0"/>
      <dgm:spPr/>
      <dgm:t>
        <a:bodyPr/>
        <a:lstStyle/>
        <a:p>
          <a:endParaRPr lang="es-ES"/>
        </a:p>
      </dgm:t>
    </dgm:pt>
    <dgm:pt modelId="{83AC821F-2289-429B-9D1C-6D82FD4595AA}" type="pres">
      <dgm:prSet presAssocID="{725586E1-CA6E-44A4-9A66-5B768311B4F9}" presName="cycle" presStyleCnt="0"/>
      <dgm:spPr/>
      <dgm:t>
        <a:bodyPr/>
        <a:lstStyle/>
        <a:p>
          <a:endParaRPr lang="es-ES"/>
        </a:p>
      </dgm:t>
    </dgm:pt>
    <dgm:pt modelId="{A3E582BA-7517-4DC0-9611-8F6CEA62247B}" type="pres">
      <dgm:prSet presAssocID="{725586E1-CA6E-44A4-9A66-5B768311B4F9}" presName="srcNode" presStyleLbl="node1" presStyleIdx="0" presStyleCnt="5"/>
      <dgm:spPr/>
      <dgm:t>
        <a:bodyPr/>
        <a:lstStyle/>
        <a:p>
          <a:endParaRPr lang="es-ES"/>
        </a:p>
      </dgm:t>
    </dgm:pt>
    <dgm:pt modelId="{1B0ABBDB-5B7C-4B11-A511-058096FA4E42}" type="pres">
      <dgm:prSet presAssocID="{725586E1-CA6E-44A4-9A66-5B768311B4F9}" presName="conn" presStyleLbl="parChTrans1D2" presStyleIdx="0" presStyleCnt="1"/>
      <dgm:spPr/>
      <dgm:t>
        <a:bodyPr/>
        <a:lstStyle/>
        <a:p>
          <a:endParaRPr lang="es-ES"/>
        </a:p>
      </dgm:t>
    </dgm:pt>
    <dgm:pt modelId="{011CB49F-C470-466D-864D-B6177950A07E}" type="pres">
      <dgm:prSet presAssocID="{725586E1-CA6E-44A4-9A66-5B768311B4F9}" presName="extraNode" presStyleLbl="node1" presStyleIdx="0" presStyleCnt="5"/>
      <dgm:spPr/>
      <dgm:t>
        <a:bodyPr/>
        <a:lstStyle/>
        <a:p>
          <a:endParaRPr lang="es-ES"/>
        </a:p>
      </dgm:t>
    </dgm:pt>
    <dgm:pt modelId="{1F35CE95-8A54-487E-9D1D-64C57FD8EF92}" type="pres">
      <dgm:prSet presAssocID="{725586E1-CA6E-44A4-9A66-5B768311B4F9}" presName="dstNode" presStyleLbl="node1" presStyleIdx="0" presStyleCnt="5"/>
      <dgm:spPr/>
      <dgm:t>
        <a:bodyPr/>
        <a:lstStyle/>
        <a:p>
          <a:endParaRPr lang="es-ES"/>
        </a:p>
      </dgm:t>
    </dgm:pt>
    <dgm:pt modelId="{7D33D6AE-588D-4AEE-9D83-C971FF7E3DA8}" type="pres">
      <dgm:prSet presAssocID="{A8413F8A-3270-4F09-A882-2938E2317468}" presName="text_1" presStyleLbl="node1" presStyleIdx="0" presStyleCnt="5" custScaleY="109146" custLinFactNeighborY="-17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82EA4-0DF8-46E8-9413-F881B257BD67}" type="pres">
      <dgm:prSet presAssocID="{A8413F8A-3270-4F09-A882-2938E2317468}" presName="accent_1" presStyleCnt="0"/>
      <dgm:spPr/>
      <dgm:t>
        <a:bodyPr/>
        <a:lstStyle/>
        <a:p>
          <a:endParaRPr lang="es-ES"/>
        </a:p>
      </dgm:t>
    </dgm:pt>
    <dgm:pt modelId="{DB18C278-BB56-4C65-80D4-616A4581F3A9}" type="pres">
      <dgm:prSet presAssocID="{A8413F8A-3270-4F09-A882-2938E2317468}" presName="accentRepeatNode" presStyleLbl="solidFgAcc1" presStyleIdx="0" presStyleCnt="5" custLinFactNeighborY="-8775"/>
      <dgm:spPr/>
      <dgm:t>
        <a:bodyPr/>
        <a:lstStyle/>
        <a:p>
          <a:endParaRPr lang="es-ES"/>
        </a:p>
      </dgm:t>
    </dgm:pt>
    <dgm:pt modelId="{0BA68325-3889-4426-A704-BC61406D3E93}" type="pres">
      <dgm:prSet presAssocID="{CCEE4E7B-A337-488A-B7B8-0AE4B1790248}" presName="text_2" presStyleLbl="node1" presStyleIdx="1" presStyleCnt="5" custScaleY="22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6AEA2-6D5C-4135-8BED-107C531A9E40}" type="pres">
      <dgm:prSet presAssocID="{CCEE4E7B-A337-488A-B7B8-0AE4B1790248}" presName="accent_2" presStyleCnt="0"/>
      <dgm:spPr/>
      <dgm:t>
        <a:bodyPr/>
        <a:lstStyle/>
        <a:p>
          <a:endParaRPr lang="es-ES"/>
        </a:p>
      </dgm:t>
    </dgm:pt>
    <dgm:pt modelId="{75D12C56-4D88-4D0B-9F5F-2CC921FC7B62}" type="pres">
      <dgm:prSet presAssocID="{CCEE4E7B-A337-488A-B7B8-0AE4B1790248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388CD23C-1CDE-4457-8940-F26F4FD0F0F4}" type="pres">
      <dgm:prSet presAssocID="{A9D2AAF5-51F5-49E9-ADFF-7226BD0EDA73}" presName="text_3" presStyleLbl="node1" presStyleIdx="2" presStyleCnt="5" custLinFactNeighborY="27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E4DDF-B0D1-4000-85AB-94BFB82DECBD}" type="pres">
      <dgm:prSet presAssocID="{A9D2AAF5-51F5-49E9-ADFF-7226BD0EDA73}" presName="accent_3" presStyleCnt="0"/>
      <dgm:spPr/>
      <dgm:t>
        <a:bodyPr/>
        <a:lstStyle/>
        <a:p>
          <a:endParaRPr lang="es-ES"/>
        </a:p>
      </dgm:t>
    </dgm:pt>
    <dgm:pt modelId="{9C3428FB-9092-4F6F-B900-862DAC27B193}" type="pres">
      <dgm:prSet presAssocID="{A9D2AAF5-51F5-49E9-ADFF-7226BD0EDA73}" presName="accentRepeatNode" presStyleLbl="solidFgAcc1" presStyleIdx="2" presStyleCnt="5" custLinFactNeighborY="14608"/>
      <dgm:spPr/>
      <dgm:t>
        <a:bodyPr/>
        <a:lstStyle/>
        <a:p>
          <a:endParaRPr lang="es-ES"/>
        </a:p>
      </dgm:t>
    </dgm:pt>
    <dgm:pt modelId="{E4B269C3-88D8-46D9-9D02-60AF33970840}" type="pres">
      <dgm:prSet presAssocID="{F7FBC84A-C209-410D-B8FD-5DB6D64318E1}" presName="text_4" presStyleLbl="node1" presStyleIdx="3" presStyleCnt="5" custScaleY="116103" custLinFactNeighborY="-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AE8C7-85FF-4E35-A2BE-9F4FA08D2046}" type="pres">
      <dgm:prSet presAssocID="{F7FBC84A-C209-410D-B8FD-5DB6D64318E1}" presName="accent_4" presStyleCnt="0"/>
      <dgm:spPr/>
      <dgm:t>
        <a:bodyPr/>
        <a:lstStyle/>
        <a:p>
          <a:endParaRPr lang="es-ES"/>
        </a:p>
      </dgm:t>
    </dgm:pt>
    <dgm:pt modelId="{C48F81C0-86E8-4218-92AC-9F61869C021B}" type="pres">
      <dgm:prSet presAssocID="{F7FBC84A-C209-410D-B8FD-5DB6D64318E1}" presName="accentRepeatNode" presStyleLbl="solidFgAcc1" presStyleIdx="3" presStyleCnt="5" custLinFactNeighborY="3003"/>
      <dgm:spPr/>
      <dgm:t>
        <a:bodyPr/>
        <a:lstStyle/>
        <a:p>
          <a:endParaRPr lang="es-ES"/>
        </a:p>
      </dgm:t>
    </dgm:pt>
    <dgm:pt modelId="{4389CC6B-EFD1-4697-99B1-EF43B70BA2B5}" type="pres">
      <dgm:prSet presAssocID="{BF9065E8-D92D-4B1C-8EDA-1F162EA1FA5B}" presName="text_5" presStyleLbl="node1" presStyleIdx="4" presStyleCnt="5" custScaleY="166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0CB19-BA5C-4EAB-90A7-9A7AD4688C89}" type="pres">
      <dgm:prSet presAssocID="{BF9065E8-D92D-4B1C-8EDA-1F162EA1FA5B}" presName="accent_5" presStyleCnt="0"/>
      <dgm:spPr/>
      <dgm:t>
        <a:bodyPr/>
        <a:lstStyle/>
        <a:p>
          <a:endParaRPr lang="es-ES"/>
        </a:p>
      </dgm:t>
    </dgm:pt>
    <dgm:pt modelId="{A90975B8-B425-4151-A6C7-56C8F118DAE8}" type="pres">
      <dgm:prSet presAssocID="{BF9065E8-D92D-4B1C-8EDA-1F162EA1FA5B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4D2AEE4B-3034-4997-A08A-4C1E87501675}" type="presOf" srcId="{CCEE4E7B-A337-488A-B7B8-0AE4B1790248}" destId="{0BA68325-3889-4426-A704-BC61406D3E93}" srcOrd="0" destOrd="0" presId="urn:microsoft.com/office/officeart/2008/layout/VerticalCurvedList"/>
    <dgm:cxn modelId="{0CD0941F-C7B3-4E2C-A44E-949593A51F17}" type="presOf" srcId="{F7FBC84A-C209-410D-B8FD-5DB6D64318E1}" destId="{E4B269C3-88D8-46D9-9D02-60AF33970840}" srcOrd="0" destOrd="0" presId="urn:microsoft.com/office/officeart/2008/layout/VerticalCurvedList"/>
    <dgm:cxn modelId="{E9BC0ABB-7937-426A-B68C-E32CF8B42FAB}" type="presOf" srcId="{A9D2AAF5-51F5-49E9-ADFF-7226BD0EDA73}" destId="{388CD23C-1CDE-4457-8940-F26F4FD0F0F4}" srcOrd="0" destOrd="0" presId="urn:microsoft.com/office/officeart/2008/layout/VerticalCurvedList"/>
    <dgm:cxn modelId="{2AAB4551-B33E-4B5E-A4CE-3FF3050EF075}" type="presOf" srcId="{A8413F8A-3270-4F09-A882-2938E2317468}" destId="{7D33D6AE-588D-4AEE-9D83-C971FF7E3DA8}" srcOrd="0" destOrd="0" presId="urn:microsoft.com/office/officeart/2008/layout/VerticalCurvedList"/>
    <dgm:cxn modelId="{9A5951ED-8D98-4B1B-838C-FA29399E0FD8}" srcId="{725586E1-CA6E-44A4-9A66-5B768311B4F9}" destId="{BF9065E8-D92D-4B1C-8EDA-1F162EA1FA5B}" srcOrd="4" destOrd="0" parTransId="{1FF419F6-30AC-4BB1-A079-87F7DAF2D8E9}" sibTransId="{7D0095B1-C5E3-440A-B1F0-2A90C94F0439}"/>
    <dgm:cxn modelId="{A0706EC8-5E8B-411C-A7E1-305C5F5DC7E6}" srcId="{725586E1-CA6E-44A4-9A66-5B768311B4F9}" destId="{A8413F8A-3270-4F09-A882-2938E2317468}" srcOrd="0" destOrd="0" parTransId="{D2D90862-19A2-47ED-A2F5-CE8D41BD8454}" sibTransId="{8390D0E4-216C-4305-8C5C-407FFA4F334C}"/>
    <dgm:cxn modelId="{BFE98C7F-F95E-407C-A60A-B896F5039E97}" type="presOf" srcId="{725586E1-CA6E-44A4-9A66-5B768311B4F9}" destId="{B14CF653-3F95-45F6-B46D-16AE99C4AFCD}" srcOrd="0" destOrd="0" presId="urn:microsoft.com/office/officeart/2008/layout/VerticalCurvedList"/>
    <dgm:cxn modelId="{E2224C74-FB50-41C8-9929-F055590D1EAD}" srcId="{725586E1-CA6E-44A4-9A66-5B768311B4F9}" destId="{CCEE4E7B-A337-488A-B7B8-0AE4B1790248}" srcOrd="1" destOrd="0" parTransId="{5A2E8A3F-837F-48AB-A707-E8618AB7E52E}" sibTransId="{ABDDD011-1C2E-439B-B489-398A847BE02F}"/>
    <dgm:cxn modelId="{DD8FA1E3-35C4-440B-B38A-EDC3F47F6B94}" srcId="{725586E1-CA6E-44A4-9A66-5B768311B4F9}" destId="{A9D2AAF5-51F5-49E9-ADFF-7226BD0EDA73}" srcOrd="2" destOrd="0" parTransId="{5868FCA9-0420-491A-9A8E-5CA8EABE17D0}" sibTransId="{E4A021E8-A88A-404F-A64B-F3419AAA1BD3}"/>
    <dgm:cxn modelId="{1A97051E-F61D-4094-BB9A-CBDC162FDC2A}" type="presOf" srcId="{8390D0E4-216C-4305-8C5C-407FFA4F334C}" destId="{1B0ABBDB-5B7C-4B11-A511-058096FA4E42}" srcOrd="0" destOrd="0" presId="urn:microsoft.com/office/officeart/2008/layout/VerticalCurvedList"/>
    <dgm:cxn modelId="{03B9690C-48B3-4673-BFA7-83D56B534C72}" type="presOf" srcId="{BF9065E8-D92D-4B1C-8EDA-1F162EA1FA5B}" destId="{4389CC6B-EFD1-4697-99B1-EF43B70BA2B5}" srcOrd="0" destOrd="0" presId="urn:microsoft.com/office/officeart/2008/layout/VerticalCurvedList"/>
    <dgm:cxn modelId="{D3362248-EEDC-48B4-8D29-3AD5D83AEBA4}" srcId="{725586E1-CA6E-44A4-9A66-5B768311B4F9}" destId="{F7FBC84A-C209-410D-B8FD-5DB6D64318E1}" srcOrd="3" destOrd="0" parTransId="{82755334-2FE4-477F-8398-9EC328953143}" sibTransId="{6BA03B0B-D34D-4EE4-8B77-72764599BC14}"/>
    <dgm:cxn modelId="{2D9B3A4F-1D7D-453D-A0D3-C19218C42DB0}" type="presParOf" srcId="{B14CF653-3F95-45F6-B46D-16AE99C4AFCD}" destId="{6FA59E0D-F268-4EE7-823C-C60C95BA5187}" srcOrd="0" destOrd="0" presId="urn:microsoft.com/office/officeart/2008/layout/VerticalCurvedList"/>
    <dgm:cxn modelId="{20DFBFE9-B879-48B5-AD25-C14E1704C1A3}" type="presParOf" srcId="{6FA59E0D-F268-4EE7-823C-C60C95BA5187}" destId="{83AC821F-2289-429B-9D1C-6D82FD4595AA}" srcOrd="0" destOrd="0" presId="urn:microsoft.com/office/officeart/2008/layout/VerticalCurvedList"/>
    <dgm:cxn modelId="{E8D8DC8B-4F14-43CC-9BA9-C75EC76B88F7}" type="presParOf" srcId="{83AC821F-2289-429B-9D1C-6D82FD4595AA}" destId="{A3E582BA-7517-4DC0-9611-8F6CEA62247B}" srcOrd="0" destOrd="0" presId="urn:microsoft.com/office/officeart/2008/layout/VerticalCurvedList"/>
    <dgm:cxn modelId="{D4BBCB2E-1777-4315-956A-FC40F03C8967}" type="presParOf" srcId="{83AC821F-2289-429B-9D1C-6D82FD4595AA}" destId="{1B0ABBDB-5B7C-4B11-A511-058096FA4E42}" srcOrd="1" destOrd="0" presId="urn:microsoft.com/office/officeart/2008/layout/VerticalCurvedList"/>
    <dgm:cxn modelId="{2B100805-F6A5-4366-BDDC-5FC1ECC5559E}" type="presParOf" srcId="{83AC821F-2289-429B-9D1C-6D82FD4595AA}" destId="{011CB49F-C470-466D-864D-B6177950A07E}" srcOrd="2" destOrd="0" presId="urn:microsoft.com/office/officeart/2008/layout/VerticalCurvedList"/>
    <dgm:cxn modelId="{9B03052F-396D-4489-8D75-71C5C79ECC53}" type="presParOf" srcId="{83AC821F-2289-429B-9D1C-6D82FD4595AA}" destId="{1F35CE95-8A54-487E-9D1D-64C57FD8EF92}" srcOrd="3" destOrd="0" presId="urn:microsoft.com/office/officeart/2008/layout/VerticalCurvedList"/>
    <dgm:cxn modelId="{A3017FB7-8579-4197-8E8A-F1393C205BA2}" type="presParOf" srcId="{6FA59E0D-F268-4EE7-823C-C60C95BA5187}" destId="{7D33D6AE-588D-4AEE-9D83-C971FF7E3DA8}" srcOrd="1" destOrd="0" presId="urn:microsoft.com/office/officeart/2008/layout/VerticalCurvedList"/>
    <dgm:cxn modelId="{A2128E6F-2C44-4181-8C08-43395E3F43F1}" type="presParOf" srcId="{6FA59E0D-F268-4EE7-823C-C60C95BA5187}" destId="{92A82EA4-0DF8-46E8-9413-F881B257BD67}" srcOrd="2" destOrd="0" presId="urn:microsoft.com/office/officeart/2008/layout/VerticalCurvedList"/>
    <dgm:cxn modelId="{67218585-F6A9-41F4-8C18-C14CC3E24652}" type="presParOf" srcId="{92A82EA4-0DF8-46E8-9413-F881B257BD67}" destId="{DB18C278-BB56-4C65-80D4-616A4581F3A9}" srcOrd="0" destOrd="0" presId="urn:microsoft.com/office/officeart/2008/layout/VerticalCurvedList"/>
    <dgm:cxn modelId="{6B024846-2A94-4619-8A66-46972E344180}" type="presParOf" srcId="{6FA59E0D-F268-4EE7-823C-C60C95BA5187}" destId="{0BA68325-3889-4426-A704-BC61406D3E93}" srcOrd="3" destOrd="0" presId="urn:microsoft.com/office/officeart/2008/layout/VerticalCurvedList"/>
    <dgm:cxn modelId="{5CA1A140-1256-474E-A448-900BA3EE8F7D}" type="presParOf" srcId="{6FA59E0D-F268-4EE7-823C-C60C95BA5187}" destId="{F0A6AEA2-6D5C-4135-8BED-107C531A9E40}" srcOrd="4" destOrd="0" presId="urn:microsoft.com/office/officeart/2008/layout/VerticalCurvedList"/>
    <dgm:cxn modelId="{0EA9C448-C9B1-4238-8FA9-6BAF87056190}" type="presParOf" srcId="{F0A6AEA2-6D5C-4135-8BED-107C531A9E40}" destId="{75D12C56-4D88-4D0B-9F5F-2CC921FC7B62}" srcOrd="0" destOrd="0" presId="urn:microsoft.com/office/officeart/2008/layout/VerticalCurvedList"/>
    <dgm:cxn modelId="{57E6B85C-AF7F-485B-8BA5-D377F99105E2}" type="presParOf" srcId="{6FA59E0D-F268-4EE7-823C-C60C95BA5187}" destId="{388CD23C-1CDE-4457-8940-F26F4FD0F0F4}" srcOrd="5" destOrd="0" presId="urn:microsoft.com/office/officeart/2008/layout/VerticalCurvedList"/>
    <dgm:cxn modelId="{792211A7-5B7F-4F59-BB25-D71933661760}" type="presParOf" srcId="{6FA59E0D-F268-4EE7-823C-C60C95BA5187}" destId="{270E4DDF-B0D1-4000-85AB-94BFB82DECBD}" srcOrd="6" destOrd="0" presId="urn:microsoft.com/office/officeart/2008/layout/VerticalCurvedList"/>
    <dgm:cxn modelId="{CFF10A4D-0EF6-4ED7-BB71-B42DF6B80A55}" type="presParOf" srcId="{270E4DDF-B0D1-4000-85AB-94BFB82DECBD}" destId="{9C3428FB-9092-4F6F-B900-862DAC27B193}" srcOrd="0" destOrd="0" presId="urn:microsoft.com/office/officeart/2008/layout/VerticalCurvedList"/>
    <dgm:cxn modelId="{387D49F2-4F3F-452C-B474-C9C9F94DFF9B}" type="presParOf" srcId="{6FA59E0D-F268-4EE7-823C-C60C95BA5187}" destId="{E4B269C3-88D8-46D9-9D02-60AF33970840}" srcOrd="7" destOrd="0" presId="urn:microsoft.com/office/officeart/2008/layout/VerticalCurvedList"/>
    <dgm:cxn modelId="{7A05AF7A-C965-46E4-887F-C2F5012D4568}" type="presParOf" srcId="{6FA59E0D-F268-4EE7-823C-C60C95BA5187}" destId="{869AE8C7-85FF-4E35-A2BE-9F4FA08D2046}" srcOrd="8" destOrd="0" presId="urn:microsoft.com/office/officeart/2008/layout/VerticalCurvedList"/>
    <dgm:cxn modelId="{C9331A4C-EECB-40A3-A3D7-0282FFCF8872}" type="presParOf" srcId="{869AE8C7-85FF-4E35-A2BE-9F4FA08D2046}" destId="{C48F81C0-86E8-4218-92AC-9F61869C021B}" srcOrd="0" destOrd="0" presId="urn:microsoft.com/office/officeart/2008/layout/VerticalCurvedList"/>
    <dgm:cxn modelId="{FCCF8809-E7FF-43FB-8B6C-8F68A1B5B404}" type="presParOf" srcId="{6FA59E0D-F268-4EE7-823C-C60C95BA5187}" destId="{4389CC6B-EFD1-4697-99B1-EF43B70BA2B5}" srcOrd="9" destOrd="0" presId="urn:microsoft.com/office/officeart/2008/layout/VerticalCurvedList"/>
    <dgm:cxn modelId="{B6B824C1-FC69-443E-8F1D-15CD99AED820}" type="presParOf" srcId="{6FA59E0D-F268-4EE7-823C-C60C95BA5187}" destId="{69D0CB19-BA5C-4EAB-90A7-9A7AD4688C89}" srcOrd="10" destOrd="0" presId="urn:microsoft.com/office/officeart/2008/layout/VerticalCurvedList"/>
    <dgm:cxn modelId="{1E9E4BA7-74C4-4C6E-ACC6-E959C866C7CA}" type="presParOf" srcId="{69D0CB19-BA5C-4EAB-90A7-9A7AD4688C89}" destId="{A90975B8-B425-4151-A6C7-56C8F118DA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BBDB-5B7C-4B11-A511-058096FA4E42}">
      <dsp:nvSpPr>
        <dsp:cNvPr id="0" name=""/>
        <dsp:cNvSpPr/>
      </dsp:nvSpPr>
      <dsp:spPr>
        <a:xfrm>
          <a:off x="-6133037" y="-940227"/>
          <a:ext cx="7300682" cy="730068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D6AE-588D-4AEE-9D83-C971FF7E3DA8}">
      <dsp:nvSpPr>
        <dsp:cNvPr id="0" name=""/>
        <dsp:cNvSpPr/>
      </dsp:nvSpPr>
      <dsp:spPr>
        <a:xfrm>
          <a:off x="510212" y="185008"/>
          <a:ext cx="5569369" cy="740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OP1: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 más competitiva e inteligente </a:t>
          </a:r>
          <a:r>
            <a:rPr lang="es-ES" sz="1800" b="0" i="0" kern="120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185008"/>
        <a:ext cx="5569369" cy="740249"/>
      </dsp:txXfrm>
    </dsp:sp>
    <dsp:sp modelId="{DB18C278-BB56-4C65-80D4-616A4581F3A9}">
      <dsp:nvSpPr>
        <dsp:cNvPr id="0" name=""/>
        <dsp:cNvSpPr/>
      </dsp:nvSpPr>
      <dsp:spPr>
        <a:xfrm>
          <a:off x="86325" y="177827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68325-3889-4426-A704-BC61406D3E93}">
      <dsp:nvSpPr>
        <dsp:cNvPr id="0" name=""/>
        <dsp:cNvSpPr/>
      </dsp:nvSpPr>
      <dsp:spPr>
        <a:xfrm>
          <a:off x="996204" y="937947"/>
          <a:ext cx="5083376" cy="15103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 smtClean="0">
              <a:latin typeface="Calibri" panose="020F0502020204030204" pitchFamily="34" charset="0"/>
            </a:rPr>
            <a:t>OP2: Una </a:t>
          </a:r>
          <a:r>
            <a:rPr lang="es-ES" sz="1700" b="1" i="0" kern="1200" dirty="0" smtClean="0">
              <a:latin typeface="Calibri" panose="020F0502020204030204" pitchFamily="34" charset="0"/>
            </a:rPr>
            <a:t>Europa</a:t>
          </a:r>
          <a:r>
            <a:rPr lang="es-ES" sz="1700" b="0" i="0" kern="1200" dirty="0" smtClean="0">
              <a:latin typeface="Calibri" panose="020F0502020204030204" pitchFamily="34" charset="0"/>
            </a:rPr>
            <a:t> </a:t>
          </a:r>
          <a:r>
            <a:rPr lang="es-ES" sz="1700" b="1" i="0" kern="1200" dirty="0" smtClean="0">
              <a:latin typeface="Calibri" panose="020F0502020204030204" pitchFamily="34" charset="0"/>
            </a:rPr>
            <a:t>más verde, baja en carbono hacia una economía cero en carbono y </a:t>
          </a:r>
          <a:r>
            <a:rPr lang="es-ES" sz="1700" b="1" i="0" kern="1200" dirty="0" err="1" smtClean="0">
              <a:latin typeface="Calibri" panose="020F0502020204030204" pitchFamily="34" charset="0"/>
            </a:rPr>
            <a:t>resiliente</a:t>
          </a:r>
          <a:r>
            <a:rPr lang="es-ES" sz="1700" b="1" i="0" kern="1200" dirty="0" smtClean="0">
              <a:latin typeface="Calibri" panose="020F0502020204030204" pitchFamily="34" charset="0"/>
            </a:rPr>
            <a:t>, </a:t>
          </a:r>
          <a:r>
            <a:rPr lang="es-ES" sz="1700" b="0" i="0" kern="120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y mitigación climática y la prevención y gestión de riesgos. </a:t>
          </a:r>
          <a:endParaRPr lang="fr-FR" sz="1700" b="0" i="0" kern="1200" dirty="0">
            <a:latin typeface="Calibri" panose="020F0502020204030204" pitchFamily="34" charset="0"/>
          </a:endParaRPr>
        </a:p>
      </dsp:txBody>
      <dsp:txXfrm>
        <a:off x="996204" y="937947"/>
        <a:ext cx="5083376" cy="1510326"/>
      </dsp:txXfrm>
    </dsp:sp>
    <dsp:sp modelId="{75D12C56-4D88-4D0B-9F5F-2CC921FC7B62}">
      <dsp:nvSpPr>
        <dsp:cNvPr id="0" name=""/>
        <dsp:cNvSpPr/>
      </dsp:nvSpPr>
      <dsp:spPr>
        <a:xfrm>
          <a:off x="572317" y="1269223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CD23C-1CDE-4457-8940-F26F4FD0F0F4}">
      <dsp:nvSpPr>
        <dsp:cNvPr id="0" name=""/>
        <dsp:cNvSpPr/>
      </dsp:nvSpPr>
      <dsp:spPr>
        <a:xfrm>
          <a:off x="1145365" y="2560248"/>
          <a:ext cx="4934216" cy="6782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OP3: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conectada </a:t>
          </a:r>
          <a:r>
            <a:rPr lang="es-ES" sz="1800" b="0" i="0" kern="120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1145365" y="2560248"/>
        <a:ext cx="4934216" cy="678219"/>
      </dsp:txXfrm>
    </dsp:sp>
    <dsp:sp modelId="{9C3428FB-9092-4F6F-B900-862DAC27B193}">
      <dsp:nvSpPr>
        <dsp:cNvPr id="0" name=""/>
        <dsp:cNvSpPr/>
      </dsp:nvSpPr>
      <dsp:spPr>
        <a:xfrm>
          <a:off x="721477" y="2410070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269C3-88D8-46D9-9D02-60AF33970840}">
      <dsp:nvSpPr>
        <dsp:cNvPr id="0" name=""/>
        <dsp:cNvSpPr/>
      </dsp:nvSpPr>
      <dsp:spPr>
        <a:xfrm>
          <a:off x="996204" y="3327873"/>
          <a:ext cx="5083376" cy="787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OP4: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social e inclusiva </a:t>
          </a:r>
          <a:r>
            <a:rPr lang="es-ES" sz="1800" b="0" i="0" kern="120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996204" y="3327873"/>
        <a:ext cx="5083376" cy="787433"/>
      </dsp:txXfrm>
    </dsp:sp>
    <dsp:sp modelId="{C48F81C0-86E8-4218-92AC-9F61869C021B}">
      <dsp:nvSpPr>
        <dsp:cNvPr id="0" name=""/>
        <dsp:cNvSpPr/>
      </dsp:nvSpPr>
      <dsp:spPr>
        <a:xfrm>
          <a:off x="572317" y="3328689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CC6B-EFD1-4697-99B1-EF43B70BA2B5}">
      <dsp:nvSpPr>
        <dsp:cNvPr id="0" name=""/>
        <dsp:cNvSpPr/>
      </dsp:nvSpPr>
      <dsp:spPr>
        <a:xfrm>
          <a:off x="510212" y="4178975"/>
          <a:ext cx="5569369" cy="11302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OP5: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kern="1200" dirty="0" smtClean="0">
              <a:latin typeface="Calibri" panose="020F0502020204030204" pitchFamily="34" charset="0"/>
            </a:rPr>
            <a:t>, promoviendo el desarrollo sostenible e integrado de todo tipo de territorios y las iniciativas locales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4178975"/>
        <a:ext cx="5569369" cy="1130293"/>
      </dsp:txXfrm>
    </dsp:sp>
    <dsp:sp modelId="{A90975B8-B425-4151-A6C7-56C8F118DAE8}">
      <dsp:nvSpPr>
        <dsp:cNvPr id="0" name=""/>
        <dsp:cNvSpPr/>
      </dsp:nvSpPr>
      <dsp:spPr>
        <a:xfrm>
          <a:off x="86325" y="4320234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E315-1C6A-45E8-84BF-25ADCA071AA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6866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E4E0-6BE4-43C8-BAAF-8B909FBC5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2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9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3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34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3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2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2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25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93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332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62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3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82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479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64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12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2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6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84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7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r="12063" b="10892"/>
          <a:stretch/>
        </p:blipFill>
        <p:spPr>
          <a:xfrm>
            <a:off x="121813" y="144889"/>
            <a:ext cx="2804920" cy="76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708" r:id="rId9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23/12/2020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41376" y="4149080"/>
            <a:ext cx="8136904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PERÍODO 2021-2027</a:t>
            </a:r>
            <a:endParaRPr lang="es-E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82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pic>
        <p:nvPicPr>
          <p:cNvPr id="1028" name="Picture 4" descr="\\BLANCO\fc-progt\kg000141\01TRABAJOS OFI CON PHOTOSHOP\LOGOS  Y  LEMAS\LEMA UnaManeraDeHacerEuropa\Lema aprobado Angeles Gayoso\una manera trans p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877"/>
            <a:ext cx="3456384" cy="548996"/>
          </a:xfrm>
          <a:prstGeom prst="rect">
            <a:avLst/>
          </a:prstGeom>
          <a:noFill/>
          <a:effectLst>
            <a:glow rad="63500">
              <a:schemeClr val="bg1">
                <a:alpha val="8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838384"/>
            <a:ext cx="367240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Fondos Europeos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Estado de Presupuestos y Gastos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Ministerio de Hacienda</a:t>
            </a:r>
            <a:endParaRPr lang="es-ES" sz="1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10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  <a:buSzPct val="109000"/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acuerdo operativo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entre el Estado Miembro y la Comisión, celebrado tras la aprobación del Plan de Recuperación, contendrá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Clr>
                <a:srgbClr val="FF6600"/>
              </a:buClr>
              <a:buSzPct val="109000"/>
              <a:buNone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disposiciones y el calendario de aplicación; 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indicadores pertinentes relacionados con el cumplimiento de los hitos y objetivos previstos;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disposiciones para facilitar el acceso de la Comisión a la información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(Si corresponde) los hitos y objetivos adicionales relacionados con el desembolso de la ayuda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crediticia.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" indent="0" algn="just"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81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 (1): </a:t>
            </a: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 (2): </a:t>
            </a: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DE LOS FONDOS PARA EL PERÍODO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2021-2027: RDC y 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835696" y="980728"/>
            <a:ext cx="6724661" cy="564672"/>
          </a:xfrm>
          <a:noFill/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MARCO FINANCIERO PLURIANUAL</a:t>
            </a:r>
            <a:br>
              <a:rPr lang="es-ES" dirty="0" smtClean="0">
                <a:solidFill>
                  <a:srgbClr val="FF0000"/>
                </a:solidFill>
              </a:rPr>
            </a:b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3466"/>
            <a:ext cx="7344816" cy="46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24487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Nuevo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mapa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elegibilidad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fr-BE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fr-BE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2021-2027</a:t>
            </a:r>
            <a:endParaRPr lang="en-GB" sz="30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32" r="2669"/>
          <a:stretch/>
        </p:blipFill>
        <p:spPr>
          <a:xfrm>
            <a:off x="3059832" y="260648"/>
            <a:ext cx="4954356" cy="61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211960" y="6453336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14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832648" cy="1105428"/>
          </a:xfrm>
        </p:spPr>
        <p:txBody>
          <a:bodyPr/>
          <a:lstStyle/>
          <a:p>
            <a:pPr algn="ctr"/>
            <a:r>
              <a:rPr lang="es-ES" dirty="0" smtClean="0"/>
              <a:t>CATEGORÍAS DE REGIÓN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728" t="1296" b="4178"/>
          <a:stretch/>
        </p:blipFill>
        <p:spPr>
          <a:xfrm>
            <a:off x="1943708" y="1294068"/>
            <a:ext cx="4536504" cy="5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678" y="973931"/>
            <a:ext cx="8229600" cy="68103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la clasificación de las regiones españolas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14" y="1519600"/>
            <a:ext cx="5623399" cy="49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2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4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44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Reglamento Disposiciones Comunes Fondos</a:t>
            </a:r>
            <a:endParaRPr lang="es-ES" sz="44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6752" y="460678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 smtClean="0"/>
              <a:t>REGULACIÓN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779912" y="4797152"/>
            <a:ext cx="51125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s-ES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Regulación FEDER/FC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las prioridades políticas </a:t>
            </a:r>
            <a:r>
              <a:rPr 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(objetivos </a:t>
            </a: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específicos, concentración temática)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9912" y="1180759"/>
            <a:ext cx="4896544" cy="20146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/>
              <a:buNone/>
            </a:pPr>
            <a:r>
              <a:rPr lang="es-ES" sz="32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 Disposiciones Comunes (RDC)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Cubre 8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fondos: FEDER, FC, FSE+, FEMP</a:t>
            </a:r>
            <a:r>
              <a:rPr lang="es-ES" sz="24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FTJ,FAMI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FSI y IGFV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los elementos para su implementación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Excluye a FEADER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ouquda\AppData\Local\Microsoft\Windows\Temporary Internet Files\Content.Outlook\OLTKQ579\ppt_visuals1_CPR architecture and funding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5826"/>
          <a:stretch/>
        </p:blipFill>
        <p:spPr bwMode="auto">
          <a:xfrm>
            <a:off x="107504" y="1902410"/>
            <a:ext cx="3384376" cy="32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515" y="1401384"/>
            <a:ext cx="8424936" cy="309634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de Mayo de 2018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por la CE de la propuesta del nuevo Marco Financiero Plurianual (MFP) post- 2020.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29 de Mayo de 2018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de la propuesta de reglamentos que regulan los Fondos EIE.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Enero de 2020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Creación Fondo de Transición Justa.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28 de Mayo de 2020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paquete </a:t>
            </a:r>
            <a:r>
              <a:rPr lang="es-ES" sz="2200" b="0" spc="-10" dirty="0" err="1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Next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 err="1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Generation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EU. 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21 de Julio de 2020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Acuerdo en el Consejo Europeo sobre el MFP 21-27.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Pendiente de aprobación CONS-PE reglamentos sobre Fondos EIE alcanzado acuerdo sobre Reglamento REACT EU y muy avanzada negociación acuerdos resto reglamentos. Previsto aprobación bajo Presidencia portuguesa del Consejo (1er semestre 2021).</a:t>
            </a:r>
          </a:p>
          <a:p>
            <a:pPr marL="0" indent="0" algn="just">
              <a:spcAft>
                <a:spcPts val="600"/>
              </a:spcAft>
              <a:buSzPct val="150000"/>
              <a:buNone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CALENDARIO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953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744" y="1772816"/>
            <a:ext cx="64087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SIMPLIFICACIÓN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de los sistemas de gestión y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CONTINUIDAD DE LOS SISTEMAS DE 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GESTIÓN Y CONTROL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 otras medidas que faciliten la puesta en marcha.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FLEXIBILIDAD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adaptación de los programas al contexto y a las crisis (económica, migratoria…)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POTENCIAL IIFF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medio eficiente para financiar determinadas inversiones. Apalancar.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19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(I)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" y="1286007"/>
            <a:ext cx="1588885" cy="1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 (1): </a:t>
            </a: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 (2): </a:t>
            </a: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DE LOS FONDOS PARA EL PERÍODO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2021-2027: RDC y 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ARMONIZACIÓN NORMAS </a:t>
            </a:r>
            <a:r>
              <a:rPr lang="es-ES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entre Fondos 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instrumentos.</a:t>
            </a:r>
            <a:endParaRPr lang="es-ES" sz="2200" b="0" spc="-10" dirty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USO DE COSTES SIMPLIFICADOS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VÍNCULO MÁS ESTRECHO CON EL SEMESTRE EUROPEO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anteriores “condiciones ex ante”.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20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</a:t>
            </a:r>
            <a:r>
              <a:rPr lang="es-ES" sz="2800" dirty="0"/>
              <a:t>I</a:t>
            </a:r>
            <a:r>
              <a:rPr lang="es-ES" sz="2800" dirty="0" smtClean="0"/>
              <a:t>I)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169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95535" y="920112"/>
            <a:ext cx="8320797" cy="564672"/>
          </a:xfrm>
        </p:spPr>
        <p:txBody>
          <a:bodyPr/>
          <a:lstStyle/>
          <a:p>
            <a:pPr algn="l"/>
            <a:r>
              <a:rPr lang="es-ES" sz="3200" dirty="0" smtClean="0"/>
              <a:t>DOTACIÓN COHESIÓN (Acuerdo Consejo)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4720" r="33340" b="12594"/>
          <a:stretch/>
        </p:blipFill>
        <p:spPr>
          <a:xfrm>
            <a:off x="7020272" y="1471340"/>
            <a:ext cx="1512168" cy="15121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94" y="1843355"/>
            <a:ext cx="6120731" cy="43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12776"/>
            <a:ext cx="8928992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SzPct val="150000"/>
              <a:buNone/>
            </a:pPr>
            <a:r>
              <a:rPr lang="es-ES" sz="27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Enfoque estratégico y programación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objetivos políticos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más amplios que los 11 objetivos temáticos anteriores.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 aplican a lo largo de todo el período. El Estado miembro es el encargado de evaluar su cumplimiento (y debe tener conformidad de la CE).La CE no realizará reembolsos asociados a los objetivos específicos con incumplimientos.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5+2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50% de las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asignaciones de los 2 últimos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años(2026 y 2027)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se realizarán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 base al resultado de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la revisión intermedia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de 2025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Transferencia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recursos entre FEDER y FSE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hasta un 20%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s-ES" sz="2200" b="0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23803" y="620688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0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s-ES" sz="28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Gestión y Control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hay proceso de designación de autoridades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agilizar el arranque del período.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Controles y auditorías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se reduce significativamente para atenuar la carga administrativa.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Prefinanciación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0,5% de prefinanciación anual de 2021 a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2026.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Regla N+3 entre 2021 y 2026 y regla N+2 para la última anualidad 2027</a:t>
            </a:r>
            <a:endParaRPr lang="es-ES" sz="2200" spc="-10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800" b="0" spc="-1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s-ES" sz="28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</a:t>
            </a:r>
            <a:r>
              <a:rPr lang="es-ES" sz="2800" dirty="0"/>
              <a:t>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3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5" y="1916832"/>
            <a:ext cx="8496944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s-ES" sz="28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Tasas de cofinanciación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menos desarrolladas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85%.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transición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60%. 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</a:t>
            </a: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desarrolladas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40%.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Las Regiones </a:t>
            </a:r>
            <a:r>
              <a:rPr lang="es-ES" sz="2200" spc="-10" dirty="0" err="1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Ultraperiféricas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85%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Programas </a:t>
            </a:r>
            <a:r>
              <a:rPr lang="es-ES" sz="2200" spc="-10" dirty="0" err="1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Interreg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80%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200" b="0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800" b="0" spc="-1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s-ES" sz="28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24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</a:t>
            </a:r>
            <a:r>
              <a:rPr lang="es-ES" sz="2800" dirty="0"/>
              <a:t>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0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924944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0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 Reglamento FEDER</a:t>
            </a:r>
            <a:endParaRPr lang="es-ES" sz="40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APOYO A PYMES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impacto potencial elevado; pero ayudar a las dinámicas para que crezcan  no mantener la economía del pasado.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BAJO IMPACTO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las grandes empresas, inversiones en aeropuertos, vertederos…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ALTO VALOR AÑADIDO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economía baja en carbono, desarrollo urbano sostenible, cooperación regional.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CONCENTRACIÓN TEMÁTICA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mantiene, apoyando a la innovación, economía digital, pymes, economía circular y baja en carbono…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613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APOYO A PYMES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impacto potencial elevado; pero ayudar a las dinámicas para que crezcan  no mantener la economía del pasado.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BAJO IMPACTO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las grandes empresas, inversiones en aeropuertos, vertederos…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ALTO VALOR AÑADIDO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economía baja en carbono, desarrollo urbano sostenible, cooperación regional.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CONCENTRACIÓN TEMÁTICA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mantiene, apoyando a la innovación, economía digital, pymes, economía circular y baja en carbono…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27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2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redondeado 69"/>
          <p:cNvSpPr/>
          <p:nvPr/>
        </p:nvSpPr>
        <p:spPr>
          <a:xfrm>
            <a:off x="7164288" y="1412776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28</a:t>
            </a:fld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200032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OBJETIVOS</a:t>
            </a:r>
            <a:r>
              <a:rPr lang="fr-FR" dirty="0" smtClean="0"/>
              <a:t> </a:t>
            </a:r>
            <a:r>
              <a:rPr lang="es-ES" dirty="0" smtClean="0"/>
              <a:t>POLÍTICOS </a:t>
            </a:r>
            <a:r>
              <a:rPr lang="fr-FR" dirty="0" smtClean="0"/>
              <a:t>(ART. 2)</a:t>
            </a:r>
            <a:endParaRPr lang="fr-FR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323528" y="1268760"/>
          <a:ext cx="6156248" cy="542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388764" y="908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2021-2027</a:t>
            </a:r>
            <a:endParaRPr lang="fr-FR" sz="24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380312" y="958223"/>
            <a:ext cx="143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2014-2020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63" y="1618640"/>
            <a:ext cx="555056" cy="555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288" y="2679132"/>
            <a:ext cx="591197" cy="5738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192" y="3819904"/>
            <a:ext cx="572234" cy="58090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185" y="4755624"/>
            <a:ext cx="574478" cy="5659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663" y="5745653"/>
            <a:ext cx="586643" cy="560375"/>
          </a:xfrm>
          <a:prstGeom prst="rect">
            <a:avLst/>
          </a:prstGeom>
        </p:spPr>
      </p:pic>
      <p:sp>
        <p:nvSpPr>
          <p:cNvPr id="68" name="Flecha derecha 67"/>
          <p:cNvSpPr/>
          <p:nvPr/>
        </p:nvSpPr>
        <p:spPr>
          <a:xfrm>
            <a:off x="6609201" y="1340768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/>
          <p:cNvSpPr txBox="1"/>
          <p:nvPr/>
        </p:nvSpPr>
        <p:spPr>
          <a:xfrm>
            <a:off x="7176819" y="15827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OT1, OT2, OT3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7176819" y="2564904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Flecha derecha 75"/>
          <p:cNvSpPr/>
          <p:nvPr/>
        </p:nvSpPr>
        <p:spPr>
          <a:xfrm>
            <a:off x="6621732" y="250374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>
            <a:off x="7189350" y="273485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OT4, OT5, OT6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7176819" y="371703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Flecha derecha 79"/>
          <p:cNvSpPr/>
          <p:nvPr/>
        </p:nvSpPr>
        <p:spPr>
          <a:xfrm>
            <a:off x="6621732" y="364502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/>
          <p:cNvSpPr txBox="1"/>
          <p:nvPr/>
        </p:nvSpPr>
        <p:spPr>
          <a:xfrm>
            <a:off x="7465868" y="38869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OT7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redondeado 81"/>
          <p:cNvSpPr/>
          <p:nvPr/>
        </p:nvSpPr>
        <p:spPr>
          <a:xfrm>
            <a:off x="7176819" y="473599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Flecha derecha 82"/>
          <p:cNvSpPr/>
          <p:nvPr/>
        </p:nvSpPr>
        <p:spPr>
          <a:xfrm>
            <a:off x="6621732" y="466398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/>
          <p:cNvSpPr txBox="1"/>
          <p:nvPr/>
        </p:nvSpPr>
        <p:spPr>
          <a:xfrm>
            <a:off x="7164288" y="49059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OT8, OT9, OT10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 redondeado 84"/>
          <p:cNvSpPr/>
          <p:nvPr/>
        </p:nvSpPr>
        <p:spPr>
          <a:xfrm>
            <a:off x="7205126" y="5600088"/>
            <a:ext cx="1859677" cy="781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Flecha derecha 85"/>
          <p:cNvSpPr/>
          <p:nvPr/>
        </p:nvSpPr>
        <p:spPr>
          <a:xfrm>
            <a:off x="6650039" y="5528080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CuadroTexto 86"/>
          <p:cNvSpPr txBox="1"/>
          <p:nvPr/>
        </p:nvSpPr>
        <p:spPr>
          <a:xfrm>
            <a:off x="7308304" y="5702674"/>
            <a:ext cx="162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OT2, OT4, OT6, OT9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23528" y="2276872"/>
            <a:ext cx="8640959" cy="140478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29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915816" y="488064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CONCENTRACIÓN TEMÁTICA (ART. 3 Y 9 - FEDER)</a:t>
            </a:r>
            <a:endParaRPr lang="es-ES" dirty="0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4"/>
          </p:nvPr>
        </p:nvSpPr>
        <p:spPr>
          <a:xfrm>
            <a:off x="68641" y="1137825"/>
            <a:ext cx="8820981" cy="2723223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Clasificación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 podrá cumplir la concentración temática a nivel nacional o a nivel categoría de región. En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función de la RNB (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2015-2017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per cápita en </a:t>
            </a:r>
            <a:r>
              <a:rPr lang="es-ES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pps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UE 27). España se situaría en el Grupo 2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EEMM cuya RNB &gt;=100% media UE  Grupo 1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&gt;=75% y &lt;100% media UE  Grupo 2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&lt;75% media UE  Grupo 3 (incluyendo las RUP)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28" y="5998850"/>
            <a:ext cx="8640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 Urbano Sostenible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Al menos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8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%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del FEDER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9" name="Marcador de contenido 4"/>
          <p:cNvSpPr>
            <a:spLocks noGrp="1"/>
          </p:cNvSpPr>
          <p:nvPr>
            <p:ph sz="quarter" idx="4"/>
          </p:nvPr>
        </p:nvSpPr>
        <p:spPr>
          <a:xfrm>
            <a:off x="106073" y="3789274"/>
            <a:ext cx="8820981" cy="2119217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Requisitos concentración temática:</a:t>
            </a: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Estados Grupo 1/Regiones más desarrolladas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85% OP1 y OP2 y min. 30% OP2 </a:t>
            </a: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Estados Grupo 2/ regiones en transición 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40% </a:t>
            </a:r>
            <a:r>
              <a:rPr lang="es-ES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OP1 y min. 30% OP2 </a:t>
            </a:r>
            <a:endParaRPr lang="es-ES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Estados Grupo 3/Regiones menos desarrolladas 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</a:t>
            </a:r>
            <a:r>
              <a:rPr lang="es-ES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% OP1 y min. 30% OP2 </a:t>
            </a:r>
          </a:p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endParaRPr lang="es-ES" sz="2400" b="1" dirty="0" smtClean="0">
              <a:solidFill>
                <a:srgbClr val="FF66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endParaRPr lang="es-E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46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 (1): </a:t>
            </a: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</a:t>
            </a:r>
            <a:r>
              <a:rPr lang="es-ES" sz="36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 (2): </a:t>
            </a: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DE LOS FONDOS PARA EL PERÍODO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2021-2027: RDC y 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30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PROGRAMACIÓN FONDOS UE PERIODO 2021-2027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 marL="0" indent="0">
              <a:buClr>
                <a:srgbClr val="FF6600"/>
              </a:buClr>
              <a:buSzPct val="109000"/>
              <a:buNone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FF6600"/>
              </a:buClr>
              <a:buSzPct val="109000"/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 tendrán en cuenta todos los instrumentos puestos a disposición de los Estados miembros para una programación coordinada </a:t>
            </a:r>
            <a:r>
              <a:rPr lang="es-ES" sz="32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 conjunta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los Fondos en el próximo periodo. </a:t>
            </a: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4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968552" cy="564672"/>
          </a:xfrm>
        </p:spPr>
        <p:txBody>
          <a:bodyPr/>
          <a:lstStyle/>
          <a:p>
            <a:pPr algn="ctr"/>
            <a:r>
              <a:rPr lang="es-ES" sz="2800" dirty="0" smtClean="0"/>
              <a:t>REACT EU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052736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fondos se atribuyen </a:t>
            </a: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 nivel nacional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(no por categoría de región)</a:t>
            </a: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fondos se programarán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dentro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un objetivo temático específico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independiente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para luchar contra los efectos del COVID-19 </a:t>
            </a: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dentro de programas existentes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. Se establecerá el impacto esperado del programa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reparación de crisis en el contexto de la pandemia de COVID-19 y la preparación de una recuperación verde, digital y resistente de la economía.</a:t>
            </a:r>
          </a:p>
          <a:p>
            <a:pPr algn="just">
              <a:buClr>
                <a:srgbClr val="FF6600"/>
              </a:buClr>
            </a:pP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Prefinanciación: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11%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la anualidad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2021,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para el resto 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años la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prefinanciación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anual será la establecida en el RDC del periodo 14-20.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Tasa de cofinanciación: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100%.</a:t>
            </a:r>
          </a:p>
          <a:p>
            <a:pPr algn="just">
              <a:buClr>
                <a:srgbClr val="FF6600"/>
              </a:buClr>
            </a:pPr>
            <a:r>
              <a:rPr lang="es-E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Elegibilidad del gasto: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desde el 1 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febrero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hasta el 31 de diciembre de 2023. 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Se hará una evaluación a finales de 2024.</a:t>
            </a: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Estados miembros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sólo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podrán identificar a las autoridades designadas en el marco de los programas operativos en curso del FEDER, FSE y el Fondo de Cohesión.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83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GENERATION (1): </a:t>
            </a: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GENERATION (2): </a:t>
            </a:r>
            <a:r>
              <a:rPr lang="es-ES" sz="3600" b="1" spc="-1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DE LOS FONDOS PARA EL PERÍODO </a:t>
            </a:r>
            <a:r>
              <a:rPr lang="es-ES" sz="3600" b="1" spc="-10" dirty="0" smtClean="0">
                <a:solidFill>
                  <a:srgbClr val="CCCC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2021-2027: RDC y  REGLAMENTO FEDER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11757" y="1340768"/>
            <a:ext cx="8064500" cy="3384326"/>
          </a:xfrm>
        </p:spPr>
        <p:txBody>
          <a:bodyPr>
            <a:normAutofit/>
          </a:bodyPr>
          <a:lstStyle/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Es un instrumento de endeudamiento a través del que se obtendrá financiación adicional con la que financiar la recuperación de Europa.</a:t>
            </a:r>
          </a:p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Obtención de financiación de los mercados de capital aprovechando la clasificación crediticia AAA de la Comisión. </a:t>
            </a:r>
          </a:p>
        </p:txBody>
      </p:sp>
      <p:sp>
        <p:nvSpPr>
          <p:cNvPr id="6" name="Elipse 5"/>
          <p:cNvSpPr/>
          <p:nvPr/>
        </p:nvSpPr>
        <p:spPr>
          <a:xfrm>
            <a:off x="743106" y="3658867"/>
            <a:ext cx="2601024" cy="19629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err="1"/>
              <a:t>Next</a:t>
            </a:r>
            <a:r>
              <a:rPr lang="es-ES" sz="1400" dirty="0"/>
              <a:t> </a:t>
            </a:r>
            <a:r>
              <a:rPr lang="es-ES" sz="1400" dirty="0" err="1"/>
              <a:t>Generation</a:t>
            </a:r>
            <a:endParaRPr lang="es-ES" sz="1400" dirty="0"/>
          </a:p>
          <a:p>
            <a:pPr algn="ctr"/>
            <a:r>
              <a:rPr lang="es-ES" sz="1400" dirty="0"/>
              <a:t>750.000 millones de euros de 2018</a:t>
            </a:r>
          </a:p>
        </p:txBody>
      </p:sp>
      <p:sp>
        <p:nvSpPr>
          <p:cNvPr id="7" name="Elipse 6"/>
          <p:cNvSpPr/>
          <p:nvPr/>
        </p:nvSpPr>
        <p:spPr>
          <a:xfrm>
            <a:off x="5796136" y="3344540"/>
            <a:ext cx="2109226" cy="1532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360.000 </a:t>
            </a:r>
            <a:r>
              <a:rPr lang="es-ES" sz="1400" dirty="0"/>
              <a:t>M€</a:t>
            </a:r>
            <a:r>
              <a:rPr lang="es-ES" sz="1400" baseline="0" dirty="0"/>
              <a:t> de 2018 </a:t>
            </a:r>
            <a:r>
              <a:rPr lang="es-ES" sz="1400" baseline="0" dirty="0" smtClean="0"/>
              <a:t>préstamos </a:t>
            </a:r>
            <a:r>
              <a:rPr lang="es-ES" sz="1400" baseline="0" dirty="0"/>
              <a:t>EEMM</a:t>
            </a:r>
            <a:endParaRPr lang="es-ES" sz="1400" dirty="0"/>
          </a:p>
        </p:txBody>
      </p:sp>
      <p:sp>
        <p:nvSpPr>
          <p:cNvPr id="8" name="Elipse 7"/>
          <p:cNvSpPr/>
          <p:nvPr/>
        </p:nvSpPr>
        <p:spPr>
          <a:xfrm>
            <a:off x="5796136" y="5089518"/>
            <a:ext cx="2262172" cy="131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390.000 </a:t>
            </a:r>
            <a:r>
              <a:rPr lang="es-ES" sz="1400" dirty="0"/>
              <a:t>M€</a:t>
            </a:r>
            <a:r>
              <a:rPr lang="es-ES" sz="1400" baseline="0" dirty="0"/>
              <a:t> de 2018  ayudas no </a:t>
            </a:r>
            <a:r>
              <a:rPr lang="es-ES" sz="1600" baseline="0" dirty="0"/>
              <a:t>reembolsables</a:t>
            </a:r>
            <a:endParaRPr lang="es-ES" sz="1400" dirty="0"/>
          </a:p>
        </p:txBody>
      </p:sp>
      <p:sp>
        <p:nvSpPr>
          <p:cNvPr id="9" name="Flecha derecha 8"/>
          <p:cNvSpPr/>
          <p:nvPr/>
        </p:nvSpPr>
        <p:spPr>
          <a:xfrm rot="20883091">
            <a:off x="3921142" y="3950889"/>
            <a:ext cx="1690942" cy="42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343050">
            <a:off x="3871453" y="5183535"/>
            <a:ext cx="1666726" cy="351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¿QUÉ ES NEXT GENERATION?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0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7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39552" y="1520587"/>
            <a:ext cx="8064500" cy="3384326"/>
          </a:xfrm>
        </p:spPr>
        <p:txBody>
          <a:bodyPr>
            <a:normAutofit/>
          </a:bodyPr>
          <a:lstStyle/>
          <a:p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fondos obtenidos a través de </a:t>
            </a:r>
            <a:r>
              <a:rPr lang="es-E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se inscriben en el presupuesto europeo como ingresos asignados para financiar actuaciones en las siguientes líneas y fondos</a:t>
            </a:r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s-E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200" b="0" dirty="0" smtClean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404280" y="879734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DISTRIBUCIÓN DE LOS FONDOS OBTENIDOS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39" y="2564904"/>
            <a:ext cx="6281945" cy="38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500" cy="338432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Una parte de los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390.000 millones de euro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s de 2018 que van destinados a ayudas no retornables son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asignados a los Estados miembros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 de acuerdo con una serie de criterios fijados en la propuesta de la Comisión, en concreto: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React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Mecanismo Europeo de Recuperación y Resiliencia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Fondo de Transición Justa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FEADER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 resto de fondos son de gestión directa/indirecta de la Comisión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la participación estará en función de convocatorias de proyectos.</a:t>
            </a:r>
          </a:p>
          <a:p>
            <a:endParaRPr lang="es-ES" sz="2200" b="0" dirty="0" smtClean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29349" cy="564672"/>
          </a:xfrm>
        </p:spPr>
        <p:txBody>
          <a:bodyPr/>
          <a:lstStyle/>
          <a:p>
            <a:pPr algn="ctr"/>
            <a:r>
              <a:rPr lang="es-ES" dirty="0" smtClean="0"/>
              <a:t>ASIGNACIÓN DE FONDOS POR ESTADO MIEMBRO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7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9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955184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Dotación: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312.500 millones de euros en subvenciones y 360.000 millones de euros en préstamos. 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ayudas directas del Mecanismo de Recuperación y Resiliencia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pondrán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disposición de los Estados miembros en dos tandas, la primera para comprometer hasta 2022 y la segunda hasta 2024.</a:t>
            </a: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Estado miembro debe presentar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Recuperación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(remisión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formal a partir del 01/01/2021, aunque el borrador se puede presentar a partir de octubre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para acelerar la aprobación).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ante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logro de los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hitos e indicadores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recibir los fondos correspondientes. </a:t>
            </a:r>
          </a:p>
          <a:p>
            <a:endParaRPr lang="es-ES" dirty="0"/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1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0297A7-8409-49E1-8181-66BA7467BBC1}"/>
</file>

<file path=customXml/itemProps2.xml><?xml version="1.0" encoding="utf-8"?>
<ds:datastoreItem xmlns:ds="http://schemas.openxmlformats.org/officeDocument/2006/customXml" ds:itemID="{C9891C06-05D2-4ED2-BDBB-4633248CCC7A}"/>
</file>

<file path=customXml/itemProps3.xml><?xml version="1.0" encoding="utf-8"?>
<ds:datastoreItem xmlns:ds="http://schemas.openxmlformats.org/officeDocument/2006/customXml" ds:itemID="{9013FCFF-792B-490A-9ED0-A2CFD4790838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7613</TotalTime>
  <Words>1778</Words>
  <Application>Microsoft Office PowerPoint</Application>
  <PresentationFormat>Presentación en pantalla (4:3)</PresentationFormat>
  <Paragraphs>200</Paragraphs>
  <Slides>30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Presentación de PowerPoint</vt:lpstr>
      <vt:lpstr>Presentación de PowerPoint</vt:lpstr>
      <vt:lpstr>REACT EU</vt:lpstr>
      <vt:lpstr>Presentación de PowerPoint</vt:lpstr>
      <vt:lpstr>¿QUÉ ES NEXT GENERATION?</vt:lpstr>
      <vt:lpstr>DISTRIBUCIÓN DE LOS FONDOS OBTENIDOS</vt:lpstr>
      <vt:lpstr>ASIGNACIÓN DE FONDOS POR ESTADO MIEMBRO</vt:lpstr>
      <vt:lpstr>MECANISMO DE RECUPERACION Y RESILIENCIA</vt:lpstr>
      <vt:lpstr>MECANISMO DE RECUPERACION Y RESILIENCIA</vt:lpstr>
      <vt:lpstr>Presentación de PowerPoint</vt:lpstr>
      <vt:lpstr>MARCO FINANCIERO PLURIANUAL </vt:lpstr>
      <vt:lpstr>Presentación de PowerPoint</vt:lpstr>
      <vt:lpstr>CATEGORÍAS DE REGIÓN</vt:lpstr>
      <vt:lpstr>Cambios en la clasificación de las regiones españolas</vt:lpstr>
      <vt:lpstr>Presentación de PowerPoint</vt:lpstr>
      <vt:lpstr>REGULACIÓN</vt:lpstr>
      <vt:lpstr>CALENDARIO</vt:lpstr>
      <vt:lpstr>PREMISAS REGLAMENTO DISPOSICIONES COMUNES FONDOS (I)</vt:lpstr>
      <vt:lpstr>PREMISAS REGLAMENTO DISPOSICIONES COMUNES FONDOS (II)</vt:lpstr>
      <vt:lpstr>DOTACIÓN COHESIÓN (Acuerdo Consejo)</vt:lpstr>
      <vt:lpstr>REGLAMENTO DISPOSICIONES COMUNES FONDOS</vt:lpstr>
      <vt:lpstr>REGLAMENTO DISPOSICIONES COMUNES FONDOS</vt:lpstr>
      <vt:lpstr>REGLAMENTO DISPOSICIONES COMUNES FONDOS</vt:lpstr>
      <vt:lpstr>Presentación de PowerPoint</vt:lpstr>
      <vt:lpstr>PREMISAS DE ACTUACIÓN A ESCALA UE DEL FEDER</vt:lpstr>
      <vt:lpstr>PREMISAS DE ACTUACIÓN A ESCALA UE DEL FEDER</vt:lpstr>
      <vt:lpstr>OBJETIVOS POLÍTICOS (ART. 2)</vt:lpstr>
      <vt:lpstr>CONCENTRACIÓN TEMÁTICA (ART. 3 Y 9 - FEDER)</vt:lpstr>
      <vt:lpstr>PROGRAMACIÓN FONDOS UE PERIODO 2021-2027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Rocio Frutos Ibor</cp:lastModifiedBy>
  <cp:revision>495</cp:revision>
  <cp:lastPrinted>2018-05-29T16:02:43Z</cp:lastPrinted>
  <dcterms:created xsi:type="dcterms:W3CDTF">2012-05-17T08:07:55Z</dcterms:created>
  <dcterms:modified xsi:type="dcterms:W3CDTF">2020-12-23T16:27:04Z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