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6" r:id="rId3"/>
    <p:sldId id="260" r:id="rId4"/>
    <p:sldId id="264" r:id="rId5"/>
    <p:sldId id="274" r:id="rId6"/>
    <p:sldId id="265" r:id="rId7"/>
    <p:sldId id="267" r:id="rId8"/>
    <p:sldId id="268" r:id="rId9"/>
    <p:sldId id="277" r:id="rId10"/>
    <p:sldId id="278" r:id="rId11"/>
    <p:sldId id="279" r:id="rId12"/>
    <p:sldId id="281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7365-420F-4A7D-8CCF-C4A109314F9C}" type="datetimeFigureOut">
              <a:rPr lang="en-GB" smtClean="0"/>
              <a:t>10/06/2015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DB0D-2DE3-4D04-93DD-26F3CA69419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825" indent="-227013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438" indent="-227013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1050" indent="-227013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8250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5450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650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850" indent="-227013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33AAC4-0CC8-42E1-88B9-4C84312F99A1}" type="slidenum">
              <a:rPr lang="es-ES" altLang="en-US" sz="1100" smtClean="0"/>
              <a:pPr algn="r" eaLnBrk="1" hangingPunct="1">
                <a:spcBef>
                  <a:spcPct val="0"/>
                </a:spcBef>
              </a:pPr>
              <a:t>1</a:t>
            </a:fld>
            <a:endParaRPr lang="es-ES" altLang="en-US" sz="11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33" y="1155701"/>
            <a:ext cx="5313485" cy="5297488"/>
          </a:xfrm>
        </p:spPr>
        <p:txBody>
          <a:bodyPr/>
          <a:lstStyle>
            <a:lvl1pPr marL="357188" indent="-357188">
              <a:defRPr b="0">
                <a:solidFill>
                  <a:schemeClr val="tx1"/>
                </a:solidFill>
              </a:defRPr>
            </a:lvl1pPr>
            <a:lvl2pPr marL="0" indent="0">
              <a:defRPr sz="1200"/>
            </a:lvl2pPr>
            <a:lvl3pPr marL="88900" indent="-88900">
              <a:spcBef>
                <a:spcPts val="0"/>
              </a:spcBef>
              <a:buFont typeface="Arial" pitchFamily="34" charset="0"/>
              <a:buChar char="•"/>
              <a:defRPr b="0"/>
            </a:lvl3pPr>
            <a:lvl4pPr marL="180975" indent="-92075">
              <a:buFont typeface="Arial" pitchFamily="34" charset="0"/>
              <a:buChar char="‒"/>
              <a:def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6225" indent="-952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4237" y="185739"/>
            <a:ext cx="354183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5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 shadeToTitle="1">
        <a:gradFill rotWithShape="0">
          <a:gsLst>
            <a:gs pos="0">
              <a:schemeClr val="bg1"/>
            </a:gs>
            <a:gs pos="100000">
              <a:srgbClr val="66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2232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149725"/>
            <a:ext cx="6400800" cy="110331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CFE8-4BBD-4567-B863-7C285F4289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32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816" y="1155702"/>
            <a:ext cx="710125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F013DF-AC1B-478B-9C32-B9915CA5041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80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909399" y="1155702"/>
            <a:ext cx="709832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B4FCF-D29F-4CED-BA6A-078C43AD594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8188" y="1155702"/>
            <a:ext cx="3543300" cy="5086044"/>
          </a:xfrm>
        </p:spPr>
        <p:txBody>
          <a:bodyPr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5461493" y="1155710"/>
            <a:ext cx="3546231" cy="5086043"/>
          </a:xfrm>
        </p:spPr>
        <p:txBody>
          <a:bodyPr l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C67443-F988-4824-A749-08EE4B1A328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8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 tin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18" y="1155700"/>
            <a:ext cx="532227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lang="en-GB" sz="30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A5DEC8-89F3-405B-A6BF-975F9E212F8A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8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/>
              <a:t>- </a:t>
            </a:r>
            <a:fld id="{748CF350-1AAC-45DC-99C8-ED9A16C3E54F}" type="slidenum">
              <a:rPr lang="nl-NL"/>
              <a:pPr>
                <a:defRPr/>
              </a:pPr>
              <a:t>‹Nº›</a:t>
            </a:fld>
            <a:r>
              <a:rPr lang="nl-N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551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79" y="350503"/>
            <a:ext cx="8422523" cy="628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756" y="1190933"/>
            <a:ext cx="4015548" cy="5239082"/>
          </a:xfrm>
        </p:spPr>
        <p:txBody>
          <a:bodyPr rtlCol="0">
            <a:noAutofit/>
          </a:bodyPr>
          <a:lstStyle>
            <a:lvl1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010" y="1190933"/>
            <a:ext cx="4265179" cy="5239082"/>
          </a:xfrm>
        </p:spPr>
        <p:txBody>
          <a:bodyPr rtlCol="0">
            <a:noAutofit/>
          </a:bodyPr>
          <a:lstStyle>
            <a:lvl1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6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8435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3D1B6C2D-45A6-4065-B555-B115B8598E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1525" y="6554788"/>
            <a:ext cx="4318000" cy="1444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277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5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4816" y="1155702"/>
            <a:ext cx="7101253" cy="5297487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  <a:lvl5pPr marL="180975" indent="-90488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E985C2-3F1D-4224-B82A-F00E515F3D1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50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-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185738"/>
            <a:ext cx="5326674" cy="969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18" y="1155700"/>
            <a:ext cx="3547696" cy="5086045"/>
          </a:xfrm>
        </p:spPr>
        <p:txBody>
          <a:bodyPr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3682573" y="1155702"/>
            <a:ext cx="3553557" cy="5086044"/>
          </a:xfrm>
        </p:spPr>
        <p:txBody>
          <a:bodyPr lIns="90000" rIns="90000"/>
          <a:lstStyle>
            <a:lvl1pPr marL="0" indent="0" algn="l" defTabSz="957263" rtl="0" eaLnBrk="0" fontAlgn="base" hangingPunct="0">
              <a:spcBef>
                <a:spcPts val="800"/>
              </a:spcBef>
              <a:spcAft>
                <a:spcPts val="0"/>
              </a:spcAft>
              <a:tabLst/>
              <a:defRPr sz="1000"/>
            </a:lvl1pPr>
            <a:lvl2pPr marL="0" indent="0" algn="l" defTabSz="957263" rtl="0"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tabLst/>
              <a:defRPr sz="1000"/>
            </a:lvl2pPr>
            <a:lvl3pPr marL="125413" indent="-123825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None/>
              <a:tabLst>
                <a:tab pos="5986463" algn="l"/>
              </a:tabLst>
              <a:defRPr sz="1000"/>
            </a:lvl3pPr>
            <a:lvl4pPr marL="88900" indent="-88900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5986463" algn="l"/>
              </a:tabLst>
              <a:defRPr sz="1000"/>
            </a:lvl4pPr>
            <a:lvl5pPr marL="180975" indent="-90488" algn="l" defTabSz="957263" rtl="0" eaLnBrk="0" fontAlgn="base" hangingPunct="0">
              <a:spcBef>
                <a:spcPts val="0"/>
              </a:spcBef>
              <a:spcAft>
                <a:spcPts val="200"/>
              </a:spcAft>
              <a:buFont typeface="Arial" pitchFamily="34" charset="0"/>
              <a:buChar char="‒"/>
              <a:tabLst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9AAAB6-7A8F-4A11-A34A-BE555FE8EDDE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38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9763" y="2311400"/>
            <a:ext cx="709771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9700" y="6597650"/>
            <a:ext cx="204788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7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418B4-2762-4416-887F-84955448250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44488" y="6591300"/>
            <a:ext cx="72517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algn="r" eaLnBrk="1" hangingPunct="1">
              <a:lnSpc>
                <a:spcPct val="100000"/>
              </a:lnSpc>
              <a:defRPr sz="6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Subdirección General de Fondo de Cohesión y Cooperación Territorial</a:t>
            </a:r>
            <a:endParaRPr lang="es-ES_tradnl" sz="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2" r:id="rId10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19847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6pPr>
      <a:lvl7pPr marL="839694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7pPr>
      <a:lvl8pPr marL="1259540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8pPr>
      <a:lvl9pPr marL="1679387" algn="l" defTabSz="957776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57263" rtl="0" eaLnBrk="0" fontAlgn="base" hangingPunct="0">
        <a:spcBef>
          <a:spcPts val="800"/>
        </a:spcBef>
        <a:spcAft>
          <a:spcPct val="0"/>
        </a:spcAft>
        <a:buChar char="•"/>
        <a:defRPr sz="1200" b="1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57263" rtl="0" eaLnBrk="0" fontAlgn="base" hangingPunct="0">
        <a:spcBef>
          <a:spcPts val="200"/>
        </a:spcBef>
        <a:spcAft>
          <a:spcPts val="600"/>
        </a:spcAft>
        <a:buChar char="–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1141413" algn="l" defTabSz="957263" rtl="0" eaLnBrk="0" fontAlgn="base" hangingPunct="0">
        <a:spcBef>
          <a:spcPts val="400"/>
        </a:spcBef>
        <a:spcAft>
          <a:spcPts val="200"/>
        </a:spcAft>
        <a:buChar char="•"/>
        <a:defRPr sz="1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8900" indent="-88900" algn="l" defTabSz="957263" rtl="0" eaLnBrk="0" fontAlgn="base" hangingPunct="0">
        <a:spcBef>
          <a:spcPct val="0"/>
        </a:spcBef>
        <a:spcAft>
          <a:spcPts val="200"/>
        </a:spcAft>
        <a:buFont typeface="Arial" charset="0"/>
        <a:buChar char="•"/>
        <a:defRPr sz="1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80975" indent="-95250" algn="l" defTabSz="957263" rtl="0" eaLnBrk="0" fontAlgn="base" hangingPunct="0">
        <a:spcBef>
          <a:spcPct val="0"/>
        </a:spcBef>
        <a:spcAft>
          <a:spcPts val="200"/>
        </a:spcAft>
        <a:buFont typeface="Arial" charset="0"/>
        <a:buChar char="‒"/>
        <a:defRPr sz="9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676471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6pPr>
      <a:lvl7pPr marL="2096318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7pPr>
      <a:lvl8pPr marL="2516165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8pPr>
      <a:lvl9pPr marL="2936012" indent="-195345" algn="l" defTabSz="957776" rtl="0" fontAlgn="base">
        <a:spcBef>
          <a:spcPct val="0"/>
        </a:spcBef>
        <a:spcAft>
          <a:spcPct val="0"/>
        </a:spcAft>
        <a:tabLst>
          <a:tab pos="5987190" algn="l"/>
        </a:tabLst>
        <a:defRPr sz="13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552" y="3933056"/>
            <a:ext cx="7772400" cy="2232025"/>
          </a:xfrm>
          <a:noFill/>
        </p:spPr>
        <p:txBody>
          <a:bodyPr/>
          <a:lstStyle/>
          <a:p>
            <a:pPr eaLnBrk="1" hangingPunct="1"/>
            <a:r>
              <a:rPr lang="es-ES" altLang="en-US" b="1" dirty="0" smtClean="0">
                <a:solidFill>
                  <a:schemeClr val="tx1"/>
                </a:solidFill>
              </a:rPr>
              <a:t>		Foro de Economía</a:t>
            </a:r>
            <a:br>
              <a:rPr lang="es-ES" altLang="en-US" b="1" dirty="0" smtClean="0">
                <a:solidFill>
                  <a:schemeClr val="tx1"/>
                </a:solidFill>
              </a:rPr>
            </a:br>
            <a:endParaRPr lang="es-ES" altLang="en-US" sz="1600" dirty="0" smtClean="0"/>
          </a:p>
        </p:txBody>
      </p:sp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8027988" y="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4" imgW="2180952" imgH="1438095" progId="MSPhotoEd.3">
                  <p:embed/>
                </p:oleObj>
              </mc:Choice>
              <mc:Fallback>
                <p:oleObj r:id="rId4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39" y="1412776"/>
            <a:ext cx="46815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8" y="692150"/>
            <a:ext cx="58326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INTERREG EUROPE </a:t>
            </a:r>
          </a:p>
          <a:p>
            <a:pPr>
              <a:defRPr/>
            </a:pPr>
            <a:r>
              <a:rPr lang="es-ES" sz="1400" kern="0" dirty="0" smtClean="0">
                <a:solidFill>
                  <a:srgbClr val="002776"/>
                </a:solidFill>
                <a:cs typeface="Arial" charset="0"/>
              </a:rPr>
              <a:t>28 UE +Noruega +Suiza</a:t>
            </a:r>
            <a:endParaRPr lang="es-ES" sz="14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5616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0000"/>
                </a:solidFill>
              </a:rPr>
              <a:t>Dotación financiera del Programa: 359,00 MILLONES EUROS</a:t>
            </a:r>
            <a:endParaRPr lang="es-ES" sz="14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38174"/>
              </p:ext>
            </p:extLst>
          </p:nvPr>
        </p:nvGraphicFramePr>
        <p:xfrm>
          <a:off x="2699792" y="2060848"/>
          <a:ext cx="525658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Nord-Pas de Calais (Francia)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Lille (Francia)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determinar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Por determinar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14" y="1921549"/>
            <a:ext cx="2657128" cy="493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50676"/>
              </p:ext>
            </p:extLst>
          </p:nvPr>
        </p:nvGraphicFramePr>
        <p:xfrm>
          <a:off x="2771800" y="4293096"/>
          <a:ext cx="60960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de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Febrero</a:t>
                      </a: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 </a:t>
                      </a:r>
                      <a:r>
                        <a:rPr lang="en-GB" sz="1100" b="1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</a:t>
                      </a: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Madrid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2ª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quincena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 16-17 junio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9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8" y="692150"/>
            <a:ext cx="58326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INTERREG EUROPE </a:t>
            </a:r>
          </a:p>
          <a:p>
            <a:pPr>
              <a:defRPr/>
            </a:pPr>
            <a:r>
              <a:rPr lang="es-ES" sz="1400" kern="0" dirty="0" smtClean="0">
                <a:solidFill>
                  <a:srgbClr val="002776"/>
                </a:solidFill>
                <a:cs typeface="Arial" charset="0"/>
              </a:rPr>
              <a:t>28 UE +Noruega +Suiza</a:t>
            </a:r>
            <a:endParaRPr lang="es-ES" sz="14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7" y="1628800"/>
            <a:ext cx="56165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s-ES" sz="1400" dirty="0" smtClean="0">
                <a:solidFill>
                  <a:srgbClr val="000000"/>
                </a:solidFill>
              </a:rPr>
              <a:t>RASGOS DIFERENCIADORES CON RESPECTO A  INTERREG IVC.	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0000"/>
                </a:solidFill>
              </a:rPr>
              <a:t>mayor </a:t>
            </a:r>
            <a:r>
              <a:rPr lang="es-ES" sz="1400" dirty="0">
                <a:solidFill>
                  <a:srgbClr val="000000"/>
                </a:solidFill>
              </a:rPr>
              <a:t>énfasis en la mejora de las políticas y los programas que forman parte de la política de cohesión de la Unión Europea.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0000"/>
                </a:solidFill>
              </a:rPr>
              <a:t>Requisito previo:    autoridades </a:t>
            </a:r>
            <a:r>
              <a:rPr lang="es-ES" sz="1400" dirty="0">
                <a:solidFill>
                  <a:srgbClr val="000000"/>
                </a:solidFill>
              </a:rPr>
              <a:t>de gestión </a:t>
            </a:r>
            <a:r>
              <a:rPr lang="es-ES" sz="1400" dirty="0" smtClean="0">
                <a:solidFill>
                  <a:srgbClr val="000000"/>
                </a:solidFill>
              </a:rPr>
              <a:t>y/u </a:t>
            </a:r>
            <a:r>
              <a:rPr lang="es-ES" sz="1400" dirty="0">
                <a:solidFill>
                  <a:srgbClr val="000000"/>
                </a:solidFill>
              </a:rPr>
              <a:t>órganos intermedios responsables de las políticas estructurales </a:t>
            </a:r>
            <a:r>
              <a:rPr lang="es-ES" sz="1400" u="sng" dirty="0" smtClean="0">
                <a:solidFill>
                  <a:srgbClr val="000000"/>
                </a:solidFill>
              </a:rPr>
              <a:t>socio beneficiario </a:t>
            </a:r>
            <a:r>
              <a:rPr lang="es-ES" sz="1400" dirty="0" smtClean="0">
                <a:solidFill>
                  <a:srgbClr val="000000"/>
                </a:solidFill>
              </a:rPr>
              <a:t>en el proyecto. </a:t>
            </a:r>
            <a:endParaRPr lang="es-ES" sz="1400" dirty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0000"/>
                </a:solidFill>
              </a:rPr>
              <a:t>Requisito previo:  </a:t>
            </a:r>
            <a:r>
              <a:rPr lang="es-ES" sz="1400" u="sng" dirty="0" smtClean="0">
                <a:solidFill>
                  <a:srgbClr val="000000"/>
                </a:solidFill>
              </a:rPr>
              <a:t>carta </a:t>
            </a:r>
            <a:r>
              <a:rPr lang="es-ES" sz="1400" u="sng" dirty="0">
                <a:solidFill>
                  <a:srgbClr val="000000"/>
                </a:solidFill>
              </a:rPr>
              <a:t>de apoyo </a:t>
            </a:r>
            <a:r>
              <a:rPr lang="es-ES" sz="1400" u="sng" dirty="0" smtClean="0">
                <a:solidFill>
                  <a:srgbClr val="000000"/>
                </a:solidFill>
              </a:rPr>
              <a:t> </a:t>
            </a:r>
            <a:r>
              <a:rPr lang="es-ES" sz="1400" dirty="0" smtClean="0">
                <a:solidFill>
                  <a:srgbClr val="000000"/>
                </a:solidFill>
              </a:rPr>
              <a:t>si la autoridades  y/u organismos intermedios no son socios </a:t>
            </a:r>
            <a:endParaRPr lang="es-ES" sz="1400" dirty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0000"/>
                </a:solidFill>
              </a:rPr>
              <a:t>Las </a:t>
            </a:r>
            <a:r>
              <a:rPr lang="es-ES" sz="1400" dirty="0">
                <a:solidFill>
                  <a:srgbClr val="000000"/>
                </a:solidFill>
              </a:rPr>
              <a:t>entidades privadas sin ánimo de lucro pueden tener acceso a la financiación de INTERREG EUROPA, además de las autoridades públicas e instituciones  de Derecho Público</a:t>
            </a:r>
            <a:r>
              <a:rPr lang="es-ES" sz="1400" dirty="0" smtClean="0">
                <a:solidFill>
                  <a:srgbClr val="000000"/>
                </a:solidFill>
              </a:rPr>
              <a:t>. No podrán ser socio líder de un proyecto.</a:t>
            </a:r>
            <a:endParaRPr lang="es-ES" sz="1400" dirty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>
              <a:solidFill>
                <a:srgbClr val="000000"/>
              </a:solidFill>
            </a:endParaRPr>
          </a:p>
          <a:p>
            <a:pPr algn="l"/>
            <a:endParaRPr lang="es-E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8" y="692150"/>
            <a:ext cx="58326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INTERACT III (2014-2020)</a:t>
            </a:r>
          </a:p>
          <a:p>
            <a:pPr>
              <a:defRPr/>
            </a:pPr>
            <a:r>
              <a:rPr lang="es-ES" sz="1400" kern="0" dirty="0" smtClean="0">
                <a:solidFill>
                  <a:srgbClr val="002776"/>
                </a:solidFill>
                <a:cs typeface="Arial" charset="0"/>
              </a:rPr>
              <a:t>28 UE +Noruega +Suiza</a:t>
            </a:r>
            <a:endParaRPr lang="es-ES" sz="14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5616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0000"/>
                </a:solidFill>
              </a:rPr>
              <a:t>Dotación financiera del Programa: 39,39 </a:t>
            </a:r>
            <a:r>
              <a:rPr lang="es-ES" sz="1400" dirty="0">
                <a:solidFill>
                  <a:srgbClr val="000000"/>
                </a:solidFill>
              </a:rPr>
              <a:t>millones de </a:t>
            </a:r>
            <a:r>
              <a:rPr lang="es-ES" sz="1400" dirty="0" smtClean="0">
                <a:solidFill>
                  <a:srgbClr val="000000"/>
                </a:solidFill>
              </a:rPr>
              <a:t>euros.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0000"/>
                </a:solidFill>
              </a:rPr>
              <a:t>Oficinas </a:t>
            </a:r>
            <a:r>
              <a:rPr lang="es-ES" sz="1400" dirty="0" err="1" smtClean="0">
                <a:solidFill>
                  <a:srgbClr val="000000"/>
                </a:solidFill>
              </a:rPr>
              <a:t>Interact</a:t>
            </a:r>
            <a:r>
              <a:rPr lang="es-ES" sz="1400" dirty="0" smtClean="0">
                <a:solidFill>
                  <a:srgbClr val="000000"/>
                </a:solidFill>
              </a:rPr>
              <a:t>: Valencia, Viena, Viborg, Turku</a:t>
            </a:r>
          </a:p>
          <a:p>
            <a:pPr algn="l"/>
            <a:r>
              <a:rPr lang="es-ES" sz="1400" dirty="0">
                <a:solidFill>
                  <a:srgbClr val="000000"/>
                </a:solidFill>
              </a:rPr>
              <a:t>	</a:t>
            </a:r>
            <a:endParaRPr lang="es-ES" sz="1400" b="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999716"/>
              </p:ext>
            </p:extLst>
          </p:nvPr>
        </p:nvGraphicFramePr>
        <p:xfrm>
          <a:off x="2699792" y="2060848"/>
          <a:ext cx="525658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Región Única de Bratislava (Eslovaquia)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Región Única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Bratislava</a:t>
                      </a:r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(Eslovaquia)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Ministerio Finanzas de Eslovaquia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Ministerio Finanzas </a:t>
                      </a:r>
                      <a:r>
                        <a:rPr lang="es-ES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Eslovaquia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14" y="1921549"/>
            <a:ext cx="2421366" cy="493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89519"/>
              </p:ext>
            </p:extLst>
          </p:nvPr>
        </p:nvGraphicFramePr>
        <p:xfrm>
          <a:off x="2771800" y="4293096"/>
          <a:ext cx="6096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hay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convocatorias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6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Rectángulo"/>
          <p:cNvSpPr/>
          <p:nvPr/>
        </p:nvSpPr>
        <p:spPr>
          <a:xfrm>
            <a:off x="1115617" y="2708920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 algn="ctr">
              <a:defRPr/>
            </a:pPr>
            <a:r>
              <a:rPr lang="es-ES" sz="3600" b="1" kern="0" dirty="0" smtClean="0">
                <a:solidFill>
                  <a:srgbClr val="002776"/>
                </a:solidFill>
                <a:cs typeface="Arial" charset="0"/>
              </a:rPr>
              <a:t>Instrumento Europeo de Vecindad Cooperación Transfronteriza</a:t>
            </a:r>
          </a:p>
          <a:p>
            <a:pPr>
              <a:defRPr/>
            </a:pP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1925" y="509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556792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95736" y="47667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ATLANTICO MEDIO. Instrumento Europeo de Vecindad – Cooperación Transfronteriza</a:t>
            </a:r>
          </a:p>
          <a:p>
            <a:pPr>
              <a:defRPr/>
            </a:pP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3127967" y="3437550"/>
            <a:ext cx="56925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Programa: 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600" dirty="0" smtClean="0">
                <a:solidFill>
                  <a:schemeClr val="tx1"/>
                </a:solidFill>
              </a:rPr>
              <a:t>100 </a:t>
            </a:r>
            <a:r>
              <a:rPr lang="es-ES" sz="1600" dirty="0">
                <a:solidFill>
                  <a:schemeClr val="tx1"/>
                </a:solidFill>
              </a:rPr>
              <a:t>M</a:t>
            </a:r>
            <a:r>
              <a:rPr lang="es-ES" sz="1600" dirty="0" smtClean="0">
                <a:solidFill>
                  <a:schemeClr val="tx1"/>
                </a:solidFill>
              </a:rPr>
              <a:t>€ (puede llegar a 200M€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Situación </a:t>
            </a:r>
            <a:r>
              <a:rPr lang="es-ES" sz="1400" dirty="0">
                <a:solidFill>
                  <a:schemeClr val="tx1"/>
                </a:solidFill>
              </a:rPr>
              <a:t>Programa Operativo</a:t>
            </a:r>
            <a:r>
              <a:rPr lang="es-ES" sz="1400" dirty="0" smtClean="0">
                <a:solidFill>
                  <a:schemeClr val="tx1"/>
                </a:solidFill>
              </a:rPr>
              <a:t>:  </a:t>
            </a:r>
            <a:r>
              <a:rPr lang="es-ES" sz="1600" dirty="0" smtClean="0">
                <a:solidFill>
                  <a:schemeClr val="tx1"/>
                </a:solidFill>
              </a:rPr>
              <a:t>En elaboración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Previsión </a:t>
            </a:r>
            <a:r>
              <a:rPr lang="es-ES" sz="1400" dirty="0" smtClean="0">
                <a:solidFill>
                  <a:schemeClr val="tx1"/>
                </a:solidFill>
              </a:rPr>
              <a:t>presentación del Programa: </a:t>
            </a:r>
            <a:r>
              <a:rPr lang="es-ES" sz="1600" dirty="0" smtClean="0">
                <a:solidFill>
                  <a:schemeClr val="tx1"/>
                </a:solidFill>
              </a:rPr>
              <a:t>Junio 2015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76796"/>
              </p:ext>
            </p:extLst>
          </p:nvPr>
        </p:nvGraphicFramePr>
        <p:xfrm>
          <a:off x="2915816" y="2060848"/>
          <a:ext cx="525658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/>
                        <a:t>ESPAÑA: Dirección General</a:t>
                      </a:r>
                      <a:r>
                        <a:rPr lang="es-ES" sz="1400" kern="1200" baseline="0" noProof="0" dirty="0" smtClean="0"/>
                        <a:t> de Fondos Comunitarios</a:t>
                      </a: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Andalucia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ESPAÑA:</a:t>
                      </a:r>
                      <a:r>
                        <a:rPr lang="es-ES" sz="1400" kern="1200" baseline="0" dirty="0" smtClean="0"/>
                        <a:t> </a:t>
                      </a:r>
                      <a:r>
                        <a:rPr lang="es-ES" sz="1400" kern="1200" dirty="0" smtClean="0"/>
                        <a:t>Subdirección Gral. de Certificación y Pagos – DGFC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ESPAÑA: IGAE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5" name="Picture 2" descr="G:\Interreg\Programación 2014-2020\ENI-ATLANTICO\mapas def\Carte_geographique-regions-Mid_Atlantiqu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17654" r="26279" b="1729"/>
          <a:stretch/>
        </p:blipFill>
        <p:spPr bwMode="auto">
          <a:xfrm>
            <a:off x="15197" y="1785516"/>
            <a:ext cx="2828611" cy="50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02975"/>
              </p:ext>
            </p:extLst>
          </p:nvPr>
        </p:nvGraphicFramePr>
        <p:xfrm>
          <a:off x="2926219" y="5093734"/>
          <a:ext cx="6096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Diciembre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2º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trimestre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2016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556792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1781944" y="476672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PROGRAMA CBC-MED 2014-2020. Instrumento Europeo de Vecindad – Cooperación Transfronteriza</a:t>
            </a:r>
          </a:p>
          <a:p>
            <a:pPr>
              <a:defRPr/>
            </a:pP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3676900" y="3437550"/>
            <a:ext cx="52875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Programa: </a:t>
            </a:r>
            <a:r>
              <a:rPr lang="es-ES" sz="1600" dirty="0" smtClean="0">
                <a:solidFill>
                  <a:schemeClr val="tx1"/>
                </a:solidFill>
              </a:rPr>
              <a:t>309,58 M€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Situación Programa Operativo:  </a:t>
            </a:r>
            <a:r>
              <a:rPr lang="es-ES" sz="1600" dirty="0" smtClean="0">
                <a:solidFill>
                  <a:schemeClr val="tx1"/>
                </a:solidFill>
              </a:rPr>
              <a:t>En elaboración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Previsión presentación del Programa: </a:t>
            </a:r>
            <a:r>
              <a:rPr lang="es-ES" sz="1600" dirty="0" smtClean="0">
                <a:solidFill>
                  <a:schemeClr val="tx1"/>
                </a:solidFill>
              </a:rPr>
              <a:t>Junio 2015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43242"/>
              </p:ext>
            </p:extLst>
          </p:nvPr>
        </p:nvGraphicFramePr>
        <p:xfrm>
          <a:off x="1907704" y="2060848"/>
          <a:ext cx="568697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60"/>
                <a:gridCol w="915848"/>
                <a:gridCol w="1512168"/>
                <a:gridCol w="1224136"/>
                <a:gridCol w="1078467"/>
              </a:tblGrid>
              <a:tr h="232792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Antena 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/>
                        <a:t>ITALIA: Región Cerdeña</a:t>
                      </a: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Cagliari (Cerdeña)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/>
                        <a:t>ESPAÑA: Valencia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baseline="0" dirty="0" smtClean="0"/>
                        <a:t>JORDANIA: </a:t>
                      </a:r>
                      <a:r>
                        <a:rPr lang="es-ES" sz="1200" kern="1200" baseline="0" dirty="0" err="1" smtClean="0"/>
                        <a:t>Akaba</a:t>
                      </a:r>
                      <a:endParaRPr lang="es-ES" sz="1200" kern="1200" baseline="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ITALIA:</a:t>
                      </a:r>
                      <a:r>
                        <a:rPr lang="es-ES" sz="1400" kern="1200" baseline="0" dirty="0" smtClean="0"/>
                        <a:t> Región Cerdeña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ITALIA:</a:t>
                      </a:r>
                      <a:r>
                        <a:rPr lang="es-ES" sz="1400" kern="1200" baseline="0" dirty="0" smtClean="0"/>
                        <a:t> Región Cerdeña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" y="3140968"/>
            <a:ext cx="3563888" cy="237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93704"/>
              </p:ext>
            </p:extLst>
          </p:nvPr>
        </p:nvGraphicFramePr>
        <p:xfrm>
          <a:off x="2484438" y="5589240"/>
          <a:ext cx="6096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Diciembre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2º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trimestre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 2016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 </a:t>
                      </a:r>
                      <a:r>
                        <a:rPr kumimoji="0" lang="en-GB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</a:t>
                      </a:r>
                      <a:endParaRPr kumimoji="0" lang="en-GB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3"/>
          <p:cNvSpPr>
            <a:spLocks noGrp="1"/>
          </p:cNvSpPr>
          <p:nvPr>
            <p:ph type="ctrTitle"/>
          </p:nvPr>
        </p:nvSpPr>
        <p:spPr bwMode="auto">
          <a:xfrm>
            <a:off x="2987824" y="1916832"/>
            <a:ext cx="2735659" cy="1871861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Cooperación Transfronteriza</a:t>
            </a:r>
          </a:p>
        </p:txBody>
      </p:sp>
      <p:pic>
        <p:nvPicPr>
          <p:cNvPr id="194563" name="Picture 2" descr="http://t2.gstatic.com/images?q=tbn:ANd9GcRm1PdWFU0-nrjwIrPGsVtIMi8Gl10M7kKXGcjUD-UvLdRulzQa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47879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9" y="6921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POCTEP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. </a:t>
            </a:r>
            <a:r>
              <a:rPr lang="es-ES" b="1" kern="0" dirty="0" err="1">
                <a:solidFill>
                  <a:srgbClr val="002776"/>
                </a:solidFill>
                <a:cs typeface="Arial" charset="0"/>
              </a:rPr>
              <a:t>Interreg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 VA España-Portugal</a:t>
            </a: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99114" y="1655149"/>
            <a:ext cx="2621230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2014- 2020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665956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Programa: 288.977.635 €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30066"/>
              </p:ext>
            </p:extLst>
          </p:nvPr>
        </p:nvGraphicFramePr>
        <p:xfrm>
          <a:off x="2699792" y="2060848"/>
          <a:ext cx="5256584" cy="73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noProof="0" dirty="0" smtClean="0"/>
                        <a:t>MINHAP</a:t>
                      </a:r>
                      <a:endParaRPr lang="es-ES" sz="1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/>
                        <a:t>Badajoz</a:t>
                      </a:r>
                      <a:endParaRPr lang="es-E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/>
                        <a:t>ADC (Portugal)</a:t>
                      </a:r>
                      <a:endParaRPr lang="es-E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 smtClean="0"/>
                        <a:t>IGAE</a:t>
                      </a:r>
                      <a:endParaRPr lang="es-E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2" y="2219406"/>
            <a:ext cx="2015307" cy="28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4527"/>
              </p:ext>
            </p:extLst>
          </p:nvPr>
        </p:nvGraphicFramePr>
        <p:xfrm>
          <a:off x="2627784" y="4149080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44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12/02/2015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Alentejo</a:t>
                      </a:r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(Portugal)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Convocatoria</a:t>
                      </a:r>
                      <a:r>
                        <a:rPr lang="es-E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una fase. </a:t>
                      </a:r>
                      <a:endPara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3ª </a:t>
                      </a:r>
                      <a:r>
                        <a:rPr lang="en-GB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r>
                        <a:rPr lang="en-GB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noviembre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Probablemente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70% de la </a:t>
                      </a:r>
                      <a:r>
                        <a:rPr lang="en-GB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P.O. </a:t>
                      </a:r>
                      <a:r>
                        <a:rPr lang="en-GB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r>
                        <a:rPr lang="en-GB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decidir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de mayo 2015</a:t>
                      </a:r>
                      <a:endPara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9" y="692150"/>
            <a:ext cx="5706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POCTEFA. </a:t>
            </a:r>
            <a:r>
              <a:rPr lang="es-ES" b="1" kern="0" dirty="0" err="1">
                <a:solidFill>
                  <a:srgbClr val="002776"/>
                </a:solidFill>
                <a:cs typeface="Arial" charset="0"/>
              </a:rPr>
              <a:t>Interreg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 VA </a:t>
            </a: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España-Francia-Andorra</a:t>
            </a: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84260" y="1655149"/>
            <a:ext cx="2250937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53455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s-E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20941"/>
              </p:ext>
            </p:extLst>
          </p:nvPr>
        </p:nvGraphicFramePr>
        <p:xfrm>
          <a:off x="2484438" y="2060848"/>
          <a:ext cx="54719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316341"/>
                <a:gridCol w="1275947"/>
                <a:gridCol w="935434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Consorcio de la Comunidad de Trabajos de los Pirineos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Jaca (Huesca)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MINHAP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IGAE</a:t>
                      </a:r>
                      <a:endParaRPr lang="es-ES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" name="9 Imagen" descr="C:\Users\KG000377\AppData\Local\Microsoft\Windows\Temporary Internet Files\Content.Word\mapa zonas elegibles POCTEFA 14-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230425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8 Marcador de contenido"/>
          <p:cNvSpPr txBox="1">
            <a:spLocks/>
          </p:cNvSpPr>
          <p:nvPr/>
        </p:nvSpPr>
        <p:spPr bwMode="auto">
          <a:xfrm>
            <a:off x="2555776" y="3119859"/>
            <a:ext cx="5400600" cy="81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Programa: 189.341.397 €</a:t>
            </a:r>
            <a:endParaRPr lang="es-ES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11372"/>
              </p:ext>
            </p:extLst>
          </p:nvPr>
        </p:nvGraphicFramePr>
        <p:xfrm>
          <a:off x="2555776" y="3949751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mayo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4ªsemana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septiembre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2015, Zaragoza.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3ªsemana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septiembre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40% del total del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Primera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convocatoria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fase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de junio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5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3"/>
          <p:cNvSpPr>
            <a:spLocks noGrp="1"/>
          </p:cNvSpPr>
          <p:nvPr>
            <p:ph type="ctrTitle"/>
          </p:nvPr>
        </p:nvSpPr>
        <p:spPr bwMode="auto">
          <a:xfrm>
            <a:off x="2987824" y="1916832"/>
            <a:ext cx="2735659" cy="1871861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 Cooperación Transnacional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325" y="4970463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1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9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SUDOE. 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Interreg </a:t>
            </a: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Programa de 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Cooperación </a:t>
            </a: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Territorial del 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Espacio Sudoeste Europeo</a:t>
            </a: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5345529" cy="5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Programa: 106.810.523 euros</a:t>
            </a: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79485"/>
              </p:ext>
            </p:extLst>
          </p:nvPr>
        </p:nvGraphicFramePr>
        <p:xfrm>
          <a:off x="2699792" y="2060848"/>
          <a:ext cx="525658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/>
                        <a:t>Gobierno</a:t>
                      </a:r>
                      <a:r>
                        <a:rPr lang="es-ES" sz="1400" kern="1200" baseline="0" noProof="0" dirty="0" smtClean="0"/>
                        <a:t> de Cantabria </a:t>
                      </a: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Santander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 Certificación  y Pagos        MINHAP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IGAE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0" name="Picture 5" descr="C:\Users\KG000380\AppData\Local\Microsoft\Windows\Temporary Internet Files\Content.Outlook\BUUPP8V6\south_west_europ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1484313"/>
            <a:ext cx="1835142" cy="21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35129"/>
              </p:ext>
            </p:extLst>
          </p:nvPr>
        </p:nvGraphicFramePr>
        <p:xfrm>
          <a:off x="2555776" y="3949751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Previsión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Semana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7 de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octubre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Santander.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3ªsemana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septiembre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2015.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40% del total del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Primera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convocatoria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dos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fases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de septiembre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556792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250281" y="476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MED. 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Interreg </a:t>
            </a: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VB MEDITERRANEAN COOPERATION PROGRAMME</a:t>
            </a:r>
          </a:p>
          <a:p>
            <a:pPr>
              <a:defRPr/>
            </a:pP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4139952" y="3437550"/>
            <a:ext cx="50040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: </a:t>
            </a:r>
            <a:r>
              <a:rPr lang="es-ES" sz="1600" dirty="0" smtClean="0">
                <a:solidFill>
                  <a:schemeClr val="tx1"/>
                </a:solidFill>
              </a:rPr>
              <a:t>FEDER: 224,32 M€</a:t>
            </a: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	     IPA:           9,5 M€</a:t>
            </a:r>
            <a:r>
              <a:rPr lang="es-ES" sz="1400" dirty="0" smtClean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09814"/>
              </p:ext>
            </p:extLst>
          </p:nvPr>
        </p:nvGraphicFramePr>
        <p:xfrm>
          <a:off x="1619672" y="2060848"/>
          <a:ext cx="525658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/>
                        <a:t>FRANCIA: Región “Alpes-</a:t>
                      </a:r>
                      <a:r>
                        <a:rPr lang="es-ES" sz="1400" kern="1200" noProof="0" dirty="0" err="1" smtClean="0"/>
                        <a:t>Côte</a:t>
                      </a:r>
                      <a:r>
                        <a:rPr lang="es-ES" sz="1400" kern="1200" baseline="0" noProof="0" dirty="0" smtClean="0"/>
                        <a:t> </a:t>
                      </a:r>
                      <a:r>
                        <a:rPr lang="es-ES" sz="1400" kern="1200" baseline="0" noProof="0" dirty="0" err="1" smtClean="0"/>
                        <a:t>d’Azur</a:t>
                      </a:r>
                      <a:r>
                        <a:rPr lang="es-ES" sz="1400" kern="1200" baseline="0" noProof="0" dirty="0" smtClean="0"/>
                        <a:t>”</a:t>
                      </a: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Marsella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ESPAÑA:</a:t>
                      </a:r>
                      <a:r>
                        <a:rPr lang="es-ES" sz="1400" kern="1200" baseline="0" dirty="0" smtClean="0"/>
                        <a:t> </a:t>
                      </a:r>
                      <a:r>
                        <a:rPr lang="es-ES" sz="1400" kern="1200" dirty="0" smtClean="0"/>
                        <a:t>Subdirección Gral. De Certificación y Pagos – DGFC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FRANCIA: CICC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3" name="Imag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9911" r="7613" b="20544"/>
          <a:stretch/>
        </p:blipFill>
        <p:spPr bwMode="auto">
          <a:xfrm>
            <a:off x="35496" y="3437550"/>
            <a:ext cx="3960440" cy="254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78443" r="56806" b="2093"/>
          <a:stretch/>
        </p:blipFill>
        <p:spPr bwMode="auto">
          <a:xfrm>
            <a:off x="54389" y="5958454"/>
            <a:ext cx="1686686" cy="7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22100"/>
              </p:ext>
            </p:extLst>
          </p:nvPr>
        </p:nvGraphicFramePr>
        <p:xfrm>
          <a:off x="3127967" y="5289128"/>
          <a:ext cx="6096000" cy="106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362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Aprobado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22-23 de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Marsella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s-ES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Pendiente decidir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10-12</a:t>
                      </a:r>
                      <a:r>
                        <a:rPr lang="es-ES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Junio Malta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556792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250281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MAC 2014-2020. </a:t>
            </a:r>
            <a:r>
              <a:rPr lang="es-ES" b="1" kern="0" dirty="0">
                <a:solidFill>
                  <a:srgbClr val="002776"/>
                </a:solidFill>
                <a:cs typeface="Arial" charset="0"/>
              </a:rPr>
              <a:t>Interreg </a:t>
            </a: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VB MEDITERRANEAN COOPERATION PROGRAMME</a:t>
            </a:r>
          </a:p>
          <a:p>
            <a:pPr>
              <a:defRPr/>
            </a:pPr>
            <a:endParaRPr lang="es-ES" b="1" kern="0" dirty="0">
              <a:solidFill>
                <a:srgbClr val="002776"/>
              </a:solidFill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4139952" y="3437550"/>
            <a:ext cx="5004048" cy="11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: </a:t>
            </a:r>
            <a:r>
              <a:rPr lang="es-ES" sz="1600" dirty="0" smtClean="0">
                <a:solidFill>
                  <a:schemeClr val="tx1"/>
                </a:solidFill>
              </a:rPr>
              <a:t>Transfronteriza: 66,62 M€</a:t>
            </a: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	     Transnacional:  43,99 M€</a:t>
            </a:r>
            <a:r>
              <a:rPr lang="es-ES" sz="1400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30067"/>
              </p:ext>
            </p:extLst>
          </p:nvPr>
        </p:nvGraphicFramePr>
        <p:xfrm>
          <a:off x="1619672" y="2060848"/>
          <a:ext cx="5400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373911"/>
                <a:gridCol w="1351709"/>
                <a:gridCol w="1456603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/>
                        <a:t>ESPAÑA: Gobierno de Canarias</a:t>
                      </a: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Las Palmas de Gran</a:t>
                      </a:r>
                      <a:r>
                        <a:rPr lang="es-ES" sz="1400" kern="1200" baseline="0" dirty="0" smtClean="0"/>
                        <a:t> Canaria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PORTUGAL: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Agência para o Desenvolvimento e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Coesao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ESPAÑA: IGAE-Canarias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9223" name="Imagen 1" descr="Descripción: Africa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7550"/>
            <a:ext cx="3543552" cy="30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66818"/>
              </p:ext>
            </p:extLst>
          </p:nvPr>
        </p:nvGraphicFramePr>
        <p:xfrm>
          <a:off x="3347865" y="4797152"/>
          <a:ext cx="5800362" cy="106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10"/>
                <a:gridCol w="1266363"/>
                <a:gridCol w="1266363"/>
                <a:gridCol w="1266363"/>
                <a:gridCol w="1266363"/>
              </a:tblGrid>
              <a:tr h="6362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aprobación P.O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r>
                        <a:rPr lang="es-E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lanzamiento, lugar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apertura convocatoria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Dotación financiera (%)</a:t>
                      </a:r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s-E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Comité </a:t>
                      </a:r>
                    </a:p>
                    <a:p>
                      <a:pPr algn="ctr"/>
                      <a:r>
                        <a:rPr lang="es-E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junio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1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definir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 definir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39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Pendiente decidir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lang="es-ES" sz="11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septiembre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2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17" name="5 Objeto"/>
          <p:cNvGraphicFramePr>
            <a:graphicFrameLocks noChangeAspect="1"/>
          </p:cNvGraphicFramePr>
          <p:nvPr/>
        </p:nvGraphicFramePr>
        <p:xfrm>
          <a:off x="8027988" y="25400"/>
          <a:ext cx="11160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r:id="rId5" imgW="2180952" imgH="1438095" progId="MSPhotoEd.3">
                  <p:embed/>
                </p:oleObj>
              </mc:Choice>
              <mc:Fallback>
                <p:oleObj r:id="rId5" imgW="2180952" imgH="1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5400"/>
                        <a:ext cx="111601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8" name="2 Conector recto"/>
          <p:cNvCxnSpPr>
            <a:cxnSpLocks noChangeShapeType="1"/>
          </p:cNvCxnSpPr>
          <p:nvPr/>
        </p:nvCxnSpPr>
        <p:spPr bwMode="auto">
          <a:xfrm>
            <a:off x="971550" y="1484313"/>
            <a:ext cx="71294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1 Rectángulo"/>
          <p:cNvSpPr/>
          <p:nvPr/>
        </p:nvSpPr>
        <p:spPr>
          <a:xfrm>
            <a:off x="2123728" y="692150"/>
            <a:ext cx="58326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kern="0" dirty="0" smtClean="0">
              <a:solidFill>
                <a:srgbClr val="002776"/>
              </a:solidFill>
              <a:cs typeface="Arial" charset="0"/>
            </a:endParaRPr>
          </a:p>
          <a:p>
            <a:pPr lvl="0">
              <a:defRPr/>
            </a:pPr>
            <a:r>
              <a:rPr lang="es-ES" b="1" kern="0" dirty="0" smtClean="0">
                <a:solidFill>
                  <a:srgbClr val="002776"/>
                </a:solidFill>
                <a:cs typeface="Arial" charset="0"/>
              </a:rPr>
              <a:t>ESPACIO ATLÁNTICO</a:t>
            </a:r>
          </a:p>
          <a:p>
            <a:pPr lvl="0">
              <a:defRPr/>
            </a:pPr>
            <a:r>
              <a:rPr lang="es-ES" sz="1400" kern="0" dirty="0" smtClean="0">
                <a:solidFill>
                  <a:srgbClr val="002776"/>
                </a:solidFill>
                <a:latin typeface="Calibri"/>
                <a:cs typeface="Arial" charset="0"/>
              </a:rPr>
              <a:t>Irlanda,  </a:t>
            </a:r>
            <a:r>
              <a:rPr lang="es-ES" sz="1400" kern="0" dirty="0">
                <a:solidFill>
                  <a:srgbClr val="002776"/>
                </a:solidFill>
                <a:latin typeface="Calibri"/>
                <a:cs typeface="Arial" charset="0"/>
              </a:rPr>
              <a:t>España, Francia, Portugal, UK</a:t>
            </a:r>
            <a:r>
              <a:rPr lang="es-ES" sz="1400" kern="0" dirty="0">
                <a:solidFill>
                  <a:srgbClr val="0070C0"/>
                </a:solidFill>
                <a:latin typeface="Calibri"/>
                <a:cs typeface="Arial" charset="0"/>
              </a:rPr>
              <a:t>, Canarias, Madeira, Azores</a:t>
            </a:r>
            <a:endParaRPr lang="es-ES" sz="3000" kern="0" dirty="0">
              <a:solidFill>
                <a:srgbClr val="0070C0"/>
              </a:solidFill>
              <a:latin typeface="Calibri"/>
              <a:cs typeface="Arial" charset="0"/>
            </a:endParaRPr>
          </a:p>
          <a:p>
            <a:pPr>
              <a:defRPr/>
            </a:pPr>
            <a:endParaRPr lang="es-ES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7967" y="1655149"/>
            <a:ext cx="2563522" cy="1128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es-ES_tradnl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Autoridades (</a:t>
            </a:r>
            <a:r>
              <a:rPr lang="es-ES_tradnl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2014-2020</a:t>
            </a:r>
            <a:r>
              <a:rPr lang="es-ES_tradnl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_tradnl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ts val="800"/>
              </a:spcAft>
              <a:defRPr/>
            </a:pPr>
            <a:endParaRPr lang="es-E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8 Marcador de contenido"/>
          <p:cNvSpPr txBox="1">
            <a:spLocks/>
          </p:cNvSpPr>
          <p:nvPr/>
        </p:nvSpPr>
        <p:spPr bwMode="auto">
          <a:xfrm>
            <a:off x="2484438" y="3068960"/>
            <a:ext cx="5616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57263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2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57263" rtl="0" eaLnBrk="0" fontAlgn="base" hangingPunct="0">
              <a:spcBef>
                <a:spcPts val="200"/>
              </a:spcBef>
              <a:spcAft>
                <a:spcPts val="60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1141413" algn="l" defTabSz="957263" rtl="0" eaLnBrk="0" fontAlgn="base" hangingPunct="0">
              <a:spcBef>
                <a:spcPts val="400"/>
              </a:spcBef>
              <a:spcAft>
                <a:spcPts val="200"/>
              </a:spcAft>
              <a:buChar char="•"/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88900" indent="-8890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0975" indent="-95250" algn="l" defTabSz="957263" rtl="0" eaLnBrk="0" fontAlgn="base" hangingPunct="0">
              <a:spcBef>
                <a:spcPct val="0"/>
              </a:spcBef>
              <a:spcAft>
                <a:spcPts val="200"/>
              </a:spcAft>
              <a:buFont typeface="Arial" charset="0"/>
              <a:buChar char="‒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76471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096318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2516165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2936012" indent="-195345" algn="l" defTabSz="957776" rtl="0" fontAlgn="base">
              <a:spcBef>
                <a:spcPct val="0"/>
              </a:spcBef>
              <a:spcAft>
                <a:spcPct val="0"/>
              </a:spcAft>
              <a:tabLst>
                <a:tab pos="598719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Dotación financiera del </a:t>
            </a:r>
            <a:r>
              <a:rPr lang="es-ES" sz="1400" smtClean="0">
                <a:solidFill>
                  <a:schemeClr val="tx1"/>
                </a:solidFill>
              </a:rPr>
              <a:t>Programa: 140,013 </a:t>
            </a:r>
            <a:r>
              <a:rPr lang="es-ES" sz="1400" dirty="0" smtClean="0">
                <a:solidFill>
                  <a:schemeClr val="tx1"/>
                </a:solidFill>
              </a:rPr>
              <a:t>MILLONES EUROS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1"/>
                </a:solidFill>
              </a:rPr>
              <a:t>Situación </a:t>
            </a:r>
            <a:r>
              <a:rPr lang="es-ES" sz="1400" dirty="0">
                <a:solidFill>
                  <a:schemeClr val="tx1"/>
                </a:solidFill>
              </a:rPr>
              <a:t>Programa Operativo:</a:t>
            </a:r>
          </a:p>
          <a:p>
            <a:pPr algn="l"/>
            <a:r>
              <a:rPr lang="es-ES" sz="1400" dirty="0" smtClean="0">
                <a:solidFill>
                  <a:schemeClr val="tx1"/>
                </a:solidFill>
              </a:rPr>
              <a:t>	Presentación a la Comisión finales mayo 2015</a:t>
            </a:r>
            <a:endParaRPr lang="es-ES" sz="1400" dirty="0">
              <a:solidFill>
                <a:schemeClr val="tx1"/>
              </a:solidFill>
            </a:endParaRPr>
          </a:p>
          <a:p>
            <a:pPr algn="l"/>
            <a:r>
              <a:rPr lang="es-ES" sz="1400" dirty="0" smtClean="0">
                <a:solidFill>
                  <a:schemeClr val="tx1"/>
                </a:solidFill>
              </a:rPr>
              <a:t>	Pendiente observaciones Comisión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1"/>
                </a:solidFill>
              </a:rPr>
              <a:t>Previsión Seminario de </a:t>
            </a:r>
            <a:r>
              <a:rPr lang="es-ES" sz="1400" dirty="0" smtClean="0">
                <a:solidFill>
                  <a:schemeClr val="tx1"/>
                </a:solidFill>
              </a:rPr>
              <a:t>lanzamiento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	</a:t>
            </a:r>
            <a:r>
              <a:rPr lang="es-ES" sz="1400" dirty="0" smtClean="0">
                <a:solidFill>
                  <a:schemeClr val="tx1"/>
                </a:solidFill>
              </a:rPr>
              <a:t>Sin determinar.</a:t>
            </a:r>
            <a:endParaRPr lang="es-ES" sz="14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s-E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52182"/>
              </p:ext>
            </p:extLst>
          </p:nvPr>
        </p:nvGraphicFramePr>
        <p:xfrm>
          <a:off x="2699792" y="2060848"/>
          <a:ext cx="525658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77"/>
                <a:gridCol w="1171153"/>
                <a:gridCol w="1554467"/>
                <a:gridCol w="1312587"/>
              </a:tblGrid>
              <a:tr h="29016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Gestión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STC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Certificación</a:t>
                      </a:r>
                      <a:endParaRPr lang="es-E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Auditoria</a:t>
                      </a:r>
                      <a:endParaRPr lang="es-ES" sz="1400" dirty="0"/>
                    </a:p>
                  </a:txBody>
                  <a:tcPr anchor="ctr" anchorCtr="1"/>
                </a:tc>
              </a:tr>
              <a:tr h="432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CCDR Norte (Portugal)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Oporto  (Portugal)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IFDR (Portugal)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/>
                        <a:t>IGF (Portugal)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267075"/>
            <a:ext cx="539908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KG000380\AppData\Local\Microsoft\Windows\Temporary Internet Files\Content.Outlook\BUUPP8V6\atlantic_coas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2" y="1484313"/>
            <a:ext cx="2088232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8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Deloitte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Deloit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>
          <a:solidFill>
            <a:schemeClr val="bg1"/>
          </a:solidFill>
          <a:miter lim="800000"/>
          <a:headEnd/>
          <a:tailEnd/>
        </a:ln>
      </a:spPr>
      <a:bodyPr wrap="none" anchor="ctr"/>
      <a:lstStyle>
        <a:defPPr algn="ctr" eaLnBrk="0" hangingPunct="0">
          <a:lnSpc>
            <a:spcPct val="110000"/>
          </a:lnSpc>
          <a:defRPr b="1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90000" rIns="90000" bIns="90000" numCol="1" anchor="t" anchorCtr="0" compatLnSpc="1">
        <a:prstTxWarp prst="textNoShape">
          <a:avLst/>
        </a:prstTxWarp>
      </a:bodyPr>
      <a:lstStyle>
        <a:defPPr marL="14288" marR="0" indent="-14288" algn="ctr" defTabSz="1042988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loitte 1">
        <a:dk1>
          <a:srgbClr val="000000"/>
        </a:dk1>
        <a:lt1>
          <a:srgbClr val="FFFFFF"/>
        </a:lt1>
        <a:dk2>
          <a:srgbClr val="000066"/>
        </a:dk2>
        <a:lt2>
          <a:srgbClr val="99CC33"/>
        </a:lt2>
        <a:accent1>
          <a:srgbClr val="009999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5C5CE7"/>
        </a:accent6>
        <a:hlink>
          <a:srgbClr val="996633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65E65E-558C-4CAF-B9C6-C7D3B27F0D52}"/>
</file>

<file path=customXml/itemProps2.xml><?xml version="1.0" encoding="utf-8"?>
<ds:datastoreItem xmlns:ds="http://schemas.openxmlformats.org/officeDocument/2006/customXml" ds:itemID="{85A33B7D-C7C5-48F6-A085-4AB8F8EC02D5}"/>
</file>

<file path=customXml/itemProps3.xml><?xml version="1.0" encoding="utf-8"?>
<ds:datastoreItem xmlns:ds="http://schemas.openxmlformats.org/officeDocument/2006/customXml" ds:itemID="{DFB53BEF-0F42-4AE7-BB34-6120FCD6622D}"/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822</Words>
  <Application>Microsoft Office PowerPoint</Application>
  <PresentationFormat>Presentación en pantalla (4:3)</PresentationFormat>
  <Paragraphs>264</Paragraphs>
  <Slides>15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21_Deloitte</vt:lpstr>
      <vt:lpstr>MSPhotoEd.3</vt:lpstr>
      <vt:lpstr>  Foro de Economía </vt:lpstr>
      <vt:lpstr>   Cooperación Transfronteriza</vt:lpstr>
      <vt:lpstr>Presentación de PowerPoint</vt:lpstr>
      <vt:lpstr>Presentación de PowerPoint</vt:lpstr>
      <vt:lpstr>   Cooperación Transnacional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IGAE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Hernández Martin, M Carmen</dc:creator>
  <cp:lastModifiedBy>Fernandez Melle, Fernando</cp:lastModifiedBy>
  <cp:revision>32</cp:revision>
  <dcterms:created xsi:type="dcterms:W3CDTF">2015-02-16T10:37:28Z</dcterms:created>
  <dcterms:modified xsi:type="dcterms:W3CDTF">2015-06-10T11:16:38Z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