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62" r:id="rId2"/>
    <p:sldId id="290" r:id="rId3"/>
    <p:sldId id="297" r:id="rId4"/>
    <p:sldId id="298" r:id="rId5"/>
    <p:sldId id="299" r:id="rId6"/>
    <p:sldId id="301" r:id="rId7"/>
    <p:sldId id="300" r:id="rId8"/>
    <p:sldId id="307" r:id="rId9"/>
    <p:sldId id="306" r:id="rId10"/>
    <p:sldId id="305" r:id="rId11"/>
    <p:sldId id="308" r:id="rId12"/>
    <p:sldId id="303" r:id="rId13"/>
    <p:sldId id="302" r:id="rId14"/>
    <p:sldId id="311" r:id="rId15"/>
    <p:sldId id="313" r:id="rId16"/>
    <p:sldId id="322" r:id="rId17"/>
    <p:sldId id="323" r:id="rId18"/>
    <p:sldId id="310" r:id="rId19"/>
    <p:sldId id="315" r:id="rId20"/>
    <p:sldId id="314" r:id="rId21"/>
    <p:sldId id="317" r:id="rId22"/>
    <p:sldId id="316" r:id="rId23"/>
    <p:sldId id="318" r:id="rId24"/>
    <p:sldId id="320" r:id="rId25"/>
    <p:sldId id="291" r:id="rId26"/>
    <p:sldId id="295" r:id="rId2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64B2"/>
    <a:srgbClr val="051DD1"/>
    <a:srgbClr val="FF6699"/>
    <a:srgbClr val="FFFF66"/>
    <a:srgbClr val="FFFF00"/>
    <a:srgbClr val="020C16"/>
    <a:srgbClr val="800080"/>
    <a:srgbClr val="CC3399"/>
    <a:srgbClr val="30DC34"/>
    <a:srgbClr val="55B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28" autoAdjust="0"/>
  </p:normalViewPr>
  <p:slideViewPr>
    <p:cSldViewPr>
      <p:cViewPr varScale="1">
        <p:scale>
          <a:sx n="75" d="100"/>
          <a:sy n="75" d="100"/>
        </p:scale>
        <p:origin x="-10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4D0BB-B96A-4867-ABF2-7F6FAFCA3812}" type="datetimeFigureOut">
              <a:rPr lang="es-ES" smtClean="0"/>
              <a:t>11/06/2015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7393B-344D-405A-A6DE-325EA5DAB38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647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D1C24FC-1681-4097-9216-745A874E0804}" type="slidenum">
              <a:rPr lang="fr-FR" sz="1200" smtClean="0">
                <a:solidFill>
                  <a:schemeClr val="tx1"/>
                </a:solidFill>
              </a:rPr>
              <a:pPr eaLnBrk="1" hangingPunct="1"/>
              <a:t>26</a:t>
            </a:fld>
            <a:endParaRPr lang="fr-FR" sz="1200" smtClean="0">
              <a:solidFill>
                <a:schemeClr val="tx1"/>
              </a:solidFill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49911" y="9429750"/>
            <a:ext cx="2946144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44" tIns="47772" rIns="95544" bIns="47772" anchor="b"/>
          <a:lstStyle>
            <a:lvl1pPr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55675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fld id="{5647BD84-37A2-4F9A-9775-45F63E530D24}" type="slidenum">
              <a:rPr lang="fr-FR" sz="1300" b="1">
                <a:solidFill>
                  <a:schemeClr val="tx1"/>
                </a:solidFill>
                <a:ea typeface="Geneva" charset="-128"/>
              </a:rPr>
              <a:pPr eaLnBrk="1" hangingPunct="1">
                <a:lnSpc>
                  <a:spcPct val="100000"/>
                </a:lnSpc>
              </a:pPr>
              <a:t>26</a:t>
            </a:fld>
            <a:endParaRPr lang="fr-FR" sz="1300" b="1">
              <a:solidFill>
                <a:schemeClr val="tx1"/>
              </a:solidFill>
              <a:ea typeface="Geneva" charset="-128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41300" dist="114300" algn="l" rotWithShape="0">
              <a:schemeClr val="bg1"/>
            </a:outerShdw>
          </a:effectLst>
        </p:spPr>
        <p:txBody>
          <a:bodyPr/>
          <a:lstStyle>
            <a:lvl1pPr>
              <a:defRPr sz="2400" b="1"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6600"/>
              </a:buClr>
              <a:defRPr sz="24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buClr>
                <a:srgbClr val="000099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buClr>
                <a:srgbClr val="0E64B2"/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buClr>
                <a:schemeClr val="accent2">
                  <a:lumMod val="40000"/>
                  <a:lumOff val="60000"/>
                </a:schemeClr>
              </a:buCl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636680"/>
          </a:xfrm>
        </p:spPr>
        <p:txBody>
          <a:bodyPr/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7261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8104"/>
            <a:ext cx="8229600" cy="564672"/>
          </a:xfrm>
        </p:spPr>
        <p:txBody>
          <a:bodyPr tIns="45720" anchor="ctr" anchorCtr="0"/>
          <a:lstStyle>
            <a:lvl1pPr>
              <a:defRPr/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040188" cy="792088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4008" y="1484784"/>
            <a:ext cx="4041775" cy="792088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48880"/>
            <a:ext cx="4040188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48880"/>
            <a:ext cx="4041775" cy="401144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305800" cy="504056"/>
          </a:xfrm>
        </p:spPr>
        <p:txBody>
          <a:bodyPr vert="horz" tIns="45720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11960" y="6553921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11960" y="6555542"/>
            <a:ext cx="432047" cy="288031"/>
          </a:xfrm>
        </p:spPr>
        <p:txBody>
          <a:bodyPr/>
          <a:lstStyle/>
          <a:p>
            <a:fld id="{BCECDAE5-3B81-401B-AAD2-D1C88E06865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67544" y="1025107"/>
            <a:ext cx="8352928" cy="776934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/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435280" cy="45178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211960" y="6555542"/>
            <a:ext cx="432047" cy="28803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b="1">
                <a:solidFill>
                  <a:schemeClr val="tx2">
                    <a:shade val="9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BCECDAE5-3B81-401B-AAD2-D1C88E068655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13 Imagen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" y="72845"/>
            <a:ext cx="2043137" cy="5466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7" y="6255855"/>
            <a:ext cx="669070" cy="519713"/>
          </a:xfrm>
          <a:prstGeom prst="rect">
            <a:avLst/>
          </a:prstGeom>
          <a:effectLst>
            <a:glow rad="114300">
              <a:schemeClr val="bg1">
                <a:alpha val="81000"/>
              </a:schemeClr>
            </a:glow>
          </a:effectLst>
        </p:spPr>
      </p:pic>
      <p:pic>
        <p:nvPicPr>
          <p:cNvPr id="15" name="Picture 10" descr="EMBLEMAconNOMBR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140" y="72846"/>
            <a:ext cx="661827" cy="5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</p:sldLayoutIdLst>
  <p:hf hdr="0" ftr="0" dt="0"/>
  <p:txStyles>
    <p:titleStyle>
      <a:lvl1pPr algn="just" rtl="0" eaLnBrk="1" latinLnBrk="0" hangingPunct="1">
        <a:spcBef>
          <a:spcPct val="0"/>
        </a:spcBef>
        <a:buNone/>
        <a:defRPr kumimoji="0" sz="24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accent2">
              <a:lumMod val="50000"/>
            </a:schemeClr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71" y="5770162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2746663"/>
            <a:ext cx="8100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s-ES" sz="6000" spc="100" dirty="0">
              <a:latin typeface="Calibri"/>
            </a:endParaRPr>
          </a:p>
        </p:txBody>
      </p:sp>
      <p:pic>
        <p:nvPicPr>
          <p:cNvPr id="1026" name="Picture 2" descr="C:\Users\jlfernandezt\Desktop\CARTEL FACHADA ALCALÁ\Fachada Alcalá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228093" cy="26352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900758" y="4437200"/>
            <a:ext cx="7369775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Nueva norma de elegibilidad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Periodo 2014-2020</a:t>
            </a:r>
          </a:p>
          <a:p>
            <a:pPr algn="ctr"/>
            <a:r>
              <a:rPr lang="es-E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(Avance)</a:t>
            </a:r>
            <a:endParaRPr lang="es-E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23" y="6093296"/>
            <a:ext cx="3835561" cy="7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</a:t>
            </a:fld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3970" y="5539329"/>
            <a:ext cx="367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1" i="1" dirty="0" smtClean="0">
                <a:solidFill>
                  <a:schemeClr val="tx2"/>
                </a:solidFill>
                <a:latin typeface="+mj-lt"/>
              </a:rPr>
              <a:t>Blas J. López Carrión</a:t>
            </a:r>
          </a:p>
          <a:p>
            <a:pPr algn="r"/>
            <a:r>
              <a:rPr lang="es-ES" sz="1200" b="1" i="1" dirty="0" smtClean="0">
                <a:solidFill>
                  <a:schemeClr val="tx2"/>
                </a:solidFill>
                <a:latin typeface="+mj-lt"/>
              </a:rPr>
              <a:t>Subdirector General de Inspección y Control</a:t>
            </a:r>
            <a:endParaRPr lang="es-ES" sz="1200" b="1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41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Formas de subvención y asistencia reembolsable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/>
          <a:lstStyle/>
          <a:p>
            <a:r>
              <a:rPr lang="es-ES" sz="2200" dirty="0"/>
              <a:t>Reembolso de costes efectivamente soportados y pagados, contribuciones en especie y amortizaciones</a:t>
            </a:r>
          </a:p>
          <a:p>
            <a:endParaRPr lang="es-ES" sz="2200" dirty="0" smtClean="0"/>
          </a:p>
          <a:p>
            <a:r>
              <a:rPr lang="es-ES" sz="2200" dirty="0" smtClean="0"/>
              <a:t>Costes </a:t>
            </a:r>
            <a:r>
              <a:rPr lang="es-ES" sz="2200" dirty="0"/>
              <a:t>simplificados</a:t>
            </a:r>
          </a:p>
          <a:p>
            <a:pPr lvl="1"/>
            <a:r>
              <a:rPr lang="es-ES" sz="2200" dirty="0" smtClean="0"/>
              <a:t>Baremo </a:t>
            </a:r>
            <a:r>
              <a:rPr lang="es-ES" sz="2200" dirty="0"/>
              <a:t>costes </a:t>
            </a:r>
            <a:r>
              <a:rPr lang="es-ES" sz="2200" dirty="0" smtClean="0"/>
              <a:t>unitarios</a:t>
            </a:r>
          </a:p>
          <a:p>
            <a:pPr lvl="1"/>
            <a:r>
              <a:rPr lang="es-ES" sz="2200" dirty="0" smtClean="0"/>
              <a:t>Importes </a:t>
            </a:r>
            <a:r>
              <a:rPr lang="es-ES" sz="2200" dirty="0"/>
              <a:t>a tanto alzado (&lt; 100.000 €)</a:t>
            </a:r>
          </a:p>
          <a:p>
            <a:pPr lvl="1"/>
            <a:r>
              <a:rPr lang="es-ES" sz="2200" dirty="0" smtClean="0"/>
              <a:t>Tipo </a:t>
            </a:r>
            <a:r>
              <a:rPr lang="es-ES" sz="2200" dirty="0"/>
              <a:t>fijo (% </a:t>
            </a:r>
            <a:r>
              <a:rPr lang="es-ES" sz="2200" dirty="0" smtClean="0"/>
              <a:t>en determinadas </a:t>
            </a:r>
            <a:r>
              <a:rPr lang="es-ES" sz="2200" dirty="0"/>
              <a:t>categorías costes)</a:t>
            </a:r>
          </a:p>
          <a:p>
            <a:endParaRPr lang="es-ES" sz="2200" dirty="0" smtClean="0"/>
          </a:p>
          <a:p>
            <a:r>
              <a:rPr lang="es-ES" sz="2200" dirty="0" smtClean="0"/>
              <a:t>No </a:t>
            </a:r>
            <a:r>
              <a:rPr lang="es-ES" sz="2200" dirty="0"/>
              <a:t>doble financiación: si combinación – no en la misma categoría de coste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922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Costes indirectos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Que son: </a:t>
            </a:r>
            <a:r>
              <a:rPr lang="es-ES" dirty="0"/>
              <a:t>Gastos no relacionados directamente con la operación, necesarios para su </a:t>
            </a:r>
            <a:r>
              <a:rPr lang="es-ES" dirty="0" smtClean="0"/>
              <a:t>ejecución.</a:t>
            </a:r>
          </a:p>
          <a:p>
            <a:endParaRPr lang="es-ES" dirty="0" smtClean="0"/>
          </a:p>
          <a:p>
            <a:r>
              <a:rPr lang="es-ES" dirty="0" smtClean="0"/>
              <a:t>En DECA: </a:t>
            </a:r>
          </a:p>
          <a:p>
            <a:pPr lvl="1"/>
            <a:r>
              <a:rPr lang="es-ES" dirty="0" smtClean="0"/>
              <a:t>Constar su </a:t>
            </a:r>
            <a:r>
              <a:rPr lang="es-ES" dirty="0" err="1" smtClean="0"/>
              <a:t>subvencionabilidad</a:t>
            </a:r>
            <a:endParaRPr lang="es-ES" dirty="0" smtClean="0"/>
          </a:p>
          <a:p>
            <a:pPr lvl="1"/>
            <a:r>
              <a:rPr lang="es-ES" dirty="0" smtClean="0"/>
              <a:t>Según criterios aprobados en Comité de seguimiento</a:t>
            </a:r>
          </a:p>
          <a:p>
            <a:pPr lvl="1"/>
            <a:r>
              <a:rPr lang="es-ES" dirty="0" smtClean="0"/>
              <a:t>Método de calculo</a:t>
            </a:r>
          </a:p>
          <a:p>
            <a:endParaRPr lang="es-ES" dirty="0" smtClean="0"/>
          </a:p>
          <a:p>
            <a:r>
              <a:rPr lang="es-ES" dirty="0" smtClean="0"/>
              <a:t>Métodos</a:t>
            </a:r>
          </a:p>
          <a:p>
            <a:pPr lvl="1"/>
            <a:r>
              <a:rPr lang="es-ES" dirty="0" smtClean="0"/>
              <a:t>Costes reales según normas y principios contables</a:t>
            </a:r>
          </a:p>
          <a:p>
            <a:pPr lvl="1"/>
            <a:r>
              <a:rPr lang="es-ES" dirty="0" smtClean="0"/>
              <a:t>Costes simplificados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03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Costes indirectos (y 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Costes simplificados:</a:t>
            </a:r>
          </a:p>
          <a:p>
            <a:r>
              <a:rPr lang="es-ES" dirty="0" smtClean="0"/>
              <a:t>Hasta 15% Costes directo personal + servicios por personal externo. No requiere justificación</a:t>
            </a:r>
          </a:p>
          <a:p>
            <a:endParaRPr lang="es-ES" dirty="0" smtClean="0"/>
          </a:p>
          <a:p>
            <a:r>
              <a:rPr lang="es-ES" dirty="0" smtClean="0"/>
              <a:t>Hasta un 25 % de costes directos. Se debe justificar el %.</a:t>
            </a:r>
          </a:p>
          <a:p>
            <a:pPr lvl="1"/>
            <a:r>
              <a:rPr lang="es-ES" dirty="0" smtClean="0"/>
              <a:t>Método justo equitativo y verificable</a:t>
            </a:r>
          </a:p>
          <a:p>
            <a:pPr lvl="1"/>
            <a:r>
              <a:rPr lang="es-ES" dirty="0" smtClean="0"/>
              <a:t>Método ya aplicado en operaciones similares de convocatorias financiadas totalmente por el EM.</a:t>
            </a:r>
          </a:p>
          <a:p>
            <a:endParaRPr lang="es-ES" dirty="0" smtClean="0"/>
          </a:p>
          <a:p>
            <a:r>
              <a:rPr lang="es-ES" dirty="0" smtClean="0"/>
              <a:t>El % que se establezca por UE: i.e. 25% de costes directos subvencionables excepto subcontratación (art.. 29 R 1290/2013 H2020)</a:t>
            </a:r>
          </a:p>
          <a:p>
            <a:endParaRPr lang="es-ES" dirty="0" smtClean="0"/>
          </a:p>
          <a:p>
            <a:pPr marL="0" indent="0" algn="ctr">
              <a:buNone/>
            </a:pPr>
            <a:r>
              <a:rPr lang="es-ES" b="1" dirty="0" smtClean="0"/>
              <a:t>Criterios y % deben figurar en DECA</a:t>
            </a:r>
          </a:p>
          <a:p>
            <a:endParaRPr lang="es-ES" dirty="0" smtClean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58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/>
              </a:rPr>
              <a:t>Costes de personal propio y servicios prestados por personal </a:t>
            </a:r>
            <a:r>
              <a:rPr lang="es-ES" dirty="0" smtClean="0">
                <a:effectLst/>
              </a:rPr>
              <a:t>externo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/>
          <a:lstStyle/>
          <a:p>
            <a:r>
              <a:rPr lang="es-ES" dirty="0" smtClean="0"/>
              <a:t>Métodos: </a:t>
            </a:r>
          </a:p>
          <a:p>
            <a:pPr lvl="1"/>
            <a:r>
              <a:rPr lang="es-ES" dirty="0" smtClean="0"/>
              <a:t>Gastos </a:t>
            </a:r>
            <a:r>
              <a:rPr lang="es-ES" dirty="0"/>
              <a:t>efectivamente incurridos y </a:t>
            </a:r>
            <a:r>
              <a:rPr lang="es-ES" dirty="0" smtClean="0"/>
              <a:t>pagados</a:t>
            </a:r>
          </a:p>
          <a:p>
            <a:pPr lvl="1"/>
            <a:r>
              <a:rPr lang="es-ES" dirty="0" smtClean="0"/>
              <a:t>Sistema </a:t>
            </a:r>
            <a:r>
              <a:rPr lang="es-ES" dirty="0"/>
              <a:t>de costes simplificados</a:t>
            </a:r>
          </a:p>
          <a:p>
            <a:endParaRPr lang="es-ES" dirty="0" smtClean="0"/>
          </a:p>
          <a:p>
            <a:r>
              <a:rPr lang="es-ES" dirty="0" smtClean="0"/>
              <a:t>Costes </a:t>
            </a:r>
            <a:r>
              <a:rPr lang="es-ES" dirty="0"/>
              <a:t>simplificados:</a:t>
            </a:r>
          </a:p>
          <a:p>
            <a:pPr lvl="1"/>
            <a:r>
              <a:rPr lang="es-ES" dirty="0"/>
              <a:t>Recogido en DECA: Tarifa horaria * nº de horas</a:t>
            </a:r>
          </a:p>
          <a:p>
            <a:pPr lvl="1"/>
            <a:r>
              <a:rPr lang="es-ES" dirty="0"/>
              <a:t>Tarifa horaria </a:t>
            </a:r>
            <a:r>
              <a:rPr lang="es-ES" dirty="0" err="1"/>
              <a:t>via</a:t>
            </a:r>
            <a:r>
              <a:rPr lang="es-ES" dirty="0"/>
              <a:t> costes simplificados: costes brutos anuales </a:t>
            </a:r>
            <a:r>
              <a:rPr lang="es-ES" dirty="0" smtClean="0"/>
              <a:t>de los 12 meses consecutivos anteriores (no año contable anterior)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949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effectLst/>
              </a:rPr>
              <a:t>Costes de personal propio y servicios prestados por personal externo </a:t>
            </a:r>
            <a:r>
              <a:rPr lang="es-ES" dirty="0" smtClean="0">
                <a:effectLst/>
              </a:rPr>
              <a:t>(y 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Gastos efectivos:</a:t>
            </a:r>
          </a:p>
          <a:p>
            <a:r>
              <a:rPr lang="es-ES" dirty="0" smtClean="0"/>
              <a:t>Actividades </a:t>
            </a:r>
            <a:r>
              <a:rPr lang="es-ES" dirty="0"/>
              <a:t>realizadas expresamente para la operación</a:t>
            </a:r>
          </a:p>
          <a:p>
            <a:r>
              <a:rPr lang="es-ES" dirty="0"/>
              <a:t>Incluye sueldos y salarios, cotizaciones sociales empleador, acción social</a:t>
            </a:r>
          </a:p>
          <a:p>
            <a:r>
              <a:rPr lang="es-ES" dirty="0"/>
              <a:t>No incluye viajes, indemnizaciones y dietas</a:t>
            </a:r>
          </a:p>
          <a:p>
            <a:r>
              <a:rPr lang="es-ES" dirty="0"/>
              <a:t>Dedicación parcial:  % fijo global aplicado a la operación </a:t>
            </a:r>
            <a:r>
              <a:rPr lang="es-ES" dirty="0" err="1" smtClean="0"/>
              <a:t>ó</a:t>
            </a:r>
            <a:r>
              <a:rPr lang="es-ES" dirty="0" smtClean="0"/>
              <a:t> </a:t>
            </a:r>
            <a:r>
              <a:rPr lang="es-ES" dirty="0"/>
              <a:t>% flexible según dedicación real y </a:t>
            </a:r>
            <a:r>
              <a:rPr lang="es-ES" dirty="0" smtClean="0"/>
              <a:t>efectiva (partes de hora)</a:t>
            </a:r>
            <a:endParaRPr lang="es-ES" dirty="0"/>
          </a:p>
          <a:p>
            <a:r>
              <a:rPr lang="es-ES" dirty="0"/>
              <a:t>Contratos a tiempo </a:t>
            </a:r>
            <a:r>
              <a:rPr lang="es-ES" dirty="0" smtClean="0"/>
              <a:t>parcial o por horas: </a:t>
            </a:r>
            <a:r>
              <a:rPr lang="es-ES" dirty="0"/>
              <a:t>en función de dedicación efectiva con base coste/hora.</a:t>
            </a:r>
          </a:p>
          <a:p>
            <a:r>
              <a:rPr lang="es-ES" dirty="0"/>
              <a:t>Coste de servicios por personal externo: identificación clara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8616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Terrenos y bienes inmuebles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4680520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Relación directa entre adquisición y objetivos operación</a:t>
            </a:r>
          </a:p>
          <a:p>
            <a:endParaRPr lang="es-ES" dirty="0" smtClean="0"/>
          </a:p>
          <a:p>
            <a:r>
              <a:rPr lang="es-ES" dirty="0" smtClean="0"/>
              <a:t>Limite </a:t>
            </a:r>
            <a:r>
              <a:rPr lang="es-ES" dirty="0"/>
              <a:t>(</a:t>
            </a:r>
            <a:r>
              <a:rPr lang="es-ES" dirty="0" err="1"/>
              <a:t>gral</a:t>
            </a:r>
            <a:r>
              <a:rPr lang="es-ES" dirty="0"/>
              <a:t>)  </a:t>
            </a:r>
            <a:r>
              <a:rPr lang="es-ES" dirty="0" smtClean="0"/>
              <a:t>hasta </a:t>
            </a:r>
            <a:r>
              <a:rPr lang="es-ES" dirty="0"/>
              <a:t>10 % </a:t>
            </a:r>
            <a:r>
              <a:rPr lang="es-ES" dirty="0" smtClean="0"/>
              <a:t>gasto </a:t>
            </a:r>
            <a:r>
              <a:rPr lang="es-ES" dirty="0"/>
              <a:t>total subvencionable</a:t>
            </a:r>
          </a:p>
          <a:p>
            <a:r>
              <a:rPr lang="es-ES" dirty="0"/>
              <a:t>Limite </a:t>
            </a:r>
            <a:r>
              <a:rPr lang="es-ES" dirty="0" smtClean="0"/>
              <a:t>hasta 15 </a:t>
            </a:r>
            <a:r>
              <a:rPr lang="es-ES" dirty="0"/>
              <a:t>% para zonas abandonadas / pasado industrial: posibilidad en CSO y % en DECA</a:t>
            </a:r>
          </a:p>
          <a:p>
            <a:r>
              <a:rPr lang="es-ES" dirty="0"/>
              <a:t>Limite superior </a:t>
            </a:r>
            <a:r>
              <a:rPr lang="es-ES" dirty="0" smtClean="0"/>
              <a:t>incrementable: conservación </a:t>
            </a:r>
            <a:r>
              <a:rPr lang="es-ES" dirty="0"/>
              <a:t>medio ambiente – autorización </a:t>
            </a:r>
            <a:r>
              <a:rPr lang="es-ES" dirty="0" smtClean="0"/>
              <a:t>AG/OI-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Periodo durabilidad: </a:t>
            </a:r>
            <a:r>
              <a:rPr lang="es-ES" dirty="0"/>
              <a:t>fijado en DECA, </a:t>
            </a:r>
            <a:r>
              <a:rPr lang="es-ES" dirty="0" smtClean="0"/>
              <a:t>mínimo </a:t>
            </a:r>
            <a:r>
              <a:rPr lang="es-ES" dirty="0"/>
              <a:t>5 </a:t>
            </a:r>
            <a:r>
              <a:rPr lang="es-ES" dirty="0" smtClean="0"/>
              <a:t>años</a:t>
            </a:r>
            <a:endParaRPr lang="es-ES" dirty="0"/>
          </a:p>
          <a:p>
            <a:r>
              <a:rPr lang="es-ES" dirty="0"/>
              <a:t>Limite </a:t>
            </a:r>
            <a:r>
              <a:rPr lang="es-ES" dirty="0" smtClean="0"/>
              <a:t>importe: valor de </a:t>
            </a:r>
            <a:r>
              <a:rPr lang="es-ES" dirty="0"/>
              <a:t>mercado – certificado tasador </a:t>
            </a:r>
            <a:r>
              <a:rPr lang="es-ES" dirty="0" smtClean="0"/>
              <a:t>independiente</a:t>
            </a:r>
            <a:endParaRPr lang="es-ES" dirty="0"/>
          </a:p>
          <a:p>
            <a:r>
              <a:rPr lang="es-ES" dirty="0"/>
              <a:t>No subvencionable </a:t>
            </a:r>
            <a:r>
              <a:rPr lang="es-ES" dirty="0" smtClean="0"/>
              <a:t>la adquisición de terrenos </a:t>
            </a:r>
            <a:r>
              <a:rPr lang="es-ES" dirty="0"/>
              <a:t>/ </a:t>
            </a:r>
            <a:r>
              <a:rPr lang="es-ES" dirty="0" smtClean="0"/>
              <a:t>bienes </a:t>
            </a:r>
            <a:r>
              <a:rPr lang="es-ES" dirty="0"/>
              <a:t>inmuebles </a:t>
            </a:r>
            <a:r>
              <a:rPr lang="es-ES" dirty="0" smtClean="0"/>
              <a:t>que sean </a:t>
            </a:r>
            <a:r>
              <a:rPr lang="es-ES" dirty="0"/>
              <a:t>/ hayan sido propiedad del </a:t>
            </a:r>
            <a:r>
              <a:rPr lang="es-ES" dirty="0" smtClean="0"/>
              <a:t>organismo </a:t>
            </a:r>
            <a:r>
              <a:rPr lang="es-ES" dirty="0"/>
              <a:t>ejecutor o entidad vinculada en periodo elegibilidad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711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Vivienda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/>
          <a:lstStyle/>
          <a:p>
            <a:r>
              <a:rPr lang="es-ES" sz="2800" dirty="0" smtClean="0"/>
              <a:t>La orden HAP/2469/2014 considera elegibles: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</a:rPr>
              <a:t>Gastos en mejoras de eficiencia energética y de utilización de energías renovables</a:t>
            </a:r>
            <a:r>
              <a:rPr lang="es-ES" dirty="0" smtClean="0"/>
              <a:t> en las viviendas de titularidad pública en régimen de alquiler, protección oficial o que fomenten la cohesión social-</a:t>
            </a:r>
            <a:r>
              <a:rPr lang="es-ES" dirty="0" smtClean="0">
                <a:sym typeface="Wingdings" panose="05000000000000000000" pitchFamily="2" charset="2"/>
              </a:rPr>
              <a:t> 5 años mantenimiento de la inversión y la afectación al fin.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  <a:sym typeface="Wingdings" panose="05000000000000000000" pitchFamily="2" charset="2"/>
              </a:rPr>
              <a:t>Otros gastos </a:t>
            </a:r>
            <a:r>
              <a:rPr lang="es-ES" dirty="0" smtClean="0">
                <a:sym typeface="Wingdings" panose="05000000000000000000" pitchFamily="2" charset="2"/>
              </a:rPr>
              <a:t>en el marco de un enfoque integrado para renovación de viviendas plurifamiliares y renovación o cambio de uso de edificios de titularidad pública.  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16</a:t>
            </a:fld>
            <a:endParaRPr lang="es-ES"/>
          </a:p>
        </p:txBody>
      </p:sp>
      <p:pic>
        <p:nvPicPr>
          <p:cNvPr id="1026" name="Picture 2" descr="http://ccssciencesanleandro.wikispaces.com/file/view/Under-Construction-Sign.jpg/243743539/Under-Construction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128587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39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Vivienda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Nuevas posibilidades: </a:t>
            </a:r>
          </a:p>
          <a:p>
            <a:pPr lvl="1"/>
            <a:r>
              <a:rPr lang="es-ES" dirty="0" smtClean="0">
                <a:solidFill>
                  <a:srgbClr val="FF0000"/>
                </a:solidFill>
                <a:sym typeface="Wingdings" panose="05000000000000000000" pitchFamily="2" charset="2"/>
              </a:rPr>
              <a:t>Adquisición o rehabilitación de viviendas ya existentes y el arrendamiento (no construcción de viviendas nuevas)</a:t>
            </a:r>
          </a:p>
          <a:p>
            <a:pPr lvl="1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Condiciones y límites</a:t>
            </a:r>
          </a:p>
          <a:p>
            <a:pPr lvl="2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La adquisición o arrendamiento se efectúa por una entidad de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titularidad pública</a:t>
            </a:r>
          </a:p>
          <a:p>
            <a:pPr lvl="2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El negocio patrimonial deberá cumplir las normas de publicidad y 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concurrencia.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La adquisición/rehabilitación/arrendamiento se llevará a cabo en el marco de una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estrategia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más amplia que prevea el apoyo e inserción socio-económica a grupos especialmente desfavorecidos y la inserción de los mismos. La actuación justificada por un diagnóstico socio-económico de los grupos afectados así como las infraestructuras existentes y necesarias.</a:t>
            </a:r>
          </a:p>
          <a:p>
            <a:pPr lvl="2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Otros requisitos de control que afectan a los bienes inmuebles.</a:t>
            </a:r>
          </a:p>
          <a:p>
            <a:pPr lvl="2"/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Durabilidad ¿10 años?¿15 años?¿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20 años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?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17</a:t>
            </a:fld>
            <a:endParaRPr lang="es-ES"/>
          </a:p>
        </p:txBody>
      </p:sp>
      <p:pic>
        <p:nvPicPr>
          <p:cNvPr id="1026" name="Picture 2" descr="http://ccssciencesanleandro.wikispaces.com/file/view/Under-Construction-Sign.jpg/243743539/Under-Construction-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128587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18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Amortizaciones y bienes de segunda mano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u="sng" dirty="0" smtClean="0"/>
              <a:t>Costes de depreciación</a:t>
            </a:r>
            <a:endParaRPr lang="es-ES" u="sng" dirty="0"/>
          </a:p>
          <a:p>
            <a:r>
              <a:rPr lang="es-ES" dirty="0"/>
              <a:t>Adquisición inicial de los bienes no subvencionada por ayudas publicas / cofinanciada </a:t>
            </a:r>
            <a:r>
              <a:rPr lang="es-ES" dirty="0" smtClean="0"/>
              <a:t>FFEE</a:t>
            </a:r>
            <a:endParaRPr lang="es-ES" dirty="0"/>
          </a:p>
          <a:p>
            <a:r>
              <a:rPr lang="es-ES" dirty="0"/>
              <a:t>Calculo según normativa contable</a:t>
            </a:r>
          </a:p>
          <a:p>
            <a:r>
              <a:rPr lang="es-ES" dirty="0"/>
              <a:t>Coste de adquisición justificado</a:t>
            </a:r>
          </a:p>
          <a:p>
            <a:r>
              <a:rPr lang="es-ES" dirty="0" smtClean="0"/>
              <a:t>Dentro del p</a:t>
            </a:r>
            <a:r>
              <a:rPr lang="es-ES" dirty="0" smtClean="0"/>
              <a:t>eriodo </a:t>
            </a:r>
            <a:r>
              <a:rPr lang="es-ES" dirty="0"/>
              <a:t>de elegibilidad operación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u="sng" dirty="0"/>
              <a:t>Bienes equipo segunda </a:t>
            </a:r>
            <a:r>
              <a:rPr lang="es-ES" u="sng" dirty="0" smtClean="0"/>
              <a:t>mano</a:t>
            </a:r>
            <a:endParaRPr lang="es-ES" dirty="0"/>
          </a:p>
          <a:p>
            <a:r>
              <a:rPr lang="es-ES" dirty="0"/>
              <a:t>Declaración del vendedor sobre origen de los bienes y su no subvención</a:t>
            </a:r>
          </a:p>
          <a:p>
            <a:r>
              <a:rPr lang="es-ES" dirty="0"/>
              <a:t>Precio no superior al </a:t>
            </a:r>
            <a:r>
              <a:rPr lang="es-ES" dirty="0" smtClean="0"/>
              <a:t>valor de mercado </a:t>
            </a:r>
            <a:r>
              <a:rPr lang="es-ES" dirty="0"/>
              <a:t>/ coste de bienes nuevos – tasación </a:t>
            </a:r>
            <a:r>
              <a:rPr lang="es-ES" dirty="0" smtClean="0"/>
              <a:t>independiente</a:t>
            </a:r>
            <a:endParaRPr lang="es-ES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575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Subcontratación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/>
          <a:lstStyle/>
          <a:p>
            <a:r>
              <a:rPr lang="es-ES" sz="2200" dirty="0" smtClean="0"/>
              <a:t>SI </a:t>
            </a:r>
            <a:r>
              <a:rPr lang="es-ES" sz="2200" dirty="0"/>
              <a:t>es subcontratación: Ejecución por terceros de todo o parte de la </a:t>
            </a:r>
            <a:r>
              <a:rPr lang="es-ES" sz="2200" dirty="0" smtClean="0"/>
              <a:t>operación</a:t>
            </a:r>
          </a:p>
          <a:p>
            <a:endParaRPr lang="es-ES" sz="2200" dirty="0"/>
          </a:p>
          <a:p>
            <a:r>
              <a:rPr lang="es-ES" sz="2200" dirty="0" smtClean="0"/>
              <a:t>NO </a:t>
            </a:r>
            <a:r>
              <a:rPr lang="es-ES" sz="2200" dirty="0"/>
              <a:t>es subcontratación: gastos a incurrirse </a:t>
            </a:r>
            <a:r>
              <a:rPr lang="es-ES" sz="2200" dirty="0" smtClean="0"/>
              <a:t>necesariamente por </a:t>
            </a:r>
            <a:r>
              <a:rPr lang="es-ES" sz="2200" dirty="0"/>
              <a:t>el beneficiario para realizar por si mismo la </a:t>
            </a:r>
            <a:r>
              <a:rPr lang="es-ES" sz="2200" dirty="0" smtClean="0"/>
              <a:t>operación (i.e.: luz, teléfono, suministros, </a:t>
            </a:r>
            <a:r>
              <a:rPr lang="es-ES" sz="2200" dirty="0" err="1" smtClean="0"/>
              <a:t>etc</a:t>
            </a:r>
            <a:r>
              <a:rPr lang="es-ES" sz="2200" dirty="0" smtClean="0"/>
              <a:t>)</a:t>
            </a:r>
            <a:endParaRPr lang="es-ES" sz="2200" dirty="0"/>
          </a:p>
          <a:p>
            <a:endParaRPr lang="es-ES" sz="2200" dirty="0" smtClean="0"/>
          </a:p>
          <a:p>
            <a:r>
              <a:rPr lang="es-ES" sz="2200" dirty="0" smtClean="0"/>
              <a:t>LIMITES a la subcontratación en los art </a:t>
            </a:r>
            <a:r>
              <a:rPr lang="es-ES" sz="2200" dirty="0"/>
              <a:t>227 TRLCSP y art 29 LGS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81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Introducción. Periodo 2007-2013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Orden EHA/524/2008, modificada por OM HAP/2469/2014 (afecta a gastos de vivienda)</a:t>
            </a:r>
          </a:p>
          <a:p>
            <a:r>
              <a:rPr lang="es-ES" dirty="0" smtClean="0"/>
              <a:t>Orden Breve</a:t>
            </a:r>
          </a:p>
          <a:p>
            <a:r>
              <a:rPr lang="es-ES" dirty="0" smtClean="0"/>
              <a:t>Recoge normas generales sobre gastos subvencionables y no subvencionables, y específicos sobre determinados tipos de gasto (terrenos y bienes inmuebles, amortización, gastos generales, bienes de segunda mano, y gastos para preparación y ejecución de operaciones por entidades publicas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74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>
                <a:effectLst/>
              </a:rPr>
              <a:t>Gastos </a:t>
            </a:r>
            <a:r>
              <a:rPr lang="es-ES" dirty="0" smtClean="0">
                <a:effectLst/>
              </a:rPr>
              <a:t>administraciones </a:t>
            </a:r>
            <a:r>
              <a:rPr lang="es-ES" dirty="0">
                <a:effectLst/>
              </a:rPr>
              <a:t>y OOPP </a:t>
            </a:r>
            <a:r>
              <a:rPr lang="es-ES" dirty="0" smtClean="0">
                <a:effectLst/>
              </a:rPr>
              <a:t>en preparación </a:t>
            </a:r>
            <a:r>
              <a:rPr lang="es-ES" dirty="0">
                <a:effectLst/>
              </a:rPr>
              <a:t>y </a:t>
            </a:r>
            <a:r>
              <a:rPr lang="es-ES" dirty="0" smtClean="0">
                <a:effectLst/>
              </a:rPr>
              <a:t>ejecución de operaciones</a:t>
            </a:r>
            <a:r>
              <a:rPr lang="es-ES" b="0" dirty="0">
                <a:effectLst/>
              </a:rPr>
              <a:t/>
            </a:r>
            <a:br>
              <a:rPr lang="es-ES" b="0" dirty="0">
                <a:effectLst/>
              </a:rPr>
            </a:br>
            <a:endParaRPr lang="es-ES" b="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/>
          <a:lstStyle/>
          <a:p>
            <a:r>
              <a:rPr lang="es-ES" dirty="0"/>
              <a:t>Costes de </a:t>
            </a:r>
            <a:r>
              <a:rPr lang="es-ES" dirty="0" smtClean="0"/>
              <a:t>servicios </a:t>
            </a:r>
            <a:r>
              <a:rPr lang="es-ES" dirty="0"/>
              <a:t>profesionales prestados por autoridad publica (distinta del beneficiario). Justificación vía factura</a:t>
            </a:r>
          </a:p>
          <a:p>
            <a:endParaRPr lang="es-ES" dirty="0" smtClean="0"/>
          </a:p>
          <a:p>
            <a:r>
              <a:rPr lang="es-ES" dirty="0" smtClean="0"/>
              <a:t>Costes </a:t>
            </a:r>
            <a:r>
              <a:rPr lang="es-ES" dirty="0"/>
              <a:t>de </a:t>
            </a:r>
            <a:r>
              <a:rPr lang="es-ES" dirty="0" smtClean="0"/>
              <a:t>servicios </a:t>
            </a:r>
            <a:r>
              <a:rPr lang="es-ES" dirty="0"/>
              <a:t>profesionales prestados por autoridad publica (el propio beneficiario), sin acudir a terceros. Justificación </a:t>
            </a:r>
            <a:r>
              <a:rPr lang="es-ES" dirty="0" smtClean="0"/>
              <a:t>vía </a:t>
            </a:r>
            <a:r>
              <a:rPr lang="es-ES" dirty="0"/>
              <a:t>certificado interno de costes, que permita su verificación. </a:t>
            </a:r>
            <a:r>
              <a:rPr lang="es-ES" dirty="0" smtClean="0"/>
              <a:t>Admisibles sólo costes </a:t>
            </a:r>
            <a:r>
              <a:rPr lang="es-ES" dirty="0"/>
              <a:t>adicionales, exclusivamente para la operación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49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Costes simplificados. Norma general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4680520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Autorizado por AG/OI, según criterios aprobados </a:t>
            </a:r>
            <a:r>
              <a:rPr lang="es-ES" dirty="0" smtClean="0"/>
              <a:t>en comité </a:t>
            </a:r>
            <a:r>
              <a:rPr lang="es-ES" dirty="0"/>
              <a:t>de seguimiento</a:t>
            </a:r>
          </a:p>
          <a:p>
            <a:endParaRPr lang="es-ES" dirty="0" smtClean="0"/>
          </a:p>
          <a:p>
            <a:r>
              <a:rPr lang="es-ES" dirty="0" smtClean="0"/>
              <a:t>Tipos</a:t>
            </a:r>
            <a:r>
              <a:rPr lang="es-ES" dirty="0"/>
              <a:t>: 	</a:t>
            </a:r>
            <a:endParaRPr lang="es-ES" dirty="0" smtClean="0"/>
          </a:p>
          <a:p>
            <a:pPr lvl="1"/>
            <a:r>
              <a:rPr lang="es-ES" dirty="0" smtClean="0"/>
              <a:t>Baremos </a:t>
            </a:r>
            <a:r>
              <a:rPr lang="es-ES" dirty="0"/>
              <a:t>de </a:t>
            </a:r>
            <a:r>
              <a:rPr lang="es-ES" dirty="0" smtClean="0"/>
              <a:t>costes </a:t>
            </a:r>
            <a:r>
              <a:rPr lang="es-ES" dirty="0"/>
              <a:t>unitarios</a:t>
            </a:r>
          </a:p>
          <a:p>
            <a:pPr lvl="1"/>
            <a:r>
              <a:rPr lang="es-ES" dirty="0" smtClean="0"/>
              <a:t>Importes </a:t>
            </a:r>
            <a:r>
              <a:rPr lang="es-ES" dirty="0"/>
              <a:t>a tanto alzado (hasta 100.000 €)</a:t>
            </a:r>
          </a:p>
          <a:p>
            <a:pPr lvl="1"/>
            <a:r>
              <a:rPr lang="es-ES" dirty="0" smtClean="0"/>
              <a:t>Financiación </a:t>
            </a:r>
            <a:r>
              <a:rPr lang="es-ES" dirty="0"/>
              <a:t>a tipo (%) fijo</a:t>
            </a:r>
          </a:p>
          <a:p>
            <a:endParaRPr lang="es-ES" dirty="0" smtClean="0"/>
          </a:p>
          <a:p>
            <a:r>
              <a:rPr lang="es-ES" dirty="0" smtClean="0"/>
              <a:t>Contenido autorización </a:t>
            </a:r>
            <a:r>
              <a:rPr lang="es-ES" dirty="0"/>
              <a:t>(extremos incluidos en DECA)</a:t>
            </a:r>
          </a:p>
          <a:p>
            <a:pPr lvl="1"/>
            <a:r>
              <a:rPr lang="es-ES" dirty="0" smtClean="0"/>
              <a:t>Modalidad</a:t>
            </a:r>
            <a:endParaRPr lang="es-ES" dirty="0"/>
          </a:p>
          <a:p>
            <a:pPr lvl="1"/>
            <a:r>
              <a:rPr lang="es-ES" dirty="0" smtClean="0"/>
              <a:t>Categorías </a:t>
            </a:r>
            <a:r>
              <a:rPr lang="es-ES" dirty="0"/>
              <a:t>de costes incluidos</a:t>
            </a:r>
          </a:p>
          <a:p>
            <a:pPr lvl="1"/>
            <a:r>
              <a:rPr lang="es-ES" dirty="0"/>
              <a:t>Método establecido (requisitos específicos) y </a:t>
            </a:r>
            <a:r>
              <a:rPr lang="es-ES" dirty="0" smtClean="0"/>
              <a:t>su justificación</a:t>
            </a:r>
            <a:endParaRPr lang="es-ES" dirty="0"/>
          </a:p>
          <a:p>
            <a:pPr lvl="1"/>
            <a:r>
              <a:rPr lang="es-ES" dirty="0"/>
              <a:t>Justificación y pista de auditoria</a:t>
            </a:r>
          </a:p>
          <a:p>
            <a:pPr lvl="1"/>
            <a:r>
              <a:rPr lang="es-ES" dirty="0"/>
              <a:t>Requisitos para pago ayuda</a:t>
            </a:r>
          </a:p>
          <a:p>
            <a:pPr lvl="1"/>
            <a:r>
              <a:rPr lang="es-ES" dirty="0"/>
              <a:t>Plan de verificación de aplicación del </a:t>
            </a:r>
            <a:r>
              <a:rPr lang="es-ES" dirty="0" smtClean="0"/>
              <a:t>método</a:t>
            </a:r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Ejecución </a:t>
            </a:r>
            <a:r>
              <a:rPr lang="es-ES" dirty="0"/>
              <a:t>exclusivamente </a:t>
            </a:r>
            <a:r>
              <a:rPr lang="es-ES" dirty="0" err="1"/>
              <a:t>via</a:t>
            </a:r>
            <a:r>
              <a:rPr lang="es-ES" dirty="0"/>
              <a:t> contrato público es coste real, </a:t>
            </a:r>
            <a:r>
              <a:rPr lang="es-ES" dirty="0" smtClean="0"/>
              <a:t>NO </a:t>
            </a:r>
            <a:r>
              <a:rPr lang="es-ES" dirty="0"/>
              <a:t>aplica costes simplificados</a:t>
            </a:r>
          </a:p>
          <a:p>
            <a:r>
              <a:rPr lang="es-ES" dirty="0"/>
              <a:t>Ejecución interna (total/parcial) por beneficiario: aplicable coste simplificado si incluido en DECA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351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Instrumentos de ingeniería financiera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22</a:t>
            </a:fld>
            <a:endParaRPr lang="es-ES"/>
          </a:p>
        </p:txBody>
      </p:sp>
      <p:pic>
        <p:nvPicPr>
          <p:cNvPr id="6" name="Picture 2" descr="http://ccssciencesanleandro.wikispaces.com/file/view/Under-Construction-Sign.jpg/243743539/Under-Construction-Sig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04864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85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Disposiciones específicas CTE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Especialidades por ubicación.</a:t>
            </a:r>
          </a:p>
          <a:p>
            <a:r>
              <a:rPr lang="es-ES" dirty="0"/>
              <a:t>Ejecución en la zona del programa correspondiente</a:t>
            </a:r>
          </a:p>
          <a:p>
            <a:endParaRPr lang="es-ES" dirty="0" smtClean="0"/>
          </a:p>
          <a:p>
            <a:r>
              <a:rPr lang="es-ES" dirty="0" smtClean="0"/>
              <a:t>Fuera </a:t>
            </a:r>
            <a:r>
              <a:rPr lang="es-ES" dirty="0"/>
              <a:t>de la parte de la zona del programa: aceptada AG; en beneficio del programa; importe en el exterior =&lt; 20% ayuda FEDER nivel programa / =&lt; 30% parte zona regiones </a:t>
            </a:r>
            <a:r>
              <a:rPr lang="es-ES" dirty="0" err="1"/>
              <a:t>ultraperiféricas</a:t>
            </a:r>
            <a:r>
              <a:rPr lang="es-ES" dirty="0"/>
              <a:t>; control y auditoría</a:t>
            </a:r>
          </a:p>
          <a:p>
            <a:endParaRPr lang="es-ES" dirty="0" smtClean="0"/>
          </a:p>
          <a:p>
            <a:r>
              <a:rPr lang="es-ES" dirty="0" smtClean="0"/>
              <a:t>AT </a:t>
            </a:r>
            <a:r>
              <a:rPr lang="es-ES" dirty="0"/>
              <a:t>y </a:t>
            </a:r>
            <a:r>
              <a:rPr lang="es-ES" dirty="0" err="1" smtClean="0"/>
              <a:t>actvidades</a:t>
            </a:r>
            <a:r>
              <a:rPr lang="es-ES" dirty="0" smtClean="0"/>
              <a:t> de </a:t>
            </a:r>
            <a:r>
              <a:rPr lang="es-ES" dirty="0"/>
              <a:t>promoción: aceptada AG; importe en el exterior =&lt; 20% ayuda FEDER nivel programa / =&lt; 30% parte zona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52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Disposiciones específicas CTE </a:t>
            </a:r>
            <a:r>
              <a:rPr lang="es-ES" dirty="0" smtClean="0"/>
              <a:t>(y </a:t>
            </a:r>
            <a:r>
              <a:rPr lang="es-ES" dirty="0" err="1" smtClean="0"/>
              <a:t>iI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Categorías de gasto elegibles</a:t>
            </a:r>
          </a:p>
          <a:p>
            <a:r>
              <a:rPr lang="es-ES" sz="2400" dirty="0"/>
              <a:t>Donaciones: publicidad y propaganda &lt; 50€</a:t>
            </a:r>
          </a:p>
          <a:p>
            <a:r>
              <a:rPr lang="es-ES" sz="2400" dirty="0" smtClean="0"/>
              <a:t>Categorías de gasto regulados en el </a:t>
            </a:r>
            <a:r>
              <a:rPr lang="es-ES" sz="2400" dirty="0" err="1" smtClean="0"/>
              <a:t>Regl</a:t>
            </a:r>
            <a:r>
              <a:rPr lang="es-ES" sz="2400" dirty="0" smtClean="0"/>
              <a:t> 481/2014: G </a:t>
            </a:r>
            <a:r>
              <a:rPr lang="es-ES" sz="2400" dirty="0"/>
              <a:t>personal / oficina y </a:t>
            </a:r>
            <a:r>
              <a:rPr lang="es-ES" sz="2400" dirty="0" err="1"/>
              <a:t>adminstrativos</a:t>
            </a:r>
            <a:r>
              <a:rPr lang="es-ES" sz="2400" dirty="0"/>
              <a:t> / viaje y alojamiento / servicios externos / equipo</a:t>
            </a:r>
          </a:p>
          <a:p>
            <a:endParaRPr lang="es-ES" sz="2400" dirty="0" smtClean="0"/>
          </a:p>
          <a:p>
            <a:pPr marL="0" indent="0">
              <a:buNone/>
            </a:pPr>
            <a:r>
              <a:rPr lang="es-ES" sz="2400" dirty="0"/>
              <a:t>Costes simplificados – personal</a:t>
            </a:r>
          </a:p>
          <a:p>
            <a:r>
              <a:rPr lang="es-ES" sz="2400" dirty="0" smtClean="0"/>
              <a:t>Opción adicional </a:t>
            </a:r>
            <a:r>
              <a:rPr lang="es-ES" sz="2400" dirty="0"/>
              <a:t>a la regla </a:t>
            </a:r>
            <a:r>
              <a:rPr lang="es-ES" sz="2400" dirty="0" smtClean="0"/>
              <a:t>general </a:t>
            </a:r>
            <a:r>
              <a:rPr lang="es-ES" sz="2400" dirty="0"/>
              <a:t>de </a:t>
            </a:r>
            <a:r>
              <a:rPr lang="es-ES" sz="2400" dirty="0" smtClean="0"/>
              <a:t>costes simplificados </a:t>
            </a:r>
            <a:r>
              <a:rPr lang="es-ES" sz="2400" dirty="0"/>
              <a:t>– personal: </a:t>
            </a:r>
            <a:r>
              <a:rPr lang="es-ES" sz="2400" dirty="0" smtClean="0"/>
              <a:t>hasta el 20</a:t>
            </a:r>
            <a:r>
              <a:rPr lang="es-ES" sz="2400" dirty="0"/>
              <a:t>% </a:t>
            </a:r>
            <a:r>
              <a:rPr lang="es-ES" sz="2400" dirty="0" smtClean="0"/>
              <a:t>de C </a:t>
            </a:r>
            <a:r>
              <a:rPr lang="es-ES" sz="2400" dirty="0"/>
              <a:t>directos excluido personal (con los requisitos de los métodos de costes simplificados de </a:t>
            </a:r>
            <a:r>
              <a:rPr lang="es-ES" sz="2400" dirty="0" smtClean="0"/>
              <a:t>costes </a:t>
            </a:r>
            <a:r>
              <a:rPr lang="es-ES" sz="2400" dirty="0"/>
              <a:t>indirectos) 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555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25</a:t>
            </a:fld>
            <a:endParaRPr lang="es-ES"/>
          </a:p>
        </p:txBody>
      </p:sp>
      <p:pic>
        <p:nvPicPr>
          <p:cNvPr id="1026" name="Picture 2" descr="C:\Users\KG000141\Documents\VARIOS\Conchi Trabajo Fondos\DeMariaMuñoz\mapas y logo nuevo periodo\ESPAÑA 2014-2020fondoBla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71188"/>
            <a:ext cx="7947348" cy="61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901" y="5733876"/>
            <a:ext cx="15732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04250" y="6453188"/>
            <a:ext cx="431800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A54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sz="1800" dirty="0" smtClean="0">
                <a:solidFill>
                  <a:schemeClr val="tx1"/>
                </a:solidFill>
              </a:rPr>
              <a:t> </a:t>
            </a:r>
            <a:fld id="{05BD6FCB-7BA5-48B5-A34D-E98797273259}" type="slidenum">
              <a:rPr lang="fr-FR" sz="1200" baseline="30000">
                <a:solidFill>
                  <a:schemeClr val="tx1"/>
                </a:solidFill>
              </a:rPr>
              <a:pPr eaLnBrk="1" hangingPunct="1"/>
              <a:t>26</a:t>
            </a:fld>
            <a:endParaRPr lang="fr-FR" sz="1200" baseline="30000" dirty="0">
              <a:solidFill>
                <a:schemeClr val="tx1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8722" y="3353811"/>
            <a:ext cx="4643437" cy="929903"/>
          </a:xfrm>
          <a:prstGeom prst="rect">
            <a:avLst/>
          </a:prstGeom>
          <a:noFill/>
          <a:ln>
            <a:noFill/>
          </a:ln>
          <a:effectLst>
            <a:prstShdw prst="shdw17" dist="99190" dir="8411666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Muchas gracias por su atención</a:t>
            </a: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endParaRPr lang="es-ES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716016" y="6237312"/>
            <a:ext cx="4348637" cy="477054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CCECFF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rgbClr val="0244A6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s-ES" sz="25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www.dgfc.sepg.minhap.gob.es</a:t>
            </a:r>
          </a:p>
        </p:txBody>
      </p:sp>
      <p:pic>
        <p:nvPicPr>
          <p:cNvPr id="38921" name="Picture 9" descr="C:\Users\KG000141\Desktop\mapas y logo nuevo periodo\ESPAÑA 2014-2020RelieveSinFondoNiLeyend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46" y="1221668"/>
            <a:ext cx="5486400" cy="425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55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Periodo 2014-2020. Principales novedades borrador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Orden más larga y detallada. </a:t>
            </a:r>
          </a:p>
          <a:p>
            <a:r>
              <a:rPr lang="es-ES" dirty="0" smtClean="0"/>
              <a:t>Recoge reglas dispersas en diferentes normativas (R 1303/2013, R1301/2013, R1299/2013, R 480/2014, R 481/2014, R 1290/2013)</a:t>
            </a:r>
          </a:p>
          <a:p>
            <a:r>
              <a:rPr lang="es-ES" dirty="0" smtClean="0"/>
              <a:t>Aclara preceptos siguiendo recomendaciones EGESIF</a:t>
            </a:r>
          </a:p>
          <a:p>
            <a:r>
              <a:rPr lang="es-ES" dirty="0" smtClean="0"/>
              <a:t>Incluye </a:t>
            </a:r>
            <a:r>
              <a:rPr lang="es-ES" dirty="0" smtClean="0"/>
              <a:t>criterios de elegibilidad geográfica y </a:t>
            </a:r>
            <a:r>
              <a:rPr lang="es-ES" dirty="0" smtClean="0"/>
              <a:t>temporal</a:t>
            </a:r>
          </a:p>
          <a:p>
            <a:r>
              <a:rPr lang="es-ES" dirty="0"/>
              <a:t>Incluye tratamiento de costes </a:t>
            </a:r>
            <a:r>
              <a:rPr lang="es-ES" dirty="0" smtClean="0"/>
              <a:t>simplificados</a:t>
            </a:r>
            <a:endParaRPr lang="es-ES" dirty="0" smtClean="0"/>
          </a:p>
          <a:p>
            <a:r>
              <a:rPr lang="es-ES" dirty="0" smtClean="0"/>
              <a:t>Epígrafes específicos sobre tipos de gasto adicionales a orden 2007-2013 (i.e. </a:t>
            </a:r>
            <a:r>
              <a:rPr lang="es-ES" dirty="0" smtClean="0"/>
              <a:t>personal, </a:t>
            </a:r>
            <a:r>
              <a:rPr lang="es-ES" dirty="0" smtClean="0"/>
              <a:t>subcontratación, contribuciones en especie</a:t>
            </a:r>
            <a:r>
              <a:rPr lang="es-ES" dirty="0" smtClean="0"/>
              <a:t>)</a:t>
            </a:r>
          </a:p>
          <a:p>
            <a:r>
              <a:rPr lang="es-ES" i="1" dirty="0"/>
              <a:t>Prevé tratamiento de instrumentos financieros</a:t>
            </a:r>
          </a:p>
          <a:p>
            <a:r>
              <a:rPr lang="es-ES" i="1" dirty="0"/>
              <a:t>Incluye preceptos de </a:t>
            </a:r>
            <a:r>
              <a:rPr lang="es-ES" i="1" dirty="0" smtClean="0"/>
              <a:t>CTE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3</a:t>
            </a:fld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172400" y="6021288"/>
            <a:ext cx="899592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7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(i)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80920" cy="47525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 smtClean="0"/>
              <a:t>I. Normas </a:t>
            </a:r>
            <a:r>
              <a:rPr lang="es-ES" dirty="0"/>
              <a:t>generales</a:t>
            </a:r>
          </a:p>
          <a:p>
            <a:pPr lvl="1"/>
            <a:r>
              <a:rPr lang="es-ES" dirty="0"/>
              <a:t>Gastos subvencionables. Norma general</a:t>
            </a:r>
          </a:p>
          <a:p>
            <a:pPr lvl="1"/>
            <a:r>
              <a:rPr lang="es-ES" dirty="0"/>
              <a:t>Gastos no subvencionables</a:t>
            </a:r>
          </a:p>
          <a:p>
            <a:pPr lvl="1"/>
            <a:r>
              <a:rPr lang="es-ES" dirty="0" err="1"/>
              <a:t>Subvencionabilidad</a:t>
            </a:r>
            <a:r>
              <a:rPr lang="es-ES" dirty="0"/>
              <a:t> en función de la ubicación</a:t>
            </a:r>
          </a:p>
          <a:p>
            <a:pPr lvl="0"/>
            <a:r>
              <a:rPr lang="es-ES" dirty="0" smtClean="0"/>
              <a:t>II. Normas </a:t>
            </a:r>
            <a:r>
              <a:rPr lang="es-ES" dirty="0"/>
              <a:t>aplicables a subvenciones y asistencia reembolsable</a:t>
            </a:r>
          </a:p>
          <a:p>
            <a:pPr lvl="1"/>
            <a:r>
              <a:rPr lang="es-ES" dirty="0"/>
              <a:t>Formas de subvención y </a:t>
            </a:r>
            <a:r>
              <a:rPr lang="es-ES" dirty="0" smtClean="0"/>
              <a:t>asistencia reembolsable</a:t>
            </a:r>
            <a:endParaRPr lang="es-ES" dirty="0"/>
          </a:p>
          <a:p>
            <a:pPr lvl="1"/>
            <a:r>
              <a:rPr lang="es-ES" dirty="0"/>
              <a:t>Costes indirectos</a:t>
            </a:r>
          </a:p>
          <a:p>
            <a:pPr lvl="1"/>
            <a:r>
              <a:rPr lang="es-ES" dirty="0"/>
              <a:t>C. personal y servicios prestados por personal externo</a:t>
            </a:r>
          </a:p>
          <a:p>
            <a:pPr lvl="1"/>
            <a:r>
              <a:rPr lang="es-ES" dirty="0"/>
              <a:t>Terrenos y bienes inmuebles</a:t>
            </a:r>
          </a:p>
          <a:p>
            <a:pPr lvl="1"/>
            <a:r>
              <a:rPr lang="es-ES" dirty="0"/>
              <a:t>Gasto en </a:t>
            </a:r>
            <a:r>
              <a:rPr lang="es-ES" dirty="0" smtClean="0"/>
              <a:t>vivienda</a:t>
            </a:r>
          </a:p>
          <a:p>
            <a:pPr lvl="1"/>
            <a:r>
              <a:rPr lang="es-ES" dirty="0" smtClean="0"/>
              <a:t>Costes de depreciación</a:t>
            </a:r>
            <a:endParaRPr lang="es-ES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84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Estructura (y II)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dirty="0"/>
              <a:t>II. Normas aplicables a subvenciones y asistencia </a:t>
            </a:r>
            <a:r>
              <a:rPr lang="es-ES" dirty="0" smtClean="0"/>
              <a:t>reembolsable (cont.)</a:t>
            </a:r>
          </a:p>
          <a:p>
            <a:pPr lvl="1"/>
            <a:r>
              <a:rPr lang="es-ES" dirty="0"/>
              <a:t>Bienes de equipo de segunda </a:t>
            </a:r>
            <a:r>
              <a:rPr lang="es-ES" dirty="0" smtClean="0"/>
              <a:t>mano</a:t>
            </a:r>
          </a:p>
          <a:p>
            <a:pPr lvl="1"/>
            <a:r>
              <a:rPr lang="es-ES" dirty="0" smtClean="0"/>
              <a:t>Contribuciones en especie</a:t>
            </a:r>
            <a:endParaRPr lang="es-ES" dirty="0"/>
          </a:p>
          <a:p>
            <a:pPr lvl="1"/>
            <a:r>
              <a:rPr lang="es-ES" dirty="0"/>
              <a:t>Subcontratación</a:t>
            </a:r>
          </a:p>
          <a:p>
            <a:pPr lvl="1"/>
            <a:r>
              <a:rPr lang="es-ES" dirty="0" err="1" smtClean="0"/>
              <a:t>Gtos</a:t>
            </a:r>
            <a:r>
              <a:rPr lang="es-ES" dirty="0" smtClean="0"/>
              <a:t> </a:t>
            </a:r>
            <a:r>
              <a:rPr lang="es-ES" dirty="0"/>
              <a:t>admones. y </a:t>
            </a:r>
            <a:r>
              <a:rPr lang="es-ES" dirty="0" err="1"/>
              <a:t>org</a:t>
            </a:r>
            <a:r>
              <a:rPr lang="es-ES" dirty="0"/>
              <a:t> públicos – preparación y ejecución </a:t>
            </a:r>
            <a:r>
              <a:rPr lang="es-ES" dirty="0" err="1"/>
              <a:t>ops</a:t>
            </a:r>
            <a:endParaRPr lang="es-ES" dirty="0"/>
          </a:p>
          <a:p>
            <a:pPr lvl="1"/>
            <a:r>
              <a:rPr lang="es-ES" dirty="0"/>
              <a:t>Costes simplificados: norma </a:t>
            </a:r>
            <a:r>
              <a:rPr lang="es-ES" dirty="0" err="1"/>
              <a:t>gral</a:t>
            </a:r>
            <a:r>
              <a:rPr lang="es-ES" dirty="0"/>
              <a:t> / costes indirectos / c </a:t>
            </a:r>
            <a:r>
              <a:rPr lang="es-ES" dirty="0" smtClean="0"/>
              <a:t>personal</a:t>
            </a:r>
          </a:p>
          <a:p>
            <a:pPr lvl="0"/>
            <a:r>
              <a:rPr lang="es-ES" sz="2400" dirty="0" smtClean="0"/>
              <a:t>III. </a:t>
            </a:r>
            <a:r>
              <a:rPr lang="es-ES" sz="2400" dirty="0"/>
              <a:t>Instrumentos ingeniería financiera</a:t>
            </a:r>
            <a:r>
              <a:rPr lang="es-ES" sz="2400" dirty="0" smtClean="0"/>
              <a:t> (en preparación)</a:t>
            </a:r>
          </a:p>
          <a:p>
            <a:pPr lvl="0"/>
            <a:r>
              <a:rPr lang="es-ES" sz="2400" dirty="0" smtClean="0"/>
              <a:t>IV. Programas </a:t>
            </a:r>
            <a:r>
              <a:rPr lang="es-ES" sz="2400" dirty="0"/>
              <a:t>CTE</a:t>
            </a:r>
          </a:p>
          <a:p>
            <a:pPr lvl="1"/>
            <a:r>
              <a:rPr lang="es-ES" dirty="0" err="1"/>
              <a:t>Subvencionabilidad</a:t>
            </a:r>
            <a:r>
              <a:rPr lang="es-ES" dirty="0"/>
              <a:t> ubicación operaciones</a:t>
            </a:r>
          </a:p>
          <a:p>
            <a:pPr lvl="1"/>
            <a:r>
              <a:rPr lang="es-ES" dirty="0"/>
              <a:t>Normas especificas </a:t>
            </a:r>
            <a:r>
              <a:rPr lang="es-ES" dirty="0" smtClean="0"/>
              <a:t>det</a:t>
            </a:r>
            <a:r>
              <a:rPr lang="es-ES" dirty="0" smtClean="0"/>
              <a:t>erminadas</a:t>
            </a:r>
            <a:r>
              <a:rPr lang="es-ES" dirty="0" smtClean="0"/>
              <a:t> </a:t>
            </a:r>
            <a:r>
              <a:rPr lang="es-ES" dirty="0"/>
              <a:t>categorías de gasto</a:t>
            </a:r>
          </a:p>
          <a:p>
            <a:pPr lvl="1"/>
            <a:r>
              <a:rPr lang="es-ES" dirty="0" smtClean="0"/>
              <a:t>Costes </a:t>
            </a:r>
            <a:r>
              <a:rPr lang="es-ES" dirty="0"/>
              <a:t>simplificados – costes de personal</a:t>
            </a:r>
          </a:p>
          <a:p>
            <a:pPr lvl="0"/>
            <a:endParaRPr lang="es-ES" dirty="0"/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41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 general. Gasto subvencionable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Forma de asistencia: </a:t>
            </a:r>
            <a:r>
              <a:rPr lang="es-ES" dirty="0"/>
              <a:t>subvenciones / premios / asistencia reembolsable / instrumentos financieros (solos o combinados</a:t>
            </a:r>
            <a:r>
              <a:rPr lang="es-ES" dirty="0" smtClean="0"/>
              <a:t>)</a:t>
            </a:r>
          </a:p>
          <a:p>
            <a:r>
              <a:rPr lang="es-ES" dirty="0" smtClean="0"/>
              <a:t>Requisitos generales:</a:t>
            </a:r>
          </a:p>
          <a:p>
            <a:pPr lvl="1"/>
            <a:r>
              <a:rPr lang="es-ES" dirty="0"/>
              <a:t>Gastos correspondientes a la operación (indubitado)</a:t>
            </a:r>
          </a:p>
          <a:p>
            <a:pPr lvl="1"/>
            <a:r>
              <a:rPr lang="es-ES" dirty="0"/>
              <a:t>Elegibilidad temporal: presentación PO o 01/01/2014 hasta 31/12/2023</a:t>
            </a:r>
          </a:p>
          <a:p>
            <a:pPr lvl="1"/>
            <a:r>
              <a:rPr lang="es-ES" dirty="0"/>
              <a:t>Gasto </a:t>
            </a:r>
            <a:r>
              <a:rPr lang="es-ES" dirty="0" smtClean="0"/>
              <a:t>efectivamente incurrido y </a:t>
            </a:r>
            <a:r>
              <a:rPr lang="es-ES" dirty="0"/>
              <a:t>desembolsado (excepto </a:t>
            </a:r>
            <a:r>
              <a:rPr lang="es-ES" dirty="0" smtClean="0"/>
              <a:t>amortización y contribuciones </a:t>
            </a:r>
            <a:r>
              <a:rPr lang="es-ES" dirty="0" smtClean="0"/>
              <a:t>en </a:t>
            </a:r>
            <a:r>
              <a:rPr lang="es-ES" dirty="0" smtClean="0"/>
              <a:t>especie)</a:t>
            </a:r>
            <a:endParaRPr lang="es-ES" dirty="0"/>
          </a:p>
          <a:p>
            <a:pPr lvl="1"/>
            <a:r>
              <a:rPr lang="es-ES" dirty="0"/>
              <a:t>Costes simplificados, basados en baremos de costes unitarios e importes a tanto alzado: actuaciones </a:t>
            </a:r>
            <a:r>
              <a:rPr lang="es-ES" dirty="0" smtClean="0"/>
              <a:t>base para reembolso realizadas </a:t>
            </a:r>
            <a:r>
              <a:rPr lang="es-ES" dirty="0"/>
              <a:t>en el periodo de elegibilidad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1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Ambito</a:t>
            </a:r>
            <a:r>
              <a:rPr lang="es-ES" dirty="0" smtClean="0"/>
              <a:t> temporal: precisiones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91264" cy="475252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Extemporaneidad: Los gastos incurridos (independientemente de su fecha de pago) </a:t>
            </a:r>
            <a:r>
              <a:rPr lang="es-ES" dirty="0"/>
              <a:t>fuera del periodo de </a:t>
            </a:r>
            <a:r>
              <a:rPr lang="es-ES" dirty="0" smtClean="0"/>
              <a:t>elegibilidad</a:t>
            </a:r>
          </a:p>
          <a:p>
            <a:r>
              <a:rPr lang="es-ES" dirty="0" smtClean="0"/>
              <a:t>Operaciones no concluidas.</a:t>
            </a:r>
            <a:endParaRPr lang="es-ES" dirty="0" smtClean="0"/>
          </a:p>
          <a:p>
            <a:r>
              <a:rPr lang="es-ES" dirty="0" smtClean="0"/>
              <a:t>Propuesta </a:t>
            </a:r>
            <a:r>
              <a:rPr lang="es-ES" dirty="0" smtClean="0"/>
              <a:t>para considerar elegibles las operaciones presentadas </a:t>
            </a:r>
            <a:r>
              <a:rPr lang="es-ES" dirty="0" smtClean="0"/>
              <a:t>ante órgano encargado de concederla si:</a:t>
            </a:r>
          </a:p>
          <a:p>
            <a:pPr lvl="1"/>
            <a:r>
              <a:rPr lang="es-ES" dirty="0" smtClean="0"/>
              <a:t>Finalmente es AG u OI</a:t>
            </a:r>
          </a:p>
          <a:p>
            <a:pPr lvl="1"/>
            <a:r>
              <a:rPr lang="es-ES" dirty="0" smtClean="0"/>
              <a:t>Figura posibilidad de cofinanciación.</a:t>
            </a:r>
          </a:p>
          <a:p>
            <a:pPr lvl="1"/>
            <a:r>
              <a:rPr lang="es-ES" dirty="0" smtClean="0"/>
              <a:t>La operación cumple criterio temporal</a:t>
            </a:r>
          </a:p>
          <a:p>
            <a:pPr lvl="1"/>
            <a:r>
              <a:rPr lang="es-ES" dirty="0" smtClean="0"/>
              <a:t>Cumple criterios del PO y de selección de operaciones que finalmente se aprueben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8302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Gastos no subvencionables. </a:t>
            </a:r>
            <a:r>
              <a:rPr lang="es-ES" dirty="0" err="1" smtClean="0"/>
              <a:t>Ambito</a:t>
            </a:r>
            <a:r>
              <a:rPr lang="es-ES" dirty="0" smtClean="0"/>
              <a:t> objetivo. Diferencias respecto OM 2008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Diferencias tipo de cambio</a:t>
            </a:r>
          </a:p>
          <a:p>
            <a:r>
              <a:rPr lang="es-ES" dirty="0"/>
              <a:t>Donaciones (salvo CTE)</a:t>
            </a:r>
          </a:p>
          <a:p>
            <a:r>
              <a:rPr lang="es-ES" dirty="0">
                <a:solidFill>
                  <a:srgbClr val="FF0000"/>
                </a:solidFill>
              </a:rPr>
              <a:t>Contribuciones en especie </a:t>
            </a:r>
            <a:r>
              <a:rPr lang="es-ES" dirty="0" smtClean="0">
                <a:solidFill>
                  <a:srgbClr val="FF0000"/>
                </a:solidFill>
              </a:rPr>
              <a:t>(excepto si se produce en forma de terrenos </a:t>
            </a:r>
            <a:r>
              <a:rPr lang="es-ES" dirty="0">
                <a:solidFill>
                  <a:srgbClr val="FF0000"/>
                </a:solidFill>
              </a:rPr>
              <a:t>y </a:t>
            </a:r>
            <a:r>
              <a:rPr lang="es-ES" dirty="0" smtClean="0">
                <a:solidFill>
                  <a:srgbClr val="FF0000"/>
                </a:solidFill>
              </a:rPr>
              <a:t>bienes inmuebles, y </a:t>
            </a:r>
            <a:r>
              <a:rPr lang="es-ES" dirty="0" smtClean="0">
                <a:solidFill>
                  <a:srgbClr val="FF0000"/>
                </a:solidFill>
              </a:rPr>
              <a:t>voluntariado en caso de instrumentos financieros)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/>
              <a:t>Inversiones reducción emisiones </a:t>
            </a:r>
            <a:r>
              <a:rPr lang="es-ES" dirty="0" smtClean="0"/>
              <a:t>efecto </a:t>
            </a:r>
            <a:r>
              <a:rPr lang="es-ES" dirty="0" smtClean="0"/>
              <a:t>invernadero.</a:t>
            </a:r>
            <a:endParaRPr lang="es-ES" dirty="0"/>
          </a:p>
          <a:p>
            <a:r>
              <a:rPr lang="es-ES" dirty="0" smtClean="0"/>
              <a:t>Industria </a:t>
            </a:r>
            <a:r>
              <a:rPr lang="es-ES" dirty="0"/>
              <a:t>tabaquera y su </a:t>
            </a:r>
            <a:r>
              <a:rPr lang="es-ES" dirty="0" smtClean="0"/>
              <a:t>comercialización.</a:t>
            </a:r>
            <a:endParaRPr lang="es-ES" dirty="0"/>
          </a:p>
          <a:p>
            <a:r>
              <a:rPr lang="es-ES" dirty="0"/>
              <a:t>Ayudas a empresas en </a:t>
            </a:r>
            <a:r>
              <a:rPr lang="es-ES" dirty="0" smtClean="0"/>
              <a:t>dificultades.</a:t>
            </a:r>
            <a:endParaRPr lang="es-ES" dirty="0"/>
          </a:p>
          <a:p>
            <a:r>
              <a:rPr lang="es-ES" dirty="0"/>
              <a:t>Infraestructuras aeroportuarias (excepto medioambiente)</a:t>
            </a:r>
          </a:p>
          <a:p>
            <a:r>
              <a:rPr lang="es-ES" dirty="0"/>
              <a:t>Ingresos netos </a:t>
            </a:r>
            <a:r>
              <a:rPr lang="es-ES" dirty="0" smtClean="0"/>
              <a:t> durante la ejecución de operación  que deban deducirse conforme Art 65.8 (no generadores de ingresos)</a:t>
            </a:r>
            <a:endParaRPr lang="es-ES" dirty="0" smtClean="0"/>
          </a:p>
          <a:p>
            <a:pPr lvl="1"/>
            <a:r>
              <a:rPr lang="es-ES" dirty="0" smtClean="0"/>
              <a:t>Aclaración: la penalización al contratista no se considera ingreso, no minora el gasto elegible</a:t>
            </a:r>
            <a:endParaRPr lang="es-ES" dirty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44408" y="1628800"/>
            <a:ext cx="442392" cy="4752528"/>
          </a:xfrm>
        </p:spPr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r>
              <a:rPr lang="es-ES" sz="1100" b="1" dirty="0" smtClean="0"/>
              <a:t>R 1301-201</a:t>
            </a:r>
          </a:p>
          <a:p>
            <a:r>
              <a:rPr lang="es-ES" sz="1100" b="1" dirty="0" smtClean="0"/>
              <a:t>3</a:t>
            </a:r>
            <a:endParaRPr lang="es-ES" sz="1100" b="1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8</a:t>
            </a:fld>
            <a:endParaRPr lang="es-ES"/>
          </a:p>
        </p:txBody>
      </p:sp>
      <p:sp>
        <p:nvSpPr>
          <p:cNvPr id="7" name="6 Cerrar llave"/>
          <p:cNvSpPr/>
          <p:nvPr/>
        </p:nvSpPr>
        <p:spPr>
          <a:xfrm>
            <a:off x="8460432" y="3429000"/>
            <a:ext cx="144016" cy="16561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022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Elegibilidad geográfica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8219256" cy="4752528"/>
          </a:xfrm>
        </p:spPr>
        <p:txBody>
          <a:bodyPr>
            <a:normAutofit fontScale="70000" lnSpcReduction="20000"/>
          </a:bodyPr>
          <a:lstStyle/>
          <a:p>
            <a:r>
              <a:rPr lang="es-ES" dirty="0" err="1" smtClean="0"/>
              <a:t>R.General</a:t>
            </a:r>
            <a:r>
              <a:rPr lang="es-ES" dirty="0" smtClean="0"/>
              <a:t>: Elegibles las o</a:t>
            </a:r>
            <a:r>
              <a:rPr lang="es-ES" dirty="0" smtClean="0"/>
              <a:t>peraciones </a:t>
            </a:r>
            <a:r>
              <a:rPr lang="es-ES" dirty="0"/>
              <a:t>ubicadas en la zona del PO.</a:t>
            </a:r>
          </a:p>
          <a:p>
            <a:r>
              <a:rPr lang="es-ES" dirty="0"/>
              <a:t>PO </a:t>
            </a:r>
            <a:r>
              <a:rPr lang="es-ES" dirty="0" err="1"/>
              <a:t>plurirregional</a:t>
            </a:r>
            <a:r>
              <a:rPr lang="es-ES" dirty="0"/>
              <a:t> con distintos tipos: cada tipo de región es un área diferente</a:t>
            </a:r>
          </a:p>
          <a:p>
            <a:r>
              <a:rPr lang="es-ES" dirty="0"/>
              <a:t>Localización: 	</a:t>
            </a:r>
            <a:endParaRPr lang="es-ES" dirty="0" smtClean="0"/>
          </a:p>
          <a:p>
            <a:pPr lvl="1"/>
            <a:r>
              <a:rPr lang="es-ES" dirty="0" smtClean="0"/>
              <a:t>infraestructuras </a:t>
            </a:r>
            <a:r>
              <a:rPr lang="es-ES" dirty="0"/>
              <a:t>/ </a:t>
            </a:r>
            <a:r>
              <a:rPr lang="es-ES" dirty="0" smtClean="0"/>
              <a:t>bienes inversión</a:t>
            </a:r>
            <a:endParaRPr lang="es-ES" dirty="0"/>
          </a:p>
          <a:p>
            <a:pPr lvl="1"/>
            <a:r>
              <a:rPr lang="es-ES" dirty="0"/>
              <a:t>Desarrollo </a:t>
            </a:r>
            <a:r>
              <a:rPr lang="es-ES" dirty="0" smtClean="0"/>
              <a:t>actividades </a:t>
            </a:r>
            <a:r>
              <a:rPr lang="es-ES" dirty="0"/>
              <a:t>determinadas / prestación servicios identificables</a:t>
            </a:r>
          </a:p>
          <a:p>
            <a:pPr lvl="1"/>
            <a:r>
              <a:rPr lang="es-ES" dirty="0" smtClean="0"/>
              <a:t>Actividades </a:t>
            </a:r>
            <a:r>
              <a:rPr lang="es-ES" dirty="0" smtClean="0"/>
              <a:t>en general </a:t>
            </a:r>
            <a:r>
              <a:rPr lang="es-ES" dirty="0"/>
              <a:t>– asignación </a:t>
            </a:r>
            <a:r>
              <a:rPr lang="es-ES" dirty="0" smtClean="0"/>
              <a:t>prorrata</a:t>
            </a:r>
            <a:endParaRPr lang="es-ES" dirty="0" smtClean="0"/>
          </a:p>
          <a:p>
            <a:r>
              <a:rPr lang="es-ES" dirty="0" smtClean="0"/>
              <a:t>Operaciones </a:t>
            </a:r>
            <a:r>
              <a:rPr lang="es-ES" dirty="0"/>
              <a:t>fuera de zona </a:t>
            </a:r>
            <a:r>
              <a:rPr lang="es-ES" dirty="0" smtClean="0"/>
              <a:t>programa (dentro de la UE): </a:t>
            </a:r>
            <a:endParaRPr lang="es-ES" dirty="0"/>
          </a:p>
          <a:p>
            <a:pPr lvl="1"/>
            <a:r>
              <a:rPr lang="es-ES" dirty="0"/>
              <a:t>Operación beneficia a la zona del PO. (Si &gt; 95% beneficio, se acepta 100% gasto)</a:t>
            </a:r>
          </a:p>
          <a:p>
            <a:pPr lvl="1"/>
            <a:r>
              <a:rPr lang="es-ES" dirty="0"/>
              <a:t>Aceptación comité </a:t>
            </a:r>
            <a:r>
              <a:rPr lang="es-ES" dirty="0" smtClean="0"/>
              <a:t>seguimiento (CSO) y figurar en DECA</a:t>
            </a:r>
            <a:endParaRPr lang="es-ES" dirty="0"/>
          </a:p>
          <a:p>
            <a:pPr lvl="1"/>
            <a:r>
              <a:rPr lang="es-ES" dirty="0"/>
              <a:t>Gestión y </a:t>
            </a:r>
            <a:r>
              <a:rPr lang="es-ES" dirty="0" smtClean="0"/>
              <a:t>control				</a:t>
            </a:r>
            <a:r>
              <a:rPr lang="es-ES" dirty="0"/>
              <a:t>	</a:t>
            </a:r>
          </a:p>
          <a:p>
            <a:pPr lvl="1"/>
            <a:r>
              <a:rPr lang="es-ES" dirty="0"/>
              <a:t>Importe ayuda </a:t>
            </a:r>
            <a:r>
              <a:rPr lang="es-ES" dirty="0" err="1"/>
              <a:t>ops</a:t>
            </a:r>
            <a:r>
              <a:rPr lang="es-ES" dirty="0"/>
              <a:t> fuera zona &lt; 15% ayuda FEDER </a:t>
            </a:r>
            <a:r>
              <a:rPr lang="es-ES" dirty="0" smtClean="0"/>
              <a:t>prioridad</a:t>
            </a:r>
            <a:endParaRPr lang="es-ES" dirty="0" smtClean="0"/>
          </a:p>
          <a:p>
            <a:r>
              <a:rPr lang="es-ES" dirty="0" smtClean="0"/>
              <a:t>PO </a:t>
            </a:r>
            <a:r>
              <a:rPr lang="es-ES" dirty="0" err="1"/>
              <a:t>plurirregionales</a:t>
            </a:r>
            <a:r>
              <a:rPr lang="es-ES" dirty="0"/>
              <a:t> y AT: </a:t>
            </a:r>
            <a:r>
              <a:rPr lang="es-ES" dirty="0" smtClean="0"/>
              <a:t>operaciones </a:t>
            </a:r>
            <a:r>
              <a:rPr lang="es-ES" dirty="0"/>
              <a:t>en varias regiones - </a:t>
            </a:r>
            <a:r>
              <a:rPr lang="es-ES" dirty="0" smtClean="0"/>
              <a:t>prorrata</a:t>
            </a:r>
            <a:endParaRPr lang="es-ES" dirty="0" smtClean="0"/>
          </a:p>
          <a:p>
            <a:r>
              <a:rPr lang="es-ES" dirty="0" smtClean="0"/>
              <a:t>Operaciones </a:t>
            </a:r>
            <a:r>
              <a:rPr lang="es-ES" dirty="0"/>
              <a:t>fuera UE: AT y </a:t>
            </a:r>
            <a:r>
              <a:rPr lang="es-ES" dirty="0" smtClean="0"/>
              <a:t>actividades de </a:t>
            </a:r>
            <a:r>
              <a:rPr lang="es-ES" dirty="0"/>
              <a:t>promoción beneficia a la zona del </a:t>
            </a:r>
            <a:r>
              <a:rPr lang="es-ES" dirty="0" smtClean="0"/>
              <a:t>programa</a:t>
            </a:r>
            <a:endParaRPr lang="es-ES" dirty="0" smtClean="0"/>
          </a:p>
          <a:p>
            <a:r>
              <a:rPr lang="es-ES" dirty="0" smtClean="0"/>
              <a:t>Normas </a:t>
            </a:r>
            <a:r>
              <a:rPr lang="es-ES" dirty="0"/>
              <a:t>especiales </a:t>
            </a:r>
            <a:r>
              <a:rPr lang="es-ES" dirty="0" smtClean="0"/>
              <a:t>instrumentos de ingeniería </a:t>
            </a:r>
            <a:r>
              <a:rPr lang="es-ES" dirty="0"/>
              <a:t>financiera y CTE</a:t>
            </a:r>
          </a:p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DAE5-3B81-401B-AAD2-D1C88E06865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391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AC6ADC74A8C2F45A4DA3244830DBBF0" ma:contentTypeVersion="1" ma:contentTypeDescription="Crear nuevo documento." ma:contentTypeScope="" ma:versionID="74b372d6387b91a0fe5383f83963156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4012C-8535-4EBD-8624-39AF64CD1F7B}"/>
</file>

<file path=customXml/itemProps2.xml><?xml version="1.0" encoding="utf-8"?>
<ds:datastoreItem xmlns:ds="http://schemas.openxmlformats.org/officeDocument/2006/customXml" ds:itemID="{07332BB0-5BE2-4CB2-9F48-554F3A4B4D69}"/>
</file>

<file path=customXml/itemProps3.xml><?xml version="1.0" encoding="utf-8"?>
<ds:datastoreItem xmlns:ds="http://schemas.openxmlformats.org/officeDocument/2006/customXml" ds:itemID="{BDA6E89E-F5F1-4075-A1CB-CEBF6ED74000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2517</TotalTime>
  <Words>1627</Words>
  <Application>Microsoft Office PowerPoint</Application>
  <PresentationFormat>Presentación en pantalla (4:3)</PresentationFormat>
  <Paragraphs>241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Presentación1</vt:lpstr>
      <vt:lpstr>Presentación de PowerPoint</vt:lpstr>
      <vt:lpstr>Introducción. Periodo 2007-2013</vt:lpstr>
      <vt:lpstr>Periodo 2014-2020. Principales novedades borrador</vt:lpstr>
      <vt:lpstr>Estructura (i)</vt:lpstr>
      <vt:lpstr>Estructura (y II)</vt:lpstr>
      <vt:lpstr>Norma general. Gasto subvencionable</vt:lpstr>
      <vt:lpstr>Ambito temporal: precisiones</vt:lpstr>
      <vt:lpstr>Gastos no subvencionables. Ambito objetivo. Diferencias respecto OM 2008</vt:lpstr>
      <vt:lpstr>Elegibilidad geográfica </vt:lpstr>
      <vt:lpstr>Formas de subvención y asistencia reembolsable</vt:lpstr>
      <vt:lpstr>Costes indirectos (I)</vt:lpstr>
      <vt:lpstr>Costes indirectos (y II)</vt:lpstr>
      <vt:lpstr>Costes de personal propio y servicios prestados por personal externo (I)</vt:lpstr>
      <vt:lpstr>Costes de personal propio y servicios prestados por personal externo (y II)</vt:lpstr>
      <vt:lpstr>Terrenos y bienes inmuebles</vt:lpstr>
      <vt:lpstr>Vivienda </vt:lpstr>
      <vt:lpstr>Vivienda </vt:lpstr>
      <vt:lpstr>Amortizaciones y bienes de segunda mano</vt:lpstr>
      <vt:lpstr>Subcontratación</vt:lpstr>
      <vt:lpstr>Gastos administraciones y OOPP en preparación y ejecución de operaciones </vt:lpstr>
      <vt:lpstr>Costes simplificados. Norma general</vt:lpstr>
      <vt:lpstr>Instrumentos de ingeniería financiera</vt:lpstr>
      <vt:lpstr>Disposiciones específicas CTE (i)</vt:lpstr>
      <vt:lpstr>Disposiciones específicas CTE (y iI)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López Carrión, Blas Javier</cp:lastModifiedBy>
  <cp:revision>137</cp:revision>
  <cp:lastPrinted>2012-07-06T12:31:11Z</cp:lastPrinted>
  <dcterms:created xsi:type="dcterms:W3CDTF">2012-05-17T08:07:55Z</dcterms:created>
  <dcterms:modified xsi:type="dcterms:W3CDTF">2015-06-12T06:59:02Z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0x010100AAC6ADC74A8C2F45A4DA3244830DBBF0</vt:lpwstr>
  </property>
</Properties>
</file>